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4CE2F2-638B-4BAA-B8AB-F05DA8A90234}"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161727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CE2F2-638B-4BAA-B8AB-F05DA8A90234}"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120580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CE2F2-638B-4BAA-B8AB-F05DA8A90234}"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4273156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CE2F2-638B-4BAA-B8AB-F05DA8A90234}"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1891431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CE2F2-638B-4BAA-B8AB-F05DA8A90234}"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277471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4CE2F2-638B-4BAA-B8AB-F05DA8A90234}"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109754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4CE2F2-638B-4BAA-B8AB-F05DA8A90234}"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71086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4CE2F2-638B-4BAA-B8AB-F05DA8A90234}"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3732968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CE2F2-638B-4BAA-B8AB-F05DA8A90234}"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2182367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CE2F2-638B-4BAA-B8AB-F05DA8A90234}"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421703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CE2F2-638B-4BAA-B8AB-F05DA8A90234}"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5EB16-AA0C-42BF-BA1B-8C16EDA099D9}" type="slidenum">
              <a:rPr lang="en-US" smtClean="0"/>
              <a:t>‹#›</a:t>
            </a:fld>
            <a:endParaRPr lang="en-US"/>
          </a:p>
        </p:txBody>
      </p:sp>
    </p:spTree>
    <p:extLst>
      <p:ext uri="{BB962C8B-B14F-4D97-AF65-F5344CB8AC3E}">
        <p14:creationId xmlns:p14="http://schemas.microsoft.com/office/powerpoint/2010/main" val="131270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CE2F2-638B-4BAA-B8AB-F05DA8A90234}" type="datetimeFigureOut">
              <a:rPr lang="en-US" smtClean="0"/>
              <a:t>12/6/2020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5EB16-AA0C-42BF-BA1B-8C16EDA099D9}" type="slidenum">
              <a:rPr lang="en-US" smtClean="0"/>
              <a:t>‹#›</a:t>
            </a:fld>
            <a:endParaRPr lang="en-US"/>
          </a:p>
        </p:txBody>
      </p:sp>
    </p:spTree>
    <p:extLst>
      <p:ext uri="{BB962C8B-B14F-4D97-AF65-F5344CB8AC3E}">
        <p14:creationId xmlns:p14="http://schemas.microsoft.com/office/powerpoint/2010/main" val="125540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ПОСЛОВНО ПРАВО</a:t>
            </a:r>
            <a:br>
              <a:rPr lang="sr-Cyrl-RS" dirty="0" smtClean="0"/>
            </a:br>
            <a:r>
              <a:rPr lang="sr-Cyrl-RS" sz="1800" dirty="0" smtClean="0"/>
              <a:t>др Славољуб Вићић</a:t>
            </a:r>
            <a:endParaRPr lang="en-US" dirty="0"/>
          </a:p>
        </p:txBody>
      </p:sp>
      <p:sp>
        <p:nvSpPr>
          <p:cNvPr id="3" name="Subtitle 2"/>
          <p:cNvSpPr>
            <a:spLocks noGrp="1"/>
          </p:cNvSpPr>
          <p:nvPr>
            <p:ph type="subTitle" idx="1"/>
          </p:nvPr>
        </p:nvSpPr>
        <p:spPr/>
        <p:txBody>
          <a:bodyPr/>
          <a:lstStyle/>
          <a:p>
            <a:r>
              <a:rPr lang="sr-Cyrl-RS" dirty="0" smtClean="0"/>
              <a:t>УГОВОРНО ПОСЛОВНО ПРАВО </a:t>
            </a:r>
          </a:p>
          <a:p>
            <a:r>
              <a:rPr lang="sr-Cyrl-RS" dirty="0" smtClean="0"/>
              <a:t>(УГОВОРИ У ПРИВРЕДИ)</a:t>
            </a:r>
          </a:p>
          <a:p>
            <a:r>
              <a:rPr lang="en-US" dirty="0"/>
              <a:t>2</a:t>
            </a:r>
            <a:r>
              <a:rPr lang="sr-Cyrl-RS" dirty="0" smtClean="0"/>
              <a:t>. </a:t>
            </a:r>
            <a:r>
              <a:rPr lang="sr-Cyrl-RS" dirty="0" smtClean="0"/>
              <a:t>део</a:t>
            </a:r>
            <a:endParaRPr lang="en-US" dirty="0"/>
          </a:p>
        </p:txBody>
      </p:sp>
      <p:pic>
        <p:nvPicPr>
          <p:cNvPr id="4" name="Picture 3" descr="Академија струковних студија Београд"/>
          <p:cNvPicPr/>
          <p:nvPr/>
        </p:nvPicPr>
        <p:blipFill>
          <a:blip r:embed="rId2">
            <a:extLst>
              <a:ext uri="{28A0092B-C50C-407E-A947-70E740481C1C}">
                <a14:useLocalDpi xmlns:a14="http://schemas.microsoft.com/office/drawing/2010/main" val="0"/>
              </a:ext>
            </a:extLst>
          </a:blip>
          <a:srcRect/>
          <a:stretch>
            <a:fillRect/>
          </a:stretch>
        </p:blipFill>
        <p:spPr bwMode="auto">
          <a:xfrm>
            <a:off x="838200" y="533400"/>
            <a:ext cx="3505200" cy="1000125"/>
          </a:xfrm>
          <a:prstGeom prst="rect">
            <a:avLst/>
          </a:prstGeom>
          <a:noFill/>
          <a:ln>
            <a:noFill/>
          </a:ln>
        </p:spPr>
      </p:pic>
      <p:pic>
        <p:nvPicPr>
          <p:cNvPr id="1026" name="Picture 2" descr="logo visoka hotelijerska sko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27131"/>
            <a:ext cx="22479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2658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Закључивање уговора у привреди</a:t>
            </a:r>
            <a:endParaRPr lang="en-US" dirty="0"/>
          </a:p>
        </p:txBody>
      </p:sp>
      <p:sp>
        <p:nvSpPr>
          <p:cNvPr id="3" name="Content Placeholder 2"/>
          <p:cNvSpPr>
            <a:spLocks noGrp="1"/>
          </p:cNvSpPr>
          <p:nvPr>
            <p:ph idx="1"/>
          </p:nvPr>
        </p:nvSpPr>
        <p:spPr/>
        <p:txBody>
          <a:bodyPr>
            <a:normAutofit/>
          </a:bodyPr>
          <a:lstStyle/>
          <a:p>
            <a:pPr marL="0" indent="0">
              <a:buNone/>
            </a:pPr>
            <a:r>
              <a:rPr lang="sr-Cyrl-RS" sz="1600" u="sng" dirty="0" smtClean="0"/>
              <a:t>МЕСТО ЗАКЉУЧЕЊА УГОВОРА</a:t>
            </a:r>
          </a:p>
          <a:p>
            <a:pPr marL="0" indent="0">
              <a:buNone/>
            </a:pPr>
            <a:endParaRPr lang="sr-Cyrl-RS" sz="1600" u="sng" dirty="0"/>
          </a:p>
          <a:p>
            <a:r>
              <a:rPr lang="sr-Cyrl-RS" sz="1600" dirty="0" smtClean="0"/>
              <a:t>Према месту закључења уговора одређује се и место извршења уговора, право које ће се применити на уговорни однос странака</a:t>
            </a:r>
          </a:p>
          <a:p>
            <a:r>
              <a:rPr lang="sr-Cyrl-RS" sz="1600" dirty="0" smtClean="0"/>
              <a:t>Ако се закључује између присутних странака, сматра се да је закључен у оном месту где су се странке налазиле када је постигнута сагласност воља</a:t>
            </a:r>
          </a:p>
          <a:p>
            <a:r>
              <a:rPr lang="sr-Cyrl-RS" sz="1600" dirty="0" smtClean="0"/>
              <a:t>Ако се закључује између одсутних лица, сматра се да је закључен у месту где је понудилац имао своје пословно седиште у тренутку закључења уговора</a:t>
            </a:r>
          </a:p>
          <a:p>
            <a:r>
              <a:rPr lang="sr-Cyrl-RS" sz="1600" dirty="0" smtClean="0"/>
              <a:t>Може се споразумно одредити и неко друго место као место закључења уговора</a:t>
            </a:r>
          </a:p>
          <a:p>
            <a:endParaRPr lang="sr-Cyrl-RS" sz="1600" dirty="0"/>
          </a:p>
          <a:p>
            <a:pPr marL="0" indent="0">
              <a:buNone/>
            </a:pPr>
            <a:r>
              <a:rPr lang="sr-Cyrl-RS" sz="1600" u="sng" dirty="0" smtClean="0"/>
              <a:t>ФОРМА ЗАКЉУЧЕЊА УГОВОРА</a:t>
            </a:r>
          </a:p>
          <a:p>
            <a:pPr marL="0" indent="0">
              <a:buNone/>
            </a:pPr>
            <a:endParaRPr lang="sr-Cyrl-RS" sz="1600" u="sng" dirty="0"/>
          </a:p>
          <a:p>
            <a:r>
              <a:rPr lang="sr-Cyrl-RS" sz="1600" dirty="0" smtClean="0"/>
              <a:t>У начелу, сви уговори су неформални</a:t>
            </a:r>
          </a:p>
          <a:p>
            <a:r>
              <a:rPr lang="sr-Cyrl-RS" sz="1600" dirty="0" smtClean="0"/>
              <a:t>Посебна форма уговора је предвиђена законом за оне уговоре код којих се форма сматра неопходном</a:t>
            </a:r>
            <a:endParaRPr lang="en-US" sz="1600" dirty="0"/>
          </a:p>
        </p:txBody>
      </p:sp>
    </p:spTree>
    <p:extLst>
      <p:ext uri="{BB962C8B-B14F-4D97-AF65-F5344CB8AC3E}">
        <p14:creationId xmlns:p14="http://schemas.microsoft.com/office/powerpoint/2010/main" val="1660717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Закључивање уговора у привреди</a:t>
            </a:r>
            <a:endParaRPr lang="en-US" dirty="0"/>
          </a:p>
        </p:txBody>
      </p:sp>
      <p:sp>
        <p:nvSpPr>
          <p:cNvPr id="3" name="Content Placeholder 2"/>
          <p:cNvSpPr>
            <a:spLocks noGrp="1"/>
          </p:cNvSpPr>
          <p:nvPr>
            <p:ph idx="1"/>
          </p:nvPr>
        </p:nvSpPr>
        <p:spPr/>
        <p:txBody>
          <a:bodyPr>
            <a:normAutofit/>
          </a:bodyPr>
          <a:lstStyle/>
          <a:p>
            <a:pPr marL="0" indent="0">
              <a:buNone/>
            </a:pPr>
            <a:r>
              <a:rPr lang="sr-Cyrl-RS" sz="1600" u="sng" dirty="0" smtClean="0"/>
              <a:t>ПОСЕБНИ НАЧИН ЗАКЉУЧИВАЊА УГОВОРА</a:t>
            </a:r>
          </a:p>
          <a:p>
            <a:r>
              <a:rPr lang="sr-Cyrl-RS" sz="1600" dirty="0" smtClean="0"/>
              <a:t>Закључивање уговора преко пуномоћника – овлашћење може бити генерално (пуномоћник је овлашћен да закључује све уговоре) и специјално (пуномоћник је овлашћен да закључи један или више одређених уговора)</a:t>
            </a:r>
          </a:p>
          <a:p>
            <a:r>
              <a:rPr lang="sr-Cyrl-RS" sz="1600" dirty="0" smtClean="0"/>
              <a:t>Адхезиони уговор или уговор по приступању – закључује се прихватањем свих услова предвиђених у формулару уговора</a:t>
            </a:r>
          </a:p>
        </p:txBody>
      </p:sp>
    </p:spTree>
    <p:extLst>
      <p:ext uri="{BB962C8B-B14F-4D97-AF65-F5344CB8AC3E}">
        <p14:creationId xmlns:p14="http://schemas.microsoft.com/office/powerpoint/2010/main" val="2081816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Обезбеђење уговора у привреди</a:t>
            </a:r>
            <a:endParaRPr lang="en-US" dirty="0"/>
          </a:p>
        </p:txBody>
      </p:sp>
      <p:sp>
        <p:nvSpPr>
          <p:cNvPr id="3" name="Content Placeholder 2"/>
          <p:cNvSpPr>
            <a:spLocks noGrp="1"/>
          </p:cNvSpPr>
          <p:nvPr>
            <p:ph idx="1"/>
          </p:nvPr>
        </p:nvSpPr>
        <p:spPr/>
        <p:txBody>
          <a:bodyPr>
            <a:normAutofit lnSpcReduction="10000"/>
          </a:bodyPr>
          <a:lstStyle/>
          <a:p>
            <a:r>
              <a:rPr lang="sr-Cyrl-RS" sz="1600" dirty="0" smtClean="0"/>
              <a:t>Тужбом се може тражити да суд наложи другој страни да своју обавезу из уговора изврши или да надокнади штету која је нанесена услед неизвршења обавезе или неуредног метода.</a:t>
            </a:r>
          </a:p>
          <a:p>
            <a:r>
              <a:rPr lang="sr-Cyrl-RS" sz="1600" dirty="0" smtClean="0"/>
              <a:t>Остала средства обезбеђења:</a:t>
            </a:r>
          </a:p>
          <a:p>
            <a:pPr marL="0" indent="0">
              <a:buNone/>
            </a:pPr>
            <a:endParaRPr lang="sr-Cyrl-RS" sz="1600" dirty="0"/>
          </a:p>
          <a:p>
            <a:pPr marL="0" indent="0">
              <a:buNone/>
            </a:pPr>
            <a:r>
              <a:rPr lang="sr-Cyrl-RS" sz="1600" u="sng" dirty="0" smtClean="0"/>
              <a:t>КАПАРА – </a:t>
            </a:r>
            <a:r>
              <a:rPr lang="sr-Cyrl-RS" sz="1600" dirty="0" smtClean="0"/>
              <a:t>одређена сума новца коју даје једна уговорна страна другој уговорној страни приликом закључења уговора и која служи као средство обезбеђења уговора. Дејство капаре може бити различито зависно од тога да ли је уговорна обавеза ипуњена или није и чијом је кривицом дошло до неиспуњења уговорне обавезе. Ако је за неиспуњење обавезе крива она страна која је дала капару, прималац капаре има право да је задржи. Капара се враћа ако до неизвршења дође кривицом обе стране, или из разлога више силе.</a:t>
            </a:r>
          </a:p>
          <a:p>
            <a:pPr marL="0" indent="0">
              <a:buNone/>
            </a:pPr>
            <a:endParaRPr lang="sr-Cyrl-RS" sz="1600" u="sng" dirty="0"/>
          </a:p>
          <a:p>
            <a:pPr marL="0" indent="0">
              <a:buNone/>
            </a:pPr>
            <a:r>
              <a:rPr lang="sr-Cyrl-RS" sz="1600" u="sng" dirty="0" smtClean="0"/>
              <a:t>ЈЕМСТВО </a:t>
            </a:r>
            <a:r>
              <a:rPr lang="sr-Cyrl-RS" sz="1600" dirty="0" smtClean="0"/>
              <a:t>–средство за испуњење уговорне обавезе где се треће лице које није странка у уговору, обавезује да ће повериоцу испунити доспелу обавезу дужника, ако је дужник не испуни. Јемство настаје закључењем уговора о јемству између повериоца и трећег лица које се назива јемац. Јемац је дужан да изврши обавезу тек пошто главни дужник то није учинио ни после опомене. По извршењу дужникове обавезе према повериоцу јемца, јемацу припада право регреса од главног дужника.</a:t>
            </a:r>
            <a:endParaRPr lang="en-US" sz="1600" u="sng" dirty="0"/>
          </a:p>
        </p:txBody>
      </p:sp>
    </p:spTree>
    <p:extLst>
      <p:ext uri="{BB962C8B-B14F-4D97-AF65-F5344CB8AC3E}">
        <p14:creationId xmlns:p14="http://schemas.microsoft.com/office/powerpoint/2010/main" val="2849682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Обезбеђење уговора у привреди</a:t>
            </a:r>
            <a:endParaRPr lang="en-US" dirty="0"/>
          </a:p>
        </p:txBody>
      </p:sp>
      <p:sp>
        <p:nvSpPr>
          <p:cNvPr id="3" name="Content Placeholder 2"/>
          <p:cNvSpPr>
            <a:spLocks noGrp="1"/>
          </p:cNvSpPr>
          <p:nvPr>
            <p:ph idx="1"/>
          </p:nvPr>
        </p:nvSpPr>
        <p:spPr/>
        <p:txBody>
          <a:bodyPr>
            <a:normAutofit/>
          </a:bodyPr>
          <a:lstStyle/>
          <a:p>
            <a:pPr marL="0" indent="0">
              <a:buNone/>
            </a:pPr>
            <a:r>
              <a:rPr lang="sr-Cyrl-RS" sz="1600" u="sng" dirty="0" smtClean="0"/>
              <a:t>УГОВОРНА КАЗНА – </a:t>
            </a:r>
            <a:r>
              <a:rPr lang="sr-Cyrl-RS" sz="1600" dirty="0" smtClean="0"/>
              <a:t>уговором одређени износ новца или друа имовинска корист коју је једна страна дужна да исплати другој уговорној страни ако своју обавезу не испуни или је испуни са закашњењем. Ово је најчешће средство обезбеђења уговора у нашем праву код уговора у привреди. Уговорна казна се изричито уговора, не претпоставља се и није обавезан елемент уговора. Када је уговореан, представља саставни део уговора, али се може и закључити посебан уговор о њој. Висина уговорне казне се може утврдити на различите начине: у паушалном износу, осносно у укупном износу, или у одређеном делу од вредности предмета уговора кога обезбеђује. Уговорна казна се може уговрити за неиспуњење или неуредно испуњење уговорне обавезе.  Када је уговорна казна уговорена за неиспуњење уговорне обавеза, поверилац може захтевати или испуњење уговорне обавезе или уговорну казну. Када је уговорна казна уговорена за случај закашњења у испуњењу уговора, повериоцу стоји на располагању могућност да захтева и испуњење обавезе и плаћање уговорне казне. У случају да су за неизвршење уговорне обавезе криве обе стране, уговорна казна се не плаћа, под условом да је уговорена казна за случај неиспуњења уговора. Уколико је уговорена казна за случај нередовног испуњења, а до тога дође кривицом обе стране, оне су дужне да обе плате угворену казну. </a:t>
            </a:r>
            <a:endParaRPr lang="en-US" sz="1600" u="sng" dirty="0"/>
          </a:p>
        </p:txBody>
      </p:sp>
    </p:spTree>
    <p:extLst>
      <p:ext uri="{BB962C8B-B14F-4D97-AF65-F5344CB8AC3E}">
        <p14:creationId xmlns:p14="http://schemas.microsoft.com/office/powerpoint/2010/main" val="4200582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Обезбеђење уговора у привреди</a:t>
            </a:r>
            <a:endParaRPr lang="en-US" dirty="0"/>
          </a:p>
        </p:txBody>
      </p:sp>
      <p:sp>
        <p:nvSpPr>
          <p:cNvPr id="3" name="Content Placeholder 2"/>
          <p:cNvSpPr>
            <a:spLocks noGrp="1"/>
          </p:cNvSpPr>
          <p:nvPr>
            <p:ph idx="1"/>
          </p:nvPr>
        </p:nvSpPr>
        <p:spPr/>
        <p:txBody>
          <a:bodyPr>
            <a:normAutofit/>
          </a:bodyPr>
          <a:lstStyle/>
          <a:p>
            <a:pPr marL="0" indent="0">
              <a:buNone/>
            </a:pPr>
            <a:r>
              <a:rPr lang="sr-Cyrl-RS" sz="1600" u="sng" dirty="0" smtClean="0"/>
              <a:t>ПЕНАЛИ </a:t>
            </a:r>
            <a:r>
              <a:rPr lang="sr-Cyrl-RS" sz="1600" dirty="0" smtClean="0"/>
              <a:t> - одређена сума новца или нека друга имовинска вредност коју је уговорна страна дужна да плати за случај да дође до неиспуњења или закашњења у испуњењу уговорне обавезе за шта је она одговорна. За разлику од уговорне казне, пенали су одређени позитивним прописима. Прописани пенали се не могу искључити вољом уговорних страна и примењују се без обзира да ли су стране то хтеле или не. </a:t>
            </a:r>
          </a:p>
          <a:p>
            <a:pPr marL="0" indent="0">
              <a:buNone/>
            </a:pPr>
            <a:endParaRPr lang="sr-Cyrl-RS" sz="1600" u="sng" dirty="0"/>
          </a:p>
          <a:p>
            <a:pPr marL="0" indent="0">
              <a:buNone/>
            </a:pPr>
            <a:r>
              <a:rPr lang="sr-Cyrl-RS" sz="1600" u="sng" dirty="0" smtClean="0"/>
              <a:t>ОДУСТАНИЦА</a:t>
            </a:r>
            <a:r>
              <a:rPr lang="sr-Cyrl-RS" sz="1600" dirty="0" smtClean="0"/>
              <a:t> – одређена сума новца или нека друга имовинска корист коју по уговору једна страна даје другој страни у слаучају да једностраном изјавом жели да осудтане од уговора пре његовог испуњења. Одустаница представља право уговорне стране у чију је корист уговорена. Ова угооврна страна може да бира да ли ће уговорну обавезу да испуни или ће да од ње одустабе и плати уговорну одустаницу.</a:t>
            </a:r>
          </a:p>
          <a:p>
            <a:pPr marL="0" indent="0">
              <a:buNone/>
            </a:pPr>
            <a:endParaRPr lang="sr-Cyrl-RS" sz="1600" u="sng" dirty="0"/>
          </a:p>
          <a:p>
            <a:pPr marL="0" indent="0">
              <a:buNone/>
            </a:pPr>
            <a:r>
              <a:rPr lang="sr-Cyrl-RS" sz="1600" u="sng" dirty="0" smtClean="0"/>
              <a:t>АВАНС </a:t>
            </a:r>
            <a:r>
              <a:rPr lang="sr-Cyrl-RS" sz="1600" dirty="0" smtClean="0"/>
              <a:t>– износ новца </a:t>
            </a:r>
            <a:r>
              <a:rPr lang="sr-Cyrl-RS" sz="1600" dirty="0"/>
              <a:t>или нека друга имовинска корист </a:t>
            </a:r>
            <a:r>
              <a:rPr lang="sr-Cyrl-RS" sz="1600" dirty="0" smtClean="0"/>
              <a:t>коју једна уговорна страна даје другој ради испуњења њене уговорне обавезе. У случају неиспуњења обавезе, страна која је примила аванс је дужна да га врати уз плаћање затезне камате. </a:t>
            </a:r>
            <a:endParaRPr lang="en-US" sz="1600" u="sng" dirty="0"/>
          </a:p>
        </p:txBody>
      </p:sp>
    </p:spTree>
    <p:extLst>
      <p:ext uri="{BB962C8B-B14F-4D97-AF65-F5344CB8AC3E}">
        <p14:creationId xmlns:p14="http://schemas.microsoft.com/office/powerpoint/2010/main" val="3232824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Обезбеђење уговора у привреди</a:t>
            </a:r>
            <a:endParaRPr lang="en-US" dirty="0"/>
          </a:p>
        </p:txBody>
      </p:sp>
      <p:sp>
        <p:nvSpPr>
          <p:cNvPr id="3" name="Content Placeholder 2"/>
          <p:cNvSpPr>
            <a:spLocks noGrp="1"/>
          </p:cNvSpPr>
          <p:nvPr>
            <p:ph idx="1"/>
          </p:nvPr>
        </p:nvSpPr>
        <p:spPr/>
        <p:txBody>
          <a:bodyPr>
            <a:normAutofit fontScale="92500"/>
          </a:bodyPr>
          <a:lstStyle/>
          <a:p>
            <a:pPr marL="0" indent="0">
              <a:buNone/>
            </a:pPr>
            <a:r>
              <a:rPr lang="sr-Cyrl-RS" sz="1600" u="sng" dirty="0" smtClean="0"/>
              <a:t>ЗАТЕЗНА КАМАТА</a:t>
            </a:r>
            <a:r>
              <a:rPr lang="sr-Cyrl-RS" sz="1600" dirty="0" smtClean="0"/>
              <a:t> – камата се плаћа у новцу у случају да дужник није на време извршио своју новчану обавезу. Затезну камату дужник плаћа увек када је у доцњи са плаћањем, па и када он није крив. Дужник нема обавезу плаћања затезне камате када је за доцњу одговоран поверилац. </a:t>
            </a:r>
          </a:p>
          <a:p>
            <a:pPr marL="0" indent="0">
              <a:buNone/>
            </a:pPr>
            <a:endParaRPr lang="sr-Cyrl-RS" sz="1600" u="sng" dirty="0"/>
          </a:p>
          <a:p>
            <a:pPr marL="0" indent="0">
              <a:buNone/>
            </a:pPr>
            <a:r>
              <a:rPr lang="sr-Cyrl-RS" sz="1600" u="sng" dirty="0" smtClean="0"/>
              <a:t>ЗАЛОГА</a:t>
            </a:r>
            <a:r>
              <a:rPr lang="sr-Cyrl-RS" sz="1600" dirty="0" smtClean="0"/>
              <a:t> – гаранција за испуњење уговорне обавезе која настаје у случају када дужник или неко треће лице повериоцу преда одређену ствар на којој постоји право својине, како би поверилац из њене вредности могао да наплати своје потраживање у случају да то дужник не учини по његовој доспелости. Поверилац стиче заложно право у тренутку када му ствар буде предата, а дужан је да је врати чим потраживање буде испуњено. У случају да је износ добијен продајом ствари већи од износа потраживања, поверилац је дужан да тај вишак преда дужнику.</a:t>
            </a:r>
          </a:p>
          <a:p>
            <a:pPr marL="0" indent="0">
              <a:buNone/>
            </a:pPr>
            <a:endParaRPr lang="sr-Cyrl-RS" sz="1600" u="sng" dirty="0"/>
          </a:p>
          <a:p>
            <a:pPr marL="0" indent="0">
              <a:buNone/>
            </a:pPr>
            <a:r>
              <a:rPr lang="sr-Cyrl-RS" sz="1600" u="sng" dirty="0" smtClean="0"/>
              <a:t>ПРАВО ПРИДРЖАЈА</a:t>
            </a:r>
            <a:r>
              <a:rPr lang="sr-Cyrl-RS" sz="1600" dirty="0" smtClean="0"/>
              <a:t> – право повериоца да задржи дужникове ствари које се код њега налазе, док му дужник не намири потраживање које је већ доспело. Право задржавања ствари може бити предвиђено уговором или позитивним прописима.</a:t>
            </a:r>
          </a:p>
          <a:p>
            <a:pPr marL="0" indent="0">
              <a:buNone/>
            </a:pPr>
            <a:endParaRPr lang="sr-Cyrl-RS" sz="1600" u="sng" dirty="0"/>
          </a:p>
          <a:p>
            <a:pPr marL="0" indent="0">
              <a:buNone/>
            </a:pPr>
            <a:r>
              <a:rPr lang="sr-Cyrl-RS" sz="1600" u="sng" smtClean="0"/>
              <a:t>ОДРИЦАЊЕ ОД ПРАВА НА ПРИГОВОР</a:t>
            </a:r>
            <a:r>
              <a:rPr lang="sr-Cyrl-RS" sz="1600" smtClean="0"/>
              <a:t> – састоји се у томе што се једна уговорна страна унапред уговором обавеже да се против друге уговорне стране неће користити приговор на који би иначе имала право, кад јој та друга страна затражи испуњење обавеза.</a:t>
            </a:r>
            <a:endParaRPr lang="en-US" sz="1600" u="sng" dirty="0"/>
          </a:p>
        </p:txBody>
      </p:sp>
    </p:spTree>
    <p:extLst>
      <p:ext uri="{BB962C8B-B14F-4D97-AF65-F5344CB8AC3E}">
        <p14:creationId xmlns:p14="http://schemas.microsoft.com/office/powerpoint/2010/main" val="435304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sr-Cyrl-RS" dirty="0" smtClean="0"/>
              <a:t>ОПШТА ПРАВИЛА УГОВОРА У ПРИВРЕДИ</a:t>
            </a:r>
            <a:endParaRPr lang="en-US" dirty="0"/>
          </a:p>
        </p:txBody>
      </p:sp>
    </p:spTree>
    <p:extLst>
      <p:ext uri="{BB962C8B-B14F-4D97-AF65-F5344CB8AC3E}">
        <p14:creationId xmlns:p14="http://schemas.microsoft.com/office/powerpoint/2010/main" val="3540857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smtClean="0"/>
              <a:t>Појам уговора у привреди</a:t>
            </a:r>
            <a:endParaRPr lang="en-US" dirty="0"/>
          </a:p>
        </p:txBody>
      </p:sp>
      <p:sp>
        <p:nvSpPr>
          <p:cNvPr id="3" name="Content Placeholder 2"/>
          <p:cNvSpPr>
            <a:spLocks noGrp="1"/>
          </p:cNvSpPr>
          <p:nvPr>
            <p:ph idx="1"/>
          </p:nvPr>
        </p:nvSpPr>
        <p:spPr/>
        <p:txBody>
          <a:bodyPr>
            <a:normAutofit/>
          </a:bodyPr>
          <a:lstStyle/>
          <a:p>
            <a:r>
              <a:rPr lang="ru-RU" sz="1600" dirty="0" smtClean="0"/>
              <a:t>«Уговори </a:t>
            </a:r>
            <a:r>
              <a:rPr lang="ru-RU" sz="1600" dirty="0"/>
              <a:t>у привреди су, у смислу овог закона, уговори које предузећа и друга правна лица која обављају привредну делатност, као и имаоци радњи и други појединци који у виду регистрованог занимања обављају неку привредну делатност закључују међу собом у обављању делатности које сачињавају предмете њиховог пословања или су у вези са тим делатностима.» ("Сл. лист СФРЈ", бр. 29/78, 39/85, 45/89 - одлука УСЈ и 57/89, "Сл. лист СРЈ", бр. 31/93, "Сл. лист СЦГ", бр. 1/2003 - Уставна повеља и "Сл. гласник РС", бр. 18/2020</a:t>
            </a:r>
            <a:r>
              <a:rPr lang="ru-RU" sz="1600" dirty="0" smtClean="0"/>
              <a:t>)</a:t>
            </a:r>
          </a:p>
          <a:p>
            <a:r>
              <a:rPr lang="ru-RU" sz="1600" dirty="0" smtClean="0"/>
              <a:t>Субјективни критеријум – привредни објекти (правна или физичка лица)</a:t>
            </a:r>
          </a:p>
          <a:p>
            <a:r>
              <a:rPr lang="ru-RU" sz="1600" dirty="0" smtClean="0"/>
              <a:t>Објективни критеријум – уговор се закључује у оквиру делатности које сачињавају предмете пословања правних субјеката, или су у вези са тим делатностима</a:t>
            </a:r>
          </a:p>
          <a:p>
            <a:r>
              <a:rPr lang="ru-RU" sz="1600" dirty="0" smtClean="0"/>
              <a:t>Уговори у привреди:</a:t>
            </a:r>
          </a:p>
          <a:p>
            <a:pPr>
              <a:buFont typeface="Wingdings" pitchFamily="2" charset="2"/>
              <a:buChar char="v"/>
            </a:pPr>
            <a:r>
              <a:rPr lang="ru-RU" sz="1600" dirty="0" smtClean="0"/>
              <a:t>Основни уговори</a:t>
            </a:r>
          </a:p>
          <a:p>
            <a:pPr>
              <a:buFont typeface="Wingdings" pitchFamily="2" charset="2"/>
              <a:buChar char="v"/>
            </a:pPr>
            <a:r>
              <a:rPr lang="ru-RU" sz="1600" dirty="0" smtClean="0"/>
              <a:t>Споредни (акцесорни) уговори</a:t>
            </a:r>
          </a:p>
          <a:p>
            <a:pPr>
              <a:buFont typeface="Wingdings" pitchFamily="2" charset="2"/>
              <a:buChar char="v"/>
            </a:pPr>
            <a:endParaRPr lang="ru-RU" sz="1600" dirty="0"/>
          </a:p>
          <a:p>
            <a:r>
              <a:rPr lang="ru-RU" sz="1600" dirty="0" smtClean="0"/>
              <a:t>«Уговори и други послови промета», «уговори робног промета», «послови робног промета», «трговачки послови», итд</a:t>
            </a:r>
            <a:endParaRPr lang="sr-Cyrl-RS" sz="1600" dirty="0" smtClean="0"/>
          </a:p>
        </p:txBody>
      </p:sp>
    </p:spTree>
    <p:extLst>
      <p:ext uri="{BB962C8B-B14F-4D97-AF65-F5344CB8AC3E}">
        <p14:creationId xmlns:p14="http://schemas.microsoft.com/office/powerpoint/2010/main" val="21914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Особине уговора у привреди</a:t>
            </a:r>
            <a:endParaRPr lang="en-US" dirty="0"/>
          </a:p>
        </p:txBody>
      </p:sp>
      <p:sp>
        <p:nvSpPr>
          <p:cNvPr id="3" name="Content Placeholder 2"/>
          <p:cNvSpPr>
            <a:spLocks noGrp="1"/>
          </p:cNvSpPr>
          <p:nvPr>
            <p:ph idx="1"/>
          </p:nvPr>
        </p:nvSpPr>
        <p:spPr/>
        <p:txBody>
          <a:bodyPr>
            <a:normAutofit/>
          </a:bodyPr>
          <a:lstStyle/>
          <a:p>
            <a:r>
              <a:rPr lang="sr-Cyrl-RS" sz="1600" b="1" dirty="0" smtClean="0"/>
              <a:t>Уговорне стране </a:t>
            </a:r>
            <a:r>
              <a:rPr lang="sr-Cyrl-RS" sz="1600" dirty="0" smtClean="0"/>
              <a:t>– привредни субјекти, односно предузећа и друга правна лица која обављају привредну делатност, као и физичка лица која обављају привредну делатност личним радом</a:t>
            </a:r>
          </a:p>
          <a:p>
            <a:r>
              <a:rPr lang="sr-Cyrl-RS" sz="1600" b="1" dirty="0" smtClean="0"/>
              <a:t>Предмет уговора </a:t>
            </a:r>
            <a:r>
              <a:rPr lang="sr-Cyrl-RS" sz="1600" dirty="0" smtClean="0"/>
              <a:t>– промет роба и услуга</a:t>
            </a:r>
          </a:p>
          <a:p>
            <a:r>
              <a:rPr lang="sr-Cyrl-RS" sz="1600" b="1" dirty="0" smtClean="0"/>
              <a:t>Масовност закључивања уговора у привреди </a:t>
            </a:r>
            <a:r>
              <a:rPr lang="sr-Cyrl-RS" sz="1600" dirty="0" smtClean="0"/>
              <a:t>– редовна и свакодневна активност свих привредних субјеката; закључују се у великом броју</a:t>
            </a:r>
          </a:p>
          <a:p>
            <a:r>
              <a:rPr lang="sr-Cyrl-RS" sz="1600" b="1" dirty="0" smtClean="0"/>
              <a:t>Неформалност</a:t>
            </a:r>
            <a:r>
              <a:rPr lang="sr-Cyrl-RS" sz="1600" dirty="0" smtClean="0"/>
              <a:t> – довљна је сагласност воља привредних субјеката, не захтева се нека посебна форма. Формалност – постоји у циљу осигуравања писаног доказа о закљученом уговору и његовој садржини. Овај формалзам је условио појаву уговора по приступању или формуларних или адхезионих уговора (нпр. код којих једна страна на посебном формулару унапред одређује све или неке битне елементе уговора, тако да је другој страни остављена само могућност да их прихвати или не прихвати)</a:t>
            </a:r>
          </a:p>
          <a:p>
            <a:r>
              <a:rPr lang="sr-Cyrl-RS" sz="1600" dirty="0" smtClean="0"/>
              <a:t>Утицај државе – огледа се у поштовању начина закључења кога је она прописала, као и у вршењу процене да ли је уговор закључен у складу са законом и интересима безбедности државе</a:t>
            </a:r>
          </a:p>
          <a:p>
            <a:pPr marL="0" indent="0">
              <a:buNone/>
            </a:pPr>
            <a:endParaRPr lang="en-US" sz="1600" dirty="0"/>
          </a:p>
        </p:txBody>
      </p:sp>
    </p:spTree>
    <p:extLst>
      <p:ext uri="{BB962C8B-B14F-4D97-AF65-F5344CB8AC3E}">
        <p14:creationId xmlns:p14="http://schemas.microsoft.com/office/powerpoint/2010/main" val="3005519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Особине уговора у привреди</a:t>
            </a:r>
            <a:endParaRPr lang="en-US" dirty="0"/>
          </a:p>
        </p:txBody>
      </p:sp>
      <p:sp>
        <p:nvSpPr>
          <p:cNvPr id="3" name="Content Placeholder 2"/>
          <p:cNvSpPr>
            <a:spLocks noGrp="1"/>
          </p:cNvSpPr>
          <p:nvPr>
            <p:ph idx="1"/>
          </p:nvPr>
        </p:nvSpPr>
        <p:spPr/>
        <p:txBody>
          <a:bodyPr>
            <a:normAutofit/>
          </a:bodyPr>
          <a:lstStyle/>
          <a:p>
            <a:r>
              <a:rPr lang="sr-Cyrl-RS" sz="1600" b="1" dirty="0" smtClean="0"/>
              <a:t>Двостраност и теретност уговора </a:t>
            </a:r>
            <a:r>
              <a:rPr lang="sr-Cyrl-RS" sz="1600" dirty="0" smtClean="0"/>
              <a:t>– двостраност се огледа у чињеници да су уговори у привреди двострано обавезни, односно, да се поводом сваког уговора стварају права и обавезе за обе уговорне стране; теретност се огледа у чињеници да свака страна има одређену обавезу према другој уговорној страни</a:t>
            </a:r>
          </a:p>
          <a:p>
            <a:r>
              <a:rPr lang="sr-Cyrl-RS" sz="1600" b="1" dirty="0" smtClean="0"/>
              <a:t>Појачана одговорност у односу на уговоре грађанског права</a:t>
            </a:r>
            <a:r>
              <a:rPr lang="sr-Cyrl-RS" sz="1600" dirty="0" smtClean="0"/>
              <a:t> – огледа се у накнади штете, јер страна која не испуни или неуредно изврши своју обавезу, дужна је да другој страни не само надокнади штету, већ и изгубљену добит. Уговорне стране које закључују уговор у привреди дужне су да послују са поажњом доброг привредника</a:t>
            </a:r>
          </a:p>
          <a:p>
            <a:r>
              <a:rPr lang="sr-Cyrl-RS" sz="1600" b="1" dirty="0" smtClean="0"/>
              <a:t>Краћи рокови застарелости </a:t>
            </a:r>
            <a:r>
              <a:rPr lang="sr-Cyrl-RS" sz="1600" dirty="0" smtClean="0"/>
              <a:t>– рокови застарелости потраживања су краћи него у грађанском праву, а по истеку тог рока се не може тражити испуњење обавезе дужника судским путем</a:t>
            </a:r>
          </a:p>
          <a:p>
            <a:r>
              <a:rPr lang="sr-Cyrl-RS" sz="1600" b="1" dirty="0" smtClean="0"/>
              <a:t>Привредни судови </a:t>
            </a:r>
            <a:r>
              <a:rPr lang="sr-Cyrl-RS" sz="1600" dirty="0" smtClean="0"/>
              <a:t>– за решавање евентуално насталих спорова из уговора у привредни, надлежни су привредни судови</a:t>
            </a:r>
          </a:p>
          <a:p>
            <a:r>
              <a:rPr lang="sr-Cyrl-RS" sz="1600" b="1" dirty="0" smtClean="0"/>
              <a:t>Пренос права и ствари </a:t>
            </a:r>
            <a:r>
              <a:rPr lang="sr-Cyrl-RS" sz="1600" dirty="0" smtClean="0"/>
              <a:t>– једна уговорна страна предаје другој уговорној страни одређене исправе </a:t>
            </a:r>
          </a:p>
          <a:p>
            <a:endParaRPr lang="en-US" sz="1600" dirty="0"/>
          </a:p>
        </p:txBody>
      </p:sp>
    </p:spTree>
    <p:extLst>
      <p:ext uri="{BB962C8B-B14F-4D97-AF65-F5344CB8AC3E}">
        <p14:creationId xmlns:p14="http://schemas.microsoft.com/office/powerpoint/2010/main" val="157671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Закључивање уговора у привреди</a:t>
            </a:r>
            <a:endParaRPr lang="en-US" dirty="0"/>
          </a:p>
        </p:txBody>
      </p:sp>
      <p:sp>
        <p:nvSpPr>
          <p:cNvPr id="3" name="Content Placeholder 2"/>
          <p:cNvSpPr>
            <a:spLocks noGrp="1"/>
          </p:cNvSpPr>
          <p:nvPr>
            <p:ph idx="1"/>
          </p:nvPr>
        </p:nvSpPr>
        <p:spPr/>
        <p:txBody>
          <a:bodyPr>
            <a:normAutofit/>
          </a:bodyPr>
          <a:lstStyle/>
          <a:p>
            <a:pPr marL="0" indent="0">
              <a:buNone/>
            </a:pPr>
            <a:r>
              <a:rPr lang="sr-Cyrl-RS" sz="1600" u="sng" dirty="0" smtClean="0"/>
              <a:t>ПРЕГОВОРИ</a:t>
            </a:r>
          </a:p>
          <a:p>
            <a:pPr marL="0" indent="0">
              <a:buNone/>
            </a:pPr>
            <a:endParaRPr lang="sr-Cyrl-RS" sz="1600" dirty="0"/>
          </a:p>
          <a:p>
            <a:r>
              <a:rPr lang="sr-Cyrl-RS" sz="1600" dirty="0" smtClean="0"/>
              <a:t>Радње које претходе закључивању уговора у привреди, којима се постиже конкретна формулација састојака понуде за закључење уговора</a:t>
            </a:r>
          </a:p>
          <a:p>
            <a:r>
              <a:rPr lang="sr-Cyrl-RS" sz="1600" dirty="0" smtClean="0"/>
              <a:t>Не обавезују преговараче</a:t>
            </a:r>
          </a:p>
          <a:p>
            <a:endParaRPr lang="sr-Cyrl-RS" sz="1600" dirty="0"/>
          </a:p>
          <a:p>
            <a:pPr marL="0" indent="0">
              <a:buNone/>
            </a:pPr>
            <a:r>
              <a:rPr lang="sr-Cyrl-RS" sz="1600" u="sng" dirty="0" smtClean="0"/>
              <a:t>ПОНУДА ЗА ЗАКЉУЧЕЊЕ УГОВОРА</a:t>
            </a:r>
          </a:p>
          <a:p>
            <a:pPr marL="0" indent="0">
              <a:buNone/>
            </a:pPr>
            <a:endParaRPr lang="sr-Cyrl-RS" sz="1600" u="sng" dirty="0"/>
          </a:p>
          <a:p>
            <a:r>
              <a:rPr lang="sr-Cyrl-RS" sz="1600" dirty="0" smtClean="0"/>
              <a:t>Изјава воље једног лица којом позива другу страну да закључе уговор</a:t>
            </a:r>
          </a:p>
          <a:p>
            <a:r>
              <a:rPr lang="sr-Cyrl-RS" sz="1600" dirty="0" smtClean="0"/>
              <a:t>Понудилац – лице које позива на закључење уговора, које саставља понуду</a:t>
            </a:r>
          </a:p>
          <a:p>
            <a:r>
              <a:rPr lang="sr-Cyrl-RS" sz="1600" dirty="0" smtClean="0"/>
              <a:t>Понуђени – лице коме је позив за закључење уговора послат, односно коме је састављена понуда</a:t>
            </a:r>
          </a:p>
          <a:p>
            <a:pPr marL="0" indent="0">
              <a:buNone/>
            </a:pPr>
            <a:endParaRPr lang="sr-Cyrl-RS" sz="1600" dirty="0" smtClean="0"/>
          </a:p>
        </p:txBody>
      </p:sp>
    </p:spTree>
    <p:extLst>
      <p:ext uri="{BB962C8B-B14F-4D97-AF65-F5344CB8AC3E}">
        <p14:creationId xmlns:p14="http://schemas.microsoft.com/office/powerpoint/2010/main" val="113344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Закључивање уговора у привреди</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sr-Cyrl-RS" sz="1600" b="1" dirty="0" smtClean="0"/>
              <a:t>Карактеристике понуде</a:t>
            </a:r>
          </a:p>
          <a:p>
            <a:pPr marL="0" indent="0">
              <a:buNone/>
            </a:pPr>
            <a:endParaRPr lang="sr-Cyrl-RS" sz="1600" dirty="0" smtClean="0"/>
          </a:p>
          <a:p>
            <a:pPr>
              <a:buAutoNum type="arabicPeriod"/>
            </a:pPr>
            <a:r>
              <a:rPr lang="sr-Cyrl-RS" sz="1600" dirty="0" smtClean="0"/>
              <a:t>Понуда мора да садржи битне елементе будућег уговора, тако да ће до закључења уговора доћи ако буде прихваћена од стране понуђеног</a:t>
            </a:r>
          </a:p>
          <a:p>
            <a:pPr>
              <a:buAutoNum type="arabicPeriod"/>
            </a:pPr>
            <a:r>
              <a:rPr lang="sr-Cyrl-RS" sz="1600" dirty="0" smtClean="0"/>
              <a:t>Из садржине понуде недвосмислено произилази намера за закључење уговора, која садржи јасно изражену вољу понудиоца за закључење уговора одређене садржине</a:t>
            </a:r>
          </a:p>
          <a:p>
            <a:pPr>
              <a:buAutoNum type="arabicPeriod"/>
            </a:pPr>
            <a:r>
              <a:rPr lang="sr-Cyrl-RS" sz="1600" dirty="0" smtClean="0"/>
              <a:t>Понуда мора да долази од стране овлашћеног лица. Ипак, и понуда сачињена од стране неовлашћеног лица може обавезати понудиоца ако је: </a:t>
            </a:r>
            <a:endParaRPr lang="sr-Cyrl-RS" sz="1200" dirty="0" smtClean="0"/>
          </a:p>
          <a:p>
            <a:r>
              <a:rPr lang="sr-Cyrl-RS" sz="1200" dirty="0" smtClean="0"/>
              <a:t>Понуда сачињена на меморандуму;</a:t>
            </a:r>
          </a:p>
          <a:p>
            <a:r>
              <a:rPr lang="sr-Cyrl-RS" sz="1200" dirty="0" smtClean="0"/>
              <a:t>Понуда снабдевана печатом или штамбиљем и потписана на уобичајен начин;</a:t>
            </a:r>
          </a:p>
          <a:p>
            <a:r>
              <a:rPr lang="sr-Cyrl-RS" sz="1200" dirty="0" smtClean="0"/>
              <a:t>Понуда се односи на посао којим се понудилац редовно бави и не прелази обим његовог редовног пословања</a:t>
            </a:r>
          </a:p>
          <a:p>
            <a:r>
              <a:rPr lang="sr-Cyrl-RS" sz="1200" dirty="0" smtClean="0"/>
              <a:t>Ако понуђени није знао да је понуду потписало неовлашћено лице</a:t>
            </a:r>
          </a:p>
          <a:p>
            <a:pPr marL="0" indent="0">
              <a:buNone/>
            </a:pPr>
            <a:r>
              <a:rPr lang="sr-Cyrl-RS" sz="1600" dirty="0" smtClean="0"/>
              <a:t>4.     Понуда мора бити упућена одређеном лицу с којим се намерава закључити уговор</a:t>
            </a:r>
          </a:p>
          <a:p>
            <a:r>
              <a:rPr lang="sr-Cyrl-RS" sz="1600" dirty="0" smtClean="0"/>
              <a:t>Састављање понуде производи одређено правно дејство, тј. правну обавезу на закључење уговора. Понудилац не може одустати од понуде пре истека рока који је сам одредио у понуди. Уколико понудилац није одредио рок у понуди, може се разликовати да ли је понуда учињена присутном (понуђена страна се мора одмах изјаснити) или одсутном лицу (понудилац је везан понудом онолико времена колико је потребно да понуда стигне понуђеном). </a:t>
            </a:r>
          </a:p>
        </p:txBody>
      </p:sp>
    </p:spTree>
    <p:extLst>
      <p:ext uri="{BB962C8B-B14F-4D97-AF65-F5344CB8AC3E}">
        <p14:creationId xmlns:p14="http://schemas.microsoft.com/office/powerpoint/2010/main" val="529589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Закључивање уговора у привреди</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sr-Cyrl-RS" sz="1600" u="sng" dirty="0" smtClean="0"/>
              <a:t>ПРИХВАТ ПОНУДЕ</a:t>
            </a:r>
          </a:p>
          <a:p>
            <a:pPr marL="0" indent="0">
              <a:buNone/>
            </a:pPr>
            <a:endParaRPr lang="sr-Cyrl-RS" sz="1600" b="1" dirty="0"/>
          </a:p>
          <a:p>
            <a:r>
              <a:rPr lang="sr-Cyrl-RS" sz="1600" dirty="0" smtClean="0"/>
              <a:t>Изјава воље понуђеног о прихватању понуде</a:t>
            </a:r>
          </a:p>
          <a:p>
            <a:r>
              <a:rPr lang="sr-Cyrl-RS" sz="1600" dirty="0" smtClean="0"/>
              <a:t>Прихватањем понуде је постигнута обострана сагласност воља за закључење уговора, па се уговор сматра закљученим. Да би изјава воље о прихватању понуде произвела првно дејство, потребно је да прихват понуде задовољи следеће критеријуме:</a:t>
            </a:r>
          </a:p>
          <a:p>
            <a:pPr>
              <a:buFont typeface="+mj-lt"/>
              <a:buAutoNum type="arabicPeriod"/>
            </a:pPr>
            <a:r>
              <a:rPr lang="sr-Cyrl-RS" sz="1600" dirty="0" smtClean="0"/>
              <a:t>Прихват понуде мора у потпуности да одговара понуди</a:t>
            </a:r>
          </a:p>
          <a:p>
            <a:pPr>
              <a:buFont typeface="+mj-lt"/>
              <a:buAutoNum type="arabicPeriod"/>
            </a:pPr>
            <a:r>
              <a:rPr lang="sr-Cyrl-RS" sz="1600" dirty="0" smtClean="0"/>
              <a:t>Прихват понуде мора да садржи јасну и недвосмислену изјаву воље понуђеног за закључење уговора</a:t>
            </a:r>
          </a:p>
          <a:p>
            <a:pPr>
              <a:buFont typeface="+mj-lt"/>
              <a:buAutoNum type="arabicPeriod"/>
            </a:pPr>
            <a:r>
              <a:rPr lang="sr-Cyrl-RS" sz="1600" dirty="0" smtClean="0"/>
              <a:t>Прихват понуде мора доћи од лица коме је понуда упућена, односно његовог заступника</a:t>
            </a:r>
          </a:p>
          <a:p>
            <a:pPr>
              <a:buFont typeface="+mj-lt"/>
              <a:buAutoNum type="arabicPeriod"/>
            </a:pPr>
            <a:r>
              <a:rPr lang="sr-Cyrl-RS" sz="1600" dirty="0" smtClean="0"/>
              <a:t>Прихват понуде мора да буде благовремен, односно да стигне у року у коме је понудилац везан понудом</a:t>
            </a:r>
          </a:p>
          <a:p>
            <a:pPr>
              <a:buFont typeface="+mj-lt"/>
              <a:buAutoNum type="arabicPeriod"/>
            </a:pPr>
            <a:endParaRPr lang="sr-Cyrl-RS" sz="1600" dirty="0"/>
          </a:p>
          <a:p>
            <a:r>
              <a:rPr lang="sr-Cyrl-RS" sz="1600" dirty="0" smtClean="0"/>
              <a:t>Изјава о прихватању понуде се може дати изричито, усмено или писано</a:t>
            </a:r>
          </a:p>
          <a:p>
            <a:r>
              <a:rPr lang="sr-Cyrl-RS" sz="1600" dirty="0" smtClean="0"/>
              <a:t>Закључивање уговора конклудентним радњама – радње на основу којих се посредно може закључити да се њима изражава воља за закључење уговора</a:t>
            </a:r>
            <a:endParaRPr lang="en-US" sz="1600" dirty="0"/>
          </a:p>
        </p:txBody>
      </p:sp>
    </p:spTree>
    <p:extLst>
      <p:ext uri="{BB962C8B-B14F-4D97-AF65-F5344CB8AC3E}">
        <p14:creationId xmlns:p14="http://schemas.microsoft.com/office/powerpoint/2010/main" val="1562709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Закључивање уговора у привреди</a:t>
            </a:r>
            <a:endParaRPr lang="en-US" dirty="0"/>
          </a:p>
        </p:txBody>
      </p:sp>
      <p:sp>
        <p:nvSpPr>
          <p:cNvPr id="3" name="Content Placeholder 2"/>
          <p:cNvSpPr>
            <a:spLocks noGrp="1"/>
          </p:cNvSpPr>
          <p:nvPr>
            <p:ph idx="1"/>
          </p:nvPr>
        </p:nvSpPr>
        <p:spPr/>
        <p:txBody>
          <a:bodyPr>
            <a:normAutofit fontScale="92500" lnSpcReduction="10000"/>
          </a:bodyPr>
          <a:lstStyle/>
          <a:p>
            <a:r>
              <a:rPr lang="sr-Cyrl-RS" sz="1600" dirty="0" smtClean="0"/>
              <a:t>Ћутање понуђеног не значи да је прихватио понуду за закључење уговра, осим у ситуацијама где понудилац и понуђени стоје у сталној пословној вези, а понуда се односи на робу коју понуђени није одмах или у остављеном року одбио. Исто важи и за продужење уговора на одређено време,  под условом да уговор садржи клаузулу којом се његово важење продужава ако га нека стране не откаже у одређеном року.</a:t>
            </a:r>
          </a:p>
          <a:p>
            <a:r>
              <a:rPr lang="sr-Cyrl-RS" sz="1600" dirty="0" smtClean="0"/>
              <a:t>Прихват понуде је обавезујућ за понуђеног</a:t>
            </a:r>
          </a:p>
          <a:p>
            <a:endParaRPr lang="sr-Cyrl-RS" sz="1600" dirty="0"/>
          </a:p>
          <a:p>
            <a:pPr marL="0" indent="0">
              <a:buNone/>
            </a:pPr>
            <a:r>
              <a:rPr lang="sr-Cyrl-RS" sz="1600" u="sng" dirty="0" smtClean="0"/>
              <a:t>ВРЕМЕ ЗАКЉУЧЕЊА УГОВОРА</a:t>
            </a:r>
          </a:p>
          <a:p>
            <a:pPr marL="0" indent="0">
              <a:buNone/>
            </a:pPr>
            <a:endParaRPr lang="sr-Cyrl-RS" sz="1600" u="sng" dirty="0"/>
          </a:p>
          <a:p>
            <a:r>
              <a:rPr lang="sr-Cyrl-RS" sz="1600" dirty="0" smtClean="0"/>
              <a:t>Од времена закључења уговор производи правна дејства</a:t>
            </a:r>
          </a:p>
          <a:p>
            <a:r>
              <a:rPr lang="sr-Cyrl-RS" sz="1600" dirty="0" smtClean="0"/>
              <a:t>По </a:t>
            </a:r>
            <a:r>
              <a:rPr lang="sr-Cyrl-RS" sz="1600" i="1" dirty="0" smtClean="0"/>
              <a:t>теорији изјаве </a:t>
            </a:r>
            <a:r>
              <a:rPr lang="sr-Cyrl-RS" sz="1600" dirty="0" smtClean="0"/>
              <a:t>сматра се да је уговор закључен у тренутку када је понуђени дао, односно послао изјвау о прихватању понуде понудиоцу (француско, енглеско, швајцарско право)</a:t>
            </a:r>
          </a:p>
          <a:p>
            <a:r>
              <a:rPr lang="sr-Cyrl-RS" sz="1600" dirty="0" smtClean="0"/>
              <a:t>По </a:t>
            </a:r>
            <a:r>
              <a:rPr lang="sr-Cyrl-RS" sz="1600" i="1" dirty="0" smtClean="0"/>
              <a:t>теорији сазнања </a:t>
            </a:r>
            <a:r>
              <a:rPr lang="sr-Cyrl-RS" sz="1600" dirty="0" smtClean="0"/>
              <a:t>сматра се да је уговор закључен у тренутку када је понудилац сазнао за садржај примљене изјаве о прихватању понуде (италијанско право)</a:t>
            </a:r>
          </a:p>
          <a:p>
            <a:r>
              <a:rPr lang="sr-Cyrl-RS" sz="1600" dirty="0" smtClean="0"/>
              <a:t>По </a:t>
            </a:r>
            <a:r>
              <a:rPr lang="sr-Cyrl-RS" sz="1600" i="1" dirty="0" smtClean="0"/>
              <a:t>теорији пријема </a:t>
            </a:r>
            <a:r>
              <a:rPr lang="sr-Cyrl-RS" sz="1600" dirty="0" smtClean="0"/>
              <a:t>сматра се да је уговор закључен оног тренутка кад понудилац прими изјаву понуђеног којојм га овај обавештава да прихвата понуду за закључење уговора (српско, немачко, пољско, право скандинавских земаља)</a:t>
            </a:r>
          </a:p>
          <a:p>
            <a:r>
              <a:rPr lang="sr-Cyrl-RS" sz="1600" dirty="0" smtClean="0"/>
              <a:t>Може се и споразумно одредити неко друго време као време закључења уговора</a:t>
            </a:r>
            <a:endParaRPr lang="en-US" sz="1600" dirty="0"/>
          </a:p>
        </p:txBody>
      </p:sp>
    </p:spTree>
    <p:extLst>
      <p:ext uri="{BB962C8B-B14F-4D97-AF65-F5344CB8AC3E}">
        <p14:creationId xmlns:p14="http://schemas.microsoft.com/office/powerpoint/2010/main" val="20308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443</TotalTime>
  <Words>2159</Words>
  <Application>Microsoft Office PowerPoint</Application>
  <PresentationFormat>On-screen Show (4:3)</PresentationFormat>
  <Paragraphs>111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ПОСЛОВНО ПРАВО др Славољуб Вићић</vt:lpstr>
      <vt:lpstr>ОПШТА ПРАВИЛА УГОВОРА У ПРИВРЕДИ</vt:lpstr>
      <vt:lpstr>Појам уговора у привреди</vt:lpstr>
      <vt:lpstr>Особине уговора у привреди</vt:lpstr>
      <vt:lpstr>Особине уговора у привреди</vt:lpstr>
      <vt:lpstr>Закључивање уговора у привреди</vt:lpstr>
      <vt:lpstr>Закључивање уговора у привреди</vt:lpstr>
      <vt:lpstr>Закључивање уговора у привреди</vt:lpstr>
      <vt:lpstr>Закључивање уговора у привреди</vt:lpstr>
      <vt:lpstr>Закључивање уговора у привреди</vt:lpstr>
      <vt:lpstr>Закључивање уговора у привреди</vt:lpstr>
      <vt:lpstr>Обезбеђење уговора у привреди</vt:lpstr>
      <vt:lpstr>Обезбеђење уговора у привреди</vt:lpstr>
      <vt:lpstr>Обезбеђење уговора у привреди</vt:lpstr>
      <vt:lpstr>Обезбеђење уговора у привреди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ПОСЛОВНО ПРАВО</dc:title>
  <dc:creator>Ana</dc:creator>
  <cp:lastModifiedBy>Ana</cp:lastModifiedBy>
  <cp:revision>49</cp:revision>
  <dcterms:created xsi:type="dcterms:W3CDTF">2020-11-28T21:19:13Z</dcterms:created>
  <dcterms:modified xsi:type="dcterms:W3CDTF">2020-12-06T22:39:54Z</dcterms:modified>
</cp:coreProperties>
</file>