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9F39D-4DFE-401A-9298-C36BCE280F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7A0CCA-C257-41DC-898A-8047CB992D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B2D1AC-2E5F-4A35-9ED3-01B00C9F950D}"/>
              </a:ext>
            </a:extLst>
          </p:cNvPr>
          <p:cNvSpPr>
            <a:spLocks noGrp="1"/>
          </p:cNvSpPr>
          <p:nvPr>
            <p:ph type="dt" sz="half" idx="10"/>
          </p:nvPr>
        </p:nvSpPr>
        <p:spPr/>
        <p:txBody>
          <a:bodyPr/>
          <a:lstStyle/>
          <a:p>
            <a:fld id="{ABDFD664-BC1F-448B-853E-1D41F7FC3B1B}" type="datetimeFigureOut">
              <a:rPr lang="en-US" smtClean="0"/>
              <a:t>29.12.2020</a:t>
            </a:fld>
            <a:endParaRPr lang="en-US"/>
          </a:p>
        </p:txBody>
      </p:sp>
      <p:sp>
        <p:nvSpPr>
          <p:cNvPr id="5" name="Footer Placeholder 4">
            <a:extLst>
              <a:ext uri="{FF2B5EF4-FFF2-40B4-BE49-F238E27FC236}">
                <a16:creationId xmlns:a16="http://schemas.microsoft.com/office/drawing/2014/main" id="{FC9A8955-E497-47A4-B5BA-E70635C700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830C8D-069F-4003-9E66-0A48A8D16B63}"/>
              </a:ext>
            </a:extLst>
          </p:cNvPr>
          <p:cNvSpPr>
            <a:spLocks noGrp="1"/>
          </p:cNvSpPr>
          <p:nvPr>
            <p:ph type="sldNum" sz="quarter" idx="12"/>
          </p:nvPr>
        </p:nvSpPr>
        <p:spPr/>
        <p:txBody>
          <a:bodyPr/>
          <a:lstStyle/>
          <a:p>
            <a:fld id="{BE6FA8F3-EC74-4DFB-B1C3-549F28C4FA39}" type="slidenum">
              <a:rPr lang="en-US" smtClean="0"/>
              <a:t>‹#›</a:t>
            </a:fld>
            <a:endParaRPr lang="en-US"/>
          </a:p>
        </p:txBody>
      </p:sp>
    </p:spTree>
    <p:extLst>
      <p:ext uri="{BB962C8B-B14F-4D97-AF65-F5344CB8AC3E}">
        <p14:creationId xmlns:p14="http://schemas.microsoft.com/office/powerpoint/2010/main" val="2248564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A6CD0-C104-43C5-B549-1E11F31445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4DD1B3-A450-4DF5-BDFD-3A0EBD0BE3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760E10-FDF0-4053-A4E1-0646CA95605B}"/>
              </a:ext>
            </a:extLst>
          </p:cNvPr>
          <p:cNvSpPr>
            <a:spLocks noGrp="1"/>
          </p:cNvSpPr>
          <p:nvPr>
            <p:ph type="dt" sz="half" idx="10"/>
          </p:nvPr>
        </p:nvSpPr>
        <p:spPr/>
        <p:txBody>
          <a:bodyPr/>
          <a:lstStyle/>
          <a:p>
            <a:fld id="{ABDFD664-BC1F-448B-853E-1D41F7FC3B1B}" type="datetimeFigureOut">
              <a:rPr lang="en-US" smtClean="0"/>
              <a:t>29.12.2020</a:t>
            </a:fld>
            <a:endParaRPr lang="en-US"/>
          </a:p>
        </p:txBody>
      </p:sp>
      <p:sp>
        <p:nvSpPr>
          <p:cNvPr id="5" name="Footer Placeholder 4">
            <a:extLst>
              <a:ext uri="{FF2B5EF4-FFF2-40B4-BE49-F238E27FC236}">
                <a16:creationId xmlns:a16="http://schemas.microsoft.com/office/drawing/2014/main" id="{2AED5D19-64E7-49BF-A1F9-9D32186BF1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E02AE9-A797-4E51-8EA4-07E30FB3E363}"/>
              </a:ext>
            </a:extLst>
          </p:cNvPr>
          <p:cNvSpPr>
            <a:spLocks noGrp="1"/>
          </p:cNvSpPr>
          <p:nvPr>
            <p:ph type="sldNum" sz="quarter" idx="12"/>
          </p:nvPr>
        </p:nvSpPr>
        <p:spPr/>
        <p:txBody>
          <a:bodyPr/>
          <a:lstStyle/>
          <a:p>
            <a:fld id="{BE6FA8F3-EC74-4DFB-B1C3-549F28C4FA39}" type="slidenum">
              <a:rPr lang="en-US" smtClean="0"/>
              <a:t>‹#›</a:t>
            </a:fld>
            <a:endParaRPr lang="en-US"/>
          </a:p>
        </p:txBody>
      </p:sp>
    </p:spTree>
    <p:extLst>
      <p:ext uri="{BB962C8B-B14F-4D97-AF65-F5344CB8AC3E}">
        <p14:creationId xmlns:p14="http://schemas.microsoft.com/office/powerpoint/2010/main" val="3217244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8AAC9E-F3CC-4FB2-8EBA-8A369CA8DE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AEB0DA-7612-4A04-B6F4-20F3B2C502D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CA4046-D29D-4544-AEC8-C46FF52B05B3}"/>
              </a:ext>
            </a:extLst>
          </p:cNvPr>
          <p:cNvSpPr>
            <a:spLocks noGrp="1"/>
          </p:cNvSpPr>
          <p:nvPr>
            <p:ph type="dt" sz="half" idx="10"/>
          </p:nvPr>
        </p:nvSpPr>
        <p:spPr/>
        <p:txBody>
          <a:bodyPr/>
          <a:lstStyle/>
          <a:p>
            <a:fld id="{ABDFD664-BC1F-448B-853E-1D41F7FC3B1B}" type="datetimeFigureOut">
              <a:rPr lang="en-US" smtClean="0"/>
              <a:t>29.12.2020</a:t>
            </a:fld>
            <a:endParaRPr lang="en-US"/>
          </a:p>
        </p:txBody>
      </p:sp>
      <p:sp>
        <p:nvSpPr>
          <p:cNvPr id="5" name="Footer Placeholder 4">
            <a:extLst>
              <a:ext uri="{FF2B5EF4-FFF2-40B4-BE49-F238E27FC236}">
                <a16:creationId xmlns:a16="http://schemas.microsoft.com/office/drawing/2014/main" id="{CCF5555C-B7EA-4A07-ACEA-618EB41600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BF1E1B-C1DE-48C3-8EAB-E6B6C0F2613A}"/>
              </a:ext>
            </a:extLst>
          </p:cNvPr>
          <p:cNvSpPr>
            <a:spLocks noGrp="1"/>
          </p:cNvSpPr>
          <p:nvPr>
            <p:ph type="sldNum" sz="quarter" idx="12"/>
          </p:nvPr>
        </p:nvSpPr>
        <p:spPr/>
        <p:txBody>
          <a:bodyPr/>
          <a:lstStyle/>
          <a:p>
            <a:fld id="{BE6FA8F3-EC74-4DFB-B1C3-549F28C4FA39}" type="slidenum">
              <a:rPr lang="en-US" smtClean="0"/>
              <a:t>‹#›</a:t>
            </a:fld>
            <a:endParaRPr lang="en-US"/>
          </a:p>
        </p:txBody>
      </p:sp>
    </p:spTree>
    <p:extLst>
      <p:ext uri="{BB962C8B-B14F-4D97-AF65-F5344CB8AC3E}">
        <p14:creationId xmlns:p14="http://schemas.microsoft.com/office/powerpoint/2010/main" val="3861023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942FD-3DB2-4F66-9EA8-9BB17B9334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816B93-9808-4750-A715-AFA4D2E9DA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EFE044-07C0-4A2A-864E-FA4AFC77BBBA}"/>
              </a:ext>
            </a:extLst>
          </p:cNvPr>
          <p:cNvSpPr>
            <a:spLocks noGrp="1"/>
          </p:cNvSpPr>
          <p:nvPr>
            <p:ph type="dt" sz="half" idx="10"/>
          </p:nvPr>
        </p:nvSpPr>
        <p:spPr/>
        <p:txBody>
          <a:bodyPr/>
          <a:lstStyle/>
          <a:p>
            <a:fld id="{ABDFD664-BC1F-448B-853E-1D41F7FC3B1B}" type="datetimeFigureOut">
              <a:rPr lang="en-US" smtClean="0"/>
              <a:t>29.12.2020</a:t>
            </a:fld>
            <a:endParaRPr lang="en-US"/>
          </a:p>
        </p:txBody>
      </p:sp>
      <p:sp>
        <p:nvSpPr>
          <p:cNvPr id="5" name="Footer Placeholder 4">
            <a:extLst>
              <a:ext uri="{FF2B5EF4-FFF2-40B4-BE49-F238E27FC236}">
                <a16:creationId xmlns:a16="http://schemas.microsoft.com/office/drawing/2014/main" id="{1074143B-7DC8-436D-9812-41C8CF966B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D0C146-4913-4F26-BE72-C4154F2BDA51}"/>
              </a:ext>
            </a:extLst>
          </p:cNvPr>
          <p:cNvSpPr>
            <a:spLocks noGrp="1"/>
          </p:cNvSpPr>
          <p:nvPr>
            <p:ph type="sldNum" sz="quarter" idx="12"/>
          </p:nvPr>
        </p:nvSpPr>
        <p:spPr/>
        <p:txBody>
          <a:bodyPr/>
          <a:lstStyle/>
          <a:p>
            <a:fld id="{BE6FA8F3-EC74-4DFB-B1C3-549F28C4FA39}" type="slidenum">
              <a:rPr lang="en-US" smtClean="0"/>
              <a:t>‹#›</a:t>
            </a:fld>
            <a:endParaRPr lang="en-US"/>
          </a:p>
        </p:txBody>
      </p:sp>
    </p:spTree>
    <p:extLst>
      <p:ext uri="{BB962C8B-B14F-4D97-AF65-F5344CB8AC3E}">
        <p14:creationId xmlns:p14="http://schemas.microsoft.com/office/powerpoint/2010/main" val="841418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168BF-D006-4DBD-B4A1-F43068D59E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6AAD10-540B-42E7-BFBE-9060E27711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3253B-AA6D-4B9B-8946-84C54468FD7A}"/>
              </a:ext>
            </a:extLst>
          </p:cNvPr>
          <p:cNvSpPr>
            <a:spLocks noGrp="1"/>
          </p:cNvSpPr>
          <p:nvPr>
            <p:ph type="dt" sz="half" idx="10"/>
          </p:nvPr>
        </p:nvSpPr>
        <p:spPr/>
        <p:txBody>
          <a:bodyPr/>
          <a:lstStyle/>
          <a:p>
            <a:fld id="{ABDFD664-BC1F-448B-853E-1D41F7FC3B1B}" type="datetimeFigureOut">
              <a:rPr lang="en-US" smtClean="0"/>
              <a:t>29.12.2020</a:t>
            </a:fld>
            <a:endParaRPr lang="en-US"/>
          </a:p>
        </p:txBody>
      </p:sp>
      <p:sp>
        <p:nvSpPr>
          <p:cNvPr id="5" name="Footer Placeholder 4">
            <a:extLst>
              <a:ext uri="{FF2B5EF4-FFF2-40B4-BE49-F238E27FC236}">
                <a16:creationId xmlns:a16="http://schemas.microsoft.com/office/drawing/2014/main" id="{ED34F0E1-228E-4737-A5F6-E5AE49572A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0BC491-0B8B-4F18-BF5D-9C310E9B91D9}"/>
              </a:ext>
            </a:extLst>
          </p:cNvPr>
          <p:cNvSpPr>
            <a:spLocks noGrp="1"/>
          </p:cNvSpPr>
          <p:nvPr>
            <p:ph type="sldNum" sz="quarter" idx="12"/>
          </p:nvPr>
        </p:nvSpPr>
        <p:spPr/>
        <p:txBody>
          <a:bodyPr/>
          <a:lstStyle/>
          <a:p>
            <a:fld id="{BE6FA8F3-EC74-4DFB-B1C3-549F28C4FA39}" type="slidenum">
              <a:rPr lang="en-US" smtClean="0"/>
              <a:t>‹#›</a:t>
            </a:fld>
            <a:endParaRPr lang="en-US"/>
          </a:p>
        </p:txBody>
      </p:sp>
    </p:spTree>
    <p:extLst>
      <p:ext uri="{BB962C8B-B14F-4D97-AF65-F5344CB8AC3E}">
        <p14:creationId xmlns:p14="http://schemas.microsoft.com/office/powerpoint/2010/main" val="425398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986FE-604A-48BC-8264-BF97C4C445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7A13C5-1D27-4358-B6AC-3FE523F71B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74827C-E409-41C1-88ED-84B6D2B621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E04C28-B357-43AD-9FE7-66AC32038A82}"/>
              </a:ext>
            </a:extLst>
          </p:cNvPr>
          <p:cNvSpPr>
            <a:spLocks noGrp="1"/>
          </p:cNvSpPr>
          <p:nvPr>
            <p:ph type="dt" sz="half" idx="10"/>
          </p:nvPr>
        </p:nvSpPr>
        <p:spPr/>
        <p:txBody>
          <a:bodyPr/>
          <a:lstStyle/>
          <a:p>
            <a:fld id="{ABDFD664-BC1F-448B-853E-1D41F7FC3B1B}" type="datetimeFigureOut">
              <a:rPr lang="en-US" smtClean="0"/>
              <a:t>29.12.2020</a:t>
            </a:fld>
            <a:endParaRPr lang="en-US"/>
          </a:p>
        </p:txBody>
      </p:sp>
      <p:sp>
        <p:nvSpPr>
          <p:cNvPr id="6" name="Footer Placeholder 5">
            <a:extLst>
              <a:ext uri="{FF2B5EF4-FFF2-40B4-BE49-F238E27FC236}">
                <a16:creationId xmlns:a16="http://schemas.microsoft.com/office/drawing/2014/main" id="{649E4219-DD8C-4D61-94C1-715CE08376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08C1F9-468C-4C5E-934D-A6BDF35A3E13}"/>
              </a:ext>
            </a:extLst>
          </p:cNvPr>
          <p:cNvSpPr>
            <a:spLocks noGrp="1"/>
          </p:cNvSpPr>
          <p:nvPr>
            <p:ph type="sldNum" sz="quarter" idx="12"/>
          </p:nvPr>
        </p:nvSpPr>
        <p:spPr/>
        <p:txBody>
          <a:bodyPr/>
          <a:lstStyle/>
          <a:p>
            <a:fld id="{BE6FA8F3-EC74-4DFB-B1C3-549F28C4FA39}" type="slidenum">
              <a:rPr lang="en-US" smtClean="0"/>
              <a:t>‹#›</a:t>
            </a:fld>
            <a:endParaRPr lang="en-US"/>
          </a:p>
        </p:txBody>
      </p:sp>
    </p:spTree>
    <p:extLst>
      <p:ext uri="{BB962C8B-B14F-4D97-AF65-F5344CB8AC3E}">
        <p14:creationId xmlns:p14="http://schemas.microsoft.com/office/powerpoint/2010/main" val="2380179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1783D-C32C-440B-9933-8CCDC88812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7C96ED-B8D3-49AF-88D0-785EBBF404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6FCE68-A834-4413-9CB5-BF570E92B5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188BF-4187-4DC3-87EC-61641BF3CF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AB6F93-6871-4A7C-BC08-4E3D327860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C13B79-AE63-48B6-89A8-7878608328F4}"/>
              </a:ext>
            </a:extLst>
          </p:cNvPr>
          <p:cNvSpPr>
            <a:spLocks noGrp="1"/>
          </p:cNvSpPr>
          <p:nvPr>
            <p:ph type="dt" sz="half" idx="10"/>
          </p:nvPr>
        </p:nvSpPr>
        <p:spPr/>
        <p:txBody>
          <a:bodyPr/>
          <a:lstStyle/>
          <a:p>
            <a:fld id="{ABDFD664-BC1F-448B-853E-1D41F7FC3B1B}" type="datetimeFigureOut">
              <a:rPr lang="en-US" smtClean="0"/>
              <a:t>29.12.2020</a:t>
            </a:fld>
            <a:endParaRPr lang="en-US"/>
          </a:p>
        </p:txBody>
      </p:sp>
      <p:sp>
        <p:nvSpPr>
          <p:cNvPr id="8" name="Footer Placeholder 7">
            <a:extLst>
              <a:ext uri="{FF2B5EF4-FFF2-40B4-BE49-F238E27FC236}">
                <a16:creationId xmlns:a16="http://schemas.microsoft.com/office/drawing/2014/main" id="{7CA18983-4B2B-4789-B6AE-E5461E36E9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26ABFE8-5830-4FBA-AFA6-BDB02C163434}"/>
              </a:ext>
            </a:extLst>
          </p:cNvPr>
          <p:cNvSpPr>
            <a:spLocks noGrp="1"/>
          </p:cNvSpPr>
          <p:nvPr>
            <p:ph type="sldNum" sz="quarter" idx="12"/>
          </p:nvPr>
        </p:nvSpPr>
        <p:spPr/>
        <p:txBody>
          <a:bodyPr/>
          <a:lstStyle/>
          <a:p>
            <a:fld id="{BE6FA8F3-EC74-4DFB-B1C3-549F28C4FA39}" type="slidenum">
              <a:rPr lang="en-US" smtClean="0"/>
              <a:t>‹#›</a:t>
            </a:fld>
            <a:endParaRPr lang="en-US"/>
          </a:p>
        </p:txBody>
      </p:sp>
    </p:spTree>
    <p:extLst>
      <p:ext uri="{BB962C8B-B14F-4D97-AF65-F5344CB8AC3E}">
        <p14:creationId xmlns:p14="http://schemas.microsoft.com/office/powerpoint/2010/main" val="4255208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96A54-10F9-47F2-A368-BFCD60098D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A5D780-5F10-4D2C-ADB6-7D02840EB152}"/>
              </a:ext>
            </a:extLst>
          </p:cNvPr>
          <p:cNvSpPr>
            <a:spLocks noGrp="1"/>
          </p:cNvSpPr>
          <p:nvPr>
            <p:ph type="dt" sz="half" idx="10"/>
          </p:nvPr>
        </p:nvSpPr>
        <p:spPr/>
        <p:txBody>
          <a:bodyPr/>
          <a:lstStyle/>
          <a:p>
            <a:fld id="{ABDFD664-BC1F-448B-853E-1D41F7FC3B1B}" type="datetimeFigureOut">
              <a:rPr lang="en-US" smtClean="0"/>
              <a:t>29.12.2020</a:t>
            </a:fld>
            <a:endParaRPr lang="en-US"/>
          </a:p>
        </p:txBody>
      </p:sp>
      <p:sp>
        <p:nvSpPr>
          <p:cNvPr id="4" name="Footer Placeholder 3">
            <a:extLst>
              <a:ext uri="{FF2B5EF4-FFF2-40B4-BE49-F238E27FC236}">
                <a16:creationId xmlns:a16="http://schemas.microsoft.com/office/drawing/2014/main" id="{BA1209C5-C5EA-4ADD-91E3-EA2E40C233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CF8B5F-3ED1-4B00-A36C-104DD7B96144}"/>
              </a:ext>
            </a:extLst>
          </p:cNvPr>
          <p:cNvSpPr>
            <a:spLocks noGrp="1"/>
          </p:cNvSpPr>
          <p:nvPr>
            <p:ph type="sldNum" sz="quarter" idx="12"/>
          </p:nvPr>
        </p:nvSpPr>
        <p:spPr/>
        <p:txBody>
          <a:bodyPr/>
          <a:lstStyle/>
          <a:p>
            <a:fld id="{BE6FA8F3-EC74-4DFB-B1C3-549F28C4FA39}" type="slidenum">
              <a:rPr lang="en-US" smtClean="0"/>
              <a:t>‹#›</a:t>
            </a:fld>
            <a:endParaRPr lang="en-US"/>
          </a:p>
        </p:txBody>
      </p:sp>
    </p:spTree>
    <p:extLst>
      <p:ext uri="{BB962C8B-B14F-4D97-AF65-F5344CB8AC3E}">
        <p14:creationId xmlns:p14="http://schemas.microsoft.com/office/powerpoint/2010/main" val="3110451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EEDAE8-4E22-4B3F-B6FE-BF270554A43A}"/>
              </a:ext>
            </a:extLst>
          </p:cNvPr>
          <p:cNvSpPr>
            <a:spLocks noGrp="1"/>
          </p:cNvSpPr>
          <p:nvPr>
            <p:ph type="dt" sz="half" idx="10"/>
          </p:nvPr>
        </p:nvSpPr>
        <p:spPr/>
        <p:txBody>
          <a:bodyPr/>
          <a:lstStyle/>
          <a:p>
            <a:fld id="{ABDFD664-BC1F-448B-853E-1D41F7FC3B1B}" type="datetimeFigureOut">
              <a:rPr lang="en-US" smtClean="0"/>
              <a:t>29.12.2020</a:t>
            </a:fld>
            <a:endParaRPr lang="en-US"/>
          </a:p>
        </p:txBody>
      </p:sp>
      <p:sp>
        <p:nvSpPr>
          <p:cNvPr id="3" name="Footer Placeholder 2">
            <a:extLst>
              <a:ext uri="{FF2B5EF4-FFF2-40B4-BE49-F238E27FC236}">
                <a16:creationId xmlns:a16="http://schemas.microsoft.com/office/drawing/2014/main" id="{2473C07E-7D0F-403B-A6EA-92ADB9367A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837E06-1ADA-465E-B79A-02264679DF55}"/>
              </a:ext>
            </a:extLst>
          </p:cNvPr>
          <p:cNvSpPr>
            <a:spLocks noGrp="1"/>
          </p:cNvSpPr>
          <p:nvPr>
            <p:ph type="sldNum" sz="quarter" idx="12"/>
          </p:nvPr>
        </p:nvSpPr>
        <p:spPr/>
        <p:txBody>
          <a:bodyPr/>
          <a:lstStyle/>
          <a:p>
            <a:fld id="{BE6FA8F3-EC74-4DFB-B1C3-549F28C4FA39}" type="slidenum">
              <a:rPr lang="en-US" smtClean="0"/>
              <a:t>‹#›</a:t>
            </a:fld>
            <a:endParaRPr lang="en-US"/>
          </a:p>
        </p:txBody>
      </p:sp>
    </p:spTree>
    <p:extLst>
      <p:ext uri="{BB962C8B-B14F-4D97-AF65-F5344CB8AC3E}">
        <p14:creationId xmlns:p14="http://schemas.microsoft.com/office/powerpoint/2010/main" val="262565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5FB34-139B-48A3-B275-0307B4C46F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8B77DB-BB87-400D-9B52-5AA00F439D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572AC4-1A9F-4140-A14B-C201109296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C72A99-E6DD-4422-BE95-6B3E46513E43}"/>
              </a:ext>
            </a:extLst>
          </p:cNvPr>
          <p:cNvSpPr>
            <a:spLocks noGrp="1"/>
          </p:cNvSpPr>
          <p:nvPr>
            <p:ph type="dt" sz="half" idx="10"/>
          </p:nvPr>
        </p:nvSpPr>
        <p:spPr/>
        <p:txBody>
          <a:bodyPr/>
          <a:lstStyle/>
          <a:p>
            <a:fld id="{ABDFD664-BC1F-448B-853E-1D41F7FC3B1B}" type="datetimeFigureOut">
              <a:rPr lang="en-US" smtClean="0"/>
              <a:t>29.12.2020</a:t>
            </a:fld>
            <a:endParaRPr lang="en-US"/>
          </a:p>
        </p:txBody>
      </p:sp>
      <p:sp>
        <p:nvSpPr>
          <p:cNvPr id="6" name="Footer Placeholder 5">
            <a:extLst>
              <a:ext uri="{FF2B5EF4-FFF2-40B4-BE49-F238E27FC236}">
                <a16:creationId xmlns:a16="http://schemas.microsoft.com/office/drawing/2014/main" id="{A1626B84-6970-4EE0-B36D-6C532E4B3A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D796F6-91F1-425F-AFCA-EF29B6375397}"/>
              </a:ext>
            </a:extLst>
          </p:cNvPr>
          <p:cNvSpPr>
            <a:spLocks noGrp="1"/>
          </p:cNvSpPr>
          <p:nvPr>
            <p:ph type="sldNum" sz="quarter" idx="12"/>
          </p:nvPr>
        </p:nvSpPr>
        <p:spPr/>
        <p:txBody>
          <a:bodyPr/>
          <a:lstStyle/>
          <a:p>
            <a:fld id="{BE6FA8F3-EC74-4DFB-B1C3-549F28C4FA39}" type="slidenum">
              <a:rPr lang="en-US" smtClean="0"/>
              <a:t>‹#›</a:t>
            </a:fld>
            <a:endParaRPr lang="en-US"/>
          </a:p>
        </p:txBody>
      </p:sp>
    </p:spTree>
    <p:extLst>
      <p:ext uri="{BB962C8B-B14F-4D97-AF65-F5344CB8AC3E}">
        <p14:creationId xmlns:p14="http://schemas.microsoft.com/office/powerpoint/2010/main" val="3143647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7114D-DBED-4DB1-A3E7-E40747393D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80B85DA-8CE8-4BA8-B58D-C1E0F322C1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8386F6-FF38-4CA4-BC50-4DAF8410A0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B947E8-A316-4403-B629-44A2321B14A8}"/>
              </a:ext>
            </a:extLst>
          </p:cNvPr>
          <p:cNvSpPr>
            <a:spLocks noGrp="1"/>
          </p:cNvSpPr>
          <p:nvPr>
            <p:ph type="dt" sz="half" idx="10"/>
          </p:nvPr>
        </p:nvSpPr>
        <p:spPr/>
        <p:txBody>
          <a:bodyPr/>
          <a:lstStyle/>
          <a:p>
            <a:fld id="{ABDFD664-BC1F-448B-853E-1D41F7FC3B1B}" type="datetimeFigureOut">
              <a:rPr lang="en-US" smtClean="0"/>
              <a:t>29.12.2020</a:t>
            </a:fld>
            <a:endParaRPr lang="en-US"/>
          </a:p>
        </p:txBody>
      </p:sp>
      <p:sp>
        <p:nvSpPr>
          <p:cNvPr id="6" name="Footer Placeholder 5">
            <a:extLst>
              <a:ext uri="{FF2B5EF4-FFF2-40B4-BE49-F238E27FC236}">
                <a16:creationId xmlns:a16="http://schemas.microsoft.com/office/drawing/2014/main" id="{53DB3447-EB4B-4D3E-8C17-B6DCCA2FA6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1C669B-C78B-4225-A04E-A4B275692D2A}"/>
              </a:ext>
            </a:extLst>
          </p:cNvPr>
          <p:cNvSpPr>
            <a:spLocks noGrp="1"/>
          </p:cNvSpPr>
          <p:nvPr>
            <p:ph type="sldNum" sz="quarter" idx="12"/>
          </p:nvPr>
        </p:nvSpPr>
        <p:spPr/>
        <p:txBody>
          <a:bodyPr/>
          <a:lstStyle/>
          <a:p>
            <a:fld id="{BE6FA8F3-EC74-4DFB-B1C3-549F28C4FA39}" type="slidenum">
              <a:rPr lang="en-US" smtClean="0"/>
              <a:t>‹#›</a:t>
            </a:fld>
            <a:endParaRPr lang="en-US"/>
          </a:p>
        </p:txBody>
      </p:sp>
    </p:spTree>
    <p:extLst>
      <p:ext uri="{BB962C8B-B14F-4D97-AF65-F5344CB8AC3E}">
        <p14:creationId xmlns:p14="http://schemas.microsoft.com/office/powerpoint/2010/main" val="3430590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F6B4F9-3257-4696-92DD-FF0E9810E0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87D164-AD54-4622-AC3F-731C89AE90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889A7C-E7EF-4C76-90FC-97B6672198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DFD664-BC1F-448B-853E-1D41F7FC3B1B}" type="datetimeFigureOut">
              <a:rPr lang="en-US" smtClean="0"/>
              <a:t>29.12.2020</a:t>
            </a:fld>
            <a:endParaRPr lang="en-US"/>
          </a:p>
        </p:txBody>
      </p:sp>
      <p:sp>
        <p:nvSpPr>
          <p:cNvPr id="5" name="Footer Placeholder 4">
            <a:extLst>
              <a:ext uri="{FF2B5EF4-FFF2-40B4-BE49-F238E27FC236}">
                <a16:creationId xmlns:a16="http://schemas.microsoft.com/office/drawing/2014/main" id="{2F5F3233-E245-4033-BABD-61B13C60D9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FB579E-35A2-4550-BF94-C98E3B15E4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6FA8F3-EC74-4DFB-B1C3-549F28C4FA39}" type="slidenum">
              <a:rPr lang="en-US" smtClean="0"/>
              <a:t>‹#›</a:t>
            </a:fld>
            <a:endParaRPr lang="en-US"/>
          </a:p>
        </p:txBody>
      </p:sp>
    </p:spTree>
    <p:extLst>
      <p:ext uri="{BB962C8B-B14F-4D97-AF65-F5344CB8AC3E}">
        <p14:creationId xmlns:p14="http://schemas.microsoft.com/office/powerpoint/2010/main" val="2120254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B69C0-A4BD-43EC-9DE5-58E693BA39FD}"/>
              </a:ext>
            </a:extLst>
          </p:cNvPr>
          <p:cNvSpPr>
            <a:spLocks noGrp="1"/>
          </p:cNvSpPr>
          <p:nvPr>
            <p:ph type="ctrTitle"/>
          </p:nvPr>
        </p:nvSpPr>
        <p:spPr/>
        <p:txBody>
          <a:bodyPr>
            <a:normAutofit fontScale="90000"/>
          </a:bodyPr>
          <a:lstStyle/>
          <a:p>
            <a:r>
              <a:rPr lang="sr-Cyrl-RS" dirty="0"/>
              <a:t>Примарно право ЕУ, Секундарно право, Уредбе, Упутства</a:t>
            </a:r>
            <a:endParaRPr lang="en-US" dirty="0"/>
          </a:p>
        </p:txBody>
      </p:sp>
      <p:sp>
        <p:nvSpPr>
          <p:cNvPr id="3" name="Subtitle 2">
            <a:extLst>
              <a:ext uri="{FF2B5EF4-FFF2-40B4-BE49-F238E27FC236}">
                <a16:creationId xmlns:a16="http://schemas.microsoft.com/office/drawing/2014/main" id="{F64EC9AC-C8F6-4C5B-9546-B6B043645B2B}"/>
              </a:ext>
            </a:extLst>
          </p:cNvPr>
          <p:cNvSpPr>
            <a:spLocks noGrp="1"/>
          </p:cNvSpPr>
          <p:nvPr>
            <p:ph type="subTitle" idx="1"/>
          </p:nvPr>
        </p:nvSpPr>
        <p:spPr/>
        <p:txBody>
          <a:bodyPr/>
          <a:lstStyle/>
          <a:p>
            <a:r>
              <a:rPr lang="sr-Cyrl-RS" dirty="0"/>
              <a:t>Проф. др Бојан Милисављевић</a:t>
            </a:r>
            <a:endParaRPr lang="en-US" dirty="0"/>
          </a:p>
        </p:txBody>
      </p:sp>
    </p:spTree>
    <p:extLst>
      <p:ext uri="{BB962C8B-B14F-4D97-AF65-F5344CB8AC3E}">
        <p14:creationId xmlns:p14="http://schemas.microsoft.com/office/powerpoint/2010/main" val="138917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14E3D-38D5-4C8C-A9DF-6EAE0DFF7C7C}"/>
              </a:ext>
            </a:extLst>
          </p:cNvPr>
          <p:cNvSpPr>
            <a:spLocks noGrp="1"/>
          </p:cNvSpPr>
          <p:nvPr>
            <p:ph type="title"/>
          </p:nvPr>
        </p:nvSpPr>
        <p:spPr/>
        <p:txBody>
          <a:bodyPr/>
          <a:lstStyle/>
          <a:p>
            <a:r>
              <a:rPr lang="sr-Cyrl-RS" dirty="0"/>
              <a:t>Упутства</a:t>
            </a:r>
            <a:endParaRPr lang="en-US" dirty="0"/>
          </a:p>
        </p:txBody>
      </p:sp>
      <p:sp>
        <p:nvSpPr>
          <p:cNvPr id="3" name="Content Placeholder 2">
            <a:extLst>
              <a:ext uri="{FF2B5EF4-FFF2-40B4-BE49-F238E27FC236}">
                <a16:creationId xmlns:a16="http://schemas.microsoft.com/office/drawing/2014/main" id="{F319B138-F700-41AD-A081-AFF5185FA2BF}"/>
              </a:ext>
            </a:extLst>
          </p:cNvPr>
          <p:cNvSpPr>
            <a:spLocks noGrp="1"/>
          </p:cNvSpPr>
          <p:nvPr>
            <p:ph idx="1"/>
          </p:nvPr>
        </p:nvSpPr>
        <p:spPr/>
        <p:txBody>
          <a:bodyPr/>
          <a:lstStyle/>
          <a:p>
            <a:pPr marL="0" marR="0" indent="252095" algn="just">
              <a:lnSpc>
                <a:spcPts val="1245"/>
              </a:lnSpc>
              <a:spcBef>
                <a:spcPts val="70"/>
              </a:spcBef>
              <a:spcAft>
                <a:spcPts val="70"/>
              </a:spcAft>
            </a:pPr>
            <a:r>
              <a:rPr lang="sr-Cyrl-CS" sz="2000" dirty="0">
                <a:solidFill>
                  <a:srgbClr val="000000"/>
                </a:solidFill>
                <a:effectLst/>
                <a:latin typeface="Minion Pro"/>
                <a:ea typeface="Times New Roman" panose="02020603050405020304" pitchFamily="18" charset="0"/>
                <a:cs typeface="Minion Pro"/>
              </a:rPr>
              <a:t>Сходно члану 288. став 3. УФЕУ, „директива обавезује сваку државу чланицу којој је упућена у погледу циљева који треба да се постигну, препуштајући националним органима да изаберу форму и средства извршења“. Директива је, према томе, особени правни акт Уније, који одговара њеној природи као својеврсној заједници суверених држава. Творцима европских оснивачких уговора као узор за уобличавање директиве послужили су немачки </a:t>
            </a:r>
            <a:r>
              <a:rPr lang="sr-Cyrl-CS" sz="2000" i="1" dirty="0">
                <a:solidFill>
                  <a:srgbClr val="000000"/>
                </a:solidFill>
                <a:effectLst/>
                <a:latin typeface="Minion Pro"/>
                <a:ea typeface="Times New Roman" panose="02020603050405020304" pitchFamily="18" charset="0"/>
                <a:cs typeface="Minion Pro"/>
              </a:rPr>
              <a:t>Rahmengesetz</a:t>
            </a:r>
            <a:r>
              <a:rPr lang="sr-Cyrl-CS" sz="2000" dirty="0">
                <a:solidFill>
                  <a:srgbClr val="000000"/>
                </a:solidFill>
                <a:effectLst/>
                <a:latin typeface="Minion Pro"/>
                <a:ea typeface="Times New Roman" panose="02020603050405020304" pitchFamily="18" charset="0"/>
                <a:cs typeface="Minion Pro"/>
              </a:rPr>
              <a:t> и француски </a:t>
            </a:r>
            <a:r>
              <a:rPr lang="sr-Cyrl-CS" sz="2000" i="1" dirty="0">
                <a:solidFill>
                  <a:srgbClr val="000000"/>
                </a:solidFill>
                <a:effectLst/>
                <a:latin typeface="Minion Pro"/>
                <a:ea typeface="Times New Roman" panose="02020603050405020304" pitchFamily="18" charset="0"/>
                <a:cs typeface="Minion Pro"/>
              </a:rPr>
              <a:t>Loi-Cadre</a:t>
            </a:r>
            <a:r>
              <a:rPr lang="sr-Cyrl-CS" sz="2000" dirty="0">
                <a:solidFill>
                  <a:srgbClr val="000000"/>
                </a:solidFill>
                <a:effectLst/>
                <a:latin typeface="Minion Pro"/>
                <a:ea typeface="Times New Roman" panose="02020603050405020304" pitchFamily="18" charset="0"/>
                <a:cs typeface="Minion Pro"/>
              </a:rPr>
              <a:t> (оквирни закон). Неприхваћени устав за Европу из 2004. преименовао је директиву управо у „европски оквирни закон“. Овом врстом правног акта требало је задовољити потребу за приближавањем националних права држава чланица, без стварања јединствене правне регулативе на равни Уније. Стога, директива обавезује државе чланице којима је упућена у погледу циљева које треба да постигну, остављајући им слободне руке у избору форме и средстава извршења (преузимање садржине директиве у националне правне поретке може се остварити законом, подзаконским актима или судском праксом у року од 18 до 24 месеца). Тиме се директива, која претпоставља доношење националних аката трансформације, разликује од уредби као општеважећих и непосредно применљивих аката у свим државама чланицама.</a:t>
            </a:r>
            <a:endParaRPr lang="en-US" sz="2000" dirty="0">
              <a:solidFill>
                <a:srgbClr val="000000"/>
              </a:solidFill>
              <a:effectLst/>
              <a:latin typeface="Minion Pro"/>
              <a:ea typeface="Times New Roman" panose="02020603050405020304" pitchFamily="18" charset="0"/>
              <a:cs typeface="Minion Pro"/>
            </a:endParaRPr>
          </a:p>
          <a:p>
            <a:pPr marL="0" marR="0" indent="252095" algn="just">
              <a:lnSpc>
                <a:spcPts val="1245"/>
              </a:lnSpc>
              <a:spcBef>
                <a:spcPts val="70"/>
              </a:spcBef>
              <a:spcAft>
                <a:spcPts val="70"/>
              </a:spcAft>
            </a:pPr>
            <a:r>
              <a:rPr lang="sr-Cyrl-CS" sz="1800" dirty="0">
                <a:solidFill>
                  <a:srgbClr val="000000"/>
                </a:solidFill>
                <a:effectLst/>
                <a:latin typeface="Minion Pro"/>
                <a:ea typeface="Times New Roman" panose="02020603050405020304" pitchFamily="18" charset="0"/>
                <a:cs typeface="Minion Pro"/>
              </a:rPr>
              <a:t>Поред тога, постоје области у којима органи Уније могу доносити и уредбе и директиве (чл. 43, 91, 103. УФЕУ). Пракса Европске уније показује да у сумњи који правни акт треба изабрати у тим областима постоји тенденција усвајања уредбе. С друге стране, ако се определи за доношење директиве у таквим ситуацијама, директива се номотехнички формулише као једна врста јединственог закона („Loi uniforme“), чиме се тежи уједначавању права држава чланица. Истовремено, таквом номотехничком израдом директива сужавају се разлике између директива и уредби, чему је посебан допринос дала и доктрина о непосредним дејствима директива, коју је развио Суд правде.</a:t>
            </a:r>
            <a:endParaRPr lang="en-US" sz="1800" dirty="0">
              <a:solidFill>
                <a:srgbClr val="000000"/>
              </a:solidFill>
              <a:effectLst/>
              <a:latin typeface="Minion Pro"/>
              <a:ea typeface="Times New Roman" panose="02020603050405020304" pitchFamily="18" charset="0"/>
              <a:cs typeface="Minion Pro"/>
            </a:endParaRPr>
          </a:p>
          <a:p>
            <a:pPr marL="0" marR="0" indent="252095" algn="just">
              <a:lnSpc>
                <a:spcPct val="115000"/>
              </a:lnSpc>
              <a:spcBef>
                <a:spcPts val="100"/>
              </a:spcBef>
              <a:spcAft>
                <a:spcPts val="100"/>
              </a:spcAft>
            </a:pPr>
            <a:r>
              <a:rPr lang="sr-Cyrl-CS" sz="1800" dirty="0">
                <a:solidFill>
                  <a:srgbClr val="000000"/>
                </a:solidFill>
                <a:effectLst/>
                <a:latin typeface="Minion Pro"/>
                <a:ea typeface="Times New Roman" panose="02020603050405020304" pitchFamily="18" charset="0"/>
                <a:cs typeface="Minion Pro"/>
              </a:rPr>
              <a:t>Директиве се доносе у редовном или посебном легислативном поступку. Постоје и директиве које нису легислативни, већ делегирани или спроведбени (извршни) правни акти.</a:t>
            </a:r>
            <a:endParaRPr lang="en-US" sz="1800" dirty="0">
              <a:solidFill>
                <a:srgbClr val="000000"/>
              </a:solidFill>
              <a:effectLst/>
              <a:latin typeface="Minion Pro"/>
              <a:ea typeface="Times New Roman" panose="02020603050405020304" pitchFamily="18" charset="0"/>
              <a:cs typeface="Minion Pro"/>
            </a:endParaRPr>
          </a:p>
          <a:p>
            <a:pPr marL="0" marR="0" indent="0" algn="just">
              <a:lnSpc>
                <a:spcPct val="115000"/>
              </a:lnSpc>
              <a:spcBef>
                <a:spcPts val="100"/>
              </a:spcBef>
              <a:spcAft>
                <a:spcPts val="100"/>
              </a:spcAft>
              <a:buNone/>
            </a:pPr>
            <a:endParaRPr lang="en-US" dirty="0"/>
          </a:p>
        </p:txBody>
      </p:sp>
    </p:spTree>
    <p:extLst>
      <p:ext uri="{BB962C8B-B14F-4D97-AF65-F5344CB8AC3E}">
        <p14:creationId xmlns:p14="http://schemas.microsoft.com/office/powerpoint/2010/main" val="1635819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163A7-9A99-45D9-B3B5-E38BB8C5414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65B5D23-563D-4E29-A663-FF979E6038CB}"/>
              </a:ext>
            </a:extLst>
          </p:cNvPr>
          <p:cNvSpPr>
            <a:spLocks noGrp="1"/>
          </p:cNvSpPr>
          <p:nvPr>
            <p:ph idx="1"/>
          </p:nvPr>
        </p:nvSpPr>
        <p:spPr/>
        <p:txBody>
          <a:bodyPr/>
          <a:lstStyle/>
          <a:p>
            <a:r>
              <a:rPr lang="sr-Cyrl-CS" sz="1800" dirty="0">
                <a:solidFill>
                  <a:srgbClr val="000000"/>
                </a:solidFill>
                <a:effectLst/>
                <a:latin typeface="Minion Pro"/>
                <a:ea typeface="Times New Roman" panose="02020603050405020304" pitchFamily="18" charset="0"/>
                <a:cs typeface="Minion Pro"/>
              </a:rPr>
              <a:t>Као што је раније указано, Суд правде је развио начело о непосредним правним дејствима одређених директива, одступајући од текста члана 288. став 3. УФЕУ. Полазна тачка ове судске праксе била је да индивидуална лица стичу одређеним директивама низ субјективних права која не могу остварити у случају да држава чланица не изврши своје обавезе из директива. Тим непреузимањем садржине директива у национални правни поредак слаби се и делотворност права Уније (</a:t>
            </a:r>
            <a:r>
              <a:rPr lang="sr-Cyrl-CS" sz="1800" i="1" dirty="0">
                <a:solidFill>
                  <a:srgbClr val="000000"/>
                </a:solidFill>
                <a:effectLst/>
                <a:latin typeface="Minion Pro"/>
                <a:ea typeface="Times New Roman" panose="02020603050405020304" pitchFamily="18" charset="0"/>
                <a:cs typeface="Minion Pro"/>
              </a:rPr>
              <a:t>effet utile</a:t>
            </a:r>
            <a:r>
              <a:rPr lang="sr-Cyrl-CS" sz="1800" dirty="0">
                <a:solidFill>
                  <a:srgbClr val="000000"/>
                </a:solidFill>
                <a:effectLst/>
                <a:latin typeface="Minion Pro"/>
                <a:ea typeface="Times New Roman" panose="02020603050405020304" pitchFamily="18" charset="0"/>
                <a:cs typeface="Minion Pro"/>
              </a:rPr>
              <a:t>). Стога, Суд правде је утврдио да директива производи непосредно правно дејство под следећим претпоставкама: (а) да директива садржи индивидуално право (корист) за лице; (б) да је рок за преображај (трансформацију) директиве истекао и да су (в) одредбе директиве потпуне и јасне (не остављају државама чланицама слободан простор у преузимању њихове садржине).</a:t>
            </a:r>
            <a:endParaRPr lang="en-US" sz="1800" dirty="0">
              <a:solidFill>
                <a:srgbClr val="000000"/>
              </a:solidFill>
              <a:effectLst/>
              <a:latin typeface="Minion Pro"/>
              <a:ea typeface="Times New Roman" panose="02020603050405020304" pitchFamily="18" charset="0"/>
              <a:cs typeface="Minion Pro"/>
            </a:endParaRPr>
          </a:p>
          <a:p>
            <a:r>
              <a:rPr lang="sr-Cyrl-CS" sz="1800" dirty="0">
                <a:effectLst/>
                <a:latin typeface="Calibri" panose="020F0502020204030204" pitchFamily="34" charset="0"/>
                <a:ea typeface="Times New Roman" panose="02020603050405020304" pitchFamily="18" charset="0"/>
                <a:cs typeface="Times New Roman" panose="02020603050405020304" pitchFamily="18" charset="0"/>
              </a:rPr>
              <a:t>Суд</a:t>
            </a:r>
            <a:r>
              <a:rPr lang="sr-Cyrl-CS" sz="1800" spc="-5" dirty="0">
                <a:effectLst/>
                <a:latin typeface="Calibri" panose="020F0502020204030204" pitchFamily="34" charset="0"/>
                <a:ea typeface="Times New Roman" panose="02020603050405020304" pitchFamily="18" charset="0"/>
                <a:cs typeface="Times New Roman" panose="02020603050405020304" pitchFamily="18" charset="0"/>
              </a:rPr>
              <a:t> правде је у својој пракси признао само вертикално непосредно правно дејство директиве (између ЕУ и држава чланица), али не и хоризонтално (правни односи између грађана Уније). Питање хоризонталног непосредног правног дејства директиве део је ширег проблема, тј. </a:t>
            </a:r>
            <a:r>
              <a:rPr lang="sr-Cyrl-CS" sz="1800" spc="-5">
                <a:effectLst/>
                <a:latin typeface="Calibri" panose="020F0502020204030204" pitchFamily="34" charset="0"/>
                <a:ea typeface="Times New Roman" panose="02020603050405020304" pitchFamily="18" charset="0"/>
                <a:cs typeface="Times New Roman" panose="02020603050405020304" pitchFamily="18" charset="0"/>
              </a:rPr>
              <a:t>у којој мери уопште право Уније може производити непосредна дејства у правним односима приватних лица </a:t>
            </a:r>
            <a:endParaRPr lang="en-US"/>
          </a:p>
        </p:txBody>
      </p:sp>
    </p:spTree>
    <p:extLst>
      <p:ext uri="{BB962C8B-B14F-4D97-AF65-F5344CB8AC3E}">
        <p14:creationId xmlns:p14="http://schemas.microsoft.com/office/powerpoint/2010/main" val="1981731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B0B3B-CFE2-4153-AEA2-E19D6B494A2D}"/>
              </a:ext>
            </a:extLst>
          </p:cNvPr>
          <p:cNvSpPr>
            <a:spLocks noGrp="1"/>
          </p:cNvSpPr>
          <p:nvPr>
            <p:ph type="title"/>
          </p:nvPr>
        </p:nvSpPr>
        <p:spPr/>
        <p:txBody>
          <a:bodyPr/>
          <a:lstStyle/>
          <a:p>
            <a:r>
              <a:rPr lang="sr-Cyrl-RS" dirty="0"/>
              <a:t>Примарно право ЕУ</a:t>
            </a:r>
            <a:endParaRPr lang="en-US" dirty="0"/>
          </a:p>
        </p:txBody>
      </p:sp>
      <p:sp>
        <p:nvSpPr>
          <p:cNvPr id="3" name="Content Placeholder 2">
            <a:extLst>
              <a:ext uri="{FF2B5EF4-FFF2-40B4-BE49-F238E27FC236}">
                <a16:creationId xmlns:a16="http://schemas.microsoft.com/office/drawing/2014/main" id="{74CA1700-E58D-4FF1-A754-299127FDDFDF}"/>
              </a:ext>
            </a:extLst>
          </p:cNvPr>
          <p:cNvSpPr>
            <a:spLocks noGrp="1"/>
          </p:cNvSpPr>
          <p:nvPr>
            <p:ph idx="1"/>
          </p:nvPr>
        </p:nvSpPr>
        <p:spPr/>
        <p:txBody>
          <a:bodyPr>
            <a:normAutofit/>
          </a:bodyPr>
          <a:lstStyle/>
          <a:p>
            <a:r>
              <a:rPr lang="sr-Cyrl-CS" sz="2000" dirty="0">
                <a:effectLst/>
                <a:latin typeface="Calibri" panose="020F0502020204030204" pitchFamily="34" charset="0"/>
                <a:ea typeface="Times New Roman" panose="02020603050405020304" pitchFamily="18" charset="0"/>
                <a:cs typeface="Times New Roman" panose="02020603050405020304" pitchFamily="18" charset="0"/>
              </a:rPr>
              <a:t>Примарно право Уније састоји се, пре свега, од Уговора о Европској унији и Уговора о функционисању Европске уније [Европска унија заснива се на овим уговорима – члан 1. став 3. УЕУ/Л]. Према правном схватању Суда правде Европске уније, ова два уговора представљају Уставну повељу Европске уније. Исти ставови о правној природи ових уговора изнети су у упоредном европском уставном праву. Оснивачки уговори европских заједница и Европске уније сврстани су у устав у материјалном (или функционалном) смислу Европске уније. </a:t>
            </a:r>
          </a:p>
          <a:p>
            <a:r>
              <a:rPr lang="sr-Cyrl-CS" sz="2000" dirty="0">
                <a:effectLst/>
                <a:latin typeface="Calibri" panose="020F0502020204030204" pitchFamily="34" charset="0"/>
                <a:ea typeface="Times New Roman" panose="02020603050405020304" pitchFamily="18" charset="0"/>
                <a:cs typeface="Times New Roman" panose="02020603050405020304" pitchFamily="18" charset="0"/>
              </a:rPr>
              <a:t>Наиме, саставни део уговора чине, протоколи, споразуми и анекси, усвојени на међувладиној конференцији на којој је потписан Лисабонски уговор (члан 51. УЕУ/Л). Исто правило постојало је у члану 311. Уговора о оснивању Европске заједнице: „Протоколи који су заједничким споразумом држава приложени овом уговору чине његов саставни део.“ Стога, исту правну снагу као и Уговор о оснивању Европске заједнице имали су Споразум о заједничким органима ЕЗ из 1957. године, Одлука о непосредним изборима из 1976. године и Јединствени европски акт из 1987. године</a:t>
            </a:r>
            <a:endParaRPr lang="en-US" sz="2000" dirty="0"/>
          </a:p>
        </p:txBody>
      </p:sp>
    </p:spTree>
    <p:extLst>
      <p:ext uri="{BB962C8B-B14F-4D97-AF65-F5344CB8AC3E}">
        <p14:creationId xmlns:p14="http://schemas.microsoft.com/office/powerpoint/2010/main" val="3290555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ED152-E6F0-4414-9350-034E865D8F8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17B05B-56C9-4CC0-90AA-D1A56B2D2B9B}"/>
              </a:ext>
            </a:extLst>
          </p:cNvPr>
          <p:cNvSpPr>
            <a:spLocks noGrp="1"/>
          </p:cNvSpPr>
          <p:nvPr>
            <p:ph idx="1"/>
          </p:nvPr>
        </p:nvSpPr>
        <p:spPr/>
        <p:txBody>
          <a:bodyPr>
            <a:normAutofit/>
          </a:bodyPr>
          <a:lstStyle/>
          <a:p>
            <a:r>
              <a:rPr lang="sr-Cyrl-CS" sz="2000" dirty="0">
                <a:effectLst/>
                <a:latin typeface="Calibri" panose="020F0502020204030204" pitchFamily="34" charset="0"/>
                <a:ea typeface="Times New Roman" panose="02020603050405020304" pitchFamily="18" charset="0"/>
                <a:cs typeface="Times New Roman" panose="02020603050405020304" pitchFamily="18" charset="0"/>
              </a:rPr>
              <a:t>Најважнији извори права Европске уније су међународни уговори којима су државе чланице најпре основале европске заједнице, затим их просторно и садржински даље развиле и коначно успоставиле Европску унију. Иако су конститутивни европски уговори међународни уговори, посебност њихове правне природе није спорна. Тим међународним уговорима су не само успостављене међународне организације супранационалног карактера већ је истовремено створен и нови правни систем</a:t>
            </a:r>
          </a:p>
          <a:p>
            <a:r>
              <a:rPr lang="sr-Cyrl-CS" sz="2000" dirty="0">
                <a:effectLst/>
                <a:latin typeface="Calibri" panose="020F0502020204030204" pitchFamily="34" charset="0"/>
                <a:ea typeface="Times New Roman" panose="02020603050405020304" pitchFamily="18" charset="0"/>
                <a:cs typeface="Times New Roman" panose="02020603050405020304" pitchFamily="18" charset="0"/>
              </a:rPr>
              <a:t>Ти међународни уговори до ступања на снагу Лисабонског уговора били су: (а) Уговор о Европској заједници (раније Уговор о Европској економској заједници) од 25. марта 1957; (б) Уговор о Европској атомској заједници од 25. марта 1957. (Уговор о Европској заједници за угаљ и челик престао је да важи 24. јула 2002. године, седам година пре ступања на снагу Лисабонског уговора) и (в) Уговор о Европској унији од 7. фебруара 1992. године. Ови уговори важили су у облицима утврђеним Уговором из Нице (пренумерација чланова у тим уговорима извршена је у складу с овлашћењем из Амстердамског уговора о Европској унији).</a:t>
            </a:r>
            <a:endParaRPr lang="en-US" sz="2000" dirty="0"/>
          </a:p>
        </p:txBody>
      </p:sp>
    </p:spTree>
    <p:extLst>
      <p:ext uri="{BB962C8B-B14F-4D97-AF65-F5344CB8AC3E}">
        <p14:creationId xmlns:p14="http://schemas.microsoft.com/office/powerpoint/2010/main" val="800919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3028-C950-433F-8AFC-51359557B7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3DD6024-7E20-461C-8B51-9F789C485421}"/>
              </a:ext>
            </a:extLst>
          </p:cNvPr>
          <p:cNvSpPr>
            <a:spLocks noGrp="1"/>
          </p:cNvSpPr>
          <p:nvPr>
            <p:ph idx="1"/>
          </p:nvPr>
        </p:nvSpPr>
        <p:spPr/>
        <p:txBody>
          <a:bodyPr>
            <a:normAutofit/>
          </a:bodyPr>
          <a:lstStyle/>
          <a:p>
            <a:r>
              <a:rPr lang="sr-Cyrl-CS" sz="2000" dirty="0">
                <a:effectLst/>
                <a:latin typeface="Calibri" panose="020F0502020204030204" pitchFamily="34" charset="0"/>
                <a:ea typeface="Times New Roman" panose="02020603050405020304" pitchFamily="18" charset="0"/>
                <a:cs typeface="Times New Roman" panose="02020603050405020304" pitchFamily="18" charset="0"/>
              </a:rPr>
              <a:t>Ступањем на снагу Лисабонског уговора, Уговор о Европској унији наставио је свој правни живот са истим именом и измењеном садржином, док је Уговору о оснивању Европске заједнице измењено име у Уговор о функционисању Европске уније (и измењена делом и садржина). Уговор из Лисабона о измени Уговора о Европској унији и Уговора о оснивању Европске заједнице јесте документ (2007/Ц 306/01, објављен у „Службеном листу Европске уније“ 17. децембра 2007. године који су, у форми амандмана на постојећа два уговора, потписали представници држава чланица Европске уније у Лисабону 13. децембра 2007. године</a:t>
            </a:r>
          </a:p>
          <a:p>
            <a:r>
              <a:rPr lang="sr-Cyrl-CS" sz="2000" dirty="0">
                <a:effectLst/>
                <a:latin typeface="Calibri" panose="020F0502020204030204" pitchFamily="34" charset="0"/>
                <a:ea typeface="Times New Roman" panose="02020603050405020304" pitchFamily="18" charset="0"/>
                <a:cs typeface="Times New Roman" panose="02020603050405020304" pitchFamily="18" charset="0"/>
              </a:rPr>
              <a:t>Каталог људских права и основних слобода садржан је у Повељи о основним правима, која није саставни део уговора на којима се заснива Европска унија, али је правно обавезујући акт са истом правном снагом као и уговори. Утврђивањем институција Уније, правних аката којима институције остварују вредности и циљеве Уније, начела правног поретка Уније, уговори су уредили материју која чини срж устава у материјалном смислу.</a:t>
            </a:r>
            <a:endParaRPr lang="en-US" sz="2000" dirty="0"/>
          </a:p>
        </p:txBody>
      </p:sp>
    </p:spTree>
    <p:extLst>
      <p:ext uri="{BB962C8B-B14F-4D97-AF65-F5344CB8AC3E}">
        <p14:creationId xmlns:p14="http://schemas.microsoft.com/office/powerpoint/2010/main" val="1264472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0976C-2B09-44FC-8A20-B19F124431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1668FB-405A-4F56-B7F7-8FCB2C448B24}"/>
              </a:ext>
            </a:extLst>
          </p:cNvPr>
          <p:cNvSpPr>
            <a:spLocks noGrp="1"/>
          </p:cNvSpPr>
          <p:nvPr>
            <p:ph idx="1"/>
          </p:nvPr>
        </p:nvSpPr>
        <p:spPr/>
        <p:txBody>
          <a:bodyPr>
            <a:normAutofit/>
          </a:bodyPr>
          <a:lstStyle/>
          <a:p>
            <a:r>
              <a:rPr lang="sr-Cyrl-CS" sz="2000" dirty="0">
                <a:solidFill>
                  <a:srgbClr val="000000"/>
                </a:solidFill>
                <a:effectLst/>
                <a:latin typeface="Minion Pro"/>
                <a:ea typeface="Times New Roman" panose="02020603050405020304" pitchFamily="18" charset="0"/>
                <a:cs typeface="Minion Pro"/>
              </a:rPr>
              <a:t>Лисабонским уговором унете су важне измене у материју ревизије уговора. Установљен је редован и поједностављен ревизиони поступак [члан 48(1) УЕУ]. Осим тога, дат је и изричит одговор на један спор изазван одлуком Суда правде у случају </a:t>
            </a:r>
            <a:r>
              <a:rPr lang="sr-Cyrl-CS" sz="2000" i="1" dirty="0">
                <a:solidFill>
                  <a:srgbClr val="000000"/>
                </a:solidFill>
                <a:effectLst/>
                <a:latin typeface="Minion Pro"/>
                <a:ea typeface="Times New Roman" panose="02020603050405020304" pitchFamily="18" charset="0"/>
                <a:cs typeface="Minion Pro"/>
              </a:rPr>
              <a:t>Costa v. Enel </a:t>
            </a:r>
            <a:r>
              <a:rPr lang="sr-Cyrl-CS" sz="2000" dirty="0">
                <a:solidFill>
                  <a:srgbClr val="000000"/>
                </a:solidFill>
                <a:effectLst/>
                <a:latin typeface="Minion Pro"/>
                <a:ea typeface="Times New Roman" panose="02020603050405020304" pitchFamily="18" charset="0"/>
                <a:cs typeface="Minion Pro"/>
              </a:rPr>
              <a:t>– каква је природа преноса одређених права са држава чланица на Унију, могу ли се та права повући или не могу? У члану 48(2) Уговора о Европској унији изричито се наводи да се ревизијом Уговора могу проширити или умањити надлежности Уније.</a:t>
            </a:r>
            <a:endParaRPr lang="en-US" sz="2000" dirty="0">
              <a:solidFill>
                <a:srgbClr val="000000"/>
              </a:solidFill>
              <a:effectLst/>
              <a:latin typeface="Minion Pro"/>
              <a:ea typeface="Times New Roman" panose="02020603050405020304" pitchFamily="18" charset="0"/>
              <a:cs typeface="Minion Pro"/>
            </a:endParaRPr>
          </a:p>
          <a:p>
            <a:r>
              <a:rPr lang="sr-Cyrl-CS" sz="2000" dirty="0">
                <a:effectLst/>
                <a:latin typeface="Calibri" panose="020F0502020204030204" pitchFamily="34" charset="0"/>
                <a:ea typeface="Times New Roman" panose="02020603050405020304" pitchFamily="18" charset="0"/>
                <a:cs typeface="Times New Roman" panose="02020603050405020304" pitchFamily="18" charset="0"/>
              </a:rPr>
              <a:t>Пре ступања на снагу Лисабонског уговора постојале су, поред међународних споразума, и супсидијарне (допунске) конвенције као извори права ЕУ. У одређеним случајевима, сами европски конститутивни уговори садржали су одредбе неопходне за настанак супсидијарних конвенција. Тако, члан 34(2) (d) Уговора о Европској унији, верзија из Нице, предвиђао је да Савет ЕУ може у домену полицијске и правосудне сарадње у кривичним стварима да утврди текст конвенције коју ће препоручити државама чланицама на усвајање у складу с њиховим уставним правилима. Мере за остварење такве конвенције доносио је Савет двотрећинском већином држава чланица које су странке те конвенције. </a:t>
            </a:r>
            <a:endParaRPr lang="en-US" sz="2000" dirty="0"/>
          </a:p>
        </p:txBody>
      </p:sp>
    </p:spTree>
    <p:extLst>
      <p:ext uri="{BB962C8B-B14F-4D97-AF65-F5344CB8AC3E}">
        <p14:creationId xmlns:p14="http://schemas.microsoft.com/office/powerpoint/2010/main" val="1648107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66EE9-1F56-41B4-8A16-2BE46E1F29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45C7589-4FAC-4660-91A9-7CB2A0BBD4E1}"/>
              </a:ext>
            </a:extLst>
          </p:cNvPr>
          <p:cNvSpPr>
            <a:spLocks noGrp="1"/>
          </p:cNvSpPr>
          <p:nvPr>
            <p:ph idx="1"/>
          </p:nvPr>
        </p:nvSpPr>
        <p:spPr/>
        <p:txBody>
          <a:bodyPr/>
          <a:lstStyle/>
          <a:p>
            <a:r>
              <a:rPr lang="sr-Cyrl-CS" sz="1800" dirty="0">
                <a:effectLst/>
                <a:latin typeface="Calibri" panose="020F0502020204030204" pitchFamily="34" charset="0"/>
                <a:ea typeface="Times New Roman" panose="02020603050405020304" pitchFamily="18" charset="0"/>
                <a:cs typeface="Times New Roman" panose="02020603050405020304" pitchFamily="18" charset="0"/>
              </a:rPr>
              <a:t>У хи</a:t>
            </a:r>
            <a:r>
              <a:rPr lang="sr-Cyrl-CS" sz="1800" spc="-5" dirty="0">
                <a:effectLst/>
                <a:latin typeface="Calibri" panose="020F0502020204030204" pitchFamily="34" charset="0"/>
                <a:ea typeface="Times New Roman" panose="02020603050405020304" pitchFamily="18" charset="0"/>
                <a:cs typeface="Times New Roman" panose="02020603050405020304" pitchFamily="18" charset="0"/>
              </a:rPr>
              <a:t>јерархији правних норми Заједнице, међународни споразуми су се налазили између примарног и секундарног права. По правној снази, били су нижи од европских конститутивних уговора а виши од одредаба других извора секундарног права Заједнице (уредби, директива и одлука). То становиште о међупозицији међународних споразума у хијерархији правних норми Заједнице изрекао је Европски суд правде у више случајева (Збирка судске праксе 1996, I–3989, </a:t>
            </a:r>
            <a:r>
              <a:rPr lang="sr-Cyrl-CS" sz="1800" i="1" spc="-5" dirty="0">
                <a:effectLst/>
                <a:latin typeface="Calibri" panose="020F0502020204030204" pitchFamily="34" charset="0"/>
                <a:ea typeface="Times New Roman" panose="02020603050405020304" pitchFamily="18" charset="0"/>
                <a:cs typeface="Times New Roman" panose="02020603050405020304" pitchFamily="18" charset="0"/>
              </a:rPr>
              <a:t>Kommission v. Deutschland</a:t>
            </a:r>
            <a:r>
              <a:rPr lang="sr-Cyrl-CS" sz="1800" spc="-5" dirty="0">
                <a:effectLst/>
                <a:latin typeface="Calibri" panose="020F0502020204030204" pitchFamily="34" charset="0"/>
                <a:ea typeface="Times New Roman" panose="02020603050405020304" pitchFamily="18" charset="0"/>
                <a:cs typeface="Times New Roman" panose="02020603050405020304" pitchFamily="18" charset="0"/>
              </a:rPr>
              <a:t>).</a:t>
            </a:r>
          </a:p>
          <a:p>
            <a:r>
              <a:rPr lang="sr-Cyrl-CS" sz="1800" dirty="0">
                <a:solidFill>
                  <a:srgbClr val="000000"/>
                </a:solidFill>
                <a:effectLst/>
                <a:latin typeface="Minion Pro"/>
                <a:ea typeface="Times New Roman" panose="02020603050405020304" pitchFamily="18" charset="0"/>
                <a:cs typeface="Minion Pro"/>
              </a:rPr>
              <a:t>Признањем Европској унији међународноправног субјективитета, као и јаснијег система поделе надлежности између Уније и држава чланица, Лисабонским уговором је прецизније уређена спољна активност Уније и међународни споразуми које Унија закључује. При уређивању ових споразума, творци Лисабонског уговора узели су у обзир ставове Суда правде и уградили их у Уговор о функционисању Европске уније.</a:t>
            </a:r>
            <a:endParaRPr lang="en-US" sz="1800" dirty="0">
              <a:solidFill>
                <a:srgbClr val="000000"/>
              </a:solidFill>
              <a:effectLst/>
              <a:latin typeface="Minion Pro"/>
              <a:ea typeface="Times New Roman" panose="02020603050405020304" pitchFamily="18" charset="0"/>
              <a:cs typeface="Minion Pro"/>
            </a:endParaRPr>
          </a:p>
          <a:p>
            <a:r>
              <a:rPr lang="sr-Cyrl-CS" sz="1800" dirty="0">
                <a:effectLst/>
                <a:latin typeface="Calibri" panose="020F0502020204030204" pitchFamily="34" charset="0"/>
                <a:ea typeface="Times New Roman" panose="02020603050405020304" pitchFamily="18" charset="0"/>
                <a:cs typeface="Times New Roman" panose="02020603050405020304" pitchFamily="18" charset="0"/>
              </a:rPr>
              <a:t>У члану 216. УФЕУ предвиђено је да „Унија може закључивати споразуме са једном или више трећих држава или међународних организација када је то предвиђено уговорима или када је закључивање споразума потребног за остваривање, у оквиру политике Уније, неког од циљева наведених у уговорима, предвиђено неким правнообавезујућим актом Уније или има дејство на заједничка правила Уније. Споразуми које закључи Унија обавезују институције Уније и државе чланице“. </a:t>
            </a:r>
            <a:endParaRPr lang="en-US" dirty="0"/>
          </a:p>
        </p:txBody>
      </p:sp>
    </p:spTree>
    <p:extLst>
      <p:ext uri="{BB962C8B-B14F-4D97-AF65-F5344CB8AC3E}">
        <p14:creationId xmlns:p14="http://schemas.microsoft.com/office/powerpoint/2010/main" val="4205361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38F2A-463A-40C6-ACA9-CD452799FAEC}"/>
              </a:ext>
            </a:extLst>
          </p:cNvPr>
          <p:cNvSpPr>
            <a:spLocks noGrp="1"/>
          </p:cNvSpPr>
          <p:nvPr>
            <p:ph type="title"/>
          </p:nvPr>
        </p:nvSpPr>
        <p:spPr/>
        <p:txBody>
          <a:bodyPr>
            <a:normAutofit/>
          </a:bodyPr>
          <a:lstStyle/>
          <a:p>
            <a:r>
              <a:rPr lang="sr-Cyrl-CS" sz="5400" dirty="0">
                <a:effectLst/>
                <a:latin typeface="Calibri" panose="020F0502020204030204" pitchFamily="34" charset="0"/>
                <a:ea typeface="Times New Roman" panose="02020603050405020304" pitchFamily="18" charset="0"/>
                <a:cs typeface="Times New Roman" panose="02020603050405020304" pitchFamily="18" charset="0"/>
              </a:rPr>
              <a:t>Секундарно право Уније</a:t>
            </a:r>
            <a:endParaRPr lang="en-US" sz="5400" dirty="0"/>
          </a:p>
        </p:txBody>
      </p:sp>
      <p:sp>
        <p:nvSpPr>
          <p:cNvPr id="3" name="Content Placeholder 2">
            <a:extLst>
              <a:ext uri="{FF2B5EF4-FFF2-40B4-BE49-F238E27FC236}">
                <a16:creationId xmlns:a16="http://schemas.microsoft.com/office/drawing/2014/main" id="{D6E293D9-B1DA-4384-935A-C35F2560FC9B}"/>
              </a:ext>
            </a:extLst>
          </p:cNvPr>
          <p:cNvSpPr>
            <a:spLocks noGrp="1"/>
          </p:cNvSpPr>
          <p:nvPr>
            <p:ph idx="1"/>
          </p:nvPr>
        </p:nvSpPr>
        <p:spPr/>
        <p:txBody>
          <a:bodyPr/>
          <a:lstStyle/>
          <a:p>
            <a:r>
              <a:rPr lang="sr-Cyrl-CS" sz="1800" spc="-5" dirty="0">
                <a:effectLst/>
                <a:latin typeface="Calibri" panose="020F0502020204030204" pitchFamily="34" charset="0"/>
                <a:ea typeface="Times New Roman" panose="02020603050405020304" pitchFamily="18" charset="0"/>
                <a:cs typeface="Times New Roman" panose="02020603050405020304" pitchFamily="18" charset="0"/>
              </a:rPr>
              <a:t>На хијерархијској лествици извора права Европске уније, правни акти које ствара, оснивачким уговорима утемељена, „легислативна власт Уније“ (уредбе, директиве и одлуке) налазе се на нижем хијерархијском нивоу од примарних извора (оснивачких уговора и општих правних начела). Ти правни акти чине секундарно право Уније. У вишедеценијском развитку Уније, обим овог секундарног права веома је порастао и мења се дневно</a:t>
            </a:r>
          </a:p>
          <a:p>
            <a:r>
              <a:rPr lang="sr-Cyrl-CS" sz="1800" dirty="0">
                <a:effectLst/>
                <a:latin typeface="Calibri" panose="020F0502020204030204" pitchFamily="34" charset="0"/>
                <a:ea typeface="Times New Roman" panose="02020603050405020304" pitchFamily="18" charset="0"/>
                <a:cs typeface="Times New Roman" panose="02020603050405020304" pitchFamily="18" charset="0"/>
              </a:rPr>
              <a:t>Супрематија примарног права над секундарним правом Уније је неспорна (конституционализација права Уније). Потреба за одређеним степеновањем (хијерархијом) постоји и у области секундарног права Уније, а пошто за то степеновање секундарних правних извора не постоји изричити критеријум у праву Уније, о томе се мора одлучивати у сваком конкретном случају. Начелно, нормативни (општи) правни акти (нпр. уредба) имају предност у односу на појединачне акте (нпр. одлука). „Основне уредбе“ (на пример, Уредба о пољопривредном тржишту) имају предност у односу на „извршне уредбе“. </a:t>
            </a:r>
          </a:p>
          <a:p>
            <a:r>
              <a:rPr lang="sr-Cyrl-CS" sz="1800" dirty="0">
                <a:solidFill>
                  <a:srgbClr val="000000"/>
                </a:solidFill>
                <a:effectLst/>
                <a:latin typeface="Minion Pro"/>
                <a:ea typeface="Times New Roman" panose="02020603050405020304" pitchFamily="18" charset="0"/>
                <a:cs typeface="Minion Pro"/>
              </a:rPr>
              <a:t>Принудна примена правних облика предвиђених у члану 288. УФЕУ познаје извесне изузетке у „правним актима </a:t>
            </a:r>
            <a:r>
              <a:rPr lang="sr-Cyrl-CS" sz="1800" i="1" dirty="0">
                <a:solidFill>
                  <a:srgbClr val="000000"/>
                </a:solidFill>
                <a:effectLst/>
                <a:latin typeface="Minion Pro"/>
                <a:ea typeface="Times New Roman" panose="02020603050405020304" pitchFamily="18" charset="0"/>
                <a:cs typeface="Minion Pro"/>
              </a:rPr>
              <a:t>sui generis</a:t>
            </a:r>
            <a:r>
              <a:rPr lang="sr-Cyrl-CS" sz="1800" dirty="0">
                <a:solidFill>
                  <a:srgbClr val="000000"/>
                </a:solidFill>
                <a:effectLst/>
                <a:latin typeface="Minion Pro"/>
                <a:ea typeface="Times New Roman" panose="02020603050405020304" pitchFamily="18" charset="0"/>
                <a:cs typeface="Minion Pro"/>
              </a:rPr>
              <a:t>“, који су делимично предвиђени у оснивачким уговорима а делимично су развијени у пракси Уније. Пре подробнијег излагања обавезујућих правних аката предвиђених у члану 288. УФЕУ, корисно је дати њихов општи преглед.</a:t>
            </a:r>
            <a:endParaRPr lang="en-US" sz="1800" dirty="0">
              <a:solidFill>
                <a:srgbClr val="000000"/>
              </a:solidFill>
              <a:effectLst/>
              <a:latin typeface="Minion Pro"/>
              <a:ea typeface="Times New Roman" panose="02020603050405020304" pitchFamily="18" charset="0"/>
              <a:cs typeface="Minion Pro"/>
            </a:endParaRPr>
          </a:p>
          <a:p>
            <a:endParaRPr lang="en-US" dirty="0"/>
          </a:p>
        </p:txBody>
      </p:sp>
    </p:spTree>
    <p:extLst>
      <p:ext uri="{BB962C8B-B14F-4D97-AF65-F5344CB8AC3E}">
        <p14:creationId xmlns:p14="http://schemas.microsoft.com/office/powerpoint/2010/main" val="1797731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CFE1D-5331-43DF-B020-A0712ED01723}"/>
              </a:ext>
            </a:extLst>
          </p:cNvPr>
          <p:cNvSpPr>
            <a:spLocks noGrp="1"/>
          </p:cNvSpPr>
          <p:nvPr>
            <p:ph type="title"/>
          </p:nvPr>
        </p:nvSpPr>
        <p:spPr/>
        <p:txBody>
          <a:bodyPr/>
          <a:lstStyle/>
          <a:p>
            <a:r>
              <a:rPr lang="sr-Cyrl-RS" dirty="0"/>
              <a:t>Уредбе</a:t>
            </a:r>
            <a:endParaRPr lang="en-US" dirty="0"/>
          </a:p>
        </p:txBody>
      </p:sp>
      <p:sp>
        <p:nvSpPr>
          <p:cNvPr id="3" name="Content Placeholder 2">
            <a:extLst>
              <a:ext uri="{FF2B5EF4-FFF2-40B4-BE49-F238E27FC236}">
                <a16:creationId xmlns:a16="http://schemas.microsoft.com/office/drawing/2014/main" id="{9EE8DFAB-4CD8-4452-9FD6-29A029F1069F}"/>
              </a:ext>
            </a:extLst>
          </p:cNvPr>
          <p:cNvSpPr>
            <a:spLocks noGrp="1"/>
          </p:cNvSpPr>
          <p:nvPr>
            <p:ph idx="1"/>
          </p:nvPr>
        </p:nvSpPr>
        <p:spPr/>
        <p:txBody>
          <a:bodyPr/>
          <a:lstStyle/>
          <a:p>
            <a:r>
              <a:rPr lang="sr-Cyrl-CS" sz="1800" dirty="0">
                <a:effectLst/>
                <a:latin typeface="Calibri" panose="020F0502020204030204" pitchFamily="34" charset="0"/>
                <a:ea typeface="Times New Roman" panose="02020603050405020304" pitchFamily="18" charset="0"/>
                <a:cs typeface="Times New Roman" panose="02020603050405020304" pitchFamily="18" charset="0"/>
              </a:rPr>
              <a:t>Сходно члану 288. УФЕУ и члану 161. став 2. УЕАЗ, уредба има општу примену (</a:t>
            </a:r>
            <a:r>
              <a:rPr lang="sr-Cyrl-CS" sz="1800" i="1" dirty="0">
                <a:effectLst/>
                <a:latin typeface="Calibri" panose="020F0502020204030204" pitchFamily="34" charset="0"/>
                <a:ea typeface="Times New Roman" panose="02020603050405020304" pitchFamily="18" charset="0"/>
                <a:cs typeface="Times New Roman" panose="02020603050405020304" pitchFamily="18" charset="0"/>
              </a:rPr>
              <a:t>general application</a:t>
            </a:r>
            <a:r>
              <a:rPr lang="sr-Cyrl-CS" sz="1800" dirty="0">
                <a:effectLst/>
                <a:latin typeface="Calibri" panose="020F0502020204030204" pitchFamily="34" charset="0"/>
                <a:ea typeface="Times New Roman" panose="02020603050405020304" pitchFamily="18" charset="0"/>
                <a:cs typeface="Times New Roman" panose="02020603050405020304" pitchFamily="18" charset="0"/>
              </a:rPr>
              <a:t>), обавезује у потпуности и непосредно се примењују (</a:t>
            </a:r>
            <a:r>
              <a:rPr lang="sr-Cyrl-CS" sz="1800" i="1" dirty="0">
                <a:effectLst/>
                <a:latin typeface="Calibri" panose="020F0502020204030204" pitchFamily="34" charset="0"/>
                <a:ea typeface="Times New Roman" panose="02020603050405020304" pitchFamily="18" charset="0"/>
                <a:cs typeface="Times New Roman" panose="02020603050405020304" pitchFamily="18" charset="0"/>
              </a:rPr>
              <a:t>directly applicable</a:t>
            </a:r>
            <a:r>
              <a:rPr lang="sr-Cyrl-CS" sz="1800" dirty="0">
                <a:effectLst/>
                <a:latin typeface="Calibri" panose="020F0502020204030204" pitchFamily="34" charset="0"/>
                <a:ea typeface="Times New Roman" panose="02020603050405020304" pitchFamily="18" charset="0"/>
                <a:cs typeface="Times New Roman" panose="02020603050405020304" pitchFamily="18" charset="0"/>
              </a:rPr>
              <a:t>) у свакој држави чланици. У уредби се оваплоћује, као ни у једном другом правном акту Уније, „право европско овлашћење“. Помоћу овог правног инструмента, Унија може непосредно („наднацио­нално“) стварати обавезно право за државе чланице и њихове држављане, без потребе да те уредбе преобразе (трансформишу) надлежни национални органи (у начелу, незаконито је да државе чланице доносе извршне прописе у односу на уредбе Европске уније због тога што би одређеним изменама могле угрозити њихову јединствену примену или прикрити од грађана да је уредба директан правни извор). </a:t>
            </a:r>
          </a:p>
          <a:p>
            <a:r>
              <a:rPr lang="sr-Cyrl-CS" sz="1800" dirty="0">
                <a:solidFill>
                  <a:srgbClr val="000000"/>
                </a:solidFill>
                <a:effectLst/>
                <a:latin typeface="Minion Pro"/>
                <a:ea typeface="Times New Roman" panose="02020603050405020304" pitchFamily="18" charset="0"/>
                <a:cs typeface="Minion Pro"/>
              </a:rPr>
              <a:t>У пракси Европске уније, уредба има двоструку улогу. Као општи нормативни акт, уредба је једини правни инструмент који омогућава да Европска унија буде поштована као правна заједница у државама чланицама. Уредба се доноси кад постоји потреба за јединственошћу регулативе на равни Уније. Стога, уредбама су регулисана значајна питања из надлежности Уније: општа царинска тарифа, слобода кретања послопримаца, право конкуренције, установљене су темељне норме трговинске политике и политике саобраћаја и решена друга питања. С друге стране, не треба потцењивати ни значај извршне (спроведбене) уредбе у правном поретку Уније, посебно у области аграрне политике.</a:t>
            </a:r>
            <a:endParaRPr lang="en-US" sz="1800" dirty="0">
              <a:solidFill>
                <a:srgbClr val="000000"/>
              </a:solidFill>
              <a:effectLst/>
              <a:latin typeface="Minion Pro"/>
              <a:ea typeface="Times New Roman" panose="02020603050405020304" pitchFamily="18" charset="0"/>
              <a:cs typeface="Minion Pro"/>
            </a:endParaRPr>
          </a:p>
          <a:p>
            <a:endParaRPr lang="en-US" dirty="0"/>
          </a:p>
        </p:txBody>
      </p:sp>
    </p:spTree>
    <p:extLst>
      <p:ext uri="{BB962C8B-B14F-4D97-AF65-F5344CB8AC3E}">
        <p14:creationId xmlns:p14="http://schemas.microsoft.com/office/powerpoint/2010/main" val="537273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8BC63-D3B8-4050-AA6E-9983108B83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580AF46-509E-422C-9E81-4D56D1114206}"/>
              </a:ext>
            </a:extLst>
          </p:cNvPr>
          <p:cNvSpPr>
            <a:spLocks noGrp="1"/>
          </p:cNvSpPr>
          <p:nvPr>
            <p:ph idx="1"/>
          </p:nvPr>
        </p:nvSpPr>
        <p:spPr/>
        <p:txBody>
          <a:bodyPr/>
          <a:lstStyle/>
          <a:p>
            <a:r>
              <a:rPr lang="sr-Cyrl-CS" sz="2000" dirty="0">
                <a:effectLst/>
                <a:latin typeface="Calibri" panose="020F0502020204030204" pitchFamily="34" charset="0"/>
                <a:ea typeface="Times New Roman" panose="02020603050405020304" pitchFamily="18" charset="0"/>
                <a:cs typeface="Times New Roman" panose="02020603050405020304" pitchFamily="18" charset="0"/>
              </a:rPr>
              <a:t>Уредба непосредно важи у свакој држави чланици. Објављивањем у „Службеном листу Европске уније“ и ступањем на снагу (двадесетог дана од дана објављивања или у њој означеном дану), уредба аутоматски производи правна дејства за државе чланице, укључујући и њихове органе, нарочито судове, као и грађане. Суд правде је признао, о чему је већ било речи, предност (супрематију) уредбе у односу на правне инструменте националног права, без обзира на њихову врсту у примени права Уније на конкретне случајеве (одредба уредбе донета у оквиру додељене надлежности Унији има предност у примени у односу на одредбе и највишег правног акта држава чланица). </a:t>
            </a:r>
          </a:p>
          <a:p>
            <a:r>
              <a:rPr lang="sr-Cyrl-CS" sz="2000" dirty="0">
                <a:solidFill>
                  <a:srgbClr val="000000"/>
                </a:solidFill>
                <a:effectLst/>
                <a:latin typeface="Minion Pro"/>
                <a:ea typeface="Times New Roman" panose="02020603050405020304" pitchFamily="18" charset="0"/>
                <a:cs typeface="Minion Pro"/>
              </a:rPr>
              <a:t>Адресати уредбе су, с обзиром на њено опште важење, Унија и њене институције, државе чланице са својим институцијама у све три гране власти, као и физичка и правна лица. При том, могуће је да се уредба, због своје садржине, односи само на један део адресата. Могуће је да уредба, слично директиви, важи само за државе чланице, али не и за индивидуална лица. И у том случају, уредба се разликује од директиве својим непосредним правним дејствима.</a:t>
            </a:r>
            <a:endParaRPr lang="en-US" sz="2000" dirty="0">
              <a:solidFill>
                <a:srgbClr val="000000"/>
              </a:solidFill>
              <a:effectLst/>
              <a:latin typeface="Minion Pro"/>
              <a:ea typeface="Times New Roman" panose="02020603050405020304" pitchFamily="18" charset="0"/>
              <a:cs typeface="Minion Pro"/>
            </a:endParaRPr>
          </a:p>
          <a:p>
            <a:endParaRPr lang="en-US" dirty="0"/>
          </a:p>
        </p:txBody>
      </p:sp>
    </p:spTree>
    <p:extLst>
      <p:ext uri="{BB962C8B-B14F-4D97-AF65-F5344CB8AC3E}">
        <p14:creationId xmlns:p14="http://schemas.microsoft.com/office/powerpoint/2010/main" val="919859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2195</Words>
  <Application>Microsoft Office PowerPoint</Application>
  <PresentationFormat>Widescreen</PresentationFormat>
  <Paragraphs>29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Minion Pro</vt:lpstr>
      <vt:lpstr>Office Theme</vt:lpstr>
      <vt:lpstr>Примарно право ЕУ, Секундарно право, Уредбе, Упутства</vt:lpstr>
      <vt:lpstr>Примарно право ЕУ</vt:lpstr>
      <vt:lpstr>PowerPoint Presentation</vt:lpstr>
      <vt:lpstr>PowerPoint Presentation</vt:lpstr>
      <vt:lpstr>PowerPoint Presentation</vt:lpstr>
      <vt:lpstr>PowerPoint Presentation</vt:lpstr>
      <vt:lpstr>Секундарно право Уније</vt:lpstr>
      <vt:lpstr>Уредбе</vt:lpstr>
      <vt:lpstr>PowerPoint Presentation</vt:lpstr>
      <vt:lpstr>Упутства</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Примарно право ЕУ, Секундарно право, Уредбе, Упутства</dc:title>
  <dc:creator>Bojan</dc:creator>
  <cp:lastModifiedBy>Bojan</cp:lastModifiedBy>
  <cp:revision>3</cp:revision>
  <dcterms:created xsi:type="dcterms:W3CDTF">2020-12-29T19:56:34Z</dcterms:created>
  <dcterms:modified xsi:type="dcterms:W3CDTF">2020-12-29T20:11:06Z</dcterms:modified>
</cp:coreProperties>
</file>