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238EA-95E2-4F61-BCD5-703924F7D99F}"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171846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238EA-95E2-4F61-BCD5-703924F7D99F}"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416772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238EA-95E2-4F61-BCD5-703924F7D99F}"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201341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238EA-95E2-4F61-BCD5-703924F7D99F}"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248247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7238EA-95E2-4F61-BCD5-703924F7D99F}"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292755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238EA-95E2-4F61-BCD5-703924F7D99F}"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236399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238EA-95E2-4F61-BCD5-703924F7D99F}"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138005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238EA-95E2-4F61-BCD5-703924F7D99F}"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418444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238EA-95E2-4F61-BCD5-703924F7D99F}"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42309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7238EA-95E2-4F61-BCD5-703924F7D99F}"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368221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7238EA-95E2-4F61-BCD5-703924F7D99F}"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D1D3C-8530-44B8-BBA9-1F03444E0583}" type="slidenum">
              <a:rPr lang="en-US" smtClean="0"/>
              <a:t>‹#›</a:t>
            </a:fld>
            <a:endParaRPr lang="en-US"/>
          </a:p>
        </p:txBody>
      </p:sp>
    </p:spTree>
    <p:extLst>
      <p:ext uri="{BB962C8B-B14F-4D97-AF65-F5344CB8AC3E}">
        <p14:creationId xmlns:p14="http://schemas.microsoft.com/office/powerpoint/2010/main" val="121985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238EA-95E2-4F61-BCD5-703924F7D99F}" type="datetimeFigureOut">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D1D3C-8530-44B8-BBA9-1F03444E0583}" type="slidenum">
              <a:rPr lang="en-US" smtClean="0"/>
              <a:t>‹#›</a:t>
            </a:fld>
            <a:endParaRPr lang="en-US"/>
          </a:p>
        </p:txBody>
      </p:sp>
    </p:spTree>
    <p:extLst>
      <p:ext uri="{BB962C8B-B14F-4D97-AF65-F5344CB8AC3E}">
        <p14:creationId xmlns:p14="http://schemas.microsoft.com/office/powerpoint/2010/main" val="3037935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Европски суд правде, услови за пријем у чланство и процедура</a:t>
            </a:r>
            <a:endParaRPr lang="en-US" dirty="0"/>
          </a:p>
        </p:txBody>
      </p:sp>
      <p:sp>
        <p:nvSpPr>
          <p:cNvPr id="3" name="Subtitle 2"/>
          <p:cNvSpPr>
            <a:spLocks noGrp="1"/>
          </p:cNvSpPr>
          <p:nvPr>
            <p:ph type="subTitle" idx="1"/>
          </p:nvPr>
        </p:nvSpPr>
        <p:spPr/>
        <p:txBody>
          <a:bodyPr/>
          <a:lstStyle/>
          <a:p>
            <a:r>
              <a:rPr lang="sr-Cyrl-RS" dirty="0" smtClean="0"/>
              <a:t>Проф. др Бојан Милисављевић</a:t>
            </a:r>
            <a:endParaRPr lang="en-US" dirty="0"/>
          </a:p>
        </p:txBody>
      </p:sp>
    </p:spTree>
    <p:extLst>
      <p:ext uri="{BB962C8B-B14F-4D97-AF65-F5344CB8AC3E}">
        <p14:creationId xmlns:p14="http://schemas.microsoft.com/office/powerpoint/2010/main" val="177685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CS" dirty="0"/>
              <a:t>Када предговори са државом чланицом отпочну њих воде од органа Европске Уније Министарски савет и Комисија, али поред њих и државе чланице могу појединачно веома да утичу на ток преговора. Преговори се обављају по поглављима и обухватају детаљну проверу читавог правног поретка државе као и то да ли се постојећа правна правила и у којој мери истински поштују и примењују. Потребно је достићи жељени ниво тековина заједнице. За потребе преговора са државом кандидатом правне тековине Европске Уније подељене су у 35 поглавља. Преговори започињу њиховим формалним отварањем на посебној седници која носи назив Билателарна међувладина конференција између држава чланица ЕУ и државе кандидата. Потом се спроводи етапа скрининга која представља аналитички преглед и оцену усклађености националног законодавства државе кандидата са правним тековинама Европске Уније. </a:t>
            </a:r>
            <a:endParaRPr lang="en-US" dirty="0"/>
          </a:p>
        </p:txBody>
      </p:sp>
    </p:spTree>
    <p:extLst>
      <p:ext uri="{BB962C8B-B14F-4D97-AF65-F5344CB8AC3E}">
        <p14:creationId xmlns:p14="http://schemas.microsoft.com/office/powerpoint/2010/main" val="56470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До ступања у чланство држава кандидат је дужна да у целини усвоји тековине заједнице, али је могуће да јој се на захтев допусти да у појединим областима добије право на прелазни период када ће у међувремену извршити прихватање тековина у целини. Тај прелазни период мора бити јасно временски одређен. Када се у потпуности окончају преговори по свим поглављима онда се они закључују и сачињава се нацрт уговора о приступању са оквирним датумом за ступање у чланство.</a:t>
            </a:r>
            <a:endParaRPr lang="en-US" dirty="0"/>
          </a:p>
          <a:p>
            <a:endParaRPr lang="en-US" dirty="0"/>
          </a:p>
        </p:txBody>
      </p:sp>
    </p:spTree>
    <p:extLst>
      <p:ext uri="{BB962C8B-B14F-4D97-AF65-F5344CB8AC3E}">
        <p14:creationId xmlns:p14="http://schemas.microsoft.com/office/powerpoint/2010/main" val="37097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После окончаних преговора своје мишљење износе Комисија, Европски парламет и на крају Министарски Савет једногласном подлуком. До тада окончана процедура значи само да су испуњени правни услови да дође до закључења уговора о приступу односне државе који потом мора бити прихваћен од свих држава чланица у складу са њиховим унутрашњим уређењем, било да је потребан референдум или ратификација.</a:t>
            </a:r>
            <a:endParaRPr lang="en-US" dirty="0"/>
          </a:p>
          <a:p>
            <a:r>
              <a:rPr lang="sr-Cyrl-CS" dirty="0"/>
              <a:t>На основу изложене процедуре може се закључити да постоји много могућности да нека од држава чланица спречи или веома пролонгира прикључење нове државе. Чак иако не постоји таква жеља сам поступак је веома дуг и може трајати и већи број година.</a:t>
            </a:r>
            <a:endParaRPr lang="en-US" dirty="0"/>
          </a:p>
          <a:p>
            <a:r>
              <a:rPr lang="bg-BG" dirty="0"/>
              <a:t>	Члан 49. став 2. Уговора о Европској Унији;</a:t>
            </a:r>
            <a:endParaRPr lang="en-US"/>
          </a:p>
          <a:p>
            <a:endParaRPr lang="en-US"/>
          </a:p>
        </p:txBody>
      </p:sp>
    </p:spTree>
    <p:extLst>
      <p:ext uri="{BB962C8B-B14F-4D97-AF65-F5344CB8AC3E}">
        <p14:creationId xmlns:p14="http://schemas.microsoft.com/office/powerpoint/2010/main" val="337212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defRPr/>
            </a:pPr>
            <a:r>
              <a:rPr lang="en-US" smtClean="0"/>
              <a:t>Европски суд правде</a:t>
            </a:r>
          </a:p>
        </p:txBody>
      </p:sp>
      <p:sp>
        <p:nvSpPr>
          <p:cNvPr id="3" name="Content Placeholder 2"/>
          <p:cNvSpPr>
            <a:spLocks noGrp="1"/>
          </p:cNvSpPr>
          <p:nvPr>
            <p:ph idx="1"/>
          </p:nvPr>
        </p:nvSpPr>
        <p:spPr/>
        <p:txBody>
          <a:bodyPr rtlCol="0">
            <a:normAutofit fontScale="70000" lnSpcReduction="20000"/>
          </a:bodyPr>
          <a:lstStyle/>
          <a:p>
            <a:pPr>
              <a:defRPr/>
            </a:pPr>
            <a:r>
              <a:rPr lang="ru-RU" dirty="0" smtClean="0"/>
              <a:t>Европски суд </a:t>
            </a:r>
            <a:r>
              <a:rPr lang="ru-RU" b="1" dirty="0" smtClean="0"/>
              <a:t>правде чини 28 судија</a:t>
            </a:r>
            <a:r>
              <a:rPr lang="ru-RU" dirty="0" smtClean="0"/>
              <a:t>, по један судија из сваке земље и </a:t>
            </a:r>
            <a:r>
              <a:rPr lang="ru-RU" b="1" dirty="0" smtClean="0"/>
              <a:t>осам општих првобранилаца.</a:t>
            </a:r>
            <a:r>
              <a:rPr lang="ru-RU" dirty="0" smtClean="0"/>
              <a:t> Судије се именују на период од 6 година, са могућношћу реизбора. Бирају их државе чланице узајамном сагласношћу. </a:t>
            </a:r>
          </a:p>
          <a:p>
            <a:pPr>
              <a:defRPr/>
            </a:pPr>
            <a:r>
              <a:rPr lang="ru-RU" u="sng" dirty="0" smtClean="0"/>
              <a:t>Функције: </a:t>
            </a:r>
            <a:endParaRPr lang="ru-RU" dirty="0" smtClean="0"/>
          </a:p>
          <a:p>
            <a:pPr>
              <a:defRPr/>
            </a:pPr>
            <a:r>
              <a:rPr lang="ru-RU" dirty="0" smtClean="0"/>
              <a:t>Обезбеђује </a:t>
            </a:r>
            <a:r>
              <a:rPr lang="ru-RU" b="1" dirty="0" smtClean="0"/>
              <a:t>функционисање комунитарног правног поретка</a:t>
            </a:r>
            <a:r>
              <a:rPr lang="ru-RU" dirty="0" smtClean="0"/>
              <a:t>.</a:t>
            </a:r>
          </a:p>
          <a:p>
            <a:pPr>
              <a:defRPr/>
            </a:pPr>
            <a:r>
              <a:rPr lang="ru-RU" b="1" dirty="0" smtClean="0"/>
              <a:t>Арбитар</a:t>
            </a:r>
            <a:r>
              <a:rPr lang="ru-RU" dirty="0" smtClean="0"/>
              <a:t> је у односима између држава чланица, држава чланица и органа Уније и међусобним односима органа. </a:t>
            </a:r>
          </a:p>
          <a:p>
            <a:pPr>
              <a:defRPr/>
            </a:pPr>
            <a:r>
              <a:rPr lang="ru-RU" b="1" dirty="0" smtClean="0"/>
              <a:t>Заштитник је права правних субјеката </a:t>
            </a:r>
            <a:r>
              <a:rPr lang="ru-RU" dirty="0" smtClean="0"/>
              <a:t>држава чланица која им припадају на основу комунитарног права.</a:t>
            </a:r>
          </a:p>
          <a:p>
            <a:pPr>
              <a:defRPr/>
            </a:pPr>
            <a:r>
              <a:rPr lang="ru-RU" dirty="0" smtClean="0"/>
              <a:t>Његова основна надлежност је да решава спорове који су у надлежности ЕУ. Пресуда Европског суда правде </a:t>
            </a:r>
            <a:r>
              <a:rPr lang="ru-RU" b="1" dirty="0" smtClean="0"/>
              <a:t>је коначна </a:t>
            </a:r>
            <a:r>
              <a:rPr lang="ru-RU" dirty="0" smtClean="0"/>
              <a:t>и има </a:t>
            </a:r>
            <a:r>
              <a:rPr lang="ru-RU" b="1" dirty="0" smtClean="0"/>
              <a:t>јачу снагу од пресуда врховних судова држава чланица.</a:t>
            </a:r>
            <a:endParaRPr lang="ru-RU" b="1" baseline="30000" dirty="0" smtClean="0"/>
          </a:p>
          <a:p>
            <a:pPr>
              <a:defRPr/>
            </a:pPr>
            <a:r>
              <a:rPr lang="ru-RU" dirty="0" smtClean="0"/>
              <a:t>Надлежност Европког суда правде је </a:t>
            </a:r>
            <a:r>
              <a:rPr lang="ru-RU" b="1" dirty="0" smtClean="0"/>
              <a:t>искључена у питањима спољних послова</a:t>
            </a:r>
            <a:r>
              <a:rPr lang="ru-RU" dirty="0" smtClean="0"/>
              <a:t>, али је по Лисабонском споразуму, суд добио надлежност/јурисдикцију над неким областима </a:t>
            </a:r>
            <a:r>
              <a:rPr lang="ru-RU" b="1" dirty="0" smtClean="0"/>
              <a:t>спољне политике ЕУ, попут одлуке о увођењу санкција. </a:t>
            </a:r>
          </a:p>
          <a:p>
            <a:pPr>
              <a:defRPr/>
            </a:pPr>
            <a:endParaRPr lang="en-US" dirty="0" smtClean="0"/>
          </a:p>
        </p:txBody>
      </p:sp>
    </p:spTree>
    <p:extLst>
      <p:ext uri="{BB962C8B-B14F-4D97-AF65-F5344CB8AC3E}">
        <p14:creationId xmlns:p14="http://schemas.microsoft.com/office/powerpoint/2010/main" val="118800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defRPr/>
            </a:pPr>
            <a:endParaRPr lang="en-US" smtClean="0"/>
          </a:p>
        </p:txBody>
      </p:sp>
      <p:sp>
        <p:nvSpPr>
          <p:cNvPr id="3" name="Content Placeholder 2"/>
          <p:cNvSpPr>
            <a:spLocks noGrp="1"/>
          </p:cNvSpPr>
          <p:nvPr>
            <p:ph idx="1"/>
          </p:nvPr>
        </p:nvSpPr>
        <p:spPr/>
        <p:txBody>
          <a:bodyPr rtlCol="0">
            <a:normAutofit fontScale="85000" lnSpcReduction="20000"/>
          </a:bodyPr>
          <a:lstStyle/>
          <a:p>
            <a:pPr>
              <a:defRPr/>
            </a:pPr>
            <a:r>
              <a:rPr lang="ru-RU" dirty="0" smtClean="0"/>
              <a:t>Поступак пред Судом правде може се покренути у следећим случајевима:</a:t>
            </a:r>
            <a:br>
              <a:rPr lang="ru-RU" dirty="0" smtClean="0"/>
            </a:br>
            <a:endParaRPr lang="ru-RU" dirty="0" smtClean="0"/>
          </a:p>
          <a:p>
            <a:pPr>
              <a:defRPr/>
            </a:pPr>
            <a:r>
              <a:rPr lang="ru-RU" dirty="0" smtClean="0"/>
              <a:t>Било која </a:t>
            </a:r>
            <a:r>
              <a:rPr lang="ru-RU" b="1" dirty="0" smtClean="0"/>
              <a:t>држава чланица</a:t>
            </a:r>
            <a:r>
              <a:rPr lang="ru-RU" dirty="0" smtClean="0"/>
              <a:t>, </a:t>
            </a:r>
            <a:r>
              <a:rPr lang="ru-RU" b="1" dirty="0" smtClean="0"/>
              <a:t>Комисија, Савет или Парламент </a:t>
            </a:r>
            <a:r>
              <a:rPr lang="ru-RU" dirty="0" smtClean="0"/>
              <a:t>могу покренути поступак уколико сматрају да је одређени правни акт ЕУ незаконит и могу затражити од Суда правде да тај акт буде </a:t>
            </a:r>
            <a:r>
              <a:rPr lang="ru-RU" b="1" dirty="0" smtClean="0"/>
              <a:t>поништен</a:t>
            </a:r>
            <a:r>
              <a:rPr lang="ru-RU" dirty="0" smtClean="0"/>
              <a:t>. </a:t>
            </a:r>
          </a:p>
          <a:p>
            <a:pPr>
              <a:defRPr/>
            </a:pPr>
            <a:r>
              <a:rPr lang="ru-RU" b="1" dirty="0" smtClean="0"/>
              <a:t>Комисија</a:t>
            </a:r>
            <a:r>
              <a:rPr lang="ru-RU" dirty="0" smtClean="0"/>
              <a:t> може покренути поступак пред Судом правде ако сматра да нека од држава чланица не испуњава своје обавеза које проистичу из законодавста ЕУ.</a:t>
            </a:r>
          </a:p>
          <a:p>
            <a:pPr>
              <a:defRPr/>
            </a:pPr>
            <a:r>
              <a:rPr lang="ru-RU" b="1" dirty="0" smtClean="0"/>
              <a:t>Национални судови </a:t>
            </a:r>
            <a:r>
              <a:rPr lang="ru-RU" dirty="0" smtClean="0"/>
              <a:t>у поступку тумачења одредби из оснивачких уговора и одлука ЕУ у случају недоумица могу затражити савет и помоћ Суда правде. </a:t>
            </a:r>
          </a:p>
          <a:p>
            <a:pPr>
              <a:defRPr/>
            </a:pPr>
            <a:r>
              <a:rPr lang="ru-RU" b="1" dirty="0" smtClean="0"/>
              <a:t>Свако лице или компанија </a:t>
            </a:r>
            <a:r>
              <a:rPr lang="ru-RU" dirty="0" smtClean="0"/>
              <a:t>која је претрпела штету одређеном радњом или пропустом Уније, може покренути поступак и затражити надокнаду пред Судом правде.</a:t>
            </a:r>
          </a:p>
        </p:txBody>
      </p:sp>
    </p:spTree>
    <p:extLst>
      <p:ext uri="{BB962C8B-B14F-4D97-AF65-F5344CB8AC3E}">
        <p14:creationId xmlns:p14="http://schemas.microsoft.com/office/powerpoint/2010/main" val="58115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Пријем у чланство ЕУ</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a:t>Пошто је економски фактор био основно кохезионо ткиво за све државе чланице онда је он довео и до природне тежње ка ширењу подручја на коме ће важити принципи слободног тржишта. Када је економска повезаност постала очигледна јавила се потреба и за проширењем надлежности према осталим видовима сарадње.</a:t>
            </a:r>
            <a:endParaRPr lang="en-US" dirty="0"/>
          </a:p>
          <a:p>
            <a:r>
              <a:rPr lang="sr-Cyrl-CS" dirty="0"/>
              <a:t>органа, коришћење фондова, улазак у јединствено тржиште и уклањање тржишних баријера, коришћење основних слобода, чланством се најбоље штити сопствена безбедност јер тада се иза очувања територијалне целовитости налазе све државе чланице. Ово су само неке од предности пријема у Европску Унију. Недостатци су малобројнији: удео у одлучивању у главним органима није велики (то се посебно односи на мање државе које добијају мали број гласова у Министарском савету, мали број посланика у Европском парламенту и тако даље). </a:t>
            </a:r>
            <a:endParaRPr lang="en-US" dirty="0"/>
          </a:p>
        </p:txBody>
      </p:sp>
    </p:spTree>
    <p:extLst>
      <p:ext uri="{BB962C8B-B14F-4D97-AF65-F5344CB8AC3E}">
        <p14:creationId xmlns:p14="http://schemas.microsoft.com/office/powerpoint/2010/main" val="412730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Пошто се приликом пријема нових држава чланица мењају сви међусобни односи већ постојећих чланица онда је неопходно сваки пут вршити ревизију оснивачких уговора због броја гласова у Министарском савету, броја посланика у Европскком парламенту, броја чланова Комисије, судија европских судова и све остало. Услед пријема нових држава чланица зато је нужно да постоји једногласност свих постојећих чланица, па је само један негативан глас довољан да правно онемогући приступање неке државе у чланство. Из наведеног се може закључити да је поступак прикључења Унији и стицања пуноправног чланства један дуготрајан процес</a:t>
            </a:r>
            <a:r>
              <a:rPr lang="sr-Cyrl-CS" dirty="0" smtClean="0"/>
              <a:t>.</a:t>
            </a:r>
            <a:endParaRPr lang="en-US" dirty="0"/>
          </a:p>
        </p:txBody>
      </p:sp>
    </p:spTree>
    <p:extLst>
      <p:ext uri="{BB962C8B-B14F-4D97-AF65-F5344CB8AC3E}">
        <p14:creationId xmlns:p14="http://schemas.microsoft.com/office/powerpoint/2010/main" val="55491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Услови за пријем у чланство</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a:t>Са једне стране ту су материјални елементи које држава мора да испуни да би могла да постане пуноправна чланица. То се у пракси назива испуњење услова за пријем у чланство. Њих процењују пре свих надлежни органи Европску Уније. Са друге стране јесте компликована и дуготрајна процедура пријема која подразумева неколико етапа које су међусобно условљене и зависне</a:t>
            </a:r>
            <a:r>
              <a:rPr lang="sr-Cyrl-CS" dirty="0" smtClean="0"/>
              <a:t>.</a:t>
            </a:r>
          </a:p>
          <a:p>
            <a:r>
              <a:rPr lang="sr-Cyrl-CS" dirty="0"/>
              <a:t>Према одредбама Уговора о Европској Унији „Свака европска држава која поштује начела наведена у члану 6. тачка 1. може да затражи да постане чланица Уније.“ У члану 6. тачка 1. наведено је: „Унија се заснива на начелима слободе, демократије, поштовања људских права и основних слобода и на владавини права, начелима која су заједничка свим државама чланицама.“</a:t>
            </a:r>
            <a:endParaRPr lang="en-US" dirty="0"/>
          </a:p>
          <a:p>
            <a:r>
              <a:rPr lang="bg-BG" dirty="0"/>
              <a:t>	Члан 49. Уговора о Европској Унији</a:t>
            </a:r>
            <a:r>
              <a:rPr lang="bg-BG" dirty="0" smtClean="0"/>
              <a:t>;</a:t>
            </a:r>
            <a:endParaRPr lang="en-US" dirty="0"/>
          </a:p>
        </p:txBody>
      </p:sp>
    </p:spTree>
    <p:extLst>
      <p:ext uri="{BB962C8B-B14F-4D97-AF65-F5344CB8AC3E}">
        <p14:creationId xmlns:p14="http://schemas.microsoft.com/office/powerpoint/2010/main" val="240497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a:t>Први услов јесте да се ради о европској држави. Из тих разлога је два пута одбачена молба Марока за пријем у чланство Европске Уније. Насупрот томе Турска већ дуго покушава да постане чланица Европске Уније иако има веома мали део територије на европском тлу. Формално – правно то јој није препрека за пријем у чланство, али иако има статус државе кандидата њен пријем је из других разлога веома отежан.</a:t>
            </a:r>
            <a:endParaRPr lang="en-US" dirty="0"/>
          </a:p>
          <a:p>
            <a:r>
              <a:rPr lang="sr-Cyrl-CS" dirty="0"/>
              <a:t>Према наведеној правној регулативи из члана 49. Уговора о Европској Унији може се закључити да је реч о општим одредбама које су због праксе захтевале прецизирање. Тако је на седници Европског савета у Копенхагену 1993. године дошло до усвајајња прецизнијих „Критеријума о придруживању“, где се апострофира право Европске Уније да у сваком конкретном случају процени да ли сматра да су испуњени услови за пријем у чланство. Потребно је да држава испуњава економске и правне услове за прикључење у чланство. Њен правни систем мора бити хармонизован са комунитарним правом и у њега морају бити укључене све тековине правног система Европске Уније. </a:t>
            </a:r>
            <a:r>
              <a:rPr lang="bg-BG" dirty="0"/>
              <a:t>	У пракси су познати као „Критеријуми из Копенхагена“;</a:t>
            </a:r>
            <a:endParaRPr lang="en-US" dirty="0"/>
          </a:p>
          <a:p>
            <a:r>
              <a:rPr lang="bg-BG" dirty="0"/>
              <a:t>	Тековине Европских Заједница у пракси се називају Acquis communautaire;</a:t>
            </a:r>
            <a:endParaRPr lang="en-US" dirty="0"/>
          </a:p>
          <a:p>
            <a:pPr marL="0" indent="0">
              <a:buNone/>
            </a:pPr>
            <a:endParaRPr lang="en-US" dirty="0"/>
          </a:p>
        </p:txBody>
      </p:sp>
    </p:spTree>
    <p:extLst>
      <p:ext uri="{BB962C8B-B14F-4D97-AF65-F5344CB8AC3E}">
        <p14:creationId xmlns:p14="http://schemas.microsoft.com/office/powerpoint/2010/main" val="275270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Процедура за пријем у чланство</a:t>
            </a:r>
            <a:endParaRPr lang="en-US" dirty="0"/>
          </a:p>
        </p:txBody>
      </p:sp>
      <p:sp>
        <p:nvSpPr>
          <p:cNvPr id="3" name="Content Placeholder 2"/>
          <p:cNvSpPr>
            <a:spLocks noGrp="1"/>
          </p:cNvSpPr>
          <p:nvPr>
            <p:ph idx="1"/>
          </p:nvPr>
        </p:nvSpPr>
        <p:spPr/>
        <p:txBody>
          <a:bodyPr>
            <a:normAutofit fontScale="77500" lnSpcReduction="20000"/>
          </a:bodyPr>
          <a:lstStyle/>
          <a:p>
            <a:r>
              <a:rPr lang="sr-Cyrl-CS" dirty="0"/>
              <a:t>Процедура има више етапа од којих је прва усвајање Позитивне студије изводљивости. Овај акт значи да је са становишта Европске Уније конкретна држава интересантна и да долази у обзир да једнога дана постане чланица ове организације. </a:t>
            </a:r>
            <a:endParaRPr lang="sr-Cyrl-CS" dirty="0" smtClean="0"/>
          </a:p>
          <a:p>
            <a:r>
              <a:rPr lang="sr-Cyrl-CS" dirty="0"/>
              <a:t>Пошто је временом дошло до развијања читавог механизма како у материјалном (Критеријуми из Копенхагена), тако и у процесном смислу (вишестепена процедура) пре него што се поднесе молба за пријем у чланство постало је уобичајено да се потпише Споразум о придруживању и стабилизацији (СПП). Овај споразум је типичан међудржавни уговор где доминирају обавезе за државу која је заинтересована за пријем у Европску Унију. Од ње се очекује да поштује одредбе о укидању царинских баријера, да ствара јединствено тржиште, поштује владавину права, врши убрзану хармонизацију сопственог поретка и води демократску и транспарентну политику, као и да успоставља јаку регионалну сарадњу (поготово се то тражи од балканских држава). </a:t>
            </a:r>
            <a:r>
              <a:rPr lang="bg-BG" dirty="0"/>
              <a:t>	Србија је потписала Споразум о придруживању и стабилизацији 2008. године, али је он још увек замрзнут из политичких разлога</a:t>
            </a:r>
            <a:r>
              <a:rPr lang="bg-BG" dirty="0" smtClean="0"/>
              <a:t>;</a:t>
            </a:r>
            <a:endParaRPr lang="en-US" dirty="0"/>
          </a:p>
        </p:txBody>
      </p:sp>
    </p:spTree>
    <p:extLst>
      <p:ext uri="{BB962C8B-B14F-4D97-AF65-F5344CB8AC3E}">
        <p14:creationId xmlns:p14="http://schemas.microsoft.com/office/powerpoint/2010/main" val="341198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У име Европске Уније преговоре о закључењу Споразума о придруживању и стабилизацији води Комисија чији представник и парафира овај споразум када се постигне коначна сагласност са државом. Коначни потпис на ССП ставља председавајући Савета, да би услов за ступање на снагу био одобрење Савета и Европског парламента, али и парламената свих држава чланица као и државе потенцијалног кандидата за пријем. У овом случају Савет одлучује једногласно, а Парламент апсолутном већином. Ступањем на снагу Споразума формирају се органи: Савет придруживања, Комитет придруживања и Парламентарни комитет придруживања чији је задатак да обезбеде спровођење споразума, решавају потенцијалне спорове до којих може да дође у вези њихове примене, припрема одлука за усвајање у Савету министара поводом спровођења ССП-а. </a:t>
            </a:r>
            <a:endParaRPr lang="en-US" dirty="0"/>
          </a:p>
        </p:txBody>
      </p:sp>
    </p:spTree>
    <p:extLst>
      <p:ext uri="{BB962C8B-B14F-4D97-AF65-F5344CB8AC3E}">
        <p14:creationId xmlns:p14="http://schemas.microsoft.com/office/powerpoint/2010/main" val="2764177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1325</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Европски суд правде, услови за пријем у чланство и процедура</vt:lpstr>
      <vt:lpstr>Европски суд правде</vt:lpstr>
      <vt:lpstr>PowerPoint Presentation</vt:lpstr>
      <vt:lpstr>Пријем у чланство ЕУ</vt:lpstr>
      <vt:lpstr>PowerPoint Presentation</vt:lpstr>
      <vt:lpstr>Услови за пријем у чланство</vt:lpstr>
      <vt:lpstr>PowerPoint Presentation</vt:lpstr>
      <vt:lpstr>Процедура за пријем у чланство</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2020-11-30T08:36:40Z</dcterms:created>
  <dcterms:modified xsi:type="dcterms:W3CDTF">2020-11-30T09:03:09Z</dcterms:modified>
</cp:coreProperties>
</file>