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7" r:id="rId2"/>
    <p:sldId id="286" r:id="rId3"/>
    <p:sldId id="287" r:id="rId4"/>
    <p:sldId id="288"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 id="316" r:id="rId33"/>
    <p:sldId id="317" r:id="rId34"/>
    <p:sldId id="318" r:id="rId35"/>
    <p:sldId id="268" r:id="rId36"/>
    <p:sldId id="321" r:id="rId37"/>
  </p:sldIdLst>
  <p:sldSz cx="12188825"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1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3" autoAdjust="0"/>
    <p:restoredTop sz="94660"/>
  </p:normalViewPr>
  <p:slideViewPr>
    <p:cSldViewPr showGuides="1">
      <p:cViewPr varScale="1">
        <p:scale>
          <a:sx n="52" d="100"/>
          <a:sy n="52" d="100"/>
        </p:scale>
        <p:origin x="90" y="486"/>
      </p:cViewPr>
      <p:guideLst>
        <p:guide orient="horz" pos="2160"/>
        <p:guide pos="3839"/>
      </p:guideLst>
    </p:cSldViewPr>
  </p:slideViewPr>
  <p:notesTextViewPr>
    <p:cViewPr>
      <p:scale>
        <a:sx n="1" d="1"/>
        <a:sy n="1" d="1"/>
      </p:scale>
      <p:origin x="0" y="0"/>
    </p:cViewPr>
  </p:notesTextViewPr>
  <p:notesViewPr>
    <p:cSldViewPr showGuides="1">
      <p:cViewPr varScale="1">
        <p:scale>
          <a:sx n="65" d="100"/>
          <a:sy n="65" d="100"/>
        </p:scale>
        <p:origin x="2796"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16D341-6D40-498C-B355-1A6B10FB4029}" type="datetimeFigureOut">
              <a:rPr lang="en-US"/>
              <a:t>4/21/2020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386A95-D0A4-44B9-98DA-3665758D8262}" type="slidenum">
              <a:rPr/>
              <a:t>‹#›</a:t>
            </a:fld>
            <a:endParaRPr/>
          </a:p>
        </p:txBody>
      </p:sp>
    </p:spTree>
    <p:extLst>
      <p:ext uri="{BB962C8B-B14F-4D97-AF65-F5344CB8AC3E}">
        <p14:creationId xmlns:p14="http://schemas.microsoft.com/office/powerpoint/2010/main" val="346984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5E7497-3723-4859-BCC5-41DA474F1359}" type="datetimeFigureOut">
              <a:rPr lang="en-US"/>
              <a:t>4/21/2020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3821A9-1C31-4760-BDBC-9A0BA471B1B7}" type="slidenum">
              <a:rPr/>
              <a:t>‹#›</a:t>
            </a:fld>
            <a:endParaRPr/>
          </a:p>
        </p:txBody>
      </p:sp>
    </p:spTree>
    <p:extLst>
      <p:ext uri="{BB962C8B-B14F-4D97-AF65-F5344CB8AC3E}">
        <p14:creationId xmlns:p14="http://schemas.microsoft.com/office/powerpoint/2010/main" val="3322161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replace a picture, just select and delete it. Then use the Insert Picture icon to replace it with one of your own!</a:t>
            </a:r>
          </a:p>
        </p:txBody>
      </p:sp>
      <p:sp>
        <p:nvSpPr>
          <p:cNvPr id="4" name="Slide Number Placeholder 3"/>
          <p:cNvSpPr>
            <a:spLocks noGrp="1"/>
          </p:cNvSpPr>
          <p:nvPr>
            <p:ph type="sldNum" sz="quarter" idx="10"/>
          </p:nvPr>
        </p:nvSpPr>
        <p:spPr/>
        <p:txBody>
          <a:bodyPr/>
          <a:lstStyle/>
          <a:p>
            <a:fld id="{FC3821A9-1C31-4760-BDBC-9A0BA471B1B7}" type="slidenum">
              <a:rPr lang="en-US" smtClean="0"/>
              <a:t>1</a:t>
            </a:fld>
            <a:endParaRPr lang="en-US"/>
          </a:p>
        </p:txBody>
      </p:sp>
    </p:spTree>
    <p:extLst>
      <p:ext uri="{BB962C8B-B14F-4D97-AF65-F5344CB8AC3E}">
        <p14:creationId xmlns:p14="http://schemas.microsoft.com/office/powerpoint/2010/main" val="430022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BEE3DC3-2736-48E2-A9C6-4EEF87C74A0C}" type="slidenum">
              <a:rPr lang="en-US" altLang="en-US" sz="1200"/>
              <a:pPr/>
              <a:t>31</a:t>
            </a:fld>
            <a:endParaRPr lang="en-US" altLang="en-US" sz="1200"/>
          </a:p>
        </p:txBody>
      </p:sp>
    </p:spTree>
    <p:extLst>
      <p:ext uri="{BB962C8B-B14F-4D97-AF65-F5344CB8AC3E}">
        <p14:creationId xmlns:p14="http://schemas.microsoft.com/office/powerpoint/2010/main" val="3313068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0DF483D-B7F1-463F-A23F-EB86122C2437}" type="slidenum">
              <a:rPr lang="en-US" altLang="en-US" sz="1200"/>
              <a:pPr/>
              <a:t>32</a:t>
            </a:fld>
            <a:endParaRPr lang="en-US" altLang="en-US" sz="1200"/>
          </a:p>
        </p:txBody>
      </p:sp>
    </p:spTree>
    <p:extLst>
      <p:ext uri="{BB962C8B-B14F-4D97-AF65-F5344CB8AC3E}">
        <p14:creationId xmlns:p14="http://schemas.microsoft.com/office/powerpoint/2010/main" val="2931039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EA6F4C3-4015-480F-B96B-78EB210289F1}" type="slidenum">
              <a:rPr lang="en-US" altLang="en-US" sz="1200"/>
              <a:pPr/>
              <a:t>33</a:t>
            </a:fld>
            <a:endParaRPr lang="en-US" altLang="en-US" sz="1200"/>
          </a:p>
        </p:txBody>
      </p:sp>
    </p:spTree>
    <p:extLst>
      <p:ext uri="{BB962C8B-B14F-4D97-AF65-F5344CB8AC3E}">
        <p14:creationId xmlns:p14="http://schemas.microsoft.com/office/powerpoint/2010/main" val="48067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908593-62D1-4920-ACD3-BB38FD837BBE}" type="slidenum">
              <a:rPr lang="en-US" altLang="en-US" sz="1200"/>
              <a:pPr/>
              <a:t>34</a:t>
            </a:fld>
            <a:endParaRPr lang="en-US" altLang="en-US" sz="1200"/>
          </a:p>
        </p:txBody>
      </p:sp>
    </p:spTree>
    <p:extLst>
      <p:ext uri="{BB962C8B-B14F-4D97-AF65-F5344CB8AC3E}">
        <p14:creationId xmlns:p14="http://schemas.microsoft.com/office/powerpoint/2010/main" val="517943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2" y="1643064"/>
            <a:ext cx="9144002" cy="2928936"/>
          </a:xfrm>
        </p:spPr>
        <p:txBody>
          <a:bodyPr>
            <a:noAutofit/>
          </a:bodyPr>
          <a:lstStyle>
            <a:lvl1pPr algn="ctr">
              <a:lnSpc>
                <a:spcPct val="80000"/>
              </a:lnSpc>
              <a:defRPr sz="5600">
                <a:solidFill>
                  <a:schemeClr val="tx1">
                    <a:lumMod val="75000"/>
                    <a:lumOff val="25000"/>
                  </a:schemeClr>
                </a:solidFill>
              </a:defRPr>
            </a:lvl1pPr>
          </a:lstStyle>
          <a:p>
            <a:r>
              <a:rPr lang="en-US" smtClean="0"/>
              <a:t>Click to edit Master title style</a:t>
            </a:r>
            <a:endParaRPr/>
          </a:p>
        </p:txBody>
      </p:sp>
      <p:sp>
        <p:nvSpPr>
          <p:cNvPr id="3" name="Subtitle 2"/>
          <p:cNvSpPr>
            <a:spLocks noGrp="1"/>
          </p:cNvSpPr>
          <p:nvPr>
            <p:ph type="subTitle" idx="1"/>
          </p:nvPr>
        </p:nvSpPr>
        <p:spPr>
          <a:xfrm>
            <a:off x="1522413" y="4572000"/>
            <a:ext cx="9144000" cy="1066799"/>
          </a:xfrm>
        </p:spPr>
        <p:txBody>
          <a:bodyPr>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4/21/2020</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99259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A753D76A-AFCE-4D96-B917-CBEF96F7D1EB}" type="datetimeFigureOut">
              <a:rPr lang="en-US"/>
              <a:t>4/21/2020</a:t>
            </a:fld>
            <a:endParaRPr/>
          </a:p>
        </p:txBody>
      </p:sp>
      <p:sp>
        <p:nvSpPr>
          <p:cNvPr id="4" name="Slide Number Placeholder 3"/>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354325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3212" y="1462088"/>
            <a:ext cx="3124201" cy="1966912"/>
          </a:xfrm>
        </p:spPr>
        <p:txBody>
          <a:bodyPr anchor="b">
            <a:norm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1141413" y="685800"/>
            <a:ext cx="64770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923211" y="3429000"/>
            <a:ext cx="3124201" cy="18288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A753D76A-AFCE-4D96-B917-CBEF96F7D1EB}" type="datetimeFigureOut">
              <a:rPr lang="en-US"/>
              <a:t>4/21/2020</a:t>
            </a:fld>
            <a:endParaRPr/>
          </a:p>
        </p:txBody>
      </p:sp>
      <p:sp>
        <p:nvSpPr>
          <p:cNvPr id="7" name="Slide Number Placeholder 6"/>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70639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p:cNvSpPr/>
          <p:nvPr/>
        </p:nvSpPr>
        <p:spPr bwMode="gray">
          <a:xfrm>
            <a:off x="7313612" y="0"/>
            <a:ext cx="4191002"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74660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a:xfrm>
            <a:off x="7923212" y="1643063"/>
            <a:ext cx="3124201" cy="2776537"/>
          </a:xfrm>
        </p:spPr>
        <p:txBody>
          <a:bodyPr anchor="b">
            <a:normAutofit/>
          </a:bodyPr>
          <a:lstStyle>
            <a:lvl1pPr algn="l">
              <a:defRPr sz="3600" b="0"/>
            </a:lvl1pPr>
          </a:lstStyle>
          <a:p>
            <a:r>
              <a:rPr lang="en-US" smtClean="0"/>
              <a:t>Click to edit Master title style</a:t>
            </a:r>
            <a:endParaRPr/>
          </a:p>
        </p:txBody>
      </p:sp>
      <p:sp>
        <p:nvSpPr>
          <p:cNvPr id="15" name="Rectangle 14"/>
          <p:cNvSpPr/>
          <p:nvPr/>
        </p:nvSpPr>
        <p:spPr bwMode="gray">
          <a:xfrm rot="120000">
            <a:off x="654916" y="532501"/>
            <a:ext cx="6103614" cy="5715899"/>
          </a:xfrm>
          <a:prstGeom prst="rect">
            <a:avLst/>
          </a:prstGeom>
          <a:solidFill>
            <a:schemeClr val="bg1"/>
          </a:solidFill>
          <a:ln w="190500">
            <a:noFill/>
            <a:miter lim="800000"/>
          </a:ln>
          <a:effectLst>
            <a:outerShdw blurRad="88900" algn="ctr"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bwMode="gray">
          <a:xfrm>
            <a:off x="745586" y="609600"/>
            <a:ext cx="5914664" cy="5562600"/>
          </a:xfrm>
          <a:solidFill>
            <a:srgbClr val="FFFFFF">
              <a:shade val="85000"/>
            </a:srgbClr>
          </a:solidFill>
          <a:ln w="152400" cap="flat" cmpd="sng">
            <a:solidFill>
              <a:srgbClr val="FFFFFF"/>
            </a:solidFill>
            <a:miter lim="800000"/>
          </a:ln>
          <a:effectLst>
            <a:outerShdw blurRad="88900" sx="101000" sy="101000" algn="tl" rotWithShape="0">
              <a:schemeClr val="accent1">
                <a:lumMod val="50000"/>
                <a:alpha val="15000"/>
              </a:schemeClr>
            </a:outerShdw>
          </a:effectLst>
          <a:scene3d>
            <a:camera prst="orthographicFront"/>
            <a:lightRig rig="twoPt" dir="t">
              <a:rot lat="0" lon="0" rev="7200000"/>
            </a:lightRig>
          </a:scene3d>
          <a:sp3d prstMaterial="matte">
            <a:bevelT w="25400" h="19050"/>
            <a:contourClr>
              <a:srgbClr val="FFFFFF"/>
            </a:contourClr>
          </a:sp3d>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23212" y="4423913"/>
            <a:ext cx="3124201" cy="1748287"/>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Footer Placeholder 12"/>
          <p:cNvSpPr>
            <a:spLocks noGrp="1"/>
          </p:cNvSpPr>
          <p:nvPr>
            <p:ph type="ftr" sz="quarter" idx="11"/>
          </p:nvPr>
        </p:nvSpPr>
        <p:spPr/>
        <p:txBody>
          <a:bodyPr/>
          <a:lstStyle/>
          <a:p>
            <a:endParaRPr/>
          </a:p>
        </p:txBody>
      </p:sp>
      <p:sp>
        <p:nvSpPr>
          <p:cNvPr id="12" name="Date Placeholder 11"/>
          <p:cNvSpPr>
            <a:spLocks noGrp="1"/>
          </p:cNvSpPr>
          <p:nvPr>
            <p:ph type="dt" sz="half" idx="10"/>
          </p:nvPr>
        </p:nvSpPr>
        <p:spPr/>
        <p:txBody>
          <a:bodyPr/>
          <a:lstStyle/>
          <a:p>
            <a:fld id="{A753D76A-AFCE-4D96-B917-CBEF96F7D1EB}" type="datetimeFigureOut">
              <a:rPr lang="en-US"/>
              <a:pPr/>
              <a:t>4/21/2020</a:t>
            </a:fld>
            <a:endParaRPr/>
          </a:p>
        </p:txBody>
      </p:sp>
      <p:sp>
        <p:nvSpPr>
          <p:cNvPr id="14" name="Slide Number Placeholder 13"/>
          <p:cNvSpPr>
            <a:spLocks noGrp="1"/>
          </p:cNvSpPr>
          <p:nvPr>
            <p:ph type="sldNum" sz="quarter" idx="12"/>
          </p:nvPr>
        </p:nvSpPr>
        <p:spPr/>
        <p:txBody>
          <a:bodyPr/>
          <a:lstStyle/>
          <a:p>
            <a:fld id="{F25A965E-3C11-4F28-82DC-E30D63FAC43C}" type="slidenum">
              <a:rPr/>
              <a:pPr/>
              <a:t>‹#›</a:t>
            </a:fld>
            <a:endParaRPr/>
          </a:p>
        </p:txBody>
      </p:sp>
    </p:spTree>
    <p:extLst>
      <p:ext uri="{BB962C8B-B14F-4D97-AF65-F5344CB8AC3E}">
        <p14:creationId xmlns:p14="http://schemas.microsoft.com/office/powerpoint/2010/main" val="295547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4/21/2020</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303487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18612" y="685801"/>
            <a:ext cx="182880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41413" y="685800"/>
            <a:ext cx="7924799"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4/21/2020</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121322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1522412" y="4843464"/>
            <a:ext cx="9144002" cy="947736"/>
          </a:xfrm>
        </p:spPr>
        <p:txBody>
          <a:bodyPr>
            <a:normAutofit/>
          </a:bodyPr>
          <a:lstStyle>
            <a:lvl1pPr algn="ctr">
              <a:lnSpc>
                <a:spcPct val="80000"/>
              </a:lnSpc>
              <a:defRPr sz="5600">
                <a:solidFill>
                  <a:schemeClr val="tx1">
                    <a:lumMod val="75000"/>
                    <a:lumOff val="25000"/>
                  </a:schemeClr>
                </a:solidFill>
              </a:defRPr>
            </a:lvl1pPr>
          </a:lstStyle>
          <a:p>
            <a:r>
              <a:rPr lang="en-US" smtClean="0"/>
              <a:t>Click to edit Master title style</a:t>
            </a:r>
            <a:endParaRPr dirty="0"/>
          </a:p>
        </p:txBody>
      </p:sp>
      <p:sp>
        <p:nvSpPr>
          <p:cNvPr id="3" name="Subtitle 2"/>
          <p:cNvSpPr>
            <a:spLocks noGrp="1"/>
          </p:cNvSpPr>
          <p:nvPr>
            <p:ph type="subTitle" idx="1"/>
          </p:nvPr>
        </p:nvSpPr>
        <p:spPr>
          <a:xfrm>
            <a:off x="1522413" y="5791200"/>
            <a:ext cx="9144000" cy="457200"/>
          </a:xfrm>
        </p:spPr>
        <p:txBody>
          <a:bodyPr wrap="square">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Rectangle 7"/>
          <p:cNvSpPr/>
          <p:nvPr/>
        </p:nvSpPr>
        <p:spPr bwMode="gray">
          <a:xfrm rot="185582">
            <a:off x="1414576" y="762623"/>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Picture Placeholder 10" descr="An empty placeholder to add an image. Click on the placeholder and select the image that you wish to add."/>
          <p:cNvSpPr>
            <a:spLocks noGrp="1"/>
          </p:cNvSpPr>
          <p:nvPr>
            <p:ph type="pic" sz="quarter" idx="13"/>
          </p:nvPr>
        </p:nvSpPr>
        <p:spPr bwMode="gray">
          <a:xfrm>
            <a:off x="1634550" y="917753"/>
            <a:ext cx="2592388" cy="331470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a:buNone/>
              <a:defRPr/>
            </a:lvl1pPr>
          </a:lstStyle>
          <a:p>
            <a:r>
              <a:rPr lang="en-US" smtClean="0"/>
              <a:t>Click icon to add picture</a:t>
            </a:r>
            <a:endParaRPr/>
          </a:p>
        </p:txBody>
      </p:sp>
      <p:sp>
        <p:nvSpPr>
          <p:cNvPr id="7" name="Rectangle 6"/>
          <p:cNvSpPr/>
          <p:nvPr/>
        </p:nvSpPr>
        <p:spPr bwMode="gray">
          <a:xfrm rot="120000">
            <a:off x="4600738" y="740343"/>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0" descr="An empty placeholder to add an image. Click on the placeholder and select the image that you wish to add."/>
          <p:cNvSpPr>
            <a:spLocks noGrp="1"/>
          </p:cNvSpPr>
          <p:nvPr>
            <p:ph type="pic" sz="quarter" idx="14"/>
          </p:nvPr>
        </p:nvSpPr>
        <p:spPr bwMode="gray">
          <a:xfrm>
            <a:off x="4787507" y="917753"/>
            <a:ext cx="2592388" cy="331470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a:buNone/>
              <a:defRPr/>
            </a:lvl1pPr>
          </a:lstStyle>
          <a:p>
            <a:r>
              <a:rPr lang="en-US" smtClean="0"/>
              <a:t>Click icon to add picture</a:t>
            </a:r>
            <a:endParaRPr/>
          </a:p>
        </p:txBody>
      </p:sp>
      <p:sp>
        <p:nvSpPr>
          <p:cNvPr id="9" name="Rectangle 8"/>
          <p:cNvSpPr/>
          <p:nvPr/>
        </p:nvSpPr>
        <p:spPr bwMode="gray">
          <a:xfrm rot="21480000">
            <a:off x="7775260" y="727477"/>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0" descr="An empty placeholder to add an image. Click on the placeholder and select the image that you wish to add."/>
          <p:cNvSpPr>
            <a:spLocks noGrp="1"/>
          </p:cNvSpPr>
          <p:nvPr>
            <p:ph type="pic" sz="quarter" idx="15"/>
          </p:nvPr>
        </p:nvSpPr>
        <p:spPr bwMode="gray">
          <a:xfrm>
            <a:off x="7940463" y="917753"/>
            <a:ext cx="2592388" cy="3314701"/>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a:buNone/>
              <a:defRPr/>
            </a:lvl1pPr>
          </a:lstStyle>
          <a:p>
            <a:r>
              <a:rPr lang="en-US" smtClean="0"/>
              <a:t>Click icon to add picture</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4/21/2020</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311100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lternate Title Slide with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4843464"/>
            <a:ext cx="9144002" cy="947736"/>
          </a:xfrm>
        </p:spPr>
        <p:txBody>
          <a:bodyPr>
            <a:normAutofit/>
          </a:bodyPr>
          <a:lstStyle>
            <a:lvl1pPr algn="ctr">
              <a:lnSpc>
                <a:spcPct val="80000"/>
              </a:lnSpc>
              <a:defRPr sz="5600">
                <a:solidFill>
                  <a:schemeClr val="tx1">
                    <a:lumMod val="75000"/>
                    <a:lumOff val="25000"/>
                  </a:schemeClr>
                </a:solidFill>
              </a:defRPr>
            </a:lvl1pPr>
          </a:lstStyle>
          <a:p>
            <a:r>
              <a:rPr lang="en-US" smtClean="0"/>
              <a:t>Click to edit Master title style</a:t>
            </a:r>
            <a:endParaRPr dirty="0"/>
          </a:p>
        </p:txBody>
      </p:sp>
      <p:sp>
        <p:nvSpPr>
          <p:cNvPr id="3" name="Subtitle 2"/>
          <p:cNvSpPr>
            <a:spLocks noGrp="1"/>
          </p:cNvSpPr>
          <p:nvPr>
            <p:ph type="subTitle" idx="1"/>
          </p:nvPr>
        </p:nvSpPr>
        <p:spPr>
          <a:xfrm>
            <a:off x="1522413" y="5791200"/>
            <a:ext cx="9144000" cy="457200"/>
          </a:xfrm>
        </p:spPr>
        <p:txBody>
          <a:bodyPr wrap="square">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1853090"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tIns="457200"/>
          <a:lstStyle>
            <a:lvl1pPr marL="0" indent="0" algn="ctr">
              <a:buNone/>
              <a:defRPr/>
            </a:lvl1pPr>
          </a:lstStyle>
          <a:p>
            <a:r>
              <a:rPr lang="en-US" smtClean="0"/>
              <a:t>Click icon to add picture</a:t>
            </a:r>
            <a:endParaRPr/>
          </a:p>
        </p:txBody>
      </p:sp>
      <p:sp>
        <p:nvSpPr>
          <p:cNvPr id="12" name="Picture Placeholder 10" descr="An empty placeholder to add an image. Click on the placeholder and select the image that you wish to add."/>
          <p:cNvSpPr>
            <a:spLocks noGrp="1"/>
          </p:cNvSpPr>
          <p:nvPr>
            <p:ph type="pic" sz="quarter" idx="14"/>
          </p:nvPr>
        </p:nvSpPr>
        <p:spPr>
          <a:xfrm>
            <a:off x="4722812"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0">
            <a:normAutofit/>
          </a:bodyPr>
          <a:lstStyle>
            <a:lvl1pPr marL="0" indent="-228600" algn="ctr">
              <a:buNone/>
              <a:defRPr/>
            </a:lvl1pPr>
          </a:lstStyle>
          <a:p>
            <a:pPr marL="45720" lvl="0" indent="0" algn="ctr"/>
            <a:r>
              <a:rPr lang="en-US" smtClean="0"/>
              <a:t>Click icon to add picture</a:t>
            </a:r>
            <a:endParaRPr/>
          </a:p>
        </p:txBody>
      </p:sp>
      <p:sp>
        <p:nvSpPr>
          <p:cNvPr id="13" name="Picture Placeholder 10" descr="An empty placeholder to add an image. Click on the placeholder and select the image that you wish to add."/>
          <p:cNvSpPr>
            <a:spLocks noGrp="1"/>
          </p:cNvSpPr>
          <p:nvPr>
            <p:ph type="pic" sz="quarter" idx="15"/>
          </p:nvPr>
        </p:nvSpPr>
        <p:spPr>
          <a:xfrm>
            <a:off x="7592534"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0">
            <a:normAutofit/>
          </a:bodyPr>
          <a:lstStyle>
            <a:lvl1pPr marL="0" indent="-228600" algn="ctr">
              <a:buNone/>
              <a:defRPr/>
            </a:lvl1pPr>
          </a:lstStyle>
          <a:p>
            <a:pPr marL="45720" lvl="0" indent="0" algn="ctr"/>
            <a:r>
              <a:rPr lang="en-US" smtClean="0"/>
              <a:t>Click icon to add picture</a:t>
            </a:r>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4/21/2020</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364260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4/21/2020</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217188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Content with Picture">
    <p:spTree>
      <p:nvGrpSpPr>
        <p:cNvPr id="1" name=""/>
        <p:cNvGrpSpPr/>
        <p:nvPr/>
      </p:nvGrpSpPr>
      <p:grpSpPr>
        <a:xfrm>
          <a:off x="0" y="0"/>
          <a:ext cx="0" cy="0"/>
          <a:chOff x="0" y="0"/>
          <a:chExt cx="0" cy="0"/>
        </a:xfrm>
      </p:grpSpPr>
      <p:sp>
        <p:nvSpPr>
          <p:cNvPr id="7" name="Rounded Rectangle 6"/>
          <p:cNvSpPr/>
          <p:nvPr/>
        </p:nvSpPr>
        <p:spPr bwMode="gray">
          <a:xfrm>
            <a:off x="2159492" y="0"/>
            <a:ext cx="9345120" cy="6858000"/>
          </a:xfrm>
          <a:prstGeom prst="roundRect">
            <a:avLst>
              <a:gd name="adj" fmla="val 0"/>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995612" y="319088"/>
            <a:ext cx="7670802" cy="1143000"/>
          </a:xfrm>
        </p:spPr>
        <p:txBody>
          <a:bodyPr/>
          <a:lstStyle/>
          <a:p>
            <a:r>
              <a:rPr lang="en-US" smtClean="0"/>
              <a:t>Click to edit Master title style</a:t>
            </a:r>
            <a:endParaRPr/>
          </a:p>
        </p:txBody>
      </p:sp>
      <p:sp>
        <p:nvSpPr>
          <p:cNvPr id="12" name="Rectangle 11"/>
          <p:cNvSpPr/>
          <p:nvPr/>
        </p:nvSpPr>
        <p:spPr bwMode="gray">
          <a:xfrm rot="21379692">
            <a:off x="322262" y="211183"/>
            <a:ext cx="1542449" cy="2051702"/>
          </a:xfrm>
          <a:prstGeom prst="rect">
            <a:avLst/>
          </a:prstGeom>
          <a:solidFill>
            <a:schemeClr val="bg1"/>
          </a:solidFill>
          <a:ln w="190500">
            <a:noFill/>
            <a:miter lim="800000"/>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Picture Placeholder 13" descr="An empty placeholder to add an image. Click on the placeholder and select the image that you wish to add."/>
          <p:cNvSpPr>
            <a:spLocks noGrp="1"/>
          </p:cNvSpPr>
          <p:nvPr>
            <p:ph type="pic" sz="quarter" idx="13"/>
          </p:nvPr>
        </p:nvSpPr>
        <p:spPr bwMode="gray">
          <a:xfrm rot="180000">
            <a:off x="357415" y="280969"/>
            <a:ext cx="1446157" cy="1965874"/>
          </a:xfrm>
          <a:solidFill>
            <a:schemeClr val="bg1">
              <a:lumMod val="95000"/>
            </a:schemeClr>
          </a:solidFill>
          <a:ln w="76200">
            <a:solidFill>
              <a:schemeClr val="bg1"/>
            </a:solidFill>
            <a:miter lim="800000"/>
          </a:ln>
          <a:effectLst>
            <a:outerShdw blurRad="63500" algn="ctr" rotWithShape="0">
              <a:prstClr val="black">
                <a:alpha val="20000"/>
              </a:prstClr>
            </a:outerShdw>
          </a:effectLst>
        </p:spPr>
        <p:txBody>
          <a:bodyPr tIns="182880">
            <a:normAutofit/>
          </a:bodyPr>
          <a:lstStyle>
            <a:lvl1pPr marL="45720" indent="0" algn="ctr">
              <a:buNone/>
              <a:defRPr sz="1600"/>
            </a:lvl1pPr>
          </a:lstStyle>
          <a:p>
            <a:r>
              <a:rPr lang="en-US" smtClean="0"/>
              <a:t>Click icon to add picture</a:t>
            </a:r>
            <a:endParaRPr dirty="0"/>
          </a:p>
        </p:txBody>
      </p:sp>
      <p:sp>
        <p:nvSpPr>
          <p:cNvPr id="3" name="Content Placeholder 2"/>
          <p:cNvSpPr>
            <a:spLocks noGrp="1"/>
          </p:cNvSpPr>
          <p:nvPr>
            <p:ph idx="1"/>
          </p:nvPr>
        </p:nvSpPr>
        <p:spPr>
          <a:xfrm>
            <a:off x="2995612" y="1643063"/>
            <a:ext cx="7670802" cy="4529137"/>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cxnSp>
        <p:nvCxnSpPr>
          <p:cNvPr id="8" name="Straight Connector 7"/>
          <p:cNvCxnSpPr/>
          <p:nvPr/>
        </p:nvCxnSpPr>
        <p:spPr>
          <a:xfrm>
            <a:off x="23098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4/21/2020</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22659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643064"/>
            <a:ext cx="9144002" cy="2928936"/>
          </a:xfrm>
        </p:spPr>
        <p:txBody>
          <a:bodyPr anchor="b">
            <a:normAutofit/>
          </a:bodyPr>
          <a:lstStyle>
            <a:lvl1pPr algn="ctr">
              <a:lnSpc>
                <a:spcPct val="80000"/>
              </a:lnSpc>
              <a:defRPr sz="5600" b="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1522413" y="4572000"/>
            <a:ext cx="9144000" cy="1066799"/>
          </a:xfrm>
        </p:spPr>
        <p:txBody>
          <a:bodyPr anchor="t">
            <a:normAutofit/>
          </a:bodyPr>
          <a:lstStyle>
            <a:lvl1pPr marL="0" indent="0" algn="ctr">
              <a:spcBef>
                <a:spcPts val="0"/>
              </a:spcBef>
              <a:buNone/>
              <a:defRPr sz="24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4/21/2020</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293233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22412" y="1643063"/>
            <a:ext cx="4480560" cy="452913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85854" y="1643063"/>
            <a:ext cx="4480560" cy="452913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A753D76A-AFCE-4D96-B917-CBEF96F7D1EB}" type="datetimeFigureOut">
              <a:rPr lang="en-US"/>
              <a:t>4/21/2020</a:t>
            </a:fld>
            <a:endParaRPr/>
          </a:p>
        </p:txBody>
      </p:sp>
      <p:sp>
        <p:nvSpPr>
          <p:cNvPr id="7" name="Slide Number Placeholder 6"/>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420626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4" y="1624372"/>
            <a:ext cx="4480560" cy="737828"/>
          </a:xfrm>
        </p:spPr>
        <p:txBody>
          <a:bodyPr anchor="ctr"/>
          <a:lstStyle>
            <a:lvl1pPr marL="0" indent="0">
              <a:spcBef>
                <a:spcPts val="0"/>
              </a:spcBef>
              <a:buNone/>
              <a:defRPr sz="24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4" y="2438400"/>
            <a:ext cx="4480560" cy="37337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85854" y="1624372"/>
            <a:ext cx="4480560" cy="737828"/>
          </a:xfrm>
        </p:spPr>
        <p:txBody>
          <a:bodyPr anchor="ctr"/>
          <a:lstStyle>
            <a:lvl1pPr marL="0" indent="0">
              <a:spcBef>
                <a:spcPts val="0"/>
              </a:spcBef>
              <a:buNone/>
              <a:defRPr sz="24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5854" y="2438400"/>
            <a:ext cx="4480560" cy="37337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A753D76A-AFCE-4D96-B917-CBEF96F7D1EB}" type="datetimeFigureOut">
              <a:rPr lang="en-US"/>
              <a:t>4/21/2020</a:t>
            </a:fld>
            <a:endParaRPr/>
          </a:p>
        </p:txBody>
      </p:sp>
      <p:sp>
        <p:nvSpPr>
          <p:cNvPr id="9" name="Slide Number Placeholder 8"/>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342443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A753D76A-AFCE-4D96-B917-CBEF96F7D1EB}" type="datetimeFigureOut">
              <a:rPr lang="en-US"/>
              <a:t>4/21/2020</a:t>
            </a:fld>
            <a:endParaRPr/>
          </a:p>
        </p:txBody>
      </p:sp>
      <p:sp>
        <p:nvSpPr>
          <p:cNvPr id="5" name="Slide Number Placeholder 4"/>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84429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gray">
          <a:xfrm>
            <a:off x="684211" y="0"/>
            <a:ext cx="10820402"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a:off x="8366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Title Placeholder 1"/>
          <p:cNvSpPr>
            <a:spLocks noGrp="1"/>
          </p:cNvSpPr>
          <p:nvPr>
            <p:ph type="title"/>
          </p:nvPr>
        </p:nvSpPr>
        <p:spPr>
          <a:xfrm>
            <a:off x="1522414" y="319088"/>
            <a:ext cx="9144000" cy="11430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643063"/>
            <a:ext cx="9144000" cy="45291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3"/>
          </p:nvPr>
        </p:nvSpPr>
        <p:spPr>
          <a:xfrm>
            <a:off x="1507885" y="6400801"/>
            <a:ext cx="6796327" cy="276226"/>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8456612" y="6400801"/>
            <a:ext cx="1167659" cy="276226"/>
          </a:xfrm>
          <a:prstGeom prst="rect">
            <a:avLst/>
          </a:prstGeom>
        </p:spPr>
        <p:txBody>
          <a:bodyPr vert="horz" lIns="91440" tIns="45720" rIns="91440" bIns="45720" rtlCol="0" anchor="ctr"/>
          <a:lstStyle>
            <a:lvl1pPr algn="r">
              <a:defRPr sz="1100">
                <a:solidFill>
                  <a:schemeClr val="tx1"/>
                </a:solidFill>
              </a:defRPr>
            </a:lvl1pPr>
          </a:lstStyle>
          <a:p>
            <a:fld id="{A753D76A-AFCE-4D96-B917-CBEF96F7D1EB}" type="datetimeFigureOut">
              <a:rPr lang="en-US" smtClean="0"/>
              <a:pPr/>
              <a:t>4/21/2020</a:t>
            </a:fld>
            <a:endParaRPr lang="en-US"/>
          </a:p>
        </p:txBody>
      </p:sp>
      <p:sp>
        <p:nvSpPr>
          <p:cNvPr id="6" name="Slide Number Placeholder 5"/>
          <p:cNvSpPr>
            <a:spLocks noGrp="1"/>
          </p:cNvSpPr>
          <p:nvPr>
            <p:ph type="sldNum" sz="quarter" idx="4"/>
          </p:nvPr>
        </p:nvSpPr>
        <p:spPr>
          <a:xfrm>
            <a:off x="9752012" y="6400801"/>
            <a:ext cx="914402" cy="276226"/>
          </a:xfrm>
          <a:prstGeom prst="rect">
            <a:avLst/>
          </a:prstGeom>
        </p:spPr>
        <p:txBody>
          <a:bodyPr vert="horz" lIns="91440" tIns="45720" rIns="91440" bIns="45720" rtlCol="0" anchor="ctr"/>
          <a:lstStyle>
            <a:lvl1pPr algn="r">
              <a:defRPr sz="1100">
                <a:solidFill>
                  <a:schemeClr val="tx1"/>
                </a:solidFill>
              </a:defRPr>
            </a:lvl1pPr>
          </a:lstStyle>
          <a:p>
            <a:fld id="{F25A965E-3C11-4F28-82DC-E30D63FAC43C}" type="slidenum">
              <a:rPr lang="en-US" smtClean="0"/>
              <a:pPr/>
              <a:t>‹#›</a:t>
            </a:fld>
            <a:endParaRPr lang="en-US"/>
          </a:p>
        </p:txBody>
      </p:sp>
    </p:spTree>
    <p:extLst>
      <p:ext uri="{BB962C8B-B14F-4D97-AF65-F5344CB8AC3E}">
        <p14:creationId xmlns:p14="http://schemas.microsoft.com/office/powerpoint/2010/main" val="264783986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0"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3600" kern="1200">
          <a:solidFill>
            <a:schemeClr val="tx1">
              <a:lumMod val="75000"/>
              <a:lumOff val="2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images.jupiterimages.com/common/detail/98/01/23220198.jpg"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36.jpeg"/><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dirty="0"/>
              <a:t>Title with Pictures Layout</a:t>
            </a:r>
          </a:p>
        </p:txBody>
      </p:sp>
      <p:sp>
        <p:nvSpPr>
          <p:cNvPr id="5" name="Subtitle 4"/>
          <p:cNvSpPr>
            <a:spLocks noGrp="1"/>
          </p:cNvSpPr>
          <p:nvPr>
            <p:ph type="subTitle" idx="1"/>
          </p:nvPr>
        </p:nvSpPr>
        <p:spPr/>
        <p:txBody>
          <a:bodyPr/>
          <a:lstStyle/>
          <a:p>
            <a:r>
              <a:rPr lang="en-US" dirty="0"/>
              <a:t>Subtitle</a:t>
            </a:r>
          </a:p>
        </p:txBody>
      </p:sp>
      <p:pic>
        <p:nvPicPr>
          <p:cNvPr id="7" name="Picture Placeholder 6" descr="Basket filled with apples"/>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p:pic>
      <p:pic>
        <p:nvPicPr>
          <p:cNvPr id="8" name="Picture Placeholder 7" descr="Close-up of cinnamon sticks and apples beside stack of plates and forks on table"/>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a:stretch>
            <a:fillRect/>
          </a:stretch>
        </p:blipFill>
        <p:spPr/>
      </p:pic>
      <p:pic>
        <p:nvPicPr>
          <p:cNvPr id="9" name="Picture Placeholder 8" descr="Slice of apple pie on plate"/>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07381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p:txBody>
          <a:bodyPr/>
          <a:lstStyle/>
          <a:p>
            <a:r>
              <a:rPr lang="en-GB" altLang="en-US" smtClean="0"/>
              <a:t>Cheaper cuts of meat</a:t>
            </a:r>
          </a:p>
          <a:p>
            <a:r>
              <a:rPr lang="en-GB" altLang="en-US" smtClean="0"/>
              <a:t>Fruit</a:t>
            </a:r>
          </a:p>
          <a:p>
            <a:r>
              <a:rPr lang="en-GB" altLang="en-US" smtClean="0"/>
              <a:t>Vegetables</a:t>
            </a:r>
          </a:p>
          <a:p>
            <a:r>
              <a:rPr lang="en-GB" altLang="en-US" smtClean="0"/>
              <a:t>Chicken </a:t>
            </a:r>
          </a:p>
          <a:p>
            <a:r>
              <a:rPr lang="en-GB" altLang="en-US" smtClean="0"/>
              <a:t>Sweetbreads </a:t>
            </a:r>
          </a:p>
          <a:p>
            <a:r>
              <a:rPr lang="en-GB" altLang="en-US" smtClean="0"/>
              <a:t>Ham </a:t>
            </a:r>
          </a:p>
          <a:p>
            <a:r>
              <a:rPr lang="en-GB" altLang="en-US" smtClean="0"/>
              <a:t>Fish </a:t>
            </a:r>
          </a:p>
        </p:txBody>
      </p:sp>
      <p:sp>
        <p:nvSpPr>
          <p:cNvPr id="39939" name="Rectangle 2"/>
          <p:cNvSpPr>
            <a:spLocks noGrp="1" noChangeArrowheads="1"/>
          </p:cNvSpPr>
          <p:nvPr>
            <p:ph type="title"/>
          </p:nvPr>
        </p:nvSpPr>
        <p:spPr/>
        <p:txBody>
          <a:bodyPr/>
          <a:lstStyle/>
          <a:p>
            <a:r>
              <a:rPr lang="en-GB" altLang="en-US" sz="3400"/>
              <a:t>Types of foods that are suitable for braising/stewing </a:t>
            </a:r>
          </a:p>
        </p:txBody>
      </p:sp>
    </p:spTree>
    <p:extLst>
      <p:ext uri="{BB962C8B-B14F-4D97-AF65-F5344CB8AC3E}">
        <p14:creationId xmlns:p14="http://schemas.microsoft.com/office/powerpoint/2010/main" val="189614695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p:txBody>
          <a:bodyPr/>
          <a:lstStyle/>
          <a:p>
            <a:r>
              <a:rPr lang="en-GB" altLang="en-US" smtClean="0"/>
              <a:t>When stewing food is normally cut into small, even sized, diced pieces </a:t>
            </a:r>
          </a:p>
          <a:p>
            <a:r>
              <a:rPr lang="en-GB" altLang="en-US" smtClean="0"/>
              <a:t>When braising food items can be left whole or in larger sizes.</a:t>
            </a:r>
          </a:p>
          <a:p>
            <a:r>
              <a:rPr lang="en-GB" altLang="en-US" smtClean="0"/>
              <a:t>Stewing normally takes place on the stove top covered in liquid</a:t>
            </a:r>
          </a:p>
          <a:p>
            <a:r>
              <a:rPr lang="en-GB" altLang="en-US" smtClean="0"/>
              <a:t>Braising normally takes place in the oven does not have to be covered in liquid   </a:t>
            </a:r>
          </a:p>
        </p:txBody>
      </p:sp>
      <p:sp>
        <p:nvSpPr>
          <p:cNvPr id="40963" name="Rectangle 2"/>
          <p:cNvSpPr>
            <a:spLocks noGrp="1" noChangeArrowheads="1"/>
          </p:cNvSpPr>
          <p:nvPr>
            <p:ph type="title"/>
          </p:nvPr>
        </p:nvSpPr>
        <p:spPr/>
        <p:txBody>
          <a:bodyPr/>
          <a:lstStyle/>
          <a:p>
            <a:r>
              <a:rPr lang="en-GB" altLang="en-US" sz="3400"/>
              <a:t>Differences between braising and Stewing </a:t>
            </a:r>
          </a:p>
        </p:txBody>
      </p:sp>
    </p:spTree>
    <p:extLst>
      <p:ext uri="{BB962C8B-B14F-4D97-AF65-F5344CB8AC3E}">
        <p14:creationId xmlns:p14="http://schemas.microsoft.com/office/powerpoint/2010/main" val="355639637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1"/>
          </p:nvPr>
        </p:nvSpPr>
        <p:spPr/>
        <p:txBody>
          <a:bodyPr/>
          <a:lstStyle/>
          <a:p>
            <a:endParaRPr lang="en-GB" altLang="en-US" smtClean="0"/>
          </a:p>
          <a:p>
            <a:endParaRPr lang="en-GB" altLang="en-US" smtClean="0"/>
          </a:p>
          <a:p>
            <a:r>
              <a:rPr lang="en-GB" altLang="en-US" smtClean="0"/>
              <a:t>Stock</a:t>
            </a:r>
          </a:p>
          <a:p>
            <a:r>
              <a:rPr lang="en-GB" altLang="en-US" smtClean="0"/>
              <a:t>Beer</a:t>
            </a:r>
          </a:p>
          <a:p>
            <a:r>
              <a:rPr lang="en-GB" altLang="en-US" smtClean="0"/>
              <a:t>Wine</a:t>
            </a:r>
          </a:p>
          <a:p>
            <a:r>
              <a:rPr lang="en-GB" altLang="en-US" smtClean="0"/>
              <a:t>Water</a:t>
            </a:r>
          </a:p>
          <a:p>
            <a:r>
              <a:rPr lang="en-GB" altLang="en-US" smtClean="0"/>
              <a:t>Cider</a:t>
            </a:r>
          </a:p>
          <a:p>
            <a:endParaRPr lang="en-GB" altLang="en-US" smtClean="0"/>
          </a:p>
        </p:txBody>
      </p:sp>
      <p:sp>
        <p:nvSpPr>
          <p:cNvPr id="41987" name="Rectangle 2"/>
          <p:cNvSpPr>
            <a:spLocks noGrp="1" noChangeArrowheads="1"/>
          </p:cNvSpPr>
          <p:nvPr>
            <p:ph type="title"/>
          </p:nvPr>
        </p:nvSpPr>
        <p:spPr/>
        <p:txBody>
          <a:bodyPr/>
          <a:lstStyle/>
          <a:p>
            <a:r>
              <a:rPr lang="en-GB" altLang="en-US" sz="3400"/>
              <a:t>Liquids that can be used for Braising/Stewing</a:t>
            </a:r>
          </a:p>
        </p:txBody>
      </p:sp>
      <p:pic>
        <p:nvPicPr>
          <p:cNvPr id="41988" name="Picture 5" descr="beer.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55720" y="2165357"/>
            <a:ext cx="2546350"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7" descr="beer.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51476" y="3357564"/>
            <a:ext cx="1933575"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084309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p:cNvSpPr>
            <a:spLocks noGrp="1"/>
          </p:cNvSpPr>
          <p:nvPr>
            <p:ph type="title"/>
          </p:nvPr>
        </p:nvSpPr>
        <p:spPr/>
        <p:txBody>
          <a:bodyPr/>
          <a:lstStyle/>
          <a:p>
            <a:r>
              <a:rPr lang="en-US" altLang="en-US" sz="4800">
                <a:cs typeface="Times New Roman" panose="02020603050405020304" pitchFamily="18" charset="0"/>
              </a:rPr>
              <a:t>Braising / Stewing</a:t>
            </a:r>
          </a:p>
        </p:txBody>
      </p:sp>
      <p:pic>
        <p:nvPicPr>
          <p:cNvPr id="43011" name="Picture 2" descr="C:\Users\Ivan\Desktop\brais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13013" y="3505200"/>
            <a:ext cx="3357563" cy="2514600"/>
          </a:xfrm>
        </p:spPr>
      </p:pic>
      <p:pic>
        <p:nvPicPr>
          <p:cNvPr id="43012" name="Picture 3" descr="C:\Users\Ivan\Desktop\s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0612" y="4038600"/>
            <a:ext cx="35385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4"/>
          <p:cNvSpPr>
            <a:spLocks noChangeArrowheads="1"/>
          </p:cNvSpPr>
          <p:nvPr/>
        </p:nvSpPr>
        <p:spPr bwMode="auto">
          <a:xfrm>
            <a:off x="5561012" y="1828800"/>
            <a:ext cx="4572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cs typeface="Times New Roman" panose="02020603050405020304" pitchFamily="18" charset="0"/>
              </a:rPr>
              <a:t> </a:t>
            </a:r>
            <a:r>
              <a:rPr lang="en-US" altLang="en-US" sz="3600">
                <a:cs typeface="Times New Roman" panose="02020603050405020304" pitchFamily="18" charset="0"/>
              </a:rPr>
              <a:t>to cook food slowly in liquid or fat for a longer period of time</a:t>
            </a:r>
            <a:endParaRPr lang="en-US" altLang="en-US" sz="3600"/>
          </a:p>
        </p:txBody>
      </p:sp>
    </p:spTree>
    <p:extLst>
      <p:ext uri="{BB962C8B-B14F-4D97-AF65-F5344CB8AC3E}">
        <p14:creationId xmlns:p14="http://schemas.microsoft.com/office/powerpoint/2010/main" val="264928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p:cNvSpPr>
            <a:spLocks noGrp="1"/>
          </p:cNvSpPr>
          <p:nvPr>
            <p:ph type="title"/>
          </p:nvPr>
        </p:nvSpPr>
        <p:spPr/>
        <p:txBody>
          <a:bodyPr/>
          <a:lstStyle/>
          <a:p>
            <a:r>
              <a:rPr lang="en-US" altLang="en-US" sz="4000">
                <a:cs typeface="Times New Roman" panose="02020603050405020304" pitchFamily="18" charset="0"/>
              </a:rPr>
              <a:t>Sautéing</a:t>
            </a:r>
          </a:p>
        </p:txBody>
      </p:sp>
      <p:pic>
        <p:nvPicPr>
          <p:cNvPr id="44035" name="Picture 2" descr="C:\Users\Ivan\Desktop\sau.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13012" y="1905001"/>
            <a:ext cx="2438400" cy="3267075"/>
          </a:xfrm>
        </p:spPr>
      </p:pic>
      <p:pic>
        <p:nvPicPr>
          <p:cNvPr id="44036" name="Picture 3" descr="C:\Users\Ivan\Desktop\saa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9612" y="3810000"/>
            <a:ext cx="40830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4"/>
          <p:cNvSpPr>
            <a:spLocks noChangeArrowheads="1"/>
          </p:cNvSpPr>
          <p:nvPr/>
        </p:nvSpPr>
        <p:spPr bwMode="auto">
          <a:xfrm>
            <a:off x="5180012" y="1752600"/>
            <a:ext cx="457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cs typeface="Times New Roman" panose="02020603050405020304" pitchFamily="18" charset="0"/>
              </a:rPr>
              <a:t>to fry food quickly, on a high heat, in a little hot pan</a:t>
            </a:r>
            <a:endParaRPr lang="en-US" altLang="en-US"/>
          </a:p>
        </p:txBody>
      </p:sp>
    </p:spTree>
    <p:extLst>
      <p:ext uri="{BB962C8B-B14F-4D97-AF65-F5344CB8AC3E}">
        <p14:creationId xmlns:p14="http://schemas.microsoft.com/office/powerpoint/2010/main" val="138004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idx="1"/>
          </p:nvPr>
        </p:nvSpPr>
        <p:spPr/>
        <p:txBody>
          <a:bodyPr/>
          <a:lstStyle/>
          <a:p>
            <a:r>
              <a:rPr lang="en-GB" altLang="en-US" smtClean="0"/>
              <a:t>Is fast and requires very little attention during cooking</a:t>
            </a:r>
          </a:p>
          <a:p>
            <a:r>
              <a:rPr lang="en-GB" altLang="en-US" smtClean="0"/>
              <a:t>Is cooking by the steam created by water at a high temperature</a:t>
            </a:r>
          </a:p>
          <a:p>
            <a:endParaRPr lang="en-GB" altLang="en-US" smtClean="0"/>
          </a:p>
        </p:txBody>
      </p:sp>
      <p:sp>
        <p:nvSpPr>
          <p:cNvPr id="45059" name="Rectangle 2"/>
          <p:cNvSpPr>
            <a:spLocks noGrp="1" noChangeArrowheads="1"/>
          </p:cNvSpPr>
          <p:nvPr>
            <p:ph type="title"/>
          </p:nvPr>
        </p:nvSpPr>
        <p:spPr/>
        <p:txBody>
          <a:bodyPr/>
          <a:lstStyle/>
          <a:p>
            <a:r>
              <a:rPr lang="en-GB" altLang="en-US" smtClean="0"/>
              <a:t>Steaming</a:t>
            </a:r>
          </a:p>
        </p:txBody>
      </p:sp>
      <p:pic>
        <p:nvPicPr>
          <p:cNvPr id="45060" name="Picture 5" descr="steam.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6412" y="3706814"/>
            <a:ext cx="2705100" cy="282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43312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idx="1"/>
          </p:nvPr>
        </p:nvSpPr>
        <p:spPr/>
        <p:txBody>
          <a:bodyPr/>
          <a:lstStyle/>
          <a:p>
            <a:pPr>
              <a:lnSpc>
                <a:spcPct val="90000"/>
              </a:lnSpc>
            </a:pPr>
            <a:r>
              <a:rPr lang="en-GB" altLang="en-US" smtClean="0"/>
              <a:t>Sponge based deserts</a:t>
            </a:r>
          </a:p>
          <a:p>
            <a:pPr>
              <a:lnSpc>
                <a:spcPct val="90000"/>
              </a:lnSpc>
            </a:pPr>
            <a:r>
              <a:rPr lang="en-GB" altLang="en-US" smtClean="0"/>
              <a:t>Vegetables </a:t>
            </a:r>
          </a:p>
          <a:p>
            <a:pPr>
              <a:lnSpc>
                <a:spcPct val="90000"/>
              </a:lnSpc>
            </a:pPr>
            <a:r>
              <a:rPr lang="en-GB" altLang="en-US" smtClean="0"/>
              <a:t>Chicken</a:t>
            </a:r>
          </a:p>
          <a:p>
            <a:pPr>
              <a:lnSpc>
                <a:spcPct val="90000"/>
              </a:lnSpc>
            </a:pPr>
            <a:r>
              <a:rPr lang="en-GB" altLang="en-US" smtClean="0"/>
              <a:t>Certain cuts of meat</a:t>
            </a:r>
          </a:p>
          <a:p>
            <a:pPr>
              <a:lnSpc>
                <a:spcPct val="90000"/>
              </a:lnSpc>
            </a:pPr>
            <a:r>
              <a:rPr lang="en-GB" altLang="en-US" smtClean="0"/>
              <a:t>Suet based dishes</a:t>
            </a:r>
          </a:p>
          <a:p>
            <a:pPr>
              <a:lnSpc>
                <a:spcPct val="90000"/>
              </a:lnSpc>
            </a:pPr>
            <a:r>
              <a:rPr lang="en-GB" altLang="en-US" smtClean="0"/>
              <a:t>Fish</a:t>
            </a:r>
          </a:p>
          <a:p>
            <a:pPr>
              <a:lnSpc>
                <a:spcPct val="90000"/>
              </a:lnSpc>
            </a:pPr>
            <a:r>
              <a:rPr lang="en-GB" altLang="en-US" smtClean="0"/>
              <a:t>Fruit</a:t>
            </a:r>
          </a:p>
          <a:p>
            <a:pPr>
              <a:lnSpc>
                <a:spcPct val="90000"/>
              </a:lnSpc>
            </a:pPr>
            <a:r>
              <a:rPr lang="en-GB" altLang="en-US" smtClean="0"/>
              <a:t>Hams </a:t>
            </a:r>
          </a:p>
        </p:txBody>
      </p:sp>
      <p:sp>
        <p:nvSpPr>
          <p:cNvPr id="46083" name="Rectangle 2"/>
          <p:cNvSpPr>
            <a:spLocks noGrp="1" noChangeArrowheads="1"/>
          </p:cNvSpPr>
          <p:nvPr>
            <p:ph type="title"/>
          </p:nvPr>
        </p:nvSpPr>
        <p:spPr/>
        <p:txBody>
          <a:bodyPr/>
          <a:lstStyle/>
          <a:p>
            <a:r>
              <a:rPr lang="en-GB" altLang="en-US" sz="3400"/>
              <a:t>Types of dishes suitable for Steaming</a:t>
            </a:r>
          </a:p>
        </p:txBody>
      </p:sp>
      <p:pic>
        <p:nvPicPr>
          <p:cNvPr id="46084" name="Picture 5" descr="ham.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7350" y="2286001"/>
            <a:ext cx="2500312"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724330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p:txBody>
          <a:bodyPr/>
          <a:lstStyle/>
          <a:p>
            <a:r>
              <a:rPr lang="en-GB" altLang="en-US" smtClean="0"/>
              <a:t>Any cooking method requiring the use of fat,  such as shallow frying and deep-frying, are considered dry-heat methods. This is due to the fact that oil and water don't mix, so while fat can take a liquid form, it is the opposite of water — so it is classed as a  "dry" heat method of cooking. </a:t>
            </a:r>
          </a:p>
        </p:txBody>
      </p:sp>
      <p:sp>
        <p:nvSpPr>
          <p:cNvPr id="47107" name="Rectangle 2"/>
          <p:cNvSpPr>
            <a:spLocks noGrp="1" noChangeArrowheads="1"/>
          </p:cNvSpPr>
          <p:nvPr>
            <p:ph type="title"/>
          </p:nvPr>
        </p:nvSpPr>
        <p:spPr/>
        <p:txBody>
          <a:bodyPr/>
          <a:lstStyle/>
          <a:p>
            <a:r>
              <a:rPr lang="en-GB" altLang="en-US" smtClean="0"/>
              <a:t>Frying shallow/deep fry </a:t>
            </a:r>
          </a:p>
        </p:txBody>
      </p:sp>
    </p:spTree>
    <p:extLst>
      <p:ext uri="{BB962C8B-B14F-4D97-AF65-F5344CB8AC3E}">
        <p14:creationId xmlns:p14="http://schemas.microsoft.com/office/powerpoint/2010/main" val="99451072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p:txBody>
          <a:bodyPr/>
          <a:lstStyle/>
          <a:p>
            <a:r>
              <a:rPr lang="en-GB" altLang="en-US" sz="2600"/>
              <a:t>Cooking in deep pre-heated fat or oil</a:t>
            </a:r>
          </a:p>
          <a:p>
            <a:r>
              <a:rPr lang="en-GB" altLang="en-US" sz="2600"/>
              <a:t>Suitable for a variety of foods</a:t>
            </a:r>
          </a:p>
          <a:p>
            <a:r>
              <a:rPr lang="en-GB" altLang="en-US" sz="2600"/>
              <a:t>Most foods that are deep fried are coated prior to frying</a:t>
            </a:r>
          </a:p>
          <a:p>
            <a:r>
              <a:rPr lang="en-GB" altLang="en-US" sz="2600"/>
              <a:t>The temperature of the fat is crucial when deep frying it must be between 170 to 190 degree C if it is too cold the food will soak up the fat if it is too hot and it will make the food taste burnt and will not cook the food through to the middle   </a:t>
            </a:r>
          </a:p>
        </p:txBody>
      </p:sp>
      <p:sp>
        <p:nvSpPr>
          <p:cNvPr id="48131" name="Rectangle 2"/>
          <p:cNvSpPr>
            <a:spLocks noGrp="1" noChangeArrowheads="1"/>
          </p:cNvSpPr>
          <p:nvPr>
            <p:ph type="title"/>
          </p:nvPr>
        </p:nvSpPr>
        <p:spPr/>
        <p:txBody>
          <a:bodyPr/>
          <a:lstStyle/>
          <a:p>
            <a:r>
              <a:rPr lang="en-GB" altLang="en-US" smtClean="0"/>
              <a:t>Deep frying </a:t>
            </a:r>
          </a:p>
        </p:txBody>
      </p:sp>
    </p:spTree>
    <p:extLst>
      <p:ext uri="{BB962C8B-B14F-4D97-AF65-F5344CB8AC3E}">
        <p14:creationId xmlns:p14="http://schemas.microsoft.com/office/powerpoint/2010/main" val="42709863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idx="1"/>
          </p:nvPr>
        </p:nvSpPr>
        <p:spPr/>
        <p:txBody>
          <a:bodyPr/>
          <a:lstStyle/>
          <a:p>
            <a:r>
              <a:rPr lang="en-GB" altLang="en-US" smtClean="0"/>
              <a:t>Chicken</a:t>
            </a:r>
          </a:p>
          <a:p>
            <a:r>
              <a:rPr lang="en-GB" altLang="en-US" smtClean="0"/>
              <a:t>Potatoes </a:t>
            </a:r>
          </a:p>
          <a:p>
            <a:r>
              <a:rPr lang="en-GB" altLang="en-US" smtClean="0"/>
              <a:t>Fish</a:t>
            </a:r>
          </a:p>
          <a:p>
            <a:r>
              <a:rPr lang="en-GB" altLang="en-US" smtClean="0"/>
              <a:t>Certain fruits</a:t>
            </a:r>
          </a:p>
          <a:p>
            <a:r>
              <a:rPr lang="en-GB" altLang="en-US" smtClean="0"/>
              <a:t>Sausages </a:t>
            </a:r>
          </a:p>
          <a:p>
            <a:r>
              <a:rPr lang="en-GB" altLang="en-US" smtClean="0"/>
              <a:t>Dough to make doughnuts </a:t>
            </a:r>
          </a:p>
        </p:txBody>
      </p:sp>
      <p:sp>
        <p:nvSpPr>
          <p:cNvPr id="49155" name="Rectangle 2"/>
          <p:cNvSpPr>
            <a:spLocks noGrp="1" noChangeArrowheads="1"/>
          </p:cNvSpPr>
          <p:nvPr>
            <p:ph type="title"/>
          </p:nvPr>
        </p:nvSpPr>
        <p:spPr/>
        <p:txBody>
          <a:bodyPr/>
          <a:lstStyle/>
          <a:p>
            <a:r>
              <a:rPr lang="en-GB" altLang="en-US" sz="3400"/>
              <a:t>Types of food suitable for deep frying </a:t>
            </a:r>
          </a:p>
        </p:txBody>
      </p:sp>
      <p:pic>
        <p:nvPicPr>
          <p:cNvPr id="49156" name="Picture 5" descr="sausages.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1571626"/>
            <a:ext cx="2714625"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166013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GB" altLang="en-US" smtClean="0"/>
              <a:t>Moist  Cooking Methods  </a:t>
            </a:r>
          </a:p>
        </p:txBody>
      </p:sp>
      <p:sp>
        <p:nvSpPr>
          <p:cNvPr id="31747" name="Rectangle 3"/>
          <p:cNvSpPr>
            <a:spLocks noGrp="1" noChangeArrowheads="1"/>
          </p:cNvSpPr>
          <p:nvPr>
            <p:ph sz="half" idx="1"/>
          </p:nvPr>
        </p:nvSpPr>
        <p:spPr/>
        <p:txBody>
          <a:bodyPr/>
          <a:lstStyle/>
          <a:p>
            <a:pPr>
              <a:lnSpc>
                <a:spcPct val="90000"/>
              </a:lnSpc>
            </a:pPr>
            <a:r>
              <a:rPr lang="en-GB" altLang="en-US" smtClean="0"/>
              <a:t>Boiling</a:t>
            </a:r>
          </a:p>
          <a:p>
            <a:pPr>
              <a:lnSpc>
                <a:spcPct val="90000"/>
              </a:lnSpc>
            </a:pPr>
            <a:r>
              <a:rPr lang="en-GB" altLang="en-US" smtClean="0"/>
              <a:t>Poaching</a:t>
            </a:r>
          </a:p>
          <a:p>
            <a:pPr>
              <a:lnSpc>
                <a:spcPct val="90000"/>
              </a:lnSpc>
            </a:pPr>
            <a:r>
              <a:rPr lang="en-GB" altLang="en-US" smtClean="0"/>
              <a:t>Steaming</a:t>
            </a:r>
          </a:p>
          <a:p>
            <a:pPr>
              <a:lnSpc>
                <a:spcPct val="90000"/>
              </a:lnSpc>
            </a:pPr>
            <a:r>
              <a:rPr lang="en-GB" altLang="en-US" smtClean="0"/>
              <a:t>Stewing</a:t>
            </a:r>
          </a:p>
          <a:p>
            <a:pPr>
              <a:lnSpc>
                <a:spcPct val="90000"/>
              </a:lnSpc>
            </a:pPr>
            <a:r>
              <a:rPr lang="en-GB" altLang="en-US" smtClean="0"/>
              <a:t>Braising</a:t>
            </a:r>
            <a:endParaRPr lang="sr-Latn-RS" altLang="en-US" smtClean="0"/>
          </a:p>
          <a:p>
            <a:pPr>
              <a:lnSpc>
                <a:spcPct val="90000"/>
              </a:lnSpc>
            </a:pPr>
            <a:r>
              <a:rPr lang="en-US" altLang="en-US" smtClean="0"/>
              <a:t>F</a:t>
            </a:r>
            <a:r>
              <a:rPr lang="sr-Latn-RS" altLang="en-US" smtClean="0"/>
              <a:t>rying</a:t>
            </a:r>
          </a:p>
          <a:p>
            <a:pPr>
              <a:lnSpc>
                <a:spcPct val="90000"/>
              </a:lnSpc>
            </a:pPr>
            <a:r>
              <a:rPr lang="sr-Latn-RS" altLang="en-US" smtClean="0"/>
              <a:t>Roasting</a:t>
            </a:r>
            <a:r>
              <a:rPr lang="en-GB" altLang="en-US" smtClean="0"/>
              <a:t> </a:t>
            </a:r>
          </a:p>
          <a:p>
            <a:pPr>
              <a:lnSpc>
                <a:spcPct val="90000"/>
              </a:lnSpc>
            </a:pPr>
            <a:endParaRPr lang="en-GB" altLang="en-US" smtClean="0"/>
          </a:p>
        </p:txBody>
      </p:sp>
      <p:sp>
        <p:nvSpPr>
          <p:cNvPr id="31748" name="Content Placeholder 3"/>
          <p:cNvSpPr>
            <a:spLocks noGrp="1"/>
          </p:cNvSpPr>
          <p:nvPr>
            <p:ph sz="half" idx="2"/>
          </p:nvPr>
        </p:nvSpPr>
        <p:spPr/>
        <p:txBody>
          <a:bodyPr/>
          <a:lstStyle/>
          <a:p>
            <a:r>
              <a:rPr lang="en-GB" altLang="en-US" smtClean="0"/>
              <a:t>All these Methods of Cooking require a liquid to cook the ingredients in</a:t>
            </a:r>
          </a:p>
          <a:p>
            <a:endParaRPr lang="en-US" altLang="en-US" smtClean="0"/>
          </a:p>
        </p:txBody>
      </p:sp>
    </p:spTree>
    <p:extLst>
      <p:ext uri="{BB962C8B-B14F-4D97-AF65-F5344CB8AC3E}">
        <p14:creationId xmlns:p14="http://schemas.microsoft.com/office/powerpoint/2010/main" val="354013211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idx="1"/>
          </p:nvPr>
        </p:nvSpPr>
        <p:spPr/>
        <p:txBody>
          <a:bodyPr/>
          <a:lstStyle/>
          <a:p>
            <a:pPr>
              <a:lnSpc>
                <a:spcPct val="90000"/>
              </a:lnSpc>
            </a:pPr>
            <a:r>
              <a:rPr lang="en-GB" altLang="en-US" smtClean="0"/>
              <a:t>Delicate foods should always be coated prior to frying to avoid them breaking up during cooking </a:t>
            </a:r>
          </a:p>
          <a:p>
            <a:pPr>
              <a:lnSpc>
                <a:spcPct val="90000"/>
              </a:lnSpc>
            </a:pPr>
            <a:r>
              <a:rPr lang="en-GB" altLang="en-US" smtClean="0"/>
              <a:t>Batter can be used to deep fry fish, prawns etc</a:t>
            </a:r>
          </a:p>
          <a:p>
            <a:pPr>
              <a:lnSpc>
                <a:spcPct val="90000"/>
              </a:lnSpc>
            </a:pPr>
            <a:r>
              <a:rPr lang="en-GB" altLang="en-US" smtClean="0"/>
              <a:t>Bread crumbs is often used to coat chicken, fish or other similar foods</a:t>
            </a:r>
          </a:p>
          <a:p>
            <a:pPr>
              <a:lnSpc>
                <a:spcPct val="90000"/>
              </a:lnSpc>
            </a:pPr>
            <a:r>
              <a:rPr lang="en-GB" altLang="en-US" smtClean="0"/>
              <a:t>Seasoned flour is also used to coat foods prior to frying  </a:t>
            </a:r>
          </a:p>
        </p:txBody>
      </p:sp>
      <p:sp>
        <p:nvSpPr>
          <p:cNvPr id="50179" name="Rectangle 2"/>
          <p:cNvSpPr>
            <a:spLocks noGrp="1" noChangeArrowheads="1"/>
          </p:cNvSpPr>
          <p:nvPr>
            <p:ph type="title"/>
          </p:nvPr>
        </p:nvSpPr>
        <p:spPr/>
        <p:txBody>
          <a:bodyPr/>
          <a:lstStyle/>
          <a:p>
            <a:r>
              <a:rPr lang="en-GB" altLang="en-US" sz="3400"/>
              <a:t>Coating deep fried or shallow fried foods</a:t>
            </a:r>
          </a:p>
        </p:txBody>
      </p:sp>
    </p:spTree>
    <p:extLst>
      <p:ext uri="{BB962C8B-B14F-4D97-AF65-F5344CB8AC3E}">
        <p14:creationId xmlns:p14="http://schemas.microsoft.com/office/powerpoint/2010/main" val="170026592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idx="1"/>
          </p:nvPr>
        </p:nvSpPr>
        <p:spPr/>
        <p:txBody>
          <a:bodyPr/>
          <a:lstStyle/>
          <a:p>
            <a:r>
              <a:rPr lang="en-GB" altLang="en-US" smtClean="0"/>
              <a:t>Shallow frying is cooking in a pan with a small amount of fat, oil or butter.</a:t>
            </a:r>
          </a:p>
          <a:p>
            <a:r>
              <a:rPr lang="en-GB" altLang="en-US" smtClean="0"/>
              <a:t>Gives food a pleasant colour and flavour </a:t>
            </a:r>
          </a:p>
          <a:p>
            <a:r>
              <a:rPr lang="en-GB" altLang="en-US" smtClean="0"/>
              <a:t>Makes food palatable and safe to eat</a:t>
            </a:r>
          </a:p>
          <a:p>
            <a:r>
              <a:rPr lang="en-GB" altLang="en-US" smtClean="0"/>
              <a:t>If butter is to be used it must be clarified first to avoid it burning.</a:t>
            </a:r>
          </a:p>
          <a:p>
            <a:r>
              <a:rPr lang="en-GB" altLang="en-US" smtClean="0"/>
              <a:t>The fat or oil must be pre-heated prior to frying   </a:t>
            </a:r>
          </a:p>
        </p:txBody>
      </p:sp>
      <p:sp>
        <p:nvSpPr>
          <p:cNvPr id="51203" name="Rectangle 2"/>
          <p:cNvSpPr>
            <a:spLocks noGrp="1" noChangeArrowheads="1"/>
          </p:cNvSpPr>
          <p:nvPr>
            <p:ph type="title"/>
          </p:nvPr>
        </p:nvSpPr>
        <p:spPr/>
        <p:txBody>
          <a:bodyPr/>
          <a:lstStyle/>
          <a:p>
            <a:r>
              <a:rPr lang="en-GB" altLang="en-US" smtClean="0"/>
              <a:t>Shallow fry </a:t>
            </a:r>
          </a:p>
        </p:txBody>
      </p:sp>
    </p:spTree>
    <p:extLst>
      <p:ext uri="{BB962C8B-B14F-4D97-AF65-F5344CB8AC3E}">
        <p14:creationId xmlns:p14="http://schemas.microsoft.com/office/powerpoint/2010/main" val="409983914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idx="1"/>
          </p:nvPr>
        </p:nvSpPr>
        <p:spPr/>
        <p:txBody>
          <a:bodyPr/>
          <a:lstStyle/>
          <a:p>
            <a:r>
              <a:rPr lang="en-GB" altLang="en-US" smtClean="0"/>
              <a:t>Thin cuts of tender meat such as steak</a:t>
            </a:r>
          </a:p>
          <a:p>
            <a:r>
              <a:rPr lang="en-GB" altLang="en-US" smtClean="0"/>
              <a:t>Eggs</a:t>
            </a:r>
          </a:p>
          <a:p>
            <a:r>
              <a:rPr lang="en-GB" altLang="en-US" smtClean="0"/>
              <a:t>Sausage, bacon, chops etc</a:t>
            </a:r>
          </a:p>
          <a:p>
            <a:r>
              <a:rPr lang="en-GB" altLang="en-US" smtClean="0"/>
              <a:t>Potatoes </a:t>
            </a:r>
          </a:p>
          <a:p>
            <a:r>
              <a:rPr lang="en-GB" altLang="en-US" smtClean="0"/>
              <a:t>Fish</a:t>
            </a:r>
          </a:p>
          <a:p>
            <a:r>
              <a:rPr lang="en-GB" altLang="en-US" smtClean="0"/>
              <a:t>Pancakes </a:t>
            </a:r>
          </a:p>
          <a:p>
            <a:r>
              <a:rPr lang="en-GB" altLang="en-US" smtClean="0"/>
              <a:t>Onions  </a:t>
            </a:r>
          </a:p>
        </p:txBody>
      </p:sp>
      <p:sp>
        <p:nvSpPr>
          <p:cNvPr id="52227" name="Rectangle 2"/>
          <p:cNvSpPr>
            <a:spLocks noGrp="1" noChangeArrowheads="1"/>
          </p:cNvSpPr>
          <p:nvPr>
            <p:ph type="title"/>
          </p:nvPr>
        </p:nvSpPr>
        <p:spPr/>
        <p:txBody>
          <a:bodyPr/>
          <a:lstStyle/>
          <a:p>
            <a:r>
              <a:rPr lang="en-GB" altLang="en-US" smtClean="0"/>
              <a:t>Foods suitable for shallow frying</a:t>
            </a:r>
          </a:p>
        </p:txBody>
      </p:sp>
      <p:pic>
        <p:nvPicPr>
          <p:cNvPr id="52228" name="Picture 7" descr="2322019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436" y="2636912"/>
            <a:ext cx="3327648" cy="309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046817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p:txBody>
          <a:bodyPr/>
          <a:lstStyle/>
          <a:p>
            <a:pPr>
              <a:lnSpc>
                <a:spcPct val="90000"/>
              </a:lnSpc>
            </a:pPr>
            <a:r>
              <a:rPr lang="en-GB" altLang="en-US" smtClean="0"/>
              <a:t>Stir frying is a rapid cooking method first introduced in China to cut down on fuel costs.</a:t>
            </a:r>
          </a:p>
          <a:p>
            <a:pPr>
              <a:lnSpc>
                <a:spcPct val="90000"/>
              </a:lnSpc>
            </a:pPr>
            <a:r>
              <a:rPr lang="en-GB" altLang="en-US" smtClean="0"/>
              <a:t>It is a very healthy method of cooking</a:t>
            </a:r>
          </a:p>
          <a:p>
            <a:pPr>
              <a:lnSpc>
                <a:spcPct val="90000"/>
              </a:lnSpc>
            </a:pPr>
            <a:r>
              <a:rPr lang="en-GB" altLang="en-US" smtClean="0"/>
              <a:t>Seals in flavours</a:t>
            </a:r>
          </a:p>
          <a:p>
            <a:pPr>
              <a:lnSpc>
                <a:spcPct val="90000"/>
              </a:lnSpc>
            </a:pPr>
            <a:r>
              <a:rPr lang="en-GB" altLang="en-US" smtClean="0"/>
              <a:t>A small amount of oil is used to stir fry foods</a:t>
            </a:r>
          </a:p>
          <a:p>
            <a:pPr>
              <a:lnSpc>
                <a:spcPct val="90000"/>
              </a:lnSpc>
            </a:pPr>
            <a:r>
              <a:rPr lang="en-GB" altLang="en-US" smtClean="0"/>
              <a:t>Vegetables should all be cut into uniform sizes so that the cook properly.  </a:t>
            </a:r>
          </a:p>
        </p:txBody>
      </p:sp>
      <p:sp>
        <p:nvSpPr>
          <p:cNvPr id="53251" name="Rectangle 2"/>
          <p:cNvSpPr>
            <a:spLocks noGrp="1" noChangeArrowheads="1"/>
          </p:cNvSpPr>
          <p:nvPr>
            <p:ph type="title"/>
          </p:nvPr>
        </p:nvSpPr>
        <p:spPr/>
        <p:txBody>
          <a:bodyPr/>
          <a:lstStyle/>
          <a:p>
            <a:r>
              <a:rPr lang="en-GB" altLang="en-US" smtClean="0"/>
              <a:t>Stir frying</a:t>
            </a:r>
          </a:p>
        </p:txBody>
      </p:sp>
    </p:spTree>
    <p:extLst>
      <p:ext uri="{BB962C8B-B14F-4D97-AF65-F5344CB8AC3E}">
        <p14:creationId xmlns:p14="http://schemas.microsoft.com/office/powerpoint/2010/main" val="409223547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idx="1"/>
          </p:nvPr>
        </p:nvSpPr>
        <p:spPr/>
        <p:txBody>
          <a:bodyPr/>
          <a:lstStyle/>
          <a:p>
            <a:r>
              <a:rPr lang="en-GB" altLang="en-US" smtClean="0"/>
              <a:t>Chicken</a:t>
            </a:r>
          </a:p>
          <a:p>
            <a:r>
              <a:rPr lang="en-GB" altLang="en-US" smtClean="0"/>
              <a:t>Tender cuts of meat</a:t>
            </a:r>
          </a:p>
          <a:p>
            <a:r>
              <a:rPr lang="en-GB" altLang="en-US" smtClean="0"/>
              <a:t>Vegetables</a:t>
            </a:r>
          </a:p>
          <a:p>
            <a:r>
              <a:rPr lang="en-GB" altLang="en-US" smtClean="0"/>
              <a:t>Noodles  </a:t>
            </a:r>
          </a:p>
        </p:txBody>
      </p:sp>
      <p:sp>
        <p:nvSpPr>
          <p:cNvPr id="54275" name="Rectangle 2"/>
          <p:cNvSpPr>
            <a:spLocks noGrp="1" noChangeArrowheads="1"/>
          </p:cNvSpPr>
          <p:nvPr>
            <p:ph type="title"/>
          </p:nvPr>
        </p:nvSpPr>
        <p:spPr/>
        <p:txBody>
          <a:bodyPr/>
          <a:lstStyle/>
          <a:p>
            <a:r>
              <a:rPr lang="en-GB" altLang="en-US" smtClean="0"/>
              <a:t>Foods suitable for stir frying</a:t>
            </a:r>
          </a:p>
        </p:txBody>
      </p:sp>
      <p:pic>
        <p:nvPicPr>
          <p:cNvPr id="54276" name="Picture 6" descr="stirfry.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3812" y="3200400"/>
            <a:ext cx="48577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1383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p:txBody>
          <a:bodyPr/>
          <a:lstStyle/>
          <a:p>
            <a:r>
              <a:rPr lang="en-GB" altLang="en-US" smtClean="0"/>
              <a:t>Roasting is the slow cooking of meat, fish and vegetable, uncovered, with dry heat.</a:t>
            </a:r>
          </a:p>
          <a:p>
            <a:r>
              <a:rPr lang="en-GB" altLang="en-US" smtClean="0"/>
              <a:t>Roasting is suitable for large cuts of meat such as whole chickens or joints of meat</a:t>
            </a:r>
          </a:p>
          <a:p>
            <a:r>
              <a:rPr lang="en-GB" altLang="en-US" smtClean="0"/>
              <a:t>Spit roasting is an alternative method to the oven </a:t>
            </a:r>
          </a:p>
          <a:p>
            <a:endParaRPr lang="en-GB" altLang="en-US" smtClean="0"/>
          </a:p>
        </p:txBody>
      </p:sp>
      <p:sp>
        <p:nvSpPr>
          <p:cNvPr id="55299" name="Rectangle 2"/>
          <p:cNvSpPr>
            <a:spLocks noGrp="1" noChangeArrowheads="1"/>
          </p:cNvSpPr>
          <p:nvPr>
            <p:ph type="title"/>
          </p:nvPr>
        </p:nvSpPr>
        <p:spPr/>
        <p:txBody>
          <a:bodyPr/>
          <a:lstStyle/>
          <a:p>
            <a:r>
              <a:rPr lang="en-GB" altLang="en-US" smtClean="0"/>
              <a:t>Roasting</a:t>
            </a:r>
          </a:p>
        </p:txBody>
      </p:sp>
    </p:spTree>
    <p:extLst>
      <p:ext uri="{BB962C8B-B14F-4D97-AF65-F5344CB8AC3E}">
        <p14:creationId xmlns:p14="http://schemas.microsoft.com/office/powerpoint/2010/main" val="77265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p:txBody>
          <a:bodyPr/>
          <a:lstStyle/>
          <a:p>
            <a:r>
              <a:rPr lang="en-GB" altLang="en-US" sz="2600"/>
              <a:t>When roasting meat you should always protect it by covering with oil or a layer of tin foil to stop moisture loss and the meat becoming dry</a:t>
            </a:r>
          </a:p>
          <a:p>
            <a:r>
              <a:rPr lang="en-GB" altLang="en-US" sz="2600"/>
              <a:t>When roasting the meat should be placed on a rack, or a roasting pan to ensure even application of heat.</a:t>
            </a:r>
          </a:p>
          <a:p>
            <a:r>
              <a:rPr lang="en-GB" altLang="en-US" sz="2600"/>
              <a:t>During roasting hot air circulates around the meat, cooking all sides evenly, </a:t>
            </a:r>
          </a:p>
        </p:txBody>
      </p:sp>
      <p:sp>
        <p:nvSpPr>
          <p:cNvPr id="56323" name="Rectangle 2"/>
          <p:cNvSpPr>
            <a:spLocks noGrp="1" noChangeArrowheads="1"/>
          </p:cNvSpPr>
          <p:nvPr>
            <p:ph type="title"/>
          </p:nvPr>
        </p:nvSpPr>
        <p:spPr/>
        <p:txBody>
          <a:bodyPr/>
          <a:lstStyle/>
          <a:p>
            <a:r>
              <a:rPr lang="en-GB" altLang="en-US" smtClean="0"/>
              <a:t>Roasting</a:t>
            </a:r>
          </a:p>
        </p:txBody>
      </p:sp>
    </p:spTree>
    <p:extLst>
      <p:ext uri="{BB962C8B-B14F-4D97-AF65-F5344CB8AC3E}">
        <p14:creationId xmlns:p14="http://schemas.microsoft.com/office/powerpoint/2010/main" val="37920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p:txBody>
          <a:bodyPr/>
          <a:lstStyle/>
          <a:p>
            <a:r>
              <a:rPr lang="en-GB" altLang="en-US" smtClean="0"/>
              <a:t>Baking</a:t>
            </a:r>
          </a:p>
          <a:p>
            <a:r>
              <a:rPr lang="en-GB" altLang="en-US" smtClean="0"/>
              <a:t>Microwaving</a:t>
            </a:r>
          </a:p>
          <a:p>
            <a:r>
              <a:rPr lang="en-GB" altLang="en-US" smtClean="0"/>
              <a:t>Grilling</a:t>
            </a:r>
          </a:p>
          <a:p>
            <a:r>
              <a:rPr lang="en-GB" altLang="en-US" smtClean="0"/>
              <a:t>Barbeque </a:t>
            </a:r>
          </a:p>
        </p:txBody>
      </p:sp>
      <p:sp>
        <p:nvSpPr>
          <p:cNvPr id="57347" name="Rectangle 2"/>
          <p:cNvSpPr>
            <a:spLocks noGrp="1" noChangeArrowheads="1"/>
          </p:cNvSpPr>
          <p:nvPr>
            <p:ph type="title"/>
          </p:nvPr>
        </p:nvSpPr>
        <p:spPr/>
        <p:txBody>
          <a:bodyPr/>
          <a:lstStyle/>
          <a:p>
            <a:r>
              <a:rPr lang="en-GB" altLang="en-US" smtClean="0"/>
              <a:t>Dry Methods of Cooking</a:t>
            </a:r>
          </a:p>
        </p:txBody>
      </p:sp>
    </p:spTree>
    <p:extLst>
      <p:ext uri="{BB962C8B-B14F-4D97-AF65-F5344CB8AC3E}">
        <p14:creationId xmlns:p14="http://schemas.microsoft.com/office/powerpoint/2010/main" val="304031137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idx="1"/>
          </p:nvPr>
        </p:nvSpPr>
        <p:spPr/>
        <p:txBody>
          <a:bodyPr/>
          <a:lstStyle/>
          <a:p>
            <a:r>
              <a:rPr lang="en-GB" altLang="en-US" sz="2600"/>
              <a:t>Baking is a dry heat method of cooking usually carried out in an oven</a:t>
            </a:r>
          </a:p>
          <a:p>
            <a:r>
              <a:rPr lang="en-GB" altLang="en-US" sz="2600"/>
              <a:t>It is primarily  used for bread, cakes, pies, pizza and other goods that are classed as bakery products.</a:t>
            </a:r>
          </a:p>
          <a:p>
            <a:r>
              <a:rPr lang="en-GB" altLang="en-US" sz="2600"/>
              <a:t>Baking does not require any fat but can sometimes require a little bit of steam depending on the product that you are baking and the end result that  you require. </a:t>
            </a:r>
          </a:p>
        </p:txBody>
      </p:sp>
      <p:sp>
        <p:nvSpPr>
          <p:cNvPr id="58371" name="Rectangle 2"/>
          <p:cNvSpPr>
            <a:spLocks noGrp="1" noChangeArrowheads="1"/>
          </p:cNvSpPr>
          <p:nvPr>
            <p:ph type="title"/>
          </p:nvPr>
        </p:nvSpPr>
        <p:spPr/>
        <p:txBody>
          <a:bodyPr/>
          <a:lstStyle/>
          <a:p>
            <a:r>
              <a:rPr lang="en-GB" altLang="en-US" smtClean="0"/>
              <a:t>Baking </a:t>
            </a:r>
          </a:p>
        </p:txBody>
      </p:sp>
    </p:spTree>
    <p:extLst>
      <p:ext uri="{BB962C8B-B14F-4D97-AF65-F5344CB8AC3E}">
        <p14:creationId xmlns:p14="http://schemas.microsoft.com/office/powerpoint/2010/main" val="406771375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idx="1"/>
          </p:nvPr>
        </p:nvSpPr>
        <p:spPr/>
        <p:txBody>
          <a:bodyPr/>
          <a:lstStyle/>
          <a:p>
            <a:r>
              <a:rPr lang="en-GB" altLang="en-US" smtClean="0"/>
              <a:t>Baking makes food palatable and digestible.</a:t>
            </a:r>
          </a:p>
          <a:p>
            <a:r>
              <a:rPr lang="en-GB" altLang="en-US" smtClean="0"/>
              <a:t>Gives food a good golden brown colour which is achieved by the caramelization of sugars that are naturally found in flour.</a:t>
            </a:r>
          </a:p>
          <a:p>
            <a:r>
              <a:rPr lang="en-GB" altLang="en-US" smtClean="0"/>
              <a:t> the oven temperature depends on the product that you are baking. </a:t>
            </a:r>
          </a:p>
          <a:p>
            <a:endParaRPr lang="en-GB" altLang="en-US" smtClean="0"/>
          </a:p>
          <a:p>
            <a:endParaRPr lang="en-GB" altLang="en-US" smtClean="0"/>
          </a:p>
        </p:txBody>
      </p:sp>
      <p:sp>
        <p:nvSpPr>
          <p:cNvPr id="59395" name="Rectangle 2"/>
          <p:cNvSpPr>
            <a:spLocks noGrp="1" noChangeArrowheads="1"/>
          </p:cNvSpPr>
          <p:nvPr>
            <p:ph type="title"/>
          </p:nvPr>
        </p:nvSpPr>
        <p:spPr/>
        <p:txBody>
          <a:bodyPr/>
          <a:lstStyle/>
          <a:p>
            <a:r>
              <a:rPr lang="en-GB" altLang="en-US" smtClean="0"/>
              <a:t>Baking</a:t>
            </a:r>
          </a:p>
        </p:txBody>
      </p:sp>
      <p:pic>
        <p:nvPicPr>
          <p:cNvPr id="59396" name="Picture 5" descr="bread.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10436" y="3645024"/>
            <a:ext cx="3968305" cy="297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432400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2894012" y="2663826"/>
            <a:ext cx="7196138" cy="3355975"/>
          </a:xfrm>
        </p:spPr>
        <p:txBody>
          <a:bodyPr>
            <a:normAutofit fontScale="92500" lnSpcReduction="20000"/>
          </a:bodyPr>
          <a:lstStyle/>
          <a:p>
            <a:r>
              <a:rPr lang="en-GB" altLang="en-US" sz="2600"/>
              <a:t>Soups                              </a:t>
            </a:r>
          </a:p>
          <a:p>
            <a:r>
              <a:rPr lang="en-GB" altLang="en-US" sz="2600"/>
              <a:t>Sauces</a:t>
            </a:r>
          </a:p>
          <a:p>
            <a:r>
              <a:rPr lang="en-GB" altLang="en-US" sz="2600"/>
              <a:t>Stews</a:t>
            </a:r>
          </a:p>
          <a:p>
            <a:r>
              <a:rPr lang="en-GB" altLang="en-US" sz="2600"/>
              <a:t>Vegetables</a:t>
            </a:r>
          </a:p>
          <a:p>
            <a:r>
              <a:rPr lang="en-GB" altLang="en-US" sz="2600"/>
              <a:t>Fish</a:t>
            </a:r>
          </a:p>
          <a:p>
            <a:r>
              <a:rPr lang="en-GB" altLang="en-US" sz="2600"/>
              <a:t>Cheaper cuts of meat</a:t>
            </a:r>
          </a:p>
          <a:p>
            <a:r>
              <a:rPr lang="en-GB" altLang="en-US" sz="2600"/>
              <a:t>Fruit </a:t>
            </a:r>
          </a:p>
        </p:txBody>
      </p:sp>
      <p:sp>
        <p:nvSpPr>
          <p:cNvPr id="4098" name="Rectangle 2"/>
          <p:cNvSpPr>
            <a:spLocks noGrp="1" noChangeArrowheads="1"/>
          </p:cNvSpPr>
          <p:nvPr>
            <p:ph type="title"/>
          </p:nvPr>
        </p:nvSpPr>
        <p:spPr/>
        <p:txBody>
          <a:bodyPr>
            <a:normAutofit fontScale="90000"/>
          </a:bodyPr>
          <a:lstStyle/>
          <a:p>
            <a:pPr>
              <a:defRPr/>
            </a:pPr>
            <a:r>
              <a:rPr lang="en-GB" sz="3400"/>
              <a:t/>
            </a:r>
            <a:br>
              <a:rPr lang="en-GB" sz="3400"/>
            </a:br>
            <a:r>
              <a:rPr lang="en-GB" sz="3400"/>
              <a:t/>
            </a:r>
            <a:br>
              <a:rPr lang="en-GB" sz="3400"/>
            </a:br>
            <a:r>
              <a:rPr lang="en-GB" sz="3000"/>
              <a:t>Types of Dishes that would typically be cooked using a moist cooking methods</a:t>
            </a:r>
          </a:p>
        </p:txBody>
      </p:sp>
      <p:pic>
        <p:nvPicPr>
          <p:cNvPr id="32772" name="Picture 5" descr="braising.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38428" y="2359341"/>
            <a:ext cx="3570734" cy="2569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134979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idx="1"/>
          </p:nvPr>
        </p:nvSpPr>
        <p:spPr/>
        <p:txBody>
          <a:bodyPr/>
          <a:lstStyle/>
          <a:p>
            <a:pPr eaLnBrk="1" hangingPunct="1"/>
            <a:r>
              <a:rPr lang="en-GB" altLang="en-US" smtClean="0"/>
              <a:t>Bread</a:t>
            </a:r>
          </a:p>
          <a:p>
            <a:pPr eaLnBrk="1" hangingPunct="1"/>
            <a:r>
              <a:rPr lang="en-GB" altLang="en-US" smtClean="0"/>
              <a:t>Pastry</a:t>
            </a:r>
          </a:p>
          <a:p>
            <a:pPr eaLnBrk="1" hangingPunct="1"/>
            <a:r>
              <a:rPr lang="en-GB" altLang="en-US" smtClean="0"/>
              <a:t>Pizza</a:t>
            </a:r>
          </a:p>
          <a:p>
            <a:pPr eaLnBrk="1" hangingPunct="1"/>
            <a:r>
              <a:rPr lang="en-GB" altLang="en-US" smtClean="0"/>
              <a:t>Pies</a:t>
            </a:r>
          </a:p>
          <a:p>
            <a:pPr eaLnBrk="1" hangingPunct="1"/>
            <a:r>
              <a:rPr lang="en-GB" altLang="en-US" smtClean="0"/>
              <a:t>Egg based products</a:t>
            </a:r>
          </a:p>
          <a:p>
            <a:pPr eaLnBrk="1" hangingPunct="1"/>
            <a:r>
              <a:rPr lang="en-GB" altLang="en-US" smtClean="0"/>
              <a:t>Cakes </a:t>
            </a:r>
          </a:p>
        </p:txBody>
      </p:sp>
      <p:sp>
        <p:nvSpPr>
          <p:cNvPr id="60419" name="Rectangle 2"/>
          <p:cNvSpPr>
            <a:spLocks noGrp="1" noChangeArrowheads="1"/>
          </p:cNvSpPr>
          <p:nvPr>
            <p:ph type="title"/>
          </p:nvPr>
        </p:nvSpPr>
        <p:spPr/>
        <p:txBody>
          <a:bodyPr/>
          <a:lstStyle/>
          <a:p>
            <a:pPr eaLnBrk="1" hangingPunct="1"/>
            <a:r>
              <a:rPr lang="en-GB" altLang="en-US" smtClean="0"/>
              <a:t>Foods Suitable for baking</a:t>
            </a:r>
          </a:p>
        </p:txBody>
      </p:sp>
      <p:pic>
        <p:nvPicPr>
          <p:cNvPr id="60420" name="Picture 3" descr="download (5).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65913" y="1357313"/>
            <a:ext cx="33813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7" descr="download (6).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2857501"/>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8" descr="download (7).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4212" y="4648201"/>
            <a:ext cx="27051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9" descr="download (8).jpe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42213" y="4648201"/>
            <a:ext cx="24669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4" name="Picture 10" descr="download (9).jpe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41813" y="1371601"/>
            <a:ext cx="220027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665004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idx="1"/>
          </p:nvPr>
        </p:nvSpPr>
        <p:spPr>
          <a:xfrm>
            <a:off x="2206625" y="1700213"/>
            <a:ext cx="8001000" cy="4267200"/>
          </a:xfrm>
        </p:spPr>
        <p:txBody>
          <a:bodyPr/>
          <a:lstStyle/>
          <a:p>
            <a:pPr>
              <a:lnSpc>
                <a:spcPct val="90000"/>
              </a:lnSpc>
            </a:pPr>
            <a:r>
              <a:rPr lang="en-GB" altLang="en-US" sz="2100"/>
              <a:t>Grilling is the quick cooking of meat and other food products</a:t>
            </a:r>
          </a:p>
          <a:p>
            <a:pPr>
              <a:lnSpc>
                <a:spcPct val="90000"/>
              </a:lnSpc>
            </a:pPr>
            <a:r>
              <a:rPr lang="en-GB" altLang="en-US" sz="2100"/>
              <a:t>Will create very distinctive textures and flavours</a:t>
            </a:r>
          </a:p>
          <a:p>
            <a:pPr>
              <a:lnSpc>
                <a:spcPct val="90000"/>
              </a:lnSpc>
            </a:pPr>
            <a:r>
              <a:rPr lang="en-GB" altLang="en-US" sz="2100"/>
              <a:t>Will produce simple uncomplicated dishes</a:t>
            </a:r>
          </a:p>
          <a:p>
            <a:pPr>
              <a:lnSpc>
                <a:spcPct val="90000"/>
              </a:lnSpc>
            </a:pPr>
            <a:r>
              <a:rPr lang="en-GB" altLang="en-US" sz="2100"/>
              <a:t>Ideal for fish, tender cuts of meat and poultry</a:t>
            </a:r>
          </a:p>
          <a:p>
            <a:pPr>
              <a:lnSpc>
                <a:spcPct val="90000"/>
              </a:lnSpc>
            </a:pPr>
            <a:r>
              <a:rPr lang="en-GB" altLang="en-US" sz="2100"/>
              <a:t>Grilling is when the food is cooked with heat underneath Broiling is when the heat is from above </a:t>
            </a:r>
          </a:p>
          <a:p>
            <a:pPr>
              <a:lnSpc>
                <a:spcPct val="90000"/>
              </a:lnSpc>
            </a:pPr>
            <a:r>
              <a:rPr lang="en-GB" altLang="en-US" sz="2100"/>
              <a:t>Both will have the same results and all food will need to be turned during cooking </a:t>
            </a:r>
          </a:p>
          <a:p>
            <a:pPr>
              <a:lnSpc>
                <a:spcPct val="90000"/>
              </a:lnSpc>
            </a:pPr>
            <a:endParaRPr lang="en-GB" altLang="en-US" sz="2100"/>
          </a:p>
        </p:txBody>
      </p:sp>
      <p:sp>
        <p:nvSpPr>
          <p:cNvPr id="61443" name="Rectangle 2"/>
          <p:cNvSpPr>
            <a:spLocks noGrp="1" noChangeArrowheads="1"/>
          </p:cNvSpPr>
          <p:nvPr>
            <p:ph type="title"/>
          </p:nvPr>
        </p:nvSpPr>
        <p:spPr/>
        <p:txBody>
          <a:bodyPr/>
          <a:lstStyle/>
          <a:p>
            <a:r>
              <a:rPr lang="en-GB" altLang="en-US" smtClean="0"/>
              <a:t>Grilling and broiling </a:t>
            </a:r>
          </a:p>
        </p:txBody>
      </p:sp>
    </p:spTree>
    <p:extLst>
      <p:ext uri="{BB962C8B-B14F-4D97-AF65-F5344CB8AC3E}">
        <p14:creationId xmlns:p14="http://schemas.microsoft.com/office/powerpoint/2010/main" val="382049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idx="1"/>
          </p:nvPr>
        </p:nvSpPr>
        <p:spPr/>
        <p:txBody>
          <a:bodyPr/>
          <a:lstStyle/>
          <a:p>
            <a:r>
              <a:rPr lang="en-GB" altLang="en-US" smtClean="0"/>
              <a:t>Fish</a:t>
            </a:r>
          </a:p>
          <a:p>
            <a:r>
              <a:rPr lang="en-GB" altLang="en-US" smtClean="0"/>
              <a:t>Vegetables</a:t>
            </a:r>
          </a:p>
          <a:p>
            <a:r>
              <a:rPr lang="en-GB" altLang="en-US" smtClean="0"/>
              <a:t>Bacon, sausage etc</a:t>
            </a:r>
          </a:p>
          <a:p>
            <a:r>
              <a:rPr lang="en-GB" altLang="en-US" smtClean="0"/>
              <a:t>Steaks</a:t>
            </a:r>
          </a:p>
          <a:p>
            <a:r>
              <a:rPr lang="en-GB" altLang="en-US" smtClean="0"/>
              <a:t>Fruit</a:t>
            </a:r>
          </a:p>
          <a:p>
            <a:r>
              <a:rPr lang="en-GB" altLang="en-US" smtClean="0"/>
              <a:t>Chicken</a:t>
            </a:r>
          </a:p>
          <a:p>
            <a:r>
              <a:rPr lang="en-GB" altLang="en-US" smtClean="0"/>
              <a:t>bread</a:t>
            </a:r>
          </a:p>
        </p:txBody>
      </p:sp>
      <p:sp>
        <p:nvSpPr>
          <p:cNvPr id="63491" name="Rectangle 2"/>
          <p:cNvSpPr>
            <a:spLocks noGrp="1" noChangeArrowheads="1"/>
          </p:cNvSpPr>
          <p:nvPr>
            <p:ph type="title"/>
          </p:nvPr>
        </p:nvSpPr>
        <p:spPr/>
        <p:txBody>
          <a:bodyPr/>
          <a:lstStyle/>
          <a:p>
            <a:r>
              <a:rPr lang="en-GB" altLang="en-US" smtClean="0"/>
              <a:t>Foods Suitable for grilling</a:t>
            </a:r>
          </a:p>
        </p:txBody>
      </p:sp>
      <p:pic>
        <p:nvPicPr>
          <p:cNvPr id="63492" name="Picture 5" descr="grilling.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8725" y="1643063"/>
            <a:ext cx="36433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973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idx="1"/>
          </p:nvPr>
        </p:nvSpPr>
        <p:spPr/>
        <p:txBody>
          <a:bodyPr/>
          <a:lstStyle/>
          <a:p>
            <a:pPr>
              <a:lnSpc>
                <a:spcPct val="90000"/>
              </a:lnSpc>
            </a:pPr>
            <a:r>
              <a:rPr lang="en-GB" altLang="en-US" smtClean="0"/>
              <a:t>Very similar to grilling</a:t>
            </a:r>
          </a:p>
          <a:p>
            <a:pPr>
              <a:lnSpc>
                <a:spcPct val="90000"/>
              </a:lnSpc>
            </a:pPr>
            <a:r>
              <a:rPr lang="en-GB" altLang="en-US" smtClean="0"/>
              <a:t>Food is cooked on a grill over coals</a:t>
            </a:r>
          </a:p>
          <a:p>
            <a:pPr>
              <a:lnSpc>
                <a:spcPct val="90000"/>
              </a:lnSpc>
            </a:pPr>
            <a:r>
              <a:rPr lang="en-GB" altLang="en-US" smtClean="0"/>
              <a:t>Food is generally cooked outdoor</a:t>
            </a:r>
          </a:p>
          <a:p>
            <a:pPr>
              <a:lnSpc>
                <a:spcPct val="90000"/>
              </a:lnSpc>
            </a:pPr>
            <a:r>
              <a:rPr lang="en-GB" altLang="en-US" smtClean="0"/>
              <a:t>Gives a unique charcoal grilled flavour</a:t>
            </a:r>
          </a:p>
          <a:p>
            <a:pPr>
              <a:lnSpc>
                <a:spcPct val="90000"/>
              </a:lnSpc>
            </a:pPr>
            <a:r>
              <a:rPr lang="en-GB" altLang="en-US" smtClean="0"/>
              <a:t>Suitable for small cuts of meat</a:t>
            </a:r>
          </a:p>
          <a:p>
            <a:pPr>
              <a:lnSpc>
                <a:spcPct val="90000"/>
              </a:lnSpc>
            </a:pPr>
            <a:r>
              <a:rPr lang="en-GB" altLang="en-US" smtClean="0"/>
              <a:t>Versatile</a:t>
            </a:r>
          </a:p>
          <a:p>
            <a:pPr>
              <a:lnSpc>
                <a:spcPct val="90000"/>
              </a:lnSpc>
            </a:pPr>
            <a:r>
              <a:rPr lang="en-GB" altLang="en-US" smtClean="0"/>
              <a:t>Fruit and vegetables are cooked quickly </a:t>
            </a:r>
          </a:p>
          <a:p>
            <a:pPr>
              <a:lnSpc>
                <a:spcPct val="90000"/>
              </a:lnSpc>
            </a:pPr>
            <a:endParaRPr lang="en-GB" altLang="en-US" smtClean="0"/>
          </a:p>
        </p:txBody>
      </p:sp>
      <p:sp>
        <p:nvSpPr>
          <p:cNvPr id="65539" name="Rectangle 2"/>
          <p:cNvSpPr>
            <a:spLocks noGrp="1" noChangeArrowheads="1"/>
          </p:cNvSpPr>
          <p:nvPr>
            <p:ph type="title"/>
          </p:nvPr>
        </p:nvSpPr>
        <p:spPr/>
        <p:txBody>
          <a:bodyPr/>
          <a:lstStyle/>
          <a:p>
            <a:r>
              <a:rPr lang="en-GB" altLang="en-US" smtClean="0"/>
              <a:t>Barbeque </a:t>
            </a:r>
          </a:p>
        </p:txBody>
      </p:sp>
    </p:spTree>
    <p:extLst>
      <p:ext uri="{BB962C8B-B14F-4D97-AF65-F5344CB8AC3E}">
        <p14:creationId xmlns:p14="http://schemas.microsoft.com/office/powerpoint/2010/main" val="219013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idx="1"/>
          </p:nvPr>
        </p:nvSpPr>
        <p:spPr/>
        <p:txBody>
          <a:bodyPr/>
          <a:lstStyle/>
          <a:p>
            <a:pPr eaLnBrk="1" hangingPunct="1">
              <a:lnSpc>
                <a:spcPct val="90000"/>
              </a:lnSpc>
            </a:pPr>
            <a:r>
              <a:rPr lang="en-GB" altLang="en-US" sz="2800"/>
              <a:t>Very similar to grilling</a:t>
            </a:r>
            <a:endParaRPr lang="sr-Latn-CS" altLang="en-US" sz="2800"/>
          </a:p>
          <a:p>
            <a:pPr eaLnBrk="1" hangingPunct="1">
              <a:lnSpc>
                <a:spcPct val="90000"/>
              </a:lnSpc>
            </a:pPr>
            <a:r>
              <a:rPr lang="sr-Latn-CS" altLang="en-US" sz="2800"/>
              <a:t>The meat is covered with a souce or marinde</a:t>
            </a:r>
            <a:endParaRPr lang="en-GB" altLang="en-US" sz="2800"/>
          </a:p>
          <a:p>
            <a:pPr eaLnBrk="1" hangingPunct="1">
              <a:lnSpc>
                <a:spcPct val="90000"/>
              </a:lnSpc>
            </a:pPr>
            <a:r>
              <a:rPr lang="en-GB" altLang="en-US" sz="2800"/>
              <a:t>Food is cooked on a grill over coals</a:t>
            </a:r>
          </a:p>
          <a:p>
            <a:pPr eaLnBrk="1" hangingPunct="1">
              <a:lnSpc>
                <a:spcPct val="90000"/>
              </a:lnSpc>
            </a:pPr>
            <a:r>
              <a:rPr lang="en-GB" altLang="en-US" sz="2800"/>
              <a:t>Suitable for small cuts of meat</a:t>
            </a:r>
          </a:p>
          <a:p>
            <a:pPr eaLnBrk="1" hangingPunct="1">
              <a:lnSpc>
                <a:spcPct val="90000"/>
              </a:lnSpc>
            </a:pPr>
            <a:r>
              <a:rPr lang="en-GB" altLang="en-US" sz="2800"/>
              <a:t>Fruit and vegetables are cooked quickly </a:t>
            </a:r>
          </a:p>
          <a:p>
            <a:pPr eaLnBrk="1" hangingPunct="1">
              <a:lnSpc>
                <a:spcPct val="90000"/>
              </a:lnSpc>
            </a:pPr>
            <a:endParaRPr lang="en-GB" altLang="en-US" smtClean="0"/>
          </a:p>
        </p:txBody>
      </p:sp>
      <p:sp>
        <p:nvSpPr>
          <p:cNvPr id="67587" name="Rectangle 2"/>
          <p:cNvSpPr>
            <a:spLocks noGrp="1" noChangeArrowheads="1"/>
          </p:cNvSpPr>
          <p:nvPr>
            <p:ph type="title"/>
          </p:nvPr>
        </p:nvSpPr>
        <p:spPr/>
        <p:txBody>
          <a:bodyPr/>
          <a:lstStyle/>
          <a:p>
            <a:pPr eaLnBrk="1" hangingPunct="1"/>
            <a:r>
              <a:rPr lang="en-GB" altLang="en-US" smtClean="0"/>
              <a:t>Barbeque </a:t>
            </a:r>
          </a:p>
        </p:txBody>
      </p:sp>
      <p:pic>
        <p:nvPicPr>
          <p:cNvPr id="67588" name="Picture 3" descr="download (4).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9976" y="4643439"/>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4" descr="download (3).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7013" y="46482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5" descr="images (4).jpe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03412" y="4648201"/>
            <a:ext cx="27051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54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Cooking methods that can be applied to desserts</a:t>
            </a:r>
            <a:endParaRPr lang="en-US" dirty="0"/>
          </a:p>
        </p:txBody>
      </p:sp>
      <p:pic>
        <p:nvPicPr>
          <p:cNvPr id="5" name="Picture Placeholder 4" descr="Slice of apple pie on plate"/>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a:stretch/>
        </p:blipFill>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349738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7710264" y="2317391"/>
            <a:ext cx="2359836" cy="1554216"/>
            <a:chOff x="584579" y="2699266"/>
            <a:chExt cx="1480401" cy="838200"/>
          </a:xfrm>
        </p:grpSpPr>
        <p:sp>
          <p:nvSpPr>
            <p:cNvPr id="15" name="Oval 14"/>
            <p:cNvSpPr/>
            <p:nvPr/>
          </p:nvSpPr>
          <p:spPr>
            <a:xfrm>
              <a:off x="584579" y="2699266"/>
              <a:ext cx="14478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2201" y="2926807"/>
              <a:ext cx="1422779" cy="282176"/>
            </a:xfrm>
            <a:prstGeom prst="rect">
              <a:avLst/>
            </a:prstGeom>
            <a:noFill/>
          </p:spPr>
          <p:txBody>
            <a:bodyPr wrap="square" rtlCol="0">
              <a:spAutoFit/>
            </a:bodyPr>
            <a:lstStyle/>
            <a:p>
              <a:pPr algn="ctr"/>
              <a:r>
                <a:rPr lang="en-US" sz="2800" b="1" i="1" u="sng" dirty="0">
                  <a:solidFill>
                    <a:schemeClr val="bg1"/>
                  </a:solidFill>
                </a:rPr>
                <a:t>COOKING</a:t>
              </a:r>
              <a:endParaRPr lang="en-US" sz="2800" b="1" i="1" u="sng" dirty="0">
                <a:solidFill>
                  <a:schemeClr val="bg1"/>
                </a:solidFill>
              </a:endParaRPr>
            </a:p>
          </p:txBody>
        </p:sp>
      </p:grpSp>
      <p:grpSp>
        <p:nvGrpSpPr>
          <p:cNvPr id="36" name="Group 35"/>
          <p:cNvGrpSpPr/>
          <p:nvPr/>
        </p:nvGrpSpPr>
        <p:grpSpPr>
          <a:xfrm>
            <a:off x="1760342" y="595152"/>
            <a:ext cx="1573242" cy="5500849"/>
            <a:chOff x="512894" y="595151"/>
            <a:chExt cx="1573242" cy="5500849"/>
          </a:xfrm>
        </p:grpSpPr>
        <p:grpSp>
          <p:nvGrpSpPr>
            <p:cNvPr id="11" name="Group 10"/>
            <p:cNvGrpSpPr/>
            <p:nvPr/>
          </p:nvGrpSpPr>
          <p:grpSpPr>
            <a:xfrm>
              <a:off x="554708" y="2113525"/>
              <a:ext cx="1531428" cy="915510"/>
              <a:chOff x="3810000" y="2242066"/>
              <a:chExt cx="1828800" cy="914400"/>
            </a:xfrm>
          </p:grpSpPr>
          <p:sp>
            <p:nvSpPr>
              <p:cNvPr id="9" name="Oval 8"/>
              <p:cNvSpPr/>
              <p:nvPr/>
            </p:nvSpPr>
            <p:spPr>
              <a:xfrm>
                <a:off x="3810000" y="2242066"/>
                <a:ext cx="18288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38600" y="2514600"/>
                <a:ext cx="1371600" cy="369332"/>
              </a:xfrm>
              <a:prstGeom prst="rect">
                <a:avLst/>
              </a:prstGeom>
              <a:noFill/>
            </p:spPr>
            <p:txBody>
              <a:bodyPr wrap="square" rtlCol="0">
                <a:spAutoFit/>
              </a:bodyPr>
              <a:lstStyle/>
              <a:p>
                <a:pPr algn="ctr"/>
                <a:r>
                  <a:rPr lang="en-US" dirty="0">
                    <a:solidFill>
                      <a:schemeClr val="bg1"/>
                    </a:solidFill>
                  </a:rPr>
                  <a:t>BAKING</a:t>
                </a:r>
                <a:endParaRPr lang="en-US" dirty="0">
                  <a:solidFill>
                    <a:schemeClr val="bg1"/>
                  </a:solidFill>
                </a:endParaRPr>
              </a:p>
            </p:txBody>
          </p:sp>
        </p:grpSp>
        <p:grpSp>
          <p:nvGrpSpPr>
            <p:cNvPr id="24" name="Group 23"/>
            <p:cNvGrpSpPr/>
            <p:nvPr/>
          </p:nvGrpSpPr>
          <p:grpSpPr>
            <a:xfrm>
              <a:off x="596522" y="595151"/>
              <a:ext cx="1447800" cy="838200"/>
              <a:chOff x="620975" y="1337417"/>
              <a:chExt cx="1447800" cy="838200"/>
            </a:xfrm>
          </p:grpSpPr>
          <p:sp>
            <p:nvSpPr>
              <p:cNvPr id="12" name="Oval 11"/>
              <p:cNvSpPr/>
              <p:nvPr/>
            </p:nvSpPr>
            <p:spPr>
              <a:xfrm>
                <a:off x="620975" y="1337417"/>
                <a:ext cx="14478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60947" y="1529286"/>
                <a:ext cx="990600" cy="646331"/>
              </a:xfrm>
              <a:prstGeom prst="rect">
                <a:avLst/>
              </a:prstGeom>
              <a:noFill/>
            </p:spPr>
            <p:txBody>
              <a:bodyPr wrap="square" rtlCol="0">
                <a:spAutoFit/>
              </a:bodyPr>
              <a:lstStyle/>
              <a:p>
                <a:r>
                  <a:rPr lang="en-US" dirty="0">
                    <a:solidFill>
                      <a:schemeClr val="bg1"/>
                    </a:solidFill>
                  </a:rPr>
                  <a:t>FRYING</a:t>
                </a:r>
              </a:p>
              <a:p>
                <a:endParaRPr lang="en-US" dirty="0"/>
              </a:p>
            </p:txBody>
          </p:sp>
        </p:grpSp>
        <p:grpSp>
          <p:nvGrpSpPr>
            <p:cNvPr id="22" name="Group 21"/>
            <p:cNvGrpSpPr/>
            <p:nvPr/>
          </p:nvGrpSpPr>
          <p:grpSpPr>
            <a:xfrm>
              <a:off x="596522" y="3709209"/>
              <a:ext cx="1423916" cy="868418"/>
              <a:chOff x="661917" y="4648200"/>
              <a:chExt cx="1477370" cy="838200"/>
            </a:xfrm>
          </p:grpSpPr>
          <p:sp>
            <p:nvSpPr>
              <p:cNvPr id="14" name="Oval 13"/>
              <p:cNvSpPr/>
              <p:nvPr/>
            </p:nvSpPr>
            <p:spPr>
              <a:xfrm>
                <a:off x="661917" y="4648200"/>
                <a:ext cx="14478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91487" y="4898023"/>
                <a:ext cx="1447800" cy="338554"/>
              </a:xfrm>
              <a:prstGeom prst="rect">
                <a:avLst/>
              </a:prstGeom>
              <a:noFill/>
            </p:spPr>
            <p:txBody>
              <a:bodyPr wrap="square" rtlCol="0">
                <a:spAutoFit/>
              </a:bodyPr>
              <a:lstStyle/>
              <a:p>
                <a:pPr algn="ctr"/>
                <a:r>
                  <a:rPr lang="en-US" sz="1600" dirty="0">
                    <a:solidFill>
                      <a:schemeClr val="bg1"/>
                    </a:solidFill>
                  </a:rPr>
                  <a:t>FLAMBEING</a:t>
                </a:r>
                <a:endParaRPr lang="en-US" sz="1600" dirty="0">
                  <a:solidFill>
                    <a:schemeClr val="bg1"/>
                  </a:solidFill>
                </a:endParaRPr>
              </a:p>
            </p:txBody>
          </p:sp>
        </p:grpSp>
        <p:sp>
          <p:nvSpPr>
            <p:cNvPr id="25" name="Oval 24"/>
            <p:cNvSpPr/>
            <p:nvPr/>
          </p:nvSpPr>
          <p:spPr>
            <a:xfrm>
              <a:off x="512894" y="5257800"/>
              <a:ext cx="1507544"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NO HEAT</a:t>
              </a:r>
              <a:endParaRPr lang="en-US" sz="1600" dirty="0">
                <a:solidFill>
                  <a:schemeClr val="bg1"/>
                </a:solidFill>
              </a:endParaRPr>
            </a:p>
          </p:txBody>
        </p:sp>
      </p:grpSp>
      <p:sp>
        <p:nvSpPr>
          <p:cNvPr id="26" name="Rounded Rectangle 25"/>
          <p:cNvSpPr/>
          <p:nvPr/>
        </p:nvSpPr>
        <p:spPr>
          <a:xfrm>
            <a:off x="4494212" y="595152"/>
            <a:ext cx="2362200" cy="9288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T</a:t>
            </a:r>
            <a:r>
              <a:rPr lang="sr-Latn-ME" sz="1600" dirty="0">
                <a:solidFill>
                  <a:schemeClr val="bg1"/>
                </a:solidFill>
              </a:rPr>
              <a:t>he </a:t>
            </a:r>
            <a:r>
              <a:rPr lang="sr-Latn-ME" sz="1600" dirty="0">
                <a:solidFill>
                  <a:schemeClr val="bg1"/>
                </a:solidFill>
              </a:rPr>
              <a:t>cooking of food in oil or another fat.</a:t>
            </a:r>
            <a:endParaRPr lang="en-US" sz="1600" dirty="0">
              <a:solidFill>
                <a:schemeClr val="bg1"/>
              </a:solidFill>
            </a:endParaRPr>
          </a:p>
        </p:txBody>
      </p:sp>
      <p:sp>
        <p:nvSpPr>
          <p:cNvPr id="27" name="Rounded Rectangle 26"/>
          <p:cNvSpPr/>
          <p:nvPr/>
        </p:nvSpPr>
        <p:spPr>
          <a:xfrm>
            <a:off x="4494212" y="3709210"/>
            <a:ext cx="2362200" cy="9288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A</a:t>
            </a:r>
            <a:r>
              <a:rPr lang="sr-Latn-ME" sz="1600" dirty="0">
                <a:solidFill>
                  <a:schemeClr val="bg1"/>
                </a:solidFill>
              </a:rPr>
              <a:t>lcohol </a:t>
            </a:r>
            <a:r>
              <a:rPr lang="sr-Latn-ME" sz="1600" dirty="0">
                <a:solidFill>
                  <a:schemeClr val="bg1"/>
                </a:solidFill>
              </a:rPr>
              <a:t>is added to a hot pan to create a burst of </a:t>
            </a:r>
            <a:r>
              <a:rPr lang="sr-Latn-ME" sz="1600" dirty="0">
                <a:solidFill>
                  <a:schemeClr val="bg1"/>
                </a:solidFill>
              </a:rPr>
              <a:t>flames</a:t>
            </a:r>
            <a:r>
              <a:rPr lang="en-US" dirty="0">
                <a:solidFill>
                  <a:schemeClr val="bg1"/>
                </a:solidFill>
              </a:rPr>
              <a:t>.</a:t>
            </a:r>
            <a:endParaRPr lang="en-US" dirty="0"/>
          </a:p>
        </p:txBody>
      </p:sp>
      <p:sp>
        <p:nvSpPr>
          <p:cNvPr id="28" name="Rounded Rectangle 27"/>
          <p:cNvSpPr/>
          <p:nvPr/>
        </p:nvSpPr>
        <p:spPr>
          <a:xfrm>
            <a:off x="4515821" y="5257801"/>
            <a:ext cx="2362200" cy="9288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Preparing desserts that require no heat. </a:t>
            </a:r>
            <a:r>
              <a:rPr lang="sr-Latn-ME" sz="1600" dirty="0">
                <a:solidFill>
                  <a:schemeClr val="bg1"/>
                </a:solidFill>
              </a:rPr>
              <a:t>(mousses, ice cream,..)</a:t>
            </a:r>
            <a:endParaRPr lang="en-US" sz="1600" dirty="0">
              <a:solidFill>
                <a:schemeClr val="bg1"/>
              </a:solidFill>
            </a:endParaRPr>
          </a:p>
        </p:txBody>
      </p:sp>
      <p:sp>
        <p:nvSpPr>
          <p:cNvPr id="29" name="Rounded Rectangle 28"/>
          <p:cNvSpPr/>
          <p:nvPr/>
        </p:nvSpPr>
        <p:spPr>
          <a:xfrm>
            <a:off x="4494212" y="2149368"/>
            <a:ext cx="2362200" cy="9288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ME" sz="1600" dirty="0">
                <a:solidFill>
                  <a:schemeClr val="bg1"/>
                </a:solidFill>
              </a:rPr>
              <a:t>Baking is a method of preparing food that uses dry heat, normally in an oven</a:t>
            </a:r>
            <a:endParaRPr lang="en-US" sz="1600" dirty="0">
              <a:solidFill>
                <a:schemeClr val="bg1"/>
              </a:solidFill>
            </a:endParaRPr>
          </a:p>
        </p:txBody>
      </p:sp>
      <p:sp>
        <p:nvSpPr>
          <p:cNvPr id="35" name="Right Arrow 34"/>
          <p:cNvSpPr/>
          <p:nvPr/>
        </p:nvSpPr>
        <p:spPr>
          <a:xfrm>
            <a:off x="3427412" y="905237"/>
            <a:ext cx="927478" cy="2049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a:off x="3419451" y="5619750"/>
            <a:ext cx="927478" cy="2049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p:cNvSpPr/>
          <p:nvPr/>
        </p:nvSpPr>
        <p:spPr>
          <a:xfrm>
            <a:off x="3427412" y="3968039"/>
            <a:ext cx="927478" cy="2049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p:cNvSpPr/>
          <p:nvPr/>
        </p:nvSpPr>
        <p:spPr>
          <a:xfrm>
            <a:off x="3427412" y="2468806"/>
            <a:ext cx="927478" cy="2049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a:endCxn id="15" idx="1"/>
          </p:cNvCxnSpPr>
          <p:nvPr/>
        </p:nvCxnSpPr>
        <p:spPr>
          <a:xfrm>
            <a:off x="6878021" y="1040241"/>
            <a:ext cx="1170222" cy="15047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15" idx="2"/>
          </p:cNvCxnSpPr>
          <p:nvPr/>
        </p:nvCxnSpPr>
        <p:spPr>
          <a:xfrm>
            <a:off x="6861558" y="2613791"/>
            <a:ext cx="848706" cy="4807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27" idx="3"/>
            <a:endCxn id="15" idx="3"/>
          </p:cNvCxnSpPr>
          <p:nvPr/>
        </p:nvCxnSpPr>
        <p:spPr>
          <a:xfrm flipV="1">
            <a:off x="6856413" y="3643998"/>
            <a:ext cx="1191831" cy="5296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28" idx="3"/>
            <a:endCxn id="15" idx="4"/>
          </p:cNvCxnSpPr>
          <p:nvPr/>
        </p:nvCxnSpPr>
        <p:spPr>
          <a:xfrm flipV="1">
            <a:off x="6878022" y="3871607"/>
            <a:ext cx="1986177" cy="18506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78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p:txBody>
          <a:bodyPr/>
          <a:lstStyle/>
          <a:p>
            <a:r>
              <a:rPr lang="en-GB" altLang="en-US" smtClean="0"/>
              <a:t>Poaching is cooking in a liquid/liquor when the temperature of the liquid is held at simmering point which is just bellow boiling.</a:t>
            </a:r>
          </a:p>
          <a:p>
            <a:r>
              <a:rPr lang="en-GB" altLang="en-US" smtClean="0"/>
              <a:t>Fish or other delicate foods can be poached and the cooking liquor can then be used to enhance the flavour of the sauce which will accompany it, </a:t>
            </a:r>
          </a:p>
        </p:txBody>
      </p:sp>
      <p:sp>
        <p:nvSpPr>
          <p:cNvPr id="33795" name="Rectangle 2"/>
          <p:cNvSpPr>
            <a:spLocks noGrp="1" noChangeArrowheads="1"/>
          </p:cNvSpPr>
          <p:nvPr>
            <p:ph type="title"/>
          </p:nvPr>
        </p:nvSpPr>
        <p:spPr/>
        <p:txBody>
          <a:bodyPr/>
          <a:lstStyle/>
          <a:p>
            <a:r>
              <a:rPr lang="en-GB" altLang="en-US" smtClean="0"/>
              <a:t>Poaching</a:t>
            </a:r>
          </a:p>
        </p:txBody>
      </p:sp>
      <p:pic>
        <p:nvPicPr>
          <p:cNvPr id="33796" name="Picture 5" descr="poaching.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08726" y="3144353"/>
            <a:ext cx="3609975" cy="270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128325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p:txBody>
          <a:bodyPr/>
          <a:lstStyle/>
          <a:p>
            <a:pPr>
              <a:buFont typeface="Wingdings" panose="05000000000000000000" pitchFamily="2" charset="2"/>
              <a:buNone/>
            </a:pPr>
            <a:endParaRPr lang="en-GB" altLang="en-US" dirty="0" smtClean="0"/>
          </a:p>
          <a:p>
            <a:pPr>
              <a:buFont typeface="Wingdings" panose="05000000000000000000" pitchFamily="2" charset="2"/>
              <a:buNone/>
            </a:pPr>
            <a:endParaRPr lang="en-GB" altLang="en-US" dirty="0" smtClean="0"/>
          </a:p>
          <a:p>
            <a:r>
              <a:rPr lang="en-GB" altLang="en-US" dirty="0" smtClean="0"/>
              <a:t>Wine </a:t>
            </a:r>
            <a:endParaRPr lang="en-GB" altLang="en-US" dirty="0" smtClean="0"/>
          </a:p>
          <a:p>
            <a:r>
              <a:rPr lang="en-GB" altLang="en-US" dirty="0" smtClean="0"/>
              <a:t>Milk</a:t>
            </a:r>
          </a:p>
          <a:p>
            <a:r>
              <a:rPr lang="en-GB" altLang="en-US" dirty="0" smtClean="0"/>
              <a:t>Water</a:t>
            </a:r>
          </a:p>
          <a:p>
            <a:r>
              <a:rPr lang="en-GB" altLang="en-US" dirty="0" smtClean="0"/>
              <a:t>Bullion</a:t>
            </a:r>
          </a:p>
          <a:p>
            <a:r>
              <a:rPr lang="en-GB" altLang="en-US" dirty="0" smtClean="0"/>
              <a:t>A Blanc</a:t>
            </a:r>
          </a:p>
        </p:txBody>
      </p:sp>
      <p:sp>
        <p:nvSpPr>
          <p:cNvPr id="34819" name="Rectangle 2"/>
          <p:cNvSpPr>
            <a:spLocks noGrp="1" noChangeArrowheads="1"/>
          </p:cNvSpPr>
          <p:nvPr>
            <p:ph type="title"/>
          </p:nvPr>
        </p:nvSpPr>
        <p:spPr/>
        <p:txBody>
          <a:bodyPr/>
          <a:lstStyle/>
          <a:p>
            <a:r>
              <a:rPr lang="en-GB" altLang="en-US" sz="3400"/>
              <a:t>Types of Liquids that are used for poaching</a:t>
            </a:r>
          </a:p>
        </p:txBody>
      </p:sp>
      <p:pic>
        <p:nvPicPr>
          <p:cNvPr id="34820" name="Picture 5" descr="stew.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9976" y="1857375"/>
            <a:ext cx="437673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235378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p:txBody>
          <a:bodyPr/>
          <a:lstStyle/>
          <a:p>
            <a:r>
              <a:rPr lang="en-GB" altLang="en-US" smtClean="0"/>
              <a:t>Boiling is cooking foods in liquid at boiling point</a:t>
            </a:r>
          </a:p>
          <a:p>
            <a:r>
              <a:rPr lang="en-GB" altLang="en-US" smtClean="0"/>
              <a:t>Always carried out in a pan on the top of the stove covered by a pan lid.</a:t>
            </a:r>
          </a:p>
          <a:p>
            <a:r>
              <a:rPr lang="en-GB" altLang="en-US" smtClean="0"/>
              <a:t>Many different types of foods can be cooked by boiling.</a:t>
            </a:r>
          </a:p>
          <a:p>
            <a:r>
              <a:rPr lang="en-GB" altLang="en-US" smtClean="0"/>
              <a:t>Mainly used for soups and vegetables.</a:t>
            </a:r>
          </a:p>
          <a:p>
            <a:endParaRPr lang="en-GB" altLang="en-US" smtClean="0"/>
          </a:p>
        </p:txBody>
      </p:sp>
      <p:sp>
        <p:nvSpPr>
          <p:cNvPr id="35843" name="Rectangle 2"/>
          <p:cNvSpPr>
            <a:spLocks noGrp="1" noChangeArrowheads="1"/>
          </p:cNvSpPr>
          <p:nvPr>
            <p:ph type="title"/>
          </p:nvPr>
        </p:nvSpPr>
        <p:spPr/>
        <p:txBody>
          <a:bodyPr/>
          <a:lstStyle/>
          <a:p>
            <a:r>
              <a:rPr lang="en-GB" altLang="en-US" smtClean="0"/>
              <a:t>Boiling</a:t>
            </a:r>
          </a:p>
        </p:txBody>
      </p:sp>
    </p:spTree>
    <p:extLst>
      <p:ext uri="{BB962C8B-B14F-4D97-AF65-F5344CB8AC3E}">
        <p14:creationId xmlns:p14="http://schemas.microsoft.com/office/powerpoint/2010/main" val="44002967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p:txBody>
          <a:bodyPr/>
          <a:lstStyle/>
          <a:p>
            <a:pPr eaLnBrk="1" hangingPunct="1"/>
            <a:r>
              <a:rPr lang="en-GB" altLang="en-US" smtClean="0"/>
              <a:t>Shelled eggs</a:t>
            </a:r>
          </a:p>
          <a:p>
            <a:pPr eaLnBrk="1" hangingPunct="1"/>
            <a:r>
              <a:rPr lang="en-GB" altLang="en-US" smtClean="0"/>
              <a:t>Vegetables</a:t>
            </a:r>
          </a:p>
          <a:p>
            <a:pPr eaLnBrk="1" hangingPunct="1"/>
            <a:r>
              <a:rPr lang="en-GB" altLang="en-US" smtClean="0"/>
              <a:t>Soups</a:t>
            </a:r>
          </a:p>
          <a:p>
            <a:pPr eaLnBrk="1" hangingPunct="1"/>
            <a:r>
              <a:rPr lang="en-GB" altLang="en-US" smtClean="0"/>
              <a:t>Sauces</a:t>
            </a:r>
          </a:p>
          <a:p>
            <a:pPr eaLnBrk="1" hangingPunct="1"/>
            <a:r>
              <a:rPr lang="en-GB" altLang="en-US" smtClean="0"/>
              <a:t>Certain cuts of meat</a:t>
            </a:r>
          </a:p>
          <a:p>
            <a:pPr eaLnBrk="1" hangingPunct="1"/>
            <a:endParaRPr lang="en-GB" altLang="en-US" smtClean="0"/>
          </a:p>
          <a:p>
            <a:pPr eaLnBrk="1" hangingPunct="1"/>
            <a:endParaRPr lang="en-GB" altLang="en-US" smtClean="0"/>
          </a:p>
        </p:txBody>
      </p:sp>
      <p:sp>
        <p:nvSpPr>
          <p:cNvPr id="36867" name="Rectangle 2"/>
          <p:cNvSpPr>
            <a:spLocks noGrp="1" noChangeArrowheads="1"/>
          </p:cNvSpPr>
          <p:nvPr>
            <p:ph type="title"/>
          </p:nvPr>
        </p:nvSpPr>
        <p:spPr/>
        <p:txBody>
          <a:bodyPr/>
          <a:lstStyle/>
          <a:p>
            <a:pPr eaLnBrk="1" hangingPunct="1"/>
            <a:r>
              <a:rPr lang="en-GB" altLang="en-US" sz="3400"/>
              <a:t>Types of food suitable for boiling</a:t>
            </a:r>
          </a:p>
        </p:txBody>
      </p:sp>
      <p:pic>
        <p:nvPicPr>
          <p:cNvPr id="36868" name="Picture 5" descr="boiling.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08976" y="1571626"/>
            <a:ext cx="1819275"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6"/>
          <p:cNvSpPr>
            <a:spLocks noChangeArrowheads="1"/>
          </p:cNvSpPr>
          <p:nvPr/>
        </p:nvSpPr>
        <p:spPr bwMode="auto">
          <a:xfrm flipH="1">
            <a:off x="7194551" y="4572000"/>
            <a:ext cx="22574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800"/>
              <a:t>visualphotos.com</a:t>
            </a:r>
          </a:p>
        </p:txBody>
      </p:sp>
      <p:pic>
        <p:nvPicPr>
          <p:cNvPr id="36870" name="Picture 6" descr="download (12).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1212" y="4419600"/>
            <a:ext cx="24765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7" descr="download (13).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6413" y="4648201"/>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8" descr="download (14).jpe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08600" y="1571625"/>
            <a:ext cx="27622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417217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
          <p:cNvSpPr>
            <a:spLocks noGrp="1"/>
          </p:cNvSpPr>
          <p:nvPr>
            <p:ph idx="1"/>
          </p:nvPr>
        </p:nvSpPr>
        <p:spPr/>
        <p:txBody>
          <a:bodyPr/>
          <a:lstStyle/>
          <a:p>
            <a:r>
              <a:rPr lang="en-US" altLang="en-US" sz="2400"/>
              <a:t>Simmer</a:t>
            </a:r>
            <a:r>
              <a:rPr lang="sr-Latn-CS" altLang="en-US" sz="2400"/>
              <a:t> </a:t>
            </a:r>
            <a:r>
              <a:rPr lang="en-US" altLang="en-US" sz="2400"/>
              <a:t>- </a:t>
            </a:r>
            <a:r>
              <a:rPr lang="sr-Latn-CS" altLang="en-US" sz="2400"/>
              <a:t>t</a:t>
            </a:r>
            <a:r>
              <a:rPr lang="en-US" altLang="en-US" sz="2400"/>
              <a:t>o cook below the boiling point, bubbles form slowly and break on the surface.</a:t>
            </a:r>
          </a:p>
          <a:p>
            <a:endParaRPr lang="en-US" altLang="en-US" smtClean="0"/>
          </a:p>
        </p:txBody>
      </p:sp>
      <p:sp>
        <p:nvSpPr>
          <p:cNvPr id="37891" name="Title 2"/>
          <p:cNvSpPr>
            <a:spLocks noGrp="1"/>
          </p:cNvSpPr>
          <p:nvPr>
            <p:ph type="title"/>
          </p:nvPr>
        </p:nvSpPr>
        <p:spPr/>
        <p:txBody>
          <a:bodyPr/>
          <a:lstStyle/>
          <a:p>
            <a:r>
              <a:rPr lang="sr-Latn-CS" altLang="en-US" smtClean="0"/>
              <a:t>Simmering </a:t>
            </a:r>
            <a:endParaRPr lang="en-US" altLang="en-US" smtClean="0"/>
          </a:p>
        </p:txBody>
      </p:sp>
      <p:pic>
        <p:nvPicPr>
          <p:cNvPr id="37892" name="Picture 52" descr="http://whatscookingamerica.net/Information/Poachin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5537" y="3000375"/>
            <a:ext cx="22860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4" descr="images (3).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80226" y="2428876"/>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5" descr="download (2).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65788" y="4643438"/>
            <a:ext cx="26193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490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p:txBody>
          <a:bodyPr/>
          <a:lstStyle/>
          <a:p>
            <a:r>
              <a:rPr lang="en-GB" altLang="en-US" smtClean="0"/>
              <a:t>Braising and stewing are very similar </a:t>
            </a:r>
          </a:p>
          <a:p>
            <a:r>
              <a:rPr lang="en-GB" altLang="en-US" smtClean="0"/>
              <a:t>Both methods are a very long cooking process</a:t>
            </a:r>
          </a:p>
          <a:p>
            <a:r>
              <a:rPr lang="en-GB" altLang="en-US" smtClean="0"/>
              <a:t>Braising is generally carried out in the oven </a:t>
            </a:r>
          </a:p>
          <a:p>
            <a:r>
              <a:rPr lang="en-GB" altLang="en-US" smtClean="0"/>
              <a:t>Stewing is generally carried out on the stove top</a:t>
            </a:r>
          </a:p>
        </p:txBody>
      </p:sp>
      <p:sp>
        <p:nvSpPr>
          <p:cNvPr id="38915" name="Rectangle 2"/>
          <p:cNvSpPr>
            <a:spLocks noGrp="1" noChangeArrowheads="1"/>
          </p:cNvSpPr>
          <p:nvPr>
            <p:ph type="title"/>
          </p:nvPr>
        </p:nvSpPr>
        <p:spPr/>
        <p:txBody>
          <a:bodyPr/>
          <a:lstStyle/>
          <a:p>
            <a:pPr algn="l"/>
            <a:r>
              <a:rPr lang="en-GB" altLang="en-US" smtClean="0"/>
              <a:t>Braising/stewing</a:t>
            </a:r>
          </a:p>
        </p:txBody>
      </p:sp>
      <p:pic>
        <p:nvPicPr>
          <p:cNvPr id="38916" name="Picture 5" descr="AS6VYWKCABXEYP9CAPK361ECA5WGL0KCAALYX2WCA8SFQM2CAMN9GV1CAXI40FMCA04WHXUCAJE5KMNCA2BMOUUCAMUSSbraisi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0516" y="3595881"/>
            <a:ext cx="3222104" cy="241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185657"/>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Food Gourmet 16x9">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31.potx" id="{8F8E9E25-2C38-4717-A833-0DAE028C25C2}" vid="{14501FF6-4632-48E1-9292-473BD8D8197B}"/>
    </a:ext>
  </a:extLst>
</a:theme>
</file>

<file path=ppt/theme/theme2.xml><?xml version="1.0" encoding="utf-8"?>
<a:theme xmlns:a="http://schemas.openxmlformats.org/drawingml/2006/main" name="Office Them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Food - preparation to presentation (widescreen)</Template>
  <TotalTime>17</TotalTime>
  <Words>1255</Words>
  <Application>Microsoft Office PowerPoint</Application>
  <PresentationFormat>Custom</PresentationFormat>
  <Paragraphs>203</Paragraphs>
  <Slides>36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Cambria</vt:lpstr>
      <vt:lpstr>Times New Roman</vt:lpstr>
      <vt:lpstr>Wingdings</vt:lpstr>
      <vt:lpstr>Food Gourmet 16x9</vt:lpstr>
      <vt:lpstr>Title with Pictures Layout</vt:lpstr>
      <vt:lpstr>Moist  Cooking Methods  </vt:lpstr>
      <vt:lpstr>  Types of Dishes that would typically be cooked using a moist cooking methods</vt:lpstr>
      <vt:lpstr>Poaching</vt:lpstr>
      <vt:lpstr>Types of Liquids that are used for poaching</vt:lpstr>
      <vt:lpstr>Boiling</vt:lpstr>
      <vt:lpstr>Types of food suitable for boiling</vt:lpstr>
      <vt:lpstr>Simmering </vt:lpstr>
      <vt:lpstr>Braising/stewing</vt:lpstr>
      <vt:lpstr>Types of foods that are suitable for braising/stewing </vt:lpstr>
      <vt:lpstr>Differences between braising and Stewing </vt:lpstr>
      <vt:lpstr>Liquids that can be used for Braising/Stewing</vt:lpstr>
      <vt:lpstr>Braising / Stewing</vt:lpstr>
      <vt:lpstr>Sautéing</vt:lpstr>
      <vt:lpstr>Steaming</vt:lpstr>
      <vt:lpstr>Types of dishes suitable for Steaming</vt:lpstr>
      <vt:lpstr>Frying shallow/deep fry </vt:lpstr>
      <vt:lpstr>Deep frying </vt:lpstr>
      <vt:lpstr>Types of food suitable for deep frying </vt:lpstr>
      <vt:lpstr>Coating deep fried or shallow fried foods</vt:lpstr>
      <vt:lpstr>Shallow fry </vt:lpstr>
      <vt:lpstr>Foods suitable for shallow frying</vt:lpstr>
      <vt:lpstr>Stir frying</vt:lpstr>
      <vt:lpstr>Foods suitable for stir frying</vt:lpstr>
      <vt:lpstr>Roasting</vt:lpstr>
      <vt:lpstr>Roasting</vt:lpstr>
      <vt:lpstr>Dry Methods of Cooking</vt:lpstr>
      <vt:lpstr>Baking </vt:lpstr>
      <vt:lpstr>Baking</vt:lpstr>
      <vt:lpstr>Foods Suitable for baking</vt:lpstr>
      <vt:lpstr>Grilling and broiling </vt:lpstr>
      <vt:lpstr>Foods Suitable for grilling</vt:lpstr>
      <vt:lpstr>Barbeque </vt:lpstr>
      <vt:lpstr>Barbeque </vt:lpstr>
      <vt:lpstr>Cooking methods that can be applied to desserts</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Pictures Layout</dc:title>
  <dc:creator>Mihaela</dc:creator>
  <cp:lastModifiedBy>Mihaela</cp:lastModifiedBy>
  <cp:revision>2</cp:revision>
  <dcterms:created xsi:type="dcterms:W3CDTF">2020-04-21T18:19:58Z</dcterms:created>
  <dcterms:modified xsi:type="dcterms:W3CDTF">2020-04-21T18:37:22Z</dcterms:modified>
</cp:coreProperties>
</file>