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1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0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3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299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6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511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6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8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4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0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9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6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04C9F6-5FEA-48AF-86E7-03325C31177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47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Description of Dishes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Mihaela </a:t>
            </a:r>
            <a:r>
              <a:rPr lang="en-GB" dirty="0" err="1" smtClean="0"/>
              <a:t>Lazovic</a:t>
            </a:r>
            <a:r>
              <a:rPr lang="en-GB" smtClean="0"/>
              <a:t>, PhD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52400"/>
            <a:ext cx="4402138" cy="6332538"/>
          </a:xfrm>
          <a:noFill/>
        </p:spPr>
      </p:pic>
    </p:spTree>
    <p:extLst>
      <p:ext uri="{BB962C8B-B14F-4D97-AF65-F5344CB8AC3E}">
        <p14:creationId xmlns:p14="http://schemas.microsoft.com/office/powerpoint/2010/main" val="16971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Gibanica</a:t>
            </a:r>
          </a:p>
        </p:txBody>
      </p:sp>
      <p:pic>
        <p:nvPicPr>
          <p:cNvPr id="73731" name="Content Placeholder 6" descr="gibanica guzvara_0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0" y="1752600"/>
            <a:ext cx="5418510" cy="377128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67600" y="1752600"/>
            <a:ext cx="2743200" cy="41148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Slices of filo pastry stuffed with a </a:t>
            </a:r>
            <a:r>
              <a:rPr lang="en-US" altLang="en-US" sz="2400" dirty="0" err="1" smtClean="0"/>
              <a:t>mixure</a:t>
            </a:r>
            <a:r>
              <a:rPr lang="en-US" altLang="en-US" sz="2400" dirty="0" smtClean="0"/>
              <a:t> of eggs and cheese and baked in the oven. Served with yogurt. </a:t>
            </a:r>
          </a:p>
        </p:txBody>
      </p:sp>
    </p:spTree>
    <p:extLst>
      <p:ext uri="{BB962C8B-B14F-4D97-AF65-F5344CB8AC3E}">
        <p14:creationId xmlns:p14="http://schemas.microsoft.com/office/powerpoint/2010/main" val="28166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Meze</a:t>
            </a:r>
          </a:p>
        </p:txBody>
      </p:sp>
      <p:pic>
        <p:nvPicPr>
          <p:cNvPr id="74755" name="Content Placeholder 4" descr="meze.images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" y="1524000"/>
            <a:ext cx="3662363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524000"/>
            <a:ext cx="3733800" cy="41148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A selection of cured meats (ham, bacon, sausage), homemade cheese served on a </a:t>
            </a:r>
            <a:r>
              <a:rPr lang="en-US" altLang="en-US" sz="2400" dirty="0" err="1" smtClean="0"/>
              <a:t>plater</a:t>
            </a:r>
            <a:r>
              <a:rPr lang="en-US" altLang="en-US" sz="2400" dirty="0" smtClean="0"/>
              <a:t>, garnished with tomatoes and olives </a:t>
            </a:r>
          </a:p>
        </p:txBody>
      </p:sp>
      <p:pic>
        <p:nvPicPr>
          <p:cNvPr id="74757" name="Picture 5" descr="mey.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6" y="4374776"/>
            <a:ext cx="3733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Prebranac</a:t>
            </a:r>
          </a:p>
        </p:txBody>
      </p:sp>
      <p:pic>
        <p:nvPicPr>
          <p:cNvPr id="75779" name="Content Placeholder 3" descr="prebranac. download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5" y="2232212"/>
            <a:ext cx="5124918" cy="256245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00800" y="1752600"/>
            <a:ext cx="3810000" cy="4114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Boiled white beans and braised onions seasoned with pepper and hot paprika and baked</a:t>
            </a:r>
          </a:p>
        </p:txBody>
      </p:sp>
    </p:spTree>
    <p:extLst>
      <p:ext uri="{BB962C8B-B14F-4D97-AF65-F5344CB8AC3E}">
        <p14:creationId xmlns:p14="http://schemas.microsoft.com/office/powerpoint/2010/main" val="39269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Esckalope Karadjordje</a:t>
            </a:r>
          </a:p>
        </p:txBody>
      </p:sp>
      <p:pic>
        <p:nvPicPr>
          <p:cNvPr id="76803" name="Content Placeholder 4" descr="karadjordjeva.download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1" y="3781070"/>
            <a:ext cx="5297489" cy="28299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Rolled slices of veal stuffed with </a:t>
            </a:r>
            <a:r>
              <a:rPr lang="en-US" altLang="en-US" sz="2800" dirty="0" err="1" smtClean="0"/>
              <a:t>kajmak</a:t>
            </a:r>
            <a:r>
              <a:rPr lang="en-US" altLang="en-US" sz="2800" dirty="0" smtClean="0"/>
              <a:t> and breaded. Served with French fries and tartar sauce.</a:t>
            </a:r>
          </a:p>
        </p:txBody>
      </p:sp>
      <p:pic>
        <p:nvPicPr>
          <p:cNvPr id="76805" name="Picture 6" descr="k2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1"/>
            <a:ext cx="29718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6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Sarma</a:t>
            </a:r>
          </a:p>
        </p:txBody>
      </p:sp>
      <p:pic>
        <p:nvPicPr>
          <p:cNvPr id="77827" name="Content Placeholder 4" descr="sarma.download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0" y="1960824"/>
            <a:ext cx="4311059" cy="32291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Braised minced meat and rice rolled into sour cabbage leaves, stewed on moderate heat. Served hot with sour cream </a:t>
            </a:r>
          </a:p>
        </p:txBody>
      </p:sp>
    </p:spTree>
    <p:extLst>
      <p:ext uri="{BB962C8B-B14F-4D97-AF65-F5344CB8AC3E}">
        <p14:creationId xmlns:p14="http://schemas.microsoft.com/office/powerpoint/2010/main" val="9508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Bosnian </a:t>
            </a:r>
            <a:r>
              <a:rPr lang="en-US" altLang="en-US" dirty="0" err="1" smtClean="0"/>
              <a:t>caserolle</a:t>
            </a:r>
            <a:r>
              <a:rPr lang="en-US" altLang="en-US" dirty="0" smtClean="0"/>
              <a:t> </a:t>
            </a:r>
          </a:p>
        </p:txBody>
      </p:sp>
      <p:pic>
        <p:nvPicPr>
          <p:cNvPr id="78851" name="Content Placeholder 4" descr="bl.download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9" y="1967753"/>
            <a:ext cx="5231149" cy="32488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752600"/>
            <a:ext cx="3200400" cy="4114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Mutton and beef cut into cubes and stewed with various vegetables, baked in the oven.</a:t>
            </a:r>
          </a:p>
        </p:txBody>
      </p:sp>
    </p:spTree>
    <p:extLst>
      <p:ext uri="{BB962C8B-B14F-4D97-AF65-F5344CB8AC3E}">
        <p14:creationId xmlns:p14="http://schemas.microsoft.com/office/powerpoint/2010/main" val="33283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Sopska salad</a:t>
            </a:r>
          </a:p>
        </p:txBody>
      </p:sp>
      <p:pic>
        <p:nvPicPr>
          <p:cNvPr id="79875" name="Content Placeholder 4" descr="sopska.download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4109759"/>
            <a:ext cx="4155701" cy="22272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752600"/>
            <a:ext cx="3124200" cy="4114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Onions, tomatoes and cucumbers dressed with oil and vinegar and sprinkled with grated or crumbled cheese</a:t>
            </a:r>
          </a:p>
        </p:txBody>
      </p:sp>
      <p:pic>
        <p:nvPicPr>
          <p:cNvPr id="79877" name="Picture 5" descr="sop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82" y="1298543"/>
            <a:ext cx="2433918" cy="244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Baklava </a:t>
            </a:r>
          </a:p>
        </p:txBody>
      </p:sp>
      <p:pic>
        <p:nvPicPr>
          <p:cNvPr id="80899" name="Content Placeholder 4" descr="bak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0248" y="1483043"/>
            <a:ext cx="2195513" cy="3306763"/>
          </a:xfrm>
        </p:spPr>
      </p:pic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>
          <a:xfrm>
            <a:off x="5348472" y="1152983"/>
            <a:ext cx="4396341" cy="4200245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Slices of filo pastry stuffed with ground walnuts, baked in the oven and topped with a sugar and lemon syrup. </a:t>
            </a:r>
          </a:p>
        </p:txBody>
      </p:sp>
      <p:pic>
        <p:nvPicPr>
          <p:cNvPr id="80901" name="Picture 5" descr="baklav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69" y="3916476"/>
            <a:ext cx="4508222" cy="25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Tufahije 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>
          <a:xfrm>
            <a:off x="5836480" y="885405"/>
            <a:ext cx="4396341" cy="4200245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sz="2800" dirty="0" smtClean="0"/>
              <a:t>Poached apples stuffed with a mixture of walnuts and almonds and baked in the oven, served with whipped cream</a:t>
            </a:r>
          </a:p>
        </p:txBody>
      </p:sp>
      <p:pic>
        <p:nvPicPr>
          <p:cNvPr id="81925" name="Picture 4" descr="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22" y="4483169"/>
            <a:ext cx="3684494" cy="20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5" descr="tu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3" y="1853247"/>
            <a:ext cx="4047564" cy="30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Description of dishes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sz="2400" dirty="0" smtClean="0"/>
              <a:t>Main ingredients</a:t>
            </a:r>
            <a:r>
              <a:rPr lang="en-US" altLang="en-US" sz="2400" dirty="0" smtClean="0"/>
              <a:t> (underline)</a:t>
            </a:r>
            <a:endParaRPr lang="sr-Latn-CS" altLang="en-US" sz="2400" dirty="0" smtClean="0"/>
          </a:p>
          <a:p>
            <a:r>
              <a:rPr lang="sr-Latn-CS" altLang="en-US" sz="2400" dirty="0" smtClean="0"/>
              <a:t>Method of cooking</a:t>
            </a:r>
            <a:r>
              <a:rPr lang="en-US" altLang="en-US" sz="2400" dirty="0" smtClean="0"/>
              <a:t> (bold)</a:t>
            </a:r>
            <a:endParaRPr lang="sr-Latn-CS" altLang="en-US" sz="2400" dirty="0" smtClean="0"/>
          </a:p>
          <a:p>
            <a:r>
              <a:rPr lang="sr-Latn-CS" altLang="en-US" sz="2400" dirty="0" smtClean="0"/>
              <a:t>Method od serving</a:t>
            </a:r>
            <a:r>
              <a:rPr lang="en-US" altLang="en-US" sz="2400" dirty="0" smtClean="0"/>
              <a:t> (italic)</a:t>
            </a:r>
            <a:endParaRPr lang="sr-Latn-CS" altLang="en-US" sz="2400" dirty="0" smtClean="0"/>
          </a:p>
          <a:p>
            <a:endParaRPr lang="sr-Latn-CS" altLang="en-US" sz="2400" dirty="0" smtClean="0"/>
          </a:p>
          <a:p>
            <a:pPr>
              <a:buFontTx/>
              <a:buNone/>
            </a:pPr>
            <a:r>
              <a:rPr lang="sr-Latn-CS" altLang="en-US" sz="2400" b="1" dirty="0" smtClean="0"/>
              <a:t>Homemade leek and potato soup</a:t>
            </a:r>
          </a:p>
          <a:p>
            <a:pPr>
              <a:buFontTx/>
              <a:buNone/>
            </a:pPr>
            <a:r>
              <a:rPr lang="sr-Latn-CS" altLang="en-US" sz="2400" dirty="0" smtClean="0"/>
              <a:t>Hot and tasty combination </a:t>
            </a:r>
            <a:r>
              <a:rPr lang="en-US" altLang="en-US" sz="2400" dirty="0" smtClean="0"/>
              <a:t>of fresh leeks and potato seasoned with fresh herbs</a:t>
            </a:r>
          </a:p>
        </p:txBody>
      </p:sp>
    </p:spTree>
    <p:extLst>
      <p:ext uri="{BB962C8B-B14F-4D97-AF65-F5344CB8AC3E}">
        <p14:creationId xmlns:p14="http://schemas.microsoft.com/office/powerpoint/2010/main" val="190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  <a:ea typeface="+mn-ea"/>
                <a:cs typeface="+mn-cs"/>
              </a:rPr>
              <a:t>The name of the dish may indicate the method of cooking</a:t>
            </a:r>
            <a:endParaRPr lang="en-US" sz="3200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en-US" sz="2800" b="1" i="1" dirty="0" smtClean="0"/>
              <a:t>Boiled </a:t>
            </a:r>
            <a:r>
              <a:rPr lang="it-IT" altLang="en-US" sz="2800" i="1" dirty="0" smtClean="0"/>
              <a:t>carrot</a:t>
            </a:r>
            <a:endParaRPr lang="en-US" altLang="en-US" sz="2800" dirty="0" smtClean="0"/>
          </a:p>
          <a:p>
            <a:r>
              <a:rPr lang="en-US" altLang="en-US" sz="2800" b="1" i="1" dirty="0" smtClean="0"/>
              <a:t>Fried </a:t>
            </a:r>
            <a:r>
              <a:rPr lang="en-US" altLang="en-US" sz="2800" i="1" dirty="0" smtClean="0"/>
              <a:t>fish</a:t>
            </a:r>
            <a:endParaRPr lang="en-US" altLang="en-US" sz="2800" dirty="0" smtClean="0"/>
          </a:p>
          <a:p>
            <a:r>
              <a:rPr lang="en-US" altLang="en-US" sz="2800" b="1" i="1" dirty="0" smtClean="0"/>
              <a:t>Baked </a:t>
            </a:r>
            <a:r>
              <a:rPr lang="en-US" altLang="en-US" sz="2800" i="1" dirty="0" smtClean="0"/>
              <a:t>potatoes</a:t>
            </a:r>
            <a:endParaRPr lang="en-US" altLang="en-US" sz="2800" dirty="0" smtClean="0"/>
          </a:p>
          <a:p>
            <a:r>
              <a:rPr lang="en-US" altLang="en-US" sz="2800" b="1" i="1" dirty="0" smtClean="0"/>
              <a:t>Smoked </a:t>
            </a:r>
            <a:r>
              <a:rPr lang="en-US" altLang="en-US" sz="2800" i="1" dirty="0" smtClean="0"/>
              <a:t>beef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b="1" i="1" dirty="0" smtClean="0"/>
              <a:t>Breaded </a:t>
            </a:r>
            <a:r>
              <a:rPr lang="en-US" altLang="en-US" sz="2800" i="1" dirty="0" smtClean="0"/>
              <a:t>cheese</a:t>
            </a:r>
            <a:endParaRPr lang="en-US" altLang="en-US" sz="2800" dirty="0" smtClean="0"/>
          </a:p>
          <a:p>
            <a:r>
              <a:rPr lang="en-US" altLang="en-US" sz="2800" b="1" i="1" dirty="0" smtClean="0"/>
              <a:t>Poached </a:t>
            </a:r>
            <a:r>
              <a:rPr lang="en-US" altLang="en-US" sz="2800" i="1" dirty="0" smtClean="0"/>
              <a:t>trout</a:t>
            </a:r>
            <a:endParaRPr lang="en-US" altLang="en-US" sz="2800" dirty="0" smtClean="0"/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353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/>
              <a:t>PAST PARTICIPLE</a:t>
            </a:r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sz="2800" dirty="0" smtClean="0"/>
              <a:t>T</a:t>
            </a:r>
            <a:r>
              <a:rPr lang="en-US" altLang="en-US" sz="2800" dirty="0" smtClean="0"/>
              <a:t>he method of cooking is </a:t>
            </a:r>
            <a:r>
              <a:rPr lang="sr-Latn-CS" altLang="en-US" sz="2800" dirty="0" smtClean="0"/>
              <a:t>expressed </a:t>
            </a:r>
            <a:r>
              <a:rPr lang="en-US" altLang="en-US" sz="2800" dirty="0" smtClean="0"/>
              <a:t>by the PAST PARTICIPLE of the verb. </a:t>
            </a:r>
            <a:r>
              <a:rPr lang="sr-Latn-CS" altLang="en-US" sz="2800" dirty="0" smtClean="0"/>
              <a:t>It</a:t>
            </a:r>
            <a:r>
              <a:rPr lang="en-US" altLang="en-US" sz="2800" dirty="0" smtClean="0"/>
              <a:t> is formed by adding the ending </a:t>
            </a:r>
            <a:r>
              <a:rPr lang="en-US" altLang="en-US" sz="2800" dirty="0" smtClean="0">
                <a:solidFill>
                  <a:srgbClr val="FF0000"/>
                </a:solidFill>
              </a:rPr>
              <a:t>-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ed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to regular verbs</a:t>
            </a:r>
            <a:r>
              <a:rPr lang="sr-Latn-CS" altLang="en-US" sz="2800" dirty="0" smtClean="0"/>
              <a:t> or </a:t>
            </a:r>
            <a:r>
              <a:rPr lang="sr-Latn-CS" altLang="en-US" sz="2800" dirty="0" smtClean="0">
                <a:solidFill>
                  <a:srgbClr val="FF0000"/>
                </a:solidFill>
              </a:rPr>
              <a:t>III column </a:t>
            </a:r>
            <a:r>
              <a:rPr lang="sr-Latn-CS" altLang="en-US" sz="2800" dirty="0" smtClean="0"/>
              <a:t>for irregular verbs</a:t>
            </a:r>
            <a:endParaRPr lang="en-US" altLang="en-US" sz="2800" dirty="0" smtClean="0"/>
          </a:p>
          <a:p>
            <a:r>
              <a:rPr lang="sr-Latn-CS" altLang="en-US" sz="2800" dirty="0" smtClean="0"/>
              <a:t>Bake + ed – </a:t>
            </a:r>
            <a:r>
              <a:rPr lang="sr-Latn-CS" altLang="en-US" sz="2800" dirty="0" smtClean="0">
                <a:solidFill>
                  <a:srgbClr val="FF0000"/>
                </a:solidFill>
              </a:rPr>
              <a:t>BAKED</a:t>
            </a:r>
          </a:p>
          <a:p>
            <a:r>
              <a:rPr lang="sr-Latn-CS" altLang="en-US" sz="2800" dirty="0" smtClean="0"/>
              <a:t>Grind</a:t>
            </a:r>
            <a:r>
              <a:rPr lang="sr-Latn-CS" altLang="en-US" sz="2800" dirty="0" smtClean="0">
                <a:solidFill>
                  <a:srgbClr val="FF0000"/>
                </a:solidFill>
              </a:rPr>
              <a:t> – GORUND 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r>
              <a:rPr lang="sr-Latn-CS" altLang="en-US" sz="2800" dirty="0" smtClean="0"/>
              <a:t>Freeze – </a:t>
            </a:r>
            <a:r>
              <a:rPr lang="sr-Latn-CS" altLang="en-US" sz="2800" dirty="0" smtClean="0">
                <a:solidFill>
                  <a:srgbClr val="FF0000"/>
                </a:solidFill>
              </a:rPr>
              <a:t>FROZEN</a:t>
            </a:r>
          </a:p>
          <a:p>
            <a:r>
              <a:rPr lang="sr-Latn-CS" altLang="en-US" sz="2800" dirty="0" smtClean="0"/>
              <a:t>Cut – </a:t>
            </a:r>
            <a:r>
              <a:rPr lang="sr-Latn-CS" altLang="en-US" sz="2800" dirty="0" smtClean="0">
                <a:solidFill>
                  <a:srgbClr val="FF0000"/>
                </a:solidFill>
              </a:rPr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15195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mtClean="0"/>
              <a:t>Methods of Cooking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773053" cy="4195763"/>
          </a:xfrm>
        </p:spPr>
        <p:txBody>
          <a:bodyPr/>
          <a:lstStyle/>
          <a:p>
            <a:r>
              <a:rPr lang="en-US" altLang="en-US" sz="2800" dirty="0" smtClean="0"/>
              <a:t>to bake — baked </a:t>
            </a:r>
            <a:endParaRPr lang="sr-Latn-CS" altLang="en-US" sz="2800" dirty="0" smtClean="0"/>
          </a:p>
          <a:p>
            <a:r>
              <a:rPr lang="en-US" altLang="en-US" sz="2800" dirty="0" smtClean="0"/>
              <a:t>to boil —  boiled</a:t>
            </a:r>
          </a:p>
          <a:p>
            <a:r>
              <a:rPr lang="en-US" altLang="en-US" sz="2800" dirty="0" smtClean="0"/>
              <a:t>to braise — braised </a:t>
            </a:r>
            <a:endParaRPr lang="sr-Latn-CS" altLang="en-US" sz="2800" dirty="0" smtClean="0"/>
          </a:p>
          <a:p>
            <a:r>
              <a:rPr lang="en-US" altLang="en-US" sz="2800" dirty="0" smtClean="0"/>
              <a:t>to chop — chopped </a:t>
            </a:r>
            <a:endParaRPr lang="sr-Latn-CS" altLang="en-US" sz="2800" dirty="0" smtClean="0"/>
          </a:p>
          <a:p>
            <a:r>
              <a:rPr lang="en-US" altLang="en-US" sz="2800" dirty="0" smtClean="0"/>
              <a:t>to cook — cooked</a:t>
            </a:r>
          </a:p>
          <a:p>
            <a:r>
              <a:rPr lang="en-US" altLang="en-US" sz="2800" dirty="0" smtClean="0"/>
              <a:t>to </a:t>
            </a:r>
            <a:r>
              <a:rPr lang="en-US" altLang="en-US" sz="2800" dirty="0" smtClean="0"/>
              <a:t>flambé </a:t>
            </a:r>
            <a:r>
              <a:rPr lang="en-US" altLang="en-US" sz="2800" dirty="0" smtClean="0"/>
              <a:t>— </a:t>
            </a:r>
            <a:r>
              <a:rPr lang="en-US" altLang="en-US" sz="2800" dirty="0" smtClean="0"/>
              <a:t>flambéed </a:t>
            </a:r>
            <a:endParaRPr lang="sr-Latn-CS" altLang="en-US" sz="2800" dirty="0" smtClean="0"/>
          </a:p>
          <a:p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3740" y="2063750"/>
            <a:ext cx="4396341" cy="4200245"/>
          </a:xfrm>
        </p:spPr>
        <p:txBody>
          <a:bodyPr/>
          <a:lstStyle/>
          <a:p>
            <a:r>
              <a:rPr lang="en-US" altLang="en-US" sz="2800" dirty="0" smtClean="0"/>
              <a:t>to fry —  fried</a:t>
            </a:r>
          </a:p>
          <a:p>
            <a:r>
              <a:rPr lang="en-US" altLang="en-US" sz="2800" dirty="0" smtClean="0"/>
              <a:t>to grate — grated</a:t>
            </a:r>
          </a:p>
          <a:p>
            <a:r>
              <a:rPr lang="en-US" altLang="en-US" sz="2800" dirty="0" smtClean="0"/>
              <a:t>to  grill  —  grilled </a:t>
            </a:r>
            <a:endParaRPr lang="sr-Latn-CS" altLang="en-US" sz="2800" dirty="0" smtClean="0"/>
          </a:p>
          <a:p>
            <a:r>
              <a:rPr lang="en-US" altLang="en-US" sz="2800" dirty="0" smtClean="0"/>
              <a:t>to mash — mashed </a:t>
            </a:r>
            <a:endParaRPr lang="sr-Latn-CS" altLang="en-US" sz="2800" dirty="0" smtClean="0"/>
          </a:p>
          <a:p>
            <a:r>
              <a:rPr lang="en-US" altLang="en-US" sz="2800" dirty="0" smtClean="0"/>
              <a:t>to melt — melted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59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mtClean="0"/>
              <a:t>Methods of Cooking</a:t>
            </a:r>
            <a:endParaRPr lang="en-US" alt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5028547" cy="4195763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to mince — minced </a:t>
            </a:r>
            <a:endParaRPr lang="sr-Latn-CS" altLang="en-US" sz="2800" dirty="0" smtClean="0"/>
          </a:p>
          <a:p>
            <a:r>
              <a:rPr lang="en-US" altLang="en-US" sz="2800" dirty="0" smtClean="0"/>
              <a:t>to poach — poached to roast — roasted </a:t>
            </a:r>
            <a:endParaRPr lang="sr-Latn-CS" altLang="en-US" sz="2800" dirty="0" smtClean="0"/>
          </a:p>
          <a:p>
            <a:r>
              <a:rPr lang="en-US" altLang="en-US" sz="2800" dirty="0" smtClean="0"/>
              <a:t>to </a:t>
            </a:r>
            <a:r>
              <a:rPr lang="en-US" altLang="en-US" sz="2800" dirty="0" smtClean="0"/>
              <a:t>sauté </a:t>
            </a:r>
            <a:r>
              <a:rPr lang="en-US" altLang="en-US" sz="2800" dirty="0" smtClean="0"/>
              <a:t>— </a:t>
            </a:r>
            <a:r>
              <a:rPr lang="en-US" altLang="en-US" sz="2800" dirty="0" smtClean="0"/>
              <a:t>sautéed</a:t>
            </a:r>
            <a:endParaRPr lang="en-US" altLang="en-US" sz="2800" dirty="0" smtClean="0"/>
          </a:p>
          <a:p>
            <a:r>
              <a:rPr lang="en-US" altLang="en-US" sz="2800" dirty="0" smtClean="0"/>
              <a:t>to season — seasoned</a:t>
            </a:r>
          </a:p>
          <a:p>
            <a:r>
              <a:rPr lang="en-US" altLang="en-US" sz="2800" dirty="0" smtClean="0"/>
              <a:t>to scramble</a:t>
            </a:r>
            <a:r>
              <a:rPr lang="sr-Latn-CS" altLang="en-US" sz="2800" dirty="0" smtClean="0"/>
              <a:t> </a:t>
            </a:r>
            <a:r>
              <a:rPr lang="en-US" altLang="en-US" sz="2800" dirty="0" smtClean="0"/>
              <a:t>— scrambled </a:t>
            </a:r>
            <a:endParaRPr lang="sr-Latn-CS" altLang="en-US" sz="2800" dirty="0" smtClean="0"/>
          </a:p>
          <a:p>
            <a:r>
              <a:rPr lang="en-US" altLang="en-US" sz="2800" dirty="0" smtClean="0"/>
              <a:t>to smoke — smoked</a:t>
            </a:r>
          </a:p>
          <a:p>
            <a:endParaRPr lang="en-US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70598" y="2060575"/>
            <a:ext cx="4396341" cy="4200245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to slice — sliced</a:t>
            </a:r>
          </a:p>
          <a:p>
            <a:r>
              <a:rPr lang="en-US" altLang="en-US" sz="2800" dirty="0" smtClean="0"/>
              <a:t>to sprinkle — sprinkled </a:t>
            </a:r>
            <a:endParaRPr lang="sr-Latn-CS" altLang="en-US" sz="2800" dirty="0" smtClean="0"/>
          </a:p>
          <a:p>
            <a:r>
              <a:rPr lang="en-US" altLang="en-US" sz="2800" dirty="0" smtClean="0"/>
              <a:t>to steam — steamed</a:t>
            </a:r>
          </a:p>
          <a:p>
            <a:r>
              <a:rPr lang="en-US" altLang="en-US" sz="2800" dirty="0" smtClean="0"/>
              <a:t>to stew — stewed </a:t>
            </a:r>
            <a:endParaRPr lang="sr-Latn-CS" altLang="en-US" sz="2800" dirty="0" smtClean="0"/>
          </a:p>
          <a:p>
            <a:r>
              <a:rPr lang="en-US" altLang="en-US" sz="2800" dirty="0" smtClean="0"/>
              <a:t>to stuff — stuffed</a:t>
            </a:r>
          </a:p>
          <a:p>
            <a:r>
              <a:rPr lang="en-US" altLang="en-US" sz="2800" dirty="0" smtClean="0"/>
              <a:t>to whip — whipped</a:t>
            </a:r>
          </a:p>
        </p:txBody>
      </p:sp>
    </p:spTree>
    <p:extLst>
      <p:ext uri="{BB962C8B-B14F-4D97-AF65-F5344CB8AC3E}">
        <p14:creationId xmlns:p14="http://schemas.microsoft.com/office/powerpoint/2010/main" val="42583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b="1" dirty="0" smtClean="0"/>
              <a:t>Creamed fillet of beef with peppers</a:t>
            </a:r>
          </a:p>
          <a:p>
            <a:r>
              <a:rPr lang="en-US" altLang="en-US" sz="2800" dirty="0" smtClean="0"/>
              <a:t>Thin slices of beef filet, cooked in cream with paprika and thinly sliced red peppers garnished with grilled vegetables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7" y="3895867"/>
            <a:ext cx="4109478" cy="2552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/>
          <a:stretch/>
        </p:blipFill>
        <p:spPr>
          <a:xfrm>
            <a:off x="1922930" y="4053248"/>
            <a:ext cx="3614034" cy="23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r-Latn-CS" altLang="en-US" sz="2800" b="1" dirty="0" smtClean="0"/>
              <a:t>Homemade leek and potato soup</a:t>
            </a:r>
          </a:p>
          <a:p>
            <a:pPr>
              <a:buFontTx/>
              <a:buNone/>
            </a:pPr>
            <a:r>
              <a:rPr lang="sr-Latn-CS" altLang="en-US" sz="2800" dirty="0" smtClean="0"/>
              <a:t>Hot and tasty combination </a:t>
            </a:r>
            <a:r>
              <a:rPr lang="en-US" altLang="en-US" sz="2800" dirty="0" smtClean="0"/>
              <a:t>of </a:t>
            </a:r>
            <a:r>
              <a:rPr lang="en-US" altLang="en-US" sz="2800" b="1" dirty="0" smtClean="0"/>
              <a:t>fresh</a:t>
            </a:r>
            <a:r>
              <a:rPr lang="en-US" altLang="en-US" sz="2800" dirty="0" smtClean="0"/>
              <a:t> </a:t>
            </a:r>
            <a:r>
              <a:rPr lang="en-US" altLang="en-US" sz="2800" u="sng" dirty="0" smtClean="0"/>
              <a:t>leeks</a:t>
            </a:r>
            <a:r>
              <a:rPr lang="en-US" altLang="en-US" sz="2800" dirty="0" smtClean="0"/>
              <a:t> and </a:t>
            </a:r>
            <a:r>
              <a:rPr lang="en-US" altLang="en-US" sz="2800" u="sng" dirty="0" smtClean="0"/>
              <a:t>potato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seasoned with fresh herbs</a:t>
            </a:r>
          </a:p>
          <a:p>
            <a:pPr>
              <a:buFontTx/>
              <a:buNone/>
            </a:pPr>
            <a:endParaRPr lang="en-US" altLang="en-US" sz="2800" b="1" dirty="0" smtClean="0"/>
          </a:p>
          <a:p>
            <a:pPr>
              <a:buFontTx/>
              <a:buNone/>
            </a:pPr>
            <a:r>
              <a:rPr lang="en-US" altLang="en-US" sz="2800" b="1" dirty="0" smtClean="0"/>
              <a:t>Creamed fillet of beef with peppers</a:t>
            </a:r>
          </a:p>
          <a:p>
            <a:pPr>
              <a:buFontTx/>
              <a:buNone/>
            </a:pPr>
            <a:r>
              <a:rPr lang="en-US" altLang="en-US" sz="2800" dirty="0" smtClean="0"/>
              <a:t>Thin slices of </a:t>
            </a:r>
            <a:r>
              <a:rPr lang="en-US" altLang="en-US" sz="2800" u="sng" dirty="0" smtClean="0"/>
              <a:t>beef</a:t>
            </a:r>
            <a:r>
              <a:rPr lang="en-US" altLang="en-US" sz="2800" dirty="0" smtClean="0"/>
              <a:t> filet, </a:t>
            </a:r>
            <a:r>
              <a:rPr lang="en-US" altLang="en-US" sz="2800" b="1" dirty="0" smtClean="0"/>
              <a:t>cooked</a:t>
            </a:r>
            <a:r>
              <a:rPr lang="en-US" altLang="en-US" sz="2800" dirty="0" smtClean="0"/>
              <a:t> in cream with paprika and thinly sliced red </a:t>
            </a:r>
            <a:r>
              <a:rPr lang="en-US" altLang="en-US" sz="2800" u="sng" dirty="0" smtClean="0"/>
              <a:t>peppers </a:t>
            </a:r>
            <a:r>
              <a:rPr lang="en-US" altLang="en-US" sz="2800" i="1" dirty="0" smtClean="0"/>
              <a:t>garnished with grilled vegetables</a:t>
            </a:r>
          </a:p>
          <a:p>
            <a:pPr>
              <a:buFontTx/>
              <a:buNone/>
            </a:pPr>
            <a:endParaRPr lang="en-US" altLang="en-US" i="1" dirty="0" smtClean="0"/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124" y="230280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170" y="452718"/>
            <a:ext cx="9443664" cy="5830451"/>
          </a:xfrm>
          <a:noFill/>
        </p:spPr>
      </p:pic>
    </p:spTree>
    <p:extLst>
      <p:ext uri="{BB962C8B-B14F-4D97-AF65-F5344CB8AC3E}">
        <p14:creationId xmlns:p14="http://schemas.microsoft.com/office/powerpoint/2010/main" val="41835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472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Description of Dishes</vt:lpstr>
      <vt:lpstr>Description of dishes</vt:lpstr>
      <vt:lpstr>The name of the dish may indicate the method of cooking</vt:lpstr>
      <vt:lpstr>PAST PARTICIPLE</vt:lpstr>
      <vt:lpstr>Methods of Cooking</vt:lpstr>
      <vt:lpstr>Methods of Cooking</vt:lpstr>
      <vt:lpstr>PowerPoint Presentation</vt:lpstr>
      <vt:lpstr>PowerPoint Presentation</vt:lpstr>
      <vt:lpstr>PowerPoint Presentation</vt:lpstr>
      <vt:lpstr>PowerPoint Presentation</vt:lpstr>
      <vt:lpstr>Gibanica</vt:lpstr>
      <vt:lpstr>Meze</vt:lpstr>
      <vt:lpstr>Prebranac</vt:lpstr>
      <vt:lpstr>Esckalope Karadjordje</vt:lpstr>
      <vt:lpstr>Sarma</vt:lpstr>
      <vt:lpstr>Bosnian caserolle </vt:lpstr>
      <vt:lpstr>Sopska salad</vt:lpstr>
      <vt:lpstr>Baklava </vt:lpstr>
      <vt:lpstr>Tufahije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</dc:creator>
  <cp:lastModifiedBy>Mihaela</cp:lastModifiedBy>
  <cp:revision>12</cp:revision>
  <dcterms:created xsi:type="dcterms:W3CDTF">2020-03-17T18:21:20Z</dcterms:created>
  <dcterms:modified xsi:type="dcterms:W3CDTF">2020-03-23T18:10:42Z</dcterms:modified>
</cp:coreProperties>
</file>