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6" r:id="rId1"/>
  </p:sldMasterIdLst>
  <p:notesMasterIdLst>
    <p:notesMasterId r:id="rId28"/>
  </p:notesMasterIdLst>
  <p:sldIdLst>
    <p:sldId id="256" r:id="rId2"/>
    <p:sldId id="258" r:id="rId3"/>
    <p:sldId id="257" r:id="rId4"/>
    <p:sldId id="259" r:id="rId5"/>
    <p:sldId id="260" r:id="rId6"/>
    <p:sldId id="261" r:id="rId7"/>
    <p:sldId id="270" r:id="rId8"/>
    <p:sldId id="262" r:id="rId9"/>
    <p:sldId id="267" r:id="rId10"/>
    <p:sldId id="265" r:id="rId11"/>
    <p:sldId id="280" r:id="rId12"/>
    <p:sldId id="281" r:id="rId13"/>
    <p:sldId id="279" r:id="rId14"/>
    <p:sldId id="282" r:id="rId15"/>
    <p:sldId id="283" r:id="rId16"/>
    <p:sldId id="284" r:id="rId17"/>
    <p:sldId id="285" r:id="rId18"/>
    <p:sldId id="286" r:id="rId19"/>
    <p:sldId id="289" r:id="rId20"/>
    <p:sldId id="290" r:id="rId21"/>
    <p:sldId id="292" r:id="rId22"/>
    <p:sldId id="273" r:id="rId23"/>
    <p:sldId id="274"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EF26D1D-7D6D-4AEC-98F6-362A5D5596FF}" type="datetimeFigureOut">
              <a:rPr lang="en-GB" smtClean="0"/>
              <a:t>17/03/2023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973656-504A-4313-8D62-4C2ED2469C44}" type="slidenum">
              <a:rPr lang="en-GB" smtClean="0"/>
              <a:t>‹#›</a:t>
            </a:fld>
            <a:endParaRPr lang="en-GB"/>
          </a:p>
        </p:txBody>
      </p:sp>
    </p:spTree>
    <p:extLst>
      <p:ext uri="{BB962C8B-B14F-4D97-AF65-F5344CB8AC3E}">
        <p14:creationId xmlns:p14="http://schemas.microsoft.com/office/powerpoint/2010/main" val="222609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973656-504A-4313-8D62-4C2ED2469C44}" type="slidenum">
              <a:rPr lang="en-GB" smtClean="0"/>
              <a:t>21</a:t>
            </a:fld>
            <a:endParaRPr lang="en-GB"/>
          </a:p>
        </p:txBody>
      </p:sp>
    </p:spTree>
    <p:extLst>
      <p:ext uri="{BB962C8B-B14F-4D97-AF65-F5344CB8AC3E}">
        <p14:creationId xmlns:p14="http://schemas.microsoft.com/office/powerpoint/2010/main" val="266489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7EFFEE0-07F9-45FD-B3B7-808C3BD915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2782969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EFFEE0-07F9-45FD-B3B7-808C3BD915DA}"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3306403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7EFFEE0-07F9-45FD-B3B7-808C3BD915DA}" type="datetimeFigureOut">
              <a:rPr lang="en-GB" smtClean="0"/>
              <a:t>17/03/2023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3229329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7EFFEE0-07F9-45FD-B3B7-808C3BD915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4058039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EFFEE0-07F9-45FD-B3B7-808C3BD915DA}" type="datetimeFigureOut">
              <a:rPr lang="en-GB" smtClean="0"/>
              <a:t>17/03/2023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2014493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B7EFFEE0-07F9-45FD-B3B7-808C3BD915DA}" type="datetimeFigureOut">
              <a:rPr lang="en-GB" smtClean="0"/>
              <a:t>17/03/2023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1613578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B7EFFEE0-07F9-45FD-B3B7-808C3BD915DA}" type="datetimeFigureOut">
              <a:rPr lang="en-GB" smtClean="0"/>
              <a:t>17/03/2023</a:t>
            </a:fld>
            <a:endParaRPr lang="en-GB"/>
          </a:p>
        </p:txBody>
      </p:sp>
      <p:sp>
        <p:nvSpPr>
          <p:cNvPr id="11" name="Footer Placeholder 10"/>
          <p:cNvSpPr>
            <a:spLocks noGrp="1"/>
          </p:cNvSpPr>
          <p:nvPr>
            <p:ph type="ftr" sz="quarter" idx="11"/>
          </p:nvPr>
        </p:nvSpPr>
        <p:spPr/>
        <p:txBody>
          <a:bodyPr/>
          <a:lstStyle/>
          <a:p>
            <a:endParaRPr lang="en-GB"/>
          </a:p>
        </p:txBody>
      </p:sp>
      <p:sp>
        <p:nvSpPr>
          <p:cNvPr id="12" name="Slide Number Placeholder 11"/>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197061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B7EFFEE0-07F9-45FD-B3B7-808C3BD915DA}" type="datetimeFigureOut">
              <a:rPr lang="en-GB" smtClean="0"/>
              <a:t>17/03/2023</a:t>
            </a:fld>
            <a:endParaRPr lang="en-GB"/>
          </a:p>
        </p:txBody>
      </p:sp>
      <p:sp>
        <p:nvSpPr>
          <p:cNvPr id="7" name="Footer Placeholder 6"/>
          <p:cNvSpPr>
            <a:spLocks noGrp="1"/>
          </p:cNvSpPr>
          <p:nvPr>
            <p:ph type="ftr" sz="quarter" idx="11"/>
          </p:nvPr>
        </p:nvSpPr>
        <p:spPr/>
        <p:txBody>
          <a:bodyPr/>
          <a:lstStyle/>
          <a:p>
            <a:endParaRPr lang="en-GB"/>
          </a:p>
        </p:txBody>
      </p:sp>
      <p:sp>
        <p:nvSpPr>
          <p:cNvPr id="8" name="Slide Number Placeholder 7"/>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3000932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7EFFEE0-07F9-45FD-B3B7-808C3BD915DA}" type="datetimeFigureOut">
              <a:rPr lang="en-GB" smtClean="0"/>
              <a:t>17/03/2023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809115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7EFFEE0-07F9-45FD-B3B7-808C3BD915DA}" type="datetimeFigureOut">
              <a:rPr lang="en-GB" smtClean="0"/>
              <a:t>17/03/2023</a:t>
            </a:fld>
            <a:endParaRPr lang="en-GB"/>
          </a:p>
        </p:txBody>
      </p:sp>
      <p:sp>
        <p:nvSpPr>
          <p:cNvPr id="9" name="Footer Placeholder 8"/>
          <p:cNvSpPr>
            <a:spLocks noGrp="1"/>
          </p:cNvSpPr>
          <p:nvPr>
            <p:ph type="ftr" sz="quarter" idx="11"/>
          </p:nvPr>
        </p:nvSpPr>
        <p:spPr/>
        <p:txBody>
          <a:bodyPr/>
          <a:lstStyle/>
          <a:p>
            <a:endParaRPr lang="en-GB"/>
          </a:p>
        </p:txBody>
      </p:sp>
      <p:sp>
        <p:nvSpPr>
          <p:cNvPr id="10" name="Slide Number Placeholder 9"/>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259986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7EFFEE0-07F9-45FD-B3B7-808C3BD915DA}" type="datetimeFigureOut">
              <a:rPr lang="en-GB" smtClean="0"/>
              <a:t>17/03/2023</a:t>
            </a:fld>
            <a:endParaRPr lang="en-GB"/>
          </a:p>
        </p:txBody>
      </p:sp>
      <p:sp>
        <p:nvSpPr>
          <p:cNvPr id="9" name="Footer Placeholder 8"/>
          <p:cNvSpPr>
            <a:spLocks noGrp="1"/>
          </p:cNvSpPr>
          <p:nvPr>
            <p:ph type="ftr" sz="quarter" idx="11"/>
          </p:nvPr>
        </p:nvSpPr>
        <p:spPr>
          <a:xfrm>
            <a:off x="3499101" y="6356350"/>
            <a:ext cx="5911517" cy="365125"/>
          </a:xfrm>
        </p:spPr>
        <p:txBody>
          <a:bodyPr/>
          <a:lstStyle/>
          <a:p>
            <a:endParaRPr lang="en-GB"/>
          </a:p>
        </p:txBody>
      </p:sp>
      <p:sp>
        <p:nvSpPr>
          <p:cNvPr id="10" name="Slide Number Placeholder 9"/>
          <p:cNvSpPr>
            <a:spLocks noGrp="1"/>
          </p:cNvSpPr>
          <p:nvPr>
            <p:ph type="sldNum" sz="quarter" idx="12"/>
          </p:nvPr>
        </p:nvSpPr>
        <p:spPr/>
        <p:txBody>
          <a:bodyPr/>
          <a:lstStyle/>
          <a:p>
            <a:fld id="{0D2EB56F-EA19-4445-B4E2-FDED175AEEFD}" type="slidenum">
              <a:rPr lang="en-GB" smtClean="0"/>
              <a:t>‹#›</a:t>
            </a:fld>
            <a:endParaRPr lang="en-GB"/>
          </a:p>
        </p:txBody>
      </p:sp>
    </p:spTree>
    <p:extLst>
      <p:ext uri="{BB962C8B-B14F-4D97-AF65-F5344CB8AC3E}">
        <p14:creationId xmlns:p14="http://schemas.microsoft.com/office/powerpoint/2010/main" val="3211606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B7EFFEE0-07F9-45FD-B3B7-808C3BD915DA}" type="datetimeFigureOut">
              <a:rPr lang="en-GB" smtClean="0"/>
              <a:t>17/03/2023</a:t>
            </a:fld>
            <a:endParaRPr lang="en-GB"/>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0D2EB56F-EA19-4445-B4E2-FDED175AEEFD}" type="slidenum">
              <a:rPr lang="en-GB" smtClean="0"/>
              <a:t>‹#›</a:t>
            </a:fld>
            <a:endParaRPr lang="en-GB"/>
          </a:p>
        </p:txBody>
      </p:sp>
    </p:spTree>
    <p:extLst>
      <p:ext uri="{BB962C8B-B14F-4D97-AF65-F5344CB8AC3E}">
        <p14:creationId xmlns:p14="http://schemas.microsoft.com/office/powerpoint/2010/main" val="1812764789"/>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Parts of Meals: Courses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727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Entrée</a:t>
            </a:r>
            <a:endParaRPr lang="en-GB" dirty="0"/>
          </a:p>
        </p:txBody>
      </p:sp>
      <p:sp>
        <p:nvSpPr>
          <p:cNvPr id="3" name="Content Placeholder 2"/>
          <p:cNvSpPr>
            <a:spLocks noGrp="1"/>
          </p:cNvSpPr>
          <p:nvPr>
            <p:ph idx="1"/>
          </p:nvPr>
        </p:nvSpPr>
        <p:spPr/>
        <p:txBody>
          <a:bodyPr>
            <a:normAutofit/>
          </a:bodyPr>
          <a:lstStyle/>
          <a:p>
            <a:r>
              <a:rPr lang="en-GB" dirty="0"/>
              <a:t>stews (ragout</a:t>
            </a:r>
            <a:r>
              <a:rPr lang="en-GB" dirty="0" smtClean="0"/>
              <a:t>) </a:t>
            </a:r>
            <a:r>
              <a:rPr lang="en-GB" dirty="0"/>
              <a:t>pilaff, moussaka, goulash, hamburgers, kebab, pies, casseroles, fried or grilled fillet steaks, etc</a:t>
            </a:r>
            <a:r>
              <a:rPr lang="en-GB" dirty="0" smtClean="0"/>
              <a:t>.</a:t>
            </a:r>
          </a:p>
          <a:p>
            <a:endParaRPr lang="en-GB" dirty="0"/>
          </a:p>
          <a:p>
            <a:r>
              <a:rPr lang="en-GB" dirty="0"/>
              <a:t>meat, game, poultry or offal, pasta and </a:t>
            </a:r>
            <a:r>
              <a:rPr lang="en-GB" dirty="0" smtClean="0"/>
              <a:t>vegetables</a:t>
            </a:r>
          </a:p>
          <a:p>
            <a:endParaRPr lang="en-GB" dirty="0"/>
          </a:p>
          <a:p>
            <a:r>
              <a:rPr lang="en-GB" i="1" dirty="0" smtClean="0"/>
              <a:t>carved </a:t>
            </a:r>
            <a:r>
              <a:rPr lang="en-GB" i="1" dirty="0"/>
              <a:t>and portioned</a:t>
            </a:r>
            <a:r>
              <a:rPr lang="en-GB" i="1" dirty="0" smtClean="0"/>
              <a:t>.</a:t>
            </a:r>
          </a:p>
          <a:p>
            <a:r>
              <a:rPr lang="en-GB" i="1" dirty="0"/>
              <a:t>luncheon </a:t>
            </a:r>
            <a:r>
              <a:rPr lang="en-GB" i="1" dirty="0" smtClean="0"/>
              <a:t>(=lunch) menus</a:t>
            </a:r>
            <a:r>
              <a:rPr lang="en-GB" i="1" dirty="0"/>
              <a:t>.</a:t>
            </a:r>
          </a:p>
          <a:p>
            <a:endParaRPr lang="en-GB" dirty="0"/>
          </a:p>
          <a:p>
            <a:endParaRPr lang="en-GB" dirty="0"/>
          </a:p>
        </p:txBody>
      </p:sp>
      <p:pic>
        <p:nvPicPr>
          <p:cNvPr id="1026" name="Picture 2" descr="What&amp;#39;s the best way to carve bee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6868" y="3850104"/>
            <a:ext cx="3593432" cy="224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62737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b="1" dirty="0"/>
              <a:t>methods of cooking </a:t>
            </a:r>
            <a:r>
              <a:rPr lang="en-GB" dirty="0"/>
              <a:t>applied to the cuts or portions of </a:t>
            </a:r>
            <a:r>
              <a:rPr lang="en-GB" dirty="0" smtClean="0"/>
              <a:t>meat: </a:t>
            </a:r>
          </a:p>
          <a:p>
            <a:r>
              <a:rPr lang="en-GB" dirty="0" smtClean="0"/>
              <a:t>stewing</a:t>
            </a:r>
            <a:r>
              <a:rPr lang="en-GB" dirty="0"/>
              <a:t>, </a:t>
            </a:r>
            <a:endParaRPr lang="en-GB" dirty="0" smtClean="0"/>
          </a:p>
          <a:p>
            <a:r>
              <a:rPr lang="en-GB" dirty="0" smtClean="0"/>
              <a:t>sautéing </a:t>
            </a:r>
            <a:endParaRPr lang="en-GB" dirty="0" smtClean="0"/>
          </a:p>
          <a:p>
            <a:r>
              <a:rPr lang="en-GB" dirty="0" smtClean="0"/>
              <a:t>frying</a:t>
            </a:r>
            <a:r>
              <a:rPr lang="en-GB" dirty="0"/>
              <a:t>, </a:t>
            </a:r>
            <a:endParaRPr lang="en-GB" dirty="0" smtClean="0"/>
          </a:p>
          <a:p>
            <a:r>
              <a:rPr lang="en-GB" dirty="0" smtClean="0"/>
              <a:t>baking, </a:t>
            </a:r>
          </a:p>
          <a:p>
            <a:r>
              <a:rPr lang="en-GB" dirty="0" smtClean="0"/>
              <a:t>roasting</a:t>
            </a:r>
          </a:p>
          <a:p>
            <a:r>
              <a:rPr lang="en-GB" dirty="0" smtClean="0"/>
              <a:t>grilling</a:t>
            </a:r>
            <a:endParaRPr lang="en-GB" dirty="0"/>
          </a:p>
        </p:txBody>
      </p:sp>
    </p:spTree>
    <p:extLst>
      <p:ext uri="{BB962C8B-B14F-4D97-AF65-F5344CB8AC3E}">
        <p14:creationId xmlns:p14="http://schemas.microsoft.com/office/powerpoint/2010/main" val="33800069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dirty="0" err="1"/>
              <a:t>t</a:t>
            </a:r>
            <a:r>
              <a:rPr lang="en-GB" dirty="0" err="1" smtClean="0"/>
              <a:t>ournedo</a:t>
            </a:r>
            <a:r>
              <a:rPr lang="en-GB" dirty="0" smtClean="0"/>
              <a:t> </a:t>
            </a:r>
            <a:r>
              <a:rPr lang="en-GB" dirty="0" smtClean="0"/>
              <a:t>- </a:t>
            </a:r>
            <a:r>
              <a:rPr lang="en-GB" dirty="0"/>
              <a:t>(meat cut) , small round pieces of beef cut from the end portion of beef </a:t>
            </a:r>
            <a:r>
              <a:rPr lang="en-GB" dirty="0" smtClean="0"/>
              <a:t>tenderloin</a:t>
            </a:r>
            <a:endParaRPr lang="en-GB" dirty="0"/>
          </a:p>
        </p:txBody>
      </p:sp>
      <p:pic>
        <p:nvPicPr>
          <p:cNvPr id="2050" name="Picture 2" descr="Tournedo - Definition and Cooking Information - RecipeTip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3015" y="4929682"/>
            <a:ext cx="2400300"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4663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Answer the questions</a:t>
            </a:r>
            <a:endParaRPr lang="en-GB" dirty="0"/>
          </a:p>
        </p:txBody>
      </p:sp>
      <p:sp>
        <p:nvSpPr>
          <p:cNvPr id="3" name="Content Placeholder 2"/>
          <p:cNvSpPr>
            <a:spLocks noGrp="1"/>
          </p:cNvSpPr>
          <p:nvPr>
            <p:ph idx="1"/>
          </p:nvPr>
        </p:nvSpPr>
        <p:spPr>
          <a:xfrm>
            <a:off x="3657601" y="497305"/>
            <a:ext cx="7764378" cy="6063915"/>
          </a:xfrm>
        </p:spPr>
        <p:txBody>
          <a:bodyPr>
            <a:normAutofit/>
          </a:bodyPr>
          <a:lstStyle/>
          <a:p>
            <a:pPr lvl="0"/>
            <a:r>
              <a:rPr lang="en-GB" dirty="0" smtClean="0"/>
              <a:t>What </a:t>
            </a:r>
            <a:r>
              <a:rPr lang="en-GB" dirty="0"/>
              <a:t>English terms are used for the French </a:t>
            </a:r>
            <a:r>
              <a:rPr lang="en-GB" dirty="0" smtClean="0"/>
              <a:t>“hors </a:t>
            </a:r>
            <a:r>
              <a:rPr lang="en-GB" dirty="0"/>
              <a:t>d’oeuvre</a:t>
            </a:r>
            <a:r>
              <a:rPr lang="en-GB" dirty="0" smtClean="0"/>
              <a:t>"?</a:t>
            </a:r>
            <a:endParaRPr lang="en-GB" dirty="0"/>
          </a:p>
          <a:p>
            <a:pPr lvl="0"/>
            <a:r>
              <a:rPr lang="en-GB" dirty="0" smtClean="0"/>
              <a:t>What </a:t>
            </a:r>
            <a:r>
              <a:rPr lang="en-GB" dirty="0"/>
              <a:t>are the main ways of serving hors </a:t>
            </a:r>
            <a:r>
              <a:rPr lang="en-GB" dirty="0" smtClean="0"/>
              <a:t>d’oeuvre?</a:t>
            </a:r>
            <a:endParaRPr lang="en-GB" dirty="0"/>
          </a:p>
          <a:p>
            <a:pPr lvl="0"/>
            <a:r>
              <a:rPr lang="en-GB" dirty="0" smtClean="0"/>
              <a:t>What </a:t>
            </a:r>
            <a:r>
              <a:rPr lang="en-GB" dirty="0"/>
              <a:t>is the aim of the hors </a:t>
            </a:r>
            <a:r>
              <a:rPr lang="en-GB" dirty="0" smtClean="0"/>
              <a:t>d’oeuvre?</a:t>
            </a:r>
            <a:endParaRPr lang="en-GB" dirty="0"/>
          </a:p>
          <a:p>
            <a:pPr lvl="0"/>
            <a:r>
              <a:rPr lang="en-GB" dirty="0" smtClean="0"/>
              <a:t>What </a:t>
            </a:r>
            <a:r>
              <a:rPr lang="en-GB" dirty="0"/>
              <a:t>are the main requirements for hors d’oeuvre </a:t>
            </a:r>
            <a:r>
              <a:rPr lang="en-GB" dirty="0" smtClean="0"/>
              <a:t>dishes?</a:t>
            </a:r>
            <a:endParaRPr lang="en-GB" dirty="0"/>
          </a:p>
          <a:p>
            <a:pPr lvl="0"/>
            <a:r>
              <a:rPr lang="en-GB" dirty="0" smtClean="0"/>
              <a:t>What </a:t>
            </a:r>
            <a:r>
              <a:rPr lang="en-GB" dirty="0"/>
              <a:t>kinds of food and dishes may be served as an hors </a:t>
            </a:r>
            <a:r>
              <a:rPr lang="en-GB" dirty="0" smtClean="0"/>
              <a:t>d’oeuvre?</a:t>
            </a:r>
            <a:endParaRPr lang="en-GB" dirty="0"/>
          </a:p>
          <a:p>
            <a:pPr lvl="0"/>
            <a:r>
              <a:rPr lang="en-GB" dirty="0" smtClean="0"/>
              <a:t>What </a:t>
            </a:r>
            <a:r>
              <a:rPr lang="en-GB" dirty="0"/>
              <a:t>foods may be served as a starter in </a:t>
            </a:r>
            <a:r>
              <a:rPr lang="en-GB" dirty="0" smtClean="0"/>
              <a:t>Serbia?</a:t>
            </a:r>
            <a:endParaRPr lang="en-GB" dirty="0"/>
          </a:p>
          <a:p>
            <a:pPr lvl="0"/>
            <a:r>
              <a:rPr lang="en-GB" dirty="0" smtClean="0"/>
              <a:t>What </a:t>
            </a:r>
            <a:r>
              <a:rPr lang="en-GB" dirty="0"/>
              <a:t>food does mezze include</a:t>
            </a:r>
            <a:r>
              <a:rPr lang="en-GB" dirty="0" smtClean="0"/>
              <a:t>?</a:t>
            </a:r>
            <a:endParaRPr lang="en-GB" dirty="0"/>
          </a:p>
          <a:p>
            <a:pPr lvl="0"/>
            <a:r>
              <a:rPr lang="en-GB" dirty="0" smtClean="0"/>
              <a:t>What </a:t>
            </a:r>
            <a:r>
              <a:rPr lang="en-GB" dirty="0"/>
              <a:t>place in the meal does the entrée  occupy </a:t>
            </a:r>
            <a:r>
              <a:rPr lang="en-GB" dirty="0" smtClean="0"/>
              <a:t>now?</a:t>
            </a:r>
            <a:endParaRPr lang="en-GB" dirty="0"/>
          </a:p>
          <a:p>
            <a:pPr lvl="0"/>
            <a:r>
              <a:rPr lang="en-GB" dirty="0" smtClean="0"/>
              <a:t>What </a:t>
            </a:r>
            <a:r>
              <a:rPr lang="en-GB" dirty="0"/>
              <a:t>are the specific features of entrée  </a:t>
            </a:r>
            <a:r>
              <a:rPr lang="en-GB" dirty="0" smtClean="0"/>
              <a:t>dishes?</a:t>
            </a:r>
            <a:endParaRPr lang="en-GB" dirty="0"/>
          </a:p>
          <a:p>
            <a:pPr lvl="0"/>
            <a:r>
              <a:rPr lang="en-GB" dirty="0" smtClean="0"/>
              <a:t>What </a:t>
            </a:r>
            <a:r>
              <a:rPr lang="en-GB" dirty="0"/>
              <a:t>are the most popular entrée dishes?</a:t>
            </a:r>
          </a:p>
          <a:p>
            <a:endParaRPr lang="en-GB" dirty="0"/>
          </a:p>
        </p:txBody>
      </p:sp>
    </p:spTree>
    <p:extLst>
      <p:ext uri="{BB962C8B-B14F-4D97-AF65-F5344CB8AC3E}">
        <p14:creationId xmlns:p14="http://schemas.microsoft.com/office/powerpoint/2010/main" val="2881375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r>
            <a:br>
              <a:rPr lang="en-GB" dirty="0"/>
            </a:br>
            <a:endParaRPr lang="en-GB" dirty="0"/>
          </a:p>
        </p:txBody>
      </p:sp>
      <p:sp>
        <p:nvSpPr>
          <p:cNvPr id="3" name="Content Placeholder 2"/>
          <p:cNvSpPr>
            <a:spLocks noGrp="1"/>
          </p:cNvSpPr>
          <p:nvPr>
            <p:ph idx="1"/>
          </p:nvPr>
        </p:nvSpPr>
        <p:spPr/>
        <p:txBody>
          <a:bodyPr/>
          <a:lstStyle/>
          <a:p>
            <a:r>
              <a:rPr lang="en-GB" b="1" dirty="0"/>
              <a:t>Dish </a:t>
            </a:r>
            <a:r>
              <a:rPr lang="en-GB" dirty="0"/>
              <a:t>is food that is prepared in a particular style or combination. </a:t>
            </a:r>
            <a:endParaRPr lang="en-GB" dirty="0" smtClean="0"/>
          </a:p>
          <a:p>
            <a:r>
              <a:rPr lang="en-GB" b="1" dirty="0" smtClean="0"/>
              <a:t>Portion </a:t>
            </a:r>
            <a:r>
              <a:rPr lang="en-GB" dirty="0"/>
              <a:t>is a quantity of food for one person as served in a restaurant. </a:t>
            </a:r>
            <a:endParaRPr lang="en-GB" dirty="0" smtClean="0"/>
          </a:p>
          <a:p>
            <a:r>
              <a:rPr lang="en-GB" b="1" dirty="0" smtClean="0"/>
              <a:t>Helping</a:t>
            </a:r>
            <a:r>
              <a:rPr lang="en-GB" dirty="0" smtClean="0"/>
              <a:t> </a:t>
            </a:r>
            <a:r>
              <a:rPr lang="en-GB" dirty="0"/>
              <a:t>is the amount of food that you get at a single serving. </a:t>
            </a:r>
            <a:endParaRPr lang="en-GB" dirty="0" smtClean="0"/>
          </a:p>
          <a:p>
            <a:r>
              <a:rPr lang="en-GB" b="1" dirty="0" smtClean="0"/>
              <a:t>Seconds</a:t>
            </a:r>
            <a:r>
              <a:rPr lang="en-GB" dirty="0" smtClean="0"/>
              <a:t> </a:t>
            </a:r>
            <a:r>
              <a:rPr lang="en-GB" dirty="0"/>
              <a:t>(informal) is second serving of food at a meal.</a:t>
            </a:r>
          </a:p>
          <a:p>
            <a:endParaRPr lang="en-GB" dirty="0"/>
          </a:p>
        </p:txBody>
      </p:sp>
    </p:spTree>
    <p:extLst>
      <p:ext uri="{BB962C8B-B14F-4D97-AF65-F5344CB8AC3E}">
        <p14:creationId xmlns:p14="http://schemas.microsoft.com/office/powerpoint/2010/main" val="2116132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Dish/portion/helping/seconds</a:t>
            </a:r>
            <a:br>
              <a:rPr lang="en-GB" dirty="0" smtClean="0"/>
            </a:br>
            <a:r>
              <a:rPr lang="en-GB" dirty="0" smtClean="0"/>
              <a:t>p.174 ex.1</a:t>
            </a:r>
            <a:endParaRPr lang="en-GB" dirty="0"/>
          </a:p>
        </p:txBody>
      </p:sp>
      <p:sp>
        <p:nvSpPr>
          <p:cNvPr id="3" name="Content Placeholder 2"/>
          <p:cNvSpPr>
            <a:spLocks noGrp="1"/>
          </p:cNvSpPr>
          <p:nvPr>
            <p:ph idx="1"/>
          </p:nvPr>
        </p:nvSpPr>
        <p:spPr/>
        <p:txBody>
          <a:bodyPr/>
          <a:lstStyle/>
          <a:p>
            <a:r>
              <a:rPr lang="en-GB" dirty="0"/>
              <a:t>Baked apples are his </a:t>
            </a:r>
            <a:r>
              <a:rPr lang="en-GB" dirty="0" smtClean="0"/>
              <a:t>favourite….</a:t>
            </a:r>
          </a:p>
          <a:p>
            <a:r>
              <a:rPr lang="en-GB" dirty="0"/>
              <a:t>I gave him a </a:t>
            </a:r>
            <a:r>
              <a:rPr lang="en-GB" dirty="0" smtClean="0"/>
              <a:t>second… of pudding</a:t>
            </a:r>
          </a:p>
          <a:p>
            <a:r>
              <a:rPr lang="en-GB" dirty="0"/>
              <a:t>He was hungry and ordered </a:t>
            </a:r>
            <a:r>
              <a:rPr lang="en-GB" dirty="0" smtClean="0"/>
              <a:t>two…. Of fish</a:t>
            </a:r>
          </a:p>
          <a:p>
            <a:r>
              <a:rPr lang="en-GB" dirty="0"/>
              <a:t>I’d like the </a:t>
            </a:r>
            <a:r>
              <a:rPr lang="en-GB" dirty="0" smtClean="0"/>
              <a:t>second…of meat, please.</a:t>
            </a:r>
          </a:p>
          <a:p>
            <a:r>
              <a:rPr lang="en-GB" dirty="0"/>
              <a:t>He quickly ate everything on his plate and asked </a:t>
            </a:r>
            <a:r>
              <a:rPr lang="en-GB" dirty="0" smtClean="0"/>
              <a:t>for….</a:t>
            </a:r>
          </a:p>
          <a:p>
            <a:r>
              <a:rPr lang="en-GB" dirty="0" smtClean="0"/>
              <a:t>The….</a:t>
            </a:r>
            <a:r>
              <a:rPr lang="en-GB" dirty="0"/>
              <a:t> are generous in this restaurant</a:t>
            </a:r>
            <a:r>
              <a:rPr lang="en-GB" dirty="0" smtClean="0"/>
              <a:t>.</a:t>
            </a:r>
          </a:p>
          <a:p>
            <a:r>
              <a:rPr lang="en-GB" dirty="0" smtClean="0"/>
              <a:t>Fresh berry tarts were so good that everyone took….</a:t>
            </a:r>
          </a:p>
          <a:p>
            <a:endParaRPr lang="en-GB" dirty="0" smtClean="0"/>
          </a:p>
          <a:p>
            <a:endParaRPr lang="en-GB" dirty="0"/>
          </a:p>
        </p:txBody>
      </p:sp>
    </p:spTree>
    <p:extLst>
      <p:ext uri="{BB962C8B-B14F-4D97-AF65-F5344CB8AC3E}">
        <p14:creationId xmlns:p14="http://schemas.microsoft.com/office/powerpoint/2010/main" val="2632514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GB" dirty="0" smtClean="0"/>
              <a:t>p. 175 ex 2. </a:t>
            </a:r>
            <a:br>
              <a:rPr lang="en-GB" dirty="0" smtClean="0"/>
            </a:br>
            <a:r>
              <a:rPr lang="en-GB" dirty="0" smtClean="0"/>
              <a:t>In </a:t>
            </a:r>
            <a:r>
              <a:rPr lang="en-GB" dirty="0"/>
              <a:t>the texts find different methods of cooking various kinds of food and complete the following sentences.</a:t>
            </a:r>
          </a:p>
        </p:txBody>
      </p:sp>
      <p:sp>
        <p:nvSpPr>
          <p:cNvPr id="3" name="Content Placeholder 2"/>
          <p:cNvSpPr>
            <a:spLocks noGrp="1"/>
          </p:cNvSpPr>
          <p:nvPr>
            <p:ph idx="1"/>
          </p:nvPr>
        </p:nvSpPr>
        <p:spPr/>
        <p:txBody>
          <a:bodyPr/>
          <a:lstStyle/>
          <a:p>
            <a:r>
              <a:rPr lang="en-GB" dirty="0"/>
              <a:t>Fish and seafood can be </a:t>
            </a:r>
            <a:r>
              <a:rPr lang="en-GB" dirty="0" smtClean="0"/>
              <a:t>marinated….</a:t>
            </a:r>
          </a:p>
          <a:p>
            <a:r>
              <a:rPr lang="en-GB" dirty="0"/>
              <a:t>Meat can be </a:t>
            </a:r>
            <a:r>
              <a:rPr lang="en-GB" dirty="0" smtClean="0"/>
              <a:t>smoked….</a:t>
            </a:r>
          </a:p>
          <a:p>
            <a:r>
              <a:rPr lang="en-GB" dirty="0"/>
              <a:t>Vegetables can be boiled</a:t>
            </a:r>
            <a:r>
              <a:rPr lang="en-GB" dirty="0" smtClean="0"/>
              <a:t>,….</a:t>
            </a:r>
          </a:p>
          <a:p>
            <a:r>
              <a:rPr lang="en-GB" dirty="0"/>
              <a:t>Eggs can be boiled</a:t>
            </a:r>
            <a:r>
              <a:rPr lang="en-GB" dirty="0" smtClean="0"/>
              <a:t>,….</a:t>
            </a:r>
            <a:endParaRPr lang="en-GB" dirty="0"/>
          </a:p>
          <a:p>
            <a:endParaRPr lang="en-GB" dirty="0"/>
          </a:p>
        </p:txBody>
      </p:sp>
    </p:spTree>
    <p:extLst>
      <p:ext uri="{BB962C8B-B14F-4D97-AF65-F5344CB8AC3E}">
        <p14:creationId xmlns:p14="http://schemas.microsoft.com/office/powerpoint/2010/main" val="3932688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12" y="2249507"/>
            <a:ext cx="2947482" cy="1970130"/>
          </a:xfrm>
        </p:spPr>
        <p:txBody>
          <a:bodyPr>
            <a:normAutofit fontScale="90000"/>
          </a:bodyPr>
          <a:lstStyle/>
          <a:p>
            <a:r>
              <a:rPr lang="en-GB" dirty="0" smtClean="0"/>
              <a:t/>
            </a:r>
            <a:br>
              <a:rPr lang="en-GB" dirty="0" smtClean="0"/>
            </a:br>
            <a:r>
              <a:rPr lang="en-GB" dirty="0" smtClean="0"/>
              <a:t/>
            </a:r>
            <a:br>
              <a:rPr lang="en-GB" dirty="0" smtClean="0"/>
            </a:br>
            <a:r>
              <a:rPr lang="en-GB" sz="3100" dirty="0" smtClean="0"/>
              <a:t>1. hors </a:t>
            </a:r>
            <a:r>
              <a:rPr lang="en-GB" sz="3100" dirty="0"/>
              <a:t>d’oeuvre</a:t>
            </a:r>
            <a:br>
              <a:rPr lang="en-GB" sz="3100" dirty="0"/>
            </a:br>
            <a:r>
              <a:rPr lang="en-GB" sz="3100" dirty="0" smtClean="0"/>
              <a:t>2. Soup</a:t>
            </a:r>
            <a:r>
              <a:rPr lang="en-GB" sz="3100" dirty="0"/>
              <a:t/>
            </a:r>
            <a:br>
              <a:rPr lang="en-GB" sz="3100" dirty="0"/>
            </a:br>
            <a:r>
              <a:rPr lang="en-GB" sz="3100" dirty="0" smtClean="0"/>
              <a:t>3. Fish </a:t>
            </a:r>
            <a:r>
              <a:rPr lang="en-GB" sz="3100" dirty="0"/>
              <a:t>course</a:t>
            </a:r>
            <a:br>
              <a:rPr lang="en-GB" sz="3100" dirty="0"/>
            </a:br>
            <a:r>
              <a:rPr lang="en-GB" sz="3100" dirty="0" smtClean="0"/>
              <a:t>4. Main </a:t>
            </a:r>
            <a:r>
              <a:rPr lang="en-GB" sz="3100" dirty="0"/>
              <a:t>course</a:t>
            </a:r>
            <a:r>
              <a:rPr lang="en-GB" dirty="0"/>
              <a:t/>
            </a:r>
            <a:br>
              <a:rPr lang="en-GB" dirty="0"/>
            </a:br>
            <a:r>
              <a:rPr lang="en-GB" dirty="0"/>
              <a:t/>
            </a:r>
            <a:br>
              <a:rPr lang="en-GB" dirty="0"/>
            </a:br>
            <a:endParaRPr lang="en-GB" dirty="0"/>
          </a:p>
        </p:txBody>
      </p:sp>
      <p:sp>
        <p:nvSpPr>
          <p:cNvPr id="3" name="Content Placeholder 2"/>
          <p:cNvSpPr>
            <a:spLocks noGrp="1"/>
          </p:cNvSpPr>
          <p:nvPr>
            <p:ph idx="1"/>
          </p:nvPr>
        </p:nvSpPr>
        <p:spPr>
          <a:xfrm>
            <a:off x="3447535" y="-770020"/>
            <a:ext cx="8471749" cy="6419008"/>
          </a:xfrm>
        </p:spPr>
        <p:txBody>
          <a:bodyPr>
            <a:normAutofit/>
          </a:bodyPr>
          <a:lstStyle/>
          <a:p>
            <a:r>
              <a:rPr lang="en-GB" dirty="0"/>
              <a:t>Boiled salmon, Cold eggs mayonnaise, </a:t>
            </a:r>
            <a:r>
              <a:rPr lang="en-GB" dirty="0" smtClean="0"/>
              <a:t>Bouillon </a:t>
            </a:r>
            <a:r>
              <a:rPr lang="en-GB" dirty="0"/>
              <a:t>with dumplings, Braised leg of mutton, Ox tongue with horseradish, Noodle soup with chicken, Fillet of beef Wellington, </a:t>
            </a:r>
            <a:r>
              <a:rPr lang="en-GB" dirty="0" smtClean="0"/>
              <a:t>Escalope(=thin meat) </a:t>
            </a:r>
            <a:r>
              <a:rPr lang="en-GB" dirty="0" err="1"/>
              <a:t>Karadjordje</a:t>
            </a:r>
            <a:r>
              <a:rPr lang="en-GB" dirty="0"/>
              <a:t> style, Cream of green pea soup</a:t>
            </a:r>
            <a:r>
              <a:rPr lang="en-GB" dirty="0" smtClean="0"/>
              <a:t>,, </a:t>
            </a:r>
            <a:r>
              <a:rPr lang="en-GB" dirty="0"/>
              <a:t>Lamb cutlet, Haddock with butter, Smoked ham, Caviar canapé, Stuffed trout, Beef ragout soup, Mixed pickles, Grilled </a:t>
            </a:r>
            <a:r>
              <a:rPr lang="en-GB" dirty="0" err="1"/>
              <a:t>sterlet</a:t>
            </a:r>
            <a:r>
              <a:rPr lang="en-GB" dirty="0"/>
              <a:t>, Pork leg jelly, Goulash, Trout in </a:t>
            </a:r>
            <a:r>
              <a:rPr lang="en-GB" dirty="0" smtClean="0"/>
              <a:t>aspic=</a:t>
            </a:r>
            <a:r>
              <a:rPr lang="en-GB" dirty="0"/>
              <a:t> </a:t>
            </a:r>
            <a:r>
              <a:rPr lang="en-GB" dirty="0" err="1"/>
              <a:t>gelatin</a:t>
            </a:r>
            <a:r>
              <a:rPr lang="en-GB" dirty="0" smtClean="0"/>
              <a:t>, </a:t>
            </a:r>
            <a:r>
              <a:rPr lang="en-GB" dirty="0"/>
              <a:t>Fried </a:t>
            </a:r>
            <a:r>
              <a:rPr lang="en-GB" dirty="0" smtClean="0"/>
              <a:t>pilchard=sardines, </a:t>
            </a:r>
            <a:r>
              <a:rPr lang="en-GB" dirty="0"/>
              <a:t>Sole English style, Breaded cheese, English roast beef, Roast suckling </a:t>
            </a:r>
            <a:r>
              <a:rPr lang="en-GB" dirty="0" smtClean="0"/>
              <a:t>pig (</a:t>
            </a:r>
            <a:r>
              <a:rPr lang="en-GB" dirty="0" err="1" smtClean="0"/>
              <a:t>prasetina</a:t>
            </a:r>
            <a:r>
              <a:rPr lang="en-GB" dirty="0"/>
              <a:t>)</a:t>
            </a:r>
            <a:r>
              <a:rPr lang="en-GB" dirty="0" smtClean="0"/>
              <a:t>, </a:t>
            </a:r>
            <a:r>
              <a:rPr lang="en-GB" dirty="0"/>
              <a:t>Tomato salad</a:t>
            </a:r>
          </a:p>
          <a:p>
            <a:endParaRPr lang="en-GB" dirty="0"/>
          </a:p>
        </p:txBody>
      </p:sp>
      <p:pic>
        <p:nvPicPr>
          <p:cNvPr id="1026" name="Picture 2" descr="Bouillon with cep dumplings – License Images – 160603 ❘ StockF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9353" y="5286964"/>
            <a:ext cx="2391427" cy="17066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dictionary.cambridge.org/images/full/horser_noun_002_18183.jpg?version=5.0.2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9355" y="5286964"/>
            <a:ext cx="2509945" cy="18824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amb cutlets with fattoush - Recipes - delicious.com.a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58654" y="3491515"/>
            <a:ext cx="2441588" cy="16277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addock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0645" y="3532202"/>
            <a:ext cx="2391427" cy="158703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ef rag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75913" y="3513786"/>
            <a:ext cx="2374776" cy="1583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85517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moussaka</a:t>
            </a:r>
            <a:r>
              <a:rPr lang="en-GB" dirty="0"/>
              <a:t> / casserole / goulash / pilaf / kebab / fritter / croquette / </a:t>
            </a:r>
            <a:r>
              <a:rPr lang="en-GB" dirty="0" err="1"/>
              <a:t>vol</a:t>
            </a:r>
            <a:r>
              <a:rPr lang="en-GB" dirty="0"/>
              <a:t>-au-vent</a:t>
            </a:r>
            <a:br>
              <a:rPr lang="en-GB" dirty="0"/>
            </a:br>
            <a:r>
              <a:rPr lang="en-GB" dirty="0"/>
              <a:t/>
            </a:r>
            <a:br>
              <a:rPr lang="en-GB" dirty="0"/>
            </a:br>
            <a:r>
              <a:rPr lang="en-GB" dirty="0" smtClean="0"/>
              <a:t>P. 176 ex 5</a:t>
            </a:r>
            <a:endParaRPr lang="en-GB" dirty="0"/>
          </a:p>
        </p:txBody>
      </p:sp>
      <p:sp>
        <p:nvSpPr>
          <p:cNvPr id="3" name="Content Placeholder 2"/>
          <p:cNvSpPr>
            <a:spLocks noGrp="1"/>
          </p:cNvSpPr>
          <p:nvPr>
            <p:ph idx="1"/>
          </p:nvPr>
        </p:nvSpPr>
        <p:spPr>
          <a:xfrm>
            <a:off x="3465095" y="160421"/>
            <a:ext cx="8309809" cy="6697579"/>
          </a:xfrm>
        </p:spPr>
        <p:txBody>
          <a:bodyPr>
            <a:normAutofit/>
          </a:bodyPr>
          <a:lstStyle/>
          <a:p>
            <a:pPr marL="0" indent="0">
              <a:buNone/>
            </a:pPr>
            <a:endParaRPr lang="en-GB" sz="3100" dirty="0" smtClean="0"/>
          </a:p>
          <a:p>
            <a:r>
              <a:rPr lang="en-GB" dirty="0" smtClean="0"/>
              <a:t>…</a:t>
            </a:r>
            <a:r>
              <a:rPr lang="en-GB" dirty="0"/>
              <a:t>a small, light, cup-shaped pastry case with </a:t>
            </a:r>
            <a:r>
              <a:rPr lang="en-GB" dirty="0" smtClean="0"/>
              <a:t>a savoury filling</a:t>
            </a:r>
          </a:p>
          <a:p>
            <a:r>
              <a:rPr lang="en-GB" dirty="0" smtClean="0"/>
              <a:t>…. </a:t>
            </a:r>
            <a:r>
              <a:rPr lang="en-GB" dirty="0"/>
              <a:t>a small rounded mass of food, such as meat, fish </a:t>
            </a:r>
            <a:r>
              <a:rPr lang="en-GB" dirty="0" smtClean="0"/>
              <a:t>or </a:t>
            </a:r>
            <a:r>
              <a:rPr lang="en-GB" dirty="0"/>
              <a:t>potato, that has been cut into small pieces, </a:t>
            </a:r>
            <a:r>
              <a:rPr lang="en-GB" dirty="0" smtClean="0"/>
              <a:t>pressed </a:t>
            </a:r>
            <a:r>
              <a:rPr lang="en-GB" dirty="0"/>
              <a:t>together, covered in breadcrumbs and </a:t>
            </a:r>
            <a:r>
              <a:rPr lang="en-GB" dirty="0" smtClean="0"/>
              <a:t>fried</a:t>
            </a:r>
          </a:p>
          <a:p>
            <a:r>
              <a:rPr lang="en-GB" dirty="0" smtClean="0"/>
              <a:t>…</a:t>
            </a:r>
            <a:r>
              <a:rPr lang="en-GB" dirty="0"/>
              <a:t>a slice of fruit, vegetable or meat covered </a:t>
            </a:r>
            <a:r>
              <a:rPr lang="en-GB" dirty="0" smtClean="0"/>
              <a:t>with </a:t>
            </a:r>
            <a:r>
              <a:rPr lang="en-GB" dirty="0"/>
              <a:t>batter (= a mixture of </a:t>
            </a:r>
            <a:r>
              <a:rPr lang="en-GB" dirty="0" smtClean="0"/>
              <a:t> flour</a:t>
            </a:r>
            <a:r>
              <a:rPr lang="en-GB" dirty="0"/>
              <a:t>, egg and milk) </a:t>
            </a:r>
            <a:r>
              <a:rPr lang="en-GB" dirty="0" smtClean="0"/>
              <a:t>and </a:t>
            </a:r>
            <a:r>
              <a:rPr lang="en-GB" dirty="0"/>
              <a:t>then </a:t>
            </a:r>
            <a:r>
              <a:rPr lang="en-GB" dirty="0" smtClean="0"/>
              <a:t>fried</a:t>
            </a:r>
          </a:p>
          <a:p>
            <a:r>
              <a:rPr lang="en-GB" dirty="0" smtClean="0"/>
              <a:t>….</a:t>
            </a:r>
            <a:r>
              <a:rPr lang="en-GB" dirty="0"/>
              <a:t> a dish, originally from Greece, consisting of </a:t>
            </a:r>
            <a:r>
              <a:rPr lang="en-GB" dirty="0" smtClean="0"/>
              <a:t>meat </a:t>
            </a:r>
            <a:r>
              <a:rPr lang="en-GB" dirty="0"/>
              <a:t>tomato and aubergine, with cheese on top, cooked </a:t>
            </a:r>
            <a:r>
              <a:rPr lang="en-GB" dirty="0" smtClean="0"/>
              <a:t>in the oven</a:t>
            </a:r>
          </a:p>
          <a:p>
            <a:r>
              <a:rPr lang="en-GB" dirty="0" smtClean="0"/>
              <a:t>…. </a:t>
            </a:r>
            <a:r>
              <a:rPr lang="en-GB" dirty="0"/>
              <a:t>rice cooked in spicy liquid, often with vegetables </a:t>
            </a:r>
            <a:r>
              <a:rPr lang="en-GB" dirty="0" smtClean="0"/>
              <a:t>or </a:t>
            </a:r>
            <a:r>
              <a:rPr lang="en-GB" dirty="0"/>
              <a:t>meat </a:t>
            </a:r>
            <a:r>
              <a:rPr lang="en-GB" dirty="0" smtClean="0"/>
              <a:t>added</a:t>
            </a:r>
          </a:p>
          <a:p>
            <a:r>
              <a:rPr lang="en-GB" dirty="0" smtClean="0"/>
              <a:t>…a </a:t>
            </a:r>
            <a:r>
              <a:rPr lang="en-GB" dirty="0"/>
              <a:t>dish consisting of small pieces of meat and </a:t>
            </a:r>
            <a:r>
              <a:rPr lang="en-GB" dirty="0" smtClean="0"/>
              <a:t>vegeta</a:t>
            </a:r>
            <a:r>
              <a:rPr lang="en-GB" dirty="0"/>
              <a:t>bles that have been put on a long thin stick or </a:t>
            </a:r>
            <a:r>
              <a:rPr lang="en-GB" dirty="0" smtClean="0"/>
              <a:t>metal rod </a:t>
            </a:r>
            <a:r>
              <a:rPr lang="en-GB" dirty="0"/>
              <a:t>and cooked usually in dry </a:t>
            </a:r>
            <a:r>
              <a:rPr lang="en-GB" dirty="0" smtClean="0"/>
              <a:t>heat</a:t>
            </a:r>
          </a:p>
          <a:p>
            <a:r>
              <a:rPr lang="en-GB" dirty="0" smtClean="0"/>
              <a:t>….</a:t>
            </a:r>
            <a:r>
              <a:rPr lang="en-GB" dirty="0"/>
              <a:t> a savoury dish, originally from Hungary, which </a:t>
            </a:r>
            <a:r>
              <a:rPr lang="en-GB" dirty="0" smtClean="0"/>
              <a:t>consists </a:t>
            </a:r>
            <a:r>
              <a:rPr lang="en-GB" dirty="0"/>
              <a:t>of meat cooked in a sauce with </a:t>
            </a:r>
            <a:r>
              <a:rPr lang="en-GB" dirty="0" smtClean="0"/>
              <a:t>paprika</a:t>
            </a:r>
          </a:p>
          <a:p>
            <a:r>
              <a:rPr lang="en-GB" dirty="0" smtClean="0"/>
              <a:t>….</a:t>
            </a:r>
            <a:r>
              <a:rPr lang="en-GB" dirty="0"/>
              <a:t> a dish made by cooking meat, vegetables or </a:t>
            </a:r>
            <a:r>
              <a:rPr lang="en-GB" dirty="0" smtClean="0"/>
              <a:t>other </a:t>
            </a:r>
            <a:r>
              <a:rPr lang="en-GB" dirty="0"/>
              <a:t>foods in liquid in a covered dish at low heat, often </a:t>
            </a:r>
            <a:r>
              <a:rPr lang="en-GB" dirty="0" smtClean="0"/>
              <a:t>in the oven</a:t>
            </a:r>
          </a:p>
          <a:p>
            <a:endParaRPr lang="en-GB" dirty="0"/>
          </a:p>
        </p:txBody>
      </p:sp>
    </p:spTree>
    <p:extLst>
      <p:ext uri="{BB962C8B-B14F-4D97-AF65-F5344CB8AC3E}">
        <p14:creationId xmlns:p14="http://schemas.microsoft.com/office/powerpoint/2010/main" val="26437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t>
            </a:r>
            <a:br>
              <a:rPr lang="en-GB" dirty="0"/>
            </a:br>
            <a:r>
              <a:rPr lang="en-GB" dirty="0">
                <a:solidFill>
                  <a:schemeClr val="bg1"/>
                </a:solidFill>
              </a:rPr>
              <a:t>Divide the following adjectives into the groups given below.</a:t>
            </a:r>
          </a:p>
        </p:txBody>
      </p:sp>
      <p:sp>
        <p:nvSpPr>
          <p:cNvPr id="3" name="Content Placeholder 2"/>
          <p:cNvSpPr>
            <a:spLocks noGrp="1"/>
          </p:cNvSpPr>
          <p:nvPr>
            <p:ph idx="1"/>
          </p:nvPr>
        </p:nvSpPr>
        <p:spPr/>
        <p:txBody>
          <a:bodyPr/>
          <a:lstStyle/>
          <a:p>
            <a:pPr lvl="1"/>
            <a:r>
              <a:rPr lang="en-GB" dirty="0"/>
              <a:t>attractive, sweet, delicious, sour, delicate, colourful, appetizing, soft, bitter, tender, fresh, tough, smooth, pleasant, creamy, light, hot, spicy, piquant, tart, salty, savoury, sharp, </a:t>
            </a:r>
            <a:r>
              <a:rPr lang="en-GB" dirty="0" smtClean="0"/>
              <a:t>heavy</a:t>
            </a:r>
          </a:p>
          <a:p>
            <a:pPr lvl="1"/>
            <a:endParaRPr lang="en-GB" dirty="0"/>
          </a:p>
          <a:p>
            <a:pPr lvl="1"/>
            <a:r>
              <a:rPr lang="en-GB" dirty="0" smtClean="0"/>
              <a:t>Flavour of food</a:t>
            </a:r>
          </a:p>
          <a:p>
            <a:pPr lvl="1"/>
            <a:r>
              <a:rPr lang="en-GB" dirty="0" smtClean="0"/>
              <a:t>Appearance of food</a:t>
            </a:r>
          </a:p>
          <a:p>
            <a:pPr lvl="1"/>
            <a:r>
              <a:rPr lang="en-GB" dirty="0" smtClean="0"/>
              <a:t>Texture of food</a:t>
            </a:r>
          </a:p>
          <a:p>
            <a:pPr lvl="1"/>
            <a:r>
              <a:rPr lang="en-GB" dirty="0" smtClean="0"/>
              <a:t>Hard to digest</a:t>
            </a:r>
            <a:endParaRPr lang="en-GB" dirty="0"/>
          </a:p>
        </p:txBody>
      </p:sp>
    </p:spTree>
    <p:extLst>
      <p:ext uri="{BB962C8B-B14F-4D97-AF65-F5344CB8AC3E}">
        <p14:creationId xmlns:p14="http://schemas.microsoft.com/office/powerpoint/2010/main" val="30810382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vocabulary</a:t>
            </a:r>
            <a:endParaRPr lang="en-GB" dirty="0"/>
          </a:p>
        </p:txBody>
      </p:sp>
      <p:sp>
        <p:nvSpPr>
          <p:cNvPr id="3" name="Content Placeholder 2"/>
          <p:cNvSpPr>
            <a:spLocks noGrp="1"/>
          </p:cNvSpPr>
          <p:nvPr>
            <p:ph idx="1"/>
          </p:nvPr>
        </p:nvSpPr>
        <p:spPr/>
        <p:txBody>
          <a:bodyPr>
            <a:normAutofit/>
          </a:bodyPr>
          <a:lstStyle/>
          <a:p>
            <a:r>
              <a:rPr lang="en-GB" b="1" dirty="0" smtClean="0">
                <a:solidFill>
                  <a:schemeClr val="tx1"/>
                </a:solidFill>
              </a:rPr>
              <a:t>A course </a:t>
            </a:r>
            <a:endParaRPr lang="sr-Latn-RS" b="1" dirty="0" smtClean="0">
              <a:solidFill>
                <a:schemeClr val="tx1"/>
              </a:solidFill>
            </a:endParaRPr>
          </a:p>
          <a:p>
            <a:pPr marL="0" indent="0">
              <a:buNone/>
            </a:pPr>
            <a:r>
              <a:rPr lang="en-GB" dirty="0" smtClean="0"/>
              <a:t>is </a:t>
            </a:r>
            <a:r>
              <a:rPr lang="en-GB" dirty="0"/>
              <a:t>a part or stage of a meal often served formally and often described according to the main food provided. </a:t>
            </a:r>
            <a:endParaRPr lang="en-GB" dirty="0" smtClean="0"/>
          </a:p>
          <a:p>
            <a:pPr marL="0" indent="0">
              <a:buNone/>
            </a:pPr>
            <a:endParaRPr lang="en-GB" dirty="0" smtClean="0"/>
          </a:p>
          <a:p>
            <a:r>
              <a:rPr lang="en-GB" dirty="0" smtClean="0"/>
              <a:t>Fish course</a:t>
            </a:r>
          </a:p>
          <a:p>
            <a:r>
              <a:rPr lang="en-GB" dirty="0" smtClean="0"/>
              <a:t>Meat course</a:t>
            </a:r>
          </a:p>
          <a:p>
            <a:endParaRPr lang="en-GB" dirty="0"/>
          </a:p>
          <a:p>
            <a:r>
              <a:rPr lang="en-GB" i="1" dirty="0"/>
              <a:t>3-course meal, 5-course meal</a:t>
            </a:r>
            <a:r>
              <a:rPr lang="en-GB" dirty="0"/>
              <a:t>;</a:t>
            </a:r>
            <a:r>
              <a:rPr lang="en-GB" i="1" dirty="0"/>
              <a:t> </a:t>
            </a:r>
            <a:endParaRPr lang="en-GB" i="1" dirty="0" smtClean="0"/>
          </a:p>
          <a:p>
            <a:r>
              <a:rPr lang="en-GB" i="1" dirty="0" smtClean="0"/>
              <a:t>first </a:t>
            </a:r>
            <a:r>
              <a:rPr lang="en-GB" dirty="0"/>
              <a:t>/</a:t>
            </a:r>
            <a:r>
              <a:rPr lang="en-GB" i="1" dirty="0"/>
              <a:t> second </a:t>
            </a:r>
            <a:r>
              <a:rPr lang="en-GB" dirty="0"/>
              <a:t>/</a:t>
            </a:r>
            <a:r>
              <a:rPr lang="en-GB" i="1" dirty="0"/>
              <a:t> main course</a:t>
            </a:r>
            <a:endParaRPr lang="en-GB" dirty="0"/>
          </a:p>
        </p:txBody>
      </p:sp>
    </p:spTree>
    <p:extLst>
      <p:ext uri="{BB962C8B-B14F-4D97-AF65-F5344CB8AC3E}">
        <p14:creationId xmlns:p14="http://schemas.microsoft.com/office/powerpoint/2010/main" val="2273398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accompaniment / occasion / pickles / cookery / functions / delicacy / doily / aperitif</a:t>
            </a:r>
            <a:br>
              <a:rPr lang="en-GB" dirty="0"/>
            </a:br>
            <a:r>
              <a:rPr lang="en-GB" dirty="0"/>
              <a:t>p</a:t>
            </a:r>
            <a:r>
              <a:rPr lang="en-GB" dirty="0" smtClean="0"/>
              <a:t>. 177 ex 9</a:t>
            </a:r>
            <a:endParaRPr lang="en-GB" dirty="0"/>
          </a:p>
        </p:txBody>
      </p:sp>
      <p:sp>
        <p:nvSpPr>
          <p:cNvPr id="3" name="Content Placeholder 2"/>
          <p:cNvSpPr>
            <a:spLocks noGrp="1"/>
          </p:cNvSpPr>
          <p:nvPr>
            <p:ph idx="1"/>
          </p:nvPr>
        </p:nvSpPr>
        <p:spPr/>
        <p:txBody>
          <a:bodyPr/>
          <a:lstStyle/>
          <a:p>
            <a:r>
              <a:rPr lang="en-GB" dirty="0" smtClean="0"/>
              <a:t>A </a:t>
            </a:r>
            <a:r>
              <a:rPr lang="en-GB" dirty="0"/>
              <a:t>dry champagne makes the </a:t>
            </a:r>
            <a:r>
              <a:rPr lang="en-GB" dirty="0" smtClean="0"/>
              <a:t>ideal….</a:t>
            </a:r>
            <a:r>
              <a:rPr lang="en-GB" dirty="0"/>
              <a:t> for(to) this </a:t>
            </a:r>
            <a:r>
              <a:rPr lang="en-GB" dirty="0" smtClean="0"/>
              <a:t>dish.</a:t>
            </a:r>
          </a:p>
          <a:p>
            <a:r>
              <a:rPr lang="en-GB" dirty="0"/>
              <a:t>Would you like </a:t>
            </a:r>
            <a:r>
              <a:rPr lang="en-GB" dirty="0" smtClean="0"/>
              <a:t>an… before dinner</a:t>
            </a:r>
          </a:p>
          <a:p>
            <a:r>
              <a:rPr lang="en-GB" dirty="0"/>
              <a:t>In the centre of the table on a silver dish covered </a:t>
            </a:r>
            <a:r>
              <a:rPr lang="en-GB" dirty="0" smtClean="0"/>
              <a:t>….</a:t>
            </a:r>
            <a:r>
              <a:rPr lang="en-GB" dirty="0"/>
              <a:t> with a there was a beautifully-decorated cake</a:t>
            </a:r>
            <a:r>
              <a:rPr lang="en-GB" dirty="0" smtClean="0"/>
              <a:t>.</a:t>
            </a:r>
          </a:p>
          <a:p>
            <a:r>
              <a:rPr lang="en-GB" dirty="0"/>
              <a:t>In some parts of the world, certain foods, such as frog’s legs, snails</a:t>
            </a:r>
            <a:r>
              <a:rPr lang="en-GB" dirty="0" smtClean="0"/>
              <a:t>, or </a:t>
            </a:r>
            <a:r>
              <a:rPr lang="en-GB" dirty="0"/>
              <a:t>sheep’s eyes are considered a great</a:t>
            </a:r>
            <a:r>
              <a:rPr lang="en-GB" dirty="0" smtClean="0"/>
              <a:t>….</a:t>
            </a:r>
          </a:p>
          <a:p>
            <a:r>
              <a:rPr lang="en-GB" dirty="0"/>
              <a:t>As it was such a </a:t>
            </a:r>
            <a:r>
              <a:rPr lang="en-GB" dirty="0" smtClean="0"/>
              <a:t>special ….. </a:t>
            </a:r>
            <a:r>
              <a:rPr lang="en-GB" dirty="0"/>
              <a:t>she permitted herself a </a:t>
            </a:r>
            <a:r>
              <a:rPr lang="en-GB" dirty="0" smtClean="0"/>
              <a:t>small </a:t>
            </a:r>
            <a:r>
              <a:rPr lang="en-GB" dirty="0"/>
              <a:t>glass of champagne</a:t>
            </a:r>
            <a:r>
              <a:rPr lang="en-GB" dirty="0" smtClean="0"/>
              <a:t>.</a:t>
            </a:r>
          </a:p>
          <a:p>
            <a:r>
              <a:rPr lang="en-GB" dirty="0" smtClean="0"/>
              <a:t> </a:t>
            </a:r>
            <a:r>
              <a:rPr lang="en-GB" dirty="0"/>
              <a:t>Have </a:t>
            </a:r>
            <a:r>
              <a:rPr lang="en-GB" dirty="0" smtClean="0"/>
              <a:t>some….</a:t>
            </a:r>
            <a:r>
              <a:rPr lang="en-GB" dirty="0"/>
              <a:t> with your salad</a:t>
            </a:r>
            <a:r>
              <a:rPr lang="en-GB" dirty="0" smtClean="0"/>
              <a:t>.</a:t>
            </a:r>
          </a:p>
          <a:p>
            <a:r>
              <a:rPr lang="en-GB" dirty="0"/>
              <a:t>There are quite a number of great names in the history </a:t>
            </a:r>
            <a:r>
              <a:rPr lang="en-GB" dirty="0" smtClean="0"/>
              <a:t>of….</a:t>
            </a:r>
          </a:p>
          <a:p>
            <a:r>
              <a:rPr lang="en-GB" dirty="0"/>
              <a:t>I see her two or three times a year, usually at </a:t>
            </a:r>
            <a:r>
              <a:rPr lang="en-GB" dirty="0" smtClean="0"/>
              <a:t>social….</a:t>
            </a:r>
            <a:endParaRPr lang="en-GB" dirty="0"/>
          </a:p>
        </p:txBody>
      </p:sp>
    </p:spTree>
    <p:extLst>
      <p:ext uri="{BB962C8B-B14F-4D97-AF65-F5344CB8AC3E}">
        <p14:creationId xmlns:p14="http://schemas.microsoft.com/office/powerpoint/2010/main" val="6599088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531" y="3116179"/>
            <a:ext cx="2834640" cy="2377440"/>
          </a:xfrm>
        </p:spPr>
        <p:txBody>
          <a:bodyPr>
            <a:normAutofit fontScale="90000"/>
          </a:bodyPr>
          <a:lstStyle/>
          <a:p>
            <a:r>
              <a:rPr lang="en-GB" dirty="0"/>
              <a:t>In the text that follows the words </a:t>
            </a:r>
            <a:r>
              <a:rPr lang="en-GB" i="1" dirty="0"/>
              <a:t>menu</a:t>
            </a:r>
            <a:r>
              <a:rPr lang="en-GB" dirty="0"/>
              <a:t> (2), </a:t>
            </a:r>
            <a:r>
              <a:rPr lang="en-GB" i="1" dirty="0"/>
              <a:t>food</a:t>
            </a:r>
            <a:r>
              <a:rPr lang="en-GB" dirty="0"/>
              <a:t> (5), </a:t>
            </a:r>
            <a:r>
              <a:rPr lang="en-GB" i="1" dirty="0"/>
              <a:t>meal</a:t>
            </a:r>
            <a:r>
              <a:rPr lang="en-GB" dirty="0"/>
              <a:t> (2), </a:t>
            </a:r>
            <a:r>
              <a:rPr lang="en-GB" i="1" dirty="0"/>
              <a:t>course </a:t>
            </a:r>
            <a:r>
              <a:rPr lang="en-GB" dirty="0"/>
              <a:t>(3),</a:t>
            </a:r>
            <a:r>
              <a:rPr lang="en-GB" i="1" dirty="0"/>
              <a:t> dinner </a:t>
            </a:r>
            <a:r>
              <a:rPr lang="en-GB" dirty="0"/>
              <a:t>(1),</a:t>
            </a:r>
            <a:r>
              <a:rPr lang="en-GB" i="1" dirty="0"/>
              <a:t> dish </a:t>
            </a:r>
            <a:r>
              <a:rPr lang="en-GB" dirty="0"/>
              <a:t>(2),</a:t>
            </a:r>
            <a:r>
              <a:rPr lang="en-GB" i="1" dirty="0"/>
              <a:t> seconds </a:t>
            </a:r>
            <a:r>
              <a:rPr lang="en-GB" dirty="0"/>
              <a:t>(1) are left out. Fill in the</a:t>
            </a:r>
            <a:r>
              <a:rPr lang="en-GB" i="1" dirty="0"/>
              <a:t> </a:t>
            </a:r>
            <a:r>
              <a:rPr lang="en-GB" dirty="0"/>
              <a:t>gaps with these words.</a:t>
            </a:r>
            <a:br>
              <a:rPr lang="en-GB" dirty="0"/>
            </a:br>
            <a:r>
              <a:rPr lang="en-GB" dirty="0"/>
              <a:t/>
            </a:r>
            <a:br>
              <a:rPr lang="en-GB" dirty="0"/>
            </a:br>
            <a:r>
              <a:rPr lang="en-GB" dirty="0" smtClean="0"/>
              <a:t>p. 178 </a:t>
            </a:r>
            <a:endParaRPr lang="en-GB" dirty="0"/>
          </a:p>
        </p:txBody>
      </p:sp>
      <p:sp>
        <p:nvSpPr>
          <p:cNvPr id="4" name="Content Placeholder 3"/>
          <p:cNvSpPr>
            <a:spLocks noGrp="1"/>
          </p:cNvSpPr>
          <p:nvPr>
            <p:ph idx="1"/>
          </p:nvPr>
        </p:nvSpPr>
        <p:spPr/>
        <p:txBody>
          <a:bodyPr>
            <a:normAutofit fontScale="92500"/>
          </a:bodyPr>
          <a:lstStyle/>
          <a:p>
            <a:r>
              <a:rPr lang="en-US" dirty="0">
                <a:solidFill>
                  <a:schemeClr val="tx1"/>
                </a:solidFill>
              </a:rPr>
              <a:t>I enjoy planning…… for my friends, preparing the…… and serving them myself. Often, I am sharing not just…. But a whole new vegetarian way of eating. Let me tell you this very short story. Among the guests of a dinner party there was a couple that I had not met before, and whom I sincerely wanted to please. As we were sitting down to …., the man announced in loud though not unpleasant tones: “I just want you to know that I cant stand vegetarian…… “I smiled and served the firs….. Pea soup with butter dumplings. “But I love good soup!” he declared. So, it went, right on to the fresh berry tarts, of which everyone present took…… the point is that very few people dislike good….. And if you give them good….., they wont even notice that they haven’t consumed their usual ration of meat. My personal experience is that serving a…. That </a:t>
            </a:r>
            <a:r>
              <a:rPr lang="en-US" dirty="0" smtClean="0">
                <a:solidFill>
                  <a:schemeClr val="tx1"/>
                </a:solidFill>
              </a:rPr>
              <a:t>is somewhat </a:t>
            </a:r>
            <a:r>
              <a:rPr lang="en-US" dirty="0">
                <a:solidFill>
                  <a:schemeClr val="tx1"/>
                </a:solidFill>
              </a:rPr>
              <a:t>foreign to the guests usually makes a dinner party a success. The guests are not only well-fed, they are also intrigued and flattered. Planning  a good…… is fine-pointed skill, particularly in the vegetarian cuisine. Each….. Has an </a:t>
            </a:r>
            <a:r>
              <a:rPr lang="en-US" dirty="0" smtClean="0">
                <a:solidFill>
                  <a:schemeClr val="tx1"/>
                </a:solidFill>
              </a:rPr>
              <a:t>architecture</a:t>
            </a:r>
            <a:r>
              <a:rPr lang="en-US" dirty="0">
                <a:solidFill>
                  <a:schemeClr val="tx1"/>
                </a:solidFill>
              </a:rPr>
              <a:t>! One or several….. May be central. When I serve a variety of…… at a supper, I always try to arrange them in….. Each separate… is so much more appreciated when it enjoys unshared attention.</a:t>
            </a:r>
          </a:p>
          <a:p>
            <a:endParaRPr lang="en-US" dirty="0"/>
          </a:p>
        </p:txBody>
      </p:sp>
      <p:sp>
        <p:nvSpPr>
          <p:cNvPr id="5" name="Text Placeholder 4"/>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59010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soups</a:t>
            </a:r>
            <a:endParaRPr lang="en-GB" dirty="0"/>
          </a:p>
        </p:txBody>
      </p:sp>
      <p:sp>
        <p:nvSpPr>
          <p:cNvPr id="3" name="Content Placeholder 2"/>
          <p:cNvSpPr>
            <a:spLocks noGrp="1"/>
          </p:cNvSpPr>
          <p:nvPr>
            <p:ph idx="1"/>
          </p:nvPr>
        </p:nvSpPr>
        <p:spPr>
          <a:xfrm>
            <a:off x="3580509" y="1737359"/>
            <a:ext cx="8771911" cy="5417419"/>
          </a:xfrm>
        </p:spPr>
        <p:txBody>
          <a:bodyPr>
            <a:normAutofit/>
          </a:bodyPr>
          <a:lstStyle/>
          <a:p>
            <a:r>
              <a:rPr lang="en-GB" sz="2200" dirty="0" smtClean="0"/>
              <a:t>s</a:t>
            </a:r>
            <a:r>
              <a:rPr lang="en-GB" sz="2200" dirty="0" smtClean="0"/>
              <a:t>tock </a:t>
            </a:r>
            <a:r>
              <a:rPr lang="en-GB" sz="2200" dirty="0" smtClean="0"/>
              <a:t>-</a:t>
            </a:r>
            <a:r>
              <a:rPr lang="en-GB" sz="2200" dirty="0"/>
              <a:t> made by boiling vegetables or the bones </a:t>
            </a:r>
            <a:r>
              <a:rPr lang="en-GB" sz="2200" dirty="0" smtClean="0"/>
              <a:t> </a:t>
            </a:r>
            <a:r>
              <a:rPr lang="en-GB" sz="2200" dirty="0"/>
              <a:t>used to add </a:t>
            </a:r>
            <a:r>
              <a:rPr lang="en-GB" sz="2200" dirty="0" err="1"/>
              <a:t>flavor</a:t>
            </a:r>
            <a:r>
              <a:rPr lang="en-GB" sz="2200" dirty="0"/>
              <a:t> to soups and other </a:t>
            </a:r>
            <a:r>
              <a:rPr lang="en-GB" sz="2200" dirty="0" smtClean="0"/>
              <a:t>food</a:t>
            </a:r>
          </a:p>
          <a:p>
            <a:r>
              <a:rPr lang="en-GB" sz="2200" dirty="0" smtClean="0"/>
              <a:t>consommé </a:t>
            </a:r>
            <a:r>
              <a:rPr lang="en-GB" sz="2200" dirty="0"/>
              <a:t> </a:t>
            </a:r>
            <a:r>
              <a:rPr lang="en-GB" sz="2200" dirty="0" smtClean="0"/>
              <a:t>-</a:t>
            </a:r>
            <a:r>
              <a:rPr lang="en-GB" sz="2200" dirty="0"/>
              <a:t>a thin, clear soup</a:t>
            </a:r>
          </a:p>
          <a:p>
            <a:r>
              <a:rPr lang="en-GB" sz="2200" dirty="0"/>
              <a:t>b</a:t>
            </a:r>
            <a:r>
              <a:rPr lang="en-GB" sz="2200" dirty="0" smtClean="0"/>
              <a:t>roth - a</a:t>
            </a:r>
            <a:r>
              <a:rPr lang="en-GB" sz="2200" dirty="0"/>
              <a:t> thin soup, often with vegetables or rice in </a:t>
            </a:r>
            <a:r>
              <a:rPr lang="en-GB" sz="2200" dirty="0" smtClean="0"/>
              <a:t>it</a:t>
            </a:r>
            <a:endParaRPr lang="en-GB" sz="2200" dirty="0"/>
          </a:p>
          <a:p>
            <a:r>
              <a:rPr lang="en-GB" sz="2200" dirty="0"/>
              <a:t>cream soup/potage</a:t>
            </a:r>
          </a:p>
          <a:p>
            <a:r>
              <a:rPr lang="en-GB" sz="2200" dirty="0"/>
              <a:t>b</a:t>
            </a:r>
            <a:r>
              <a:rPr lang="en-GB" sz="2200" dirty="0" smtClean="0"/>
              <a:t>ouillon- </a:t>
            </a:r>
            <a:r>
              <a:rPr lang="en-GB" sz="2200" dirty="0"/>
              <a:t>a thin, clear soup made by boiling meat and vegetables in water</a:t>
            </a:r>
          </a:p>
          <a:p>
            <a:endParaRPr lang="en-GB" sz="2200" dirty="0" smtClean="0"/>
          </a:p>
          <a:p>
            <a:endParaRPr lang="en-GB" dirty="0"/>
          </a:p>
        </p:txBody>
      </p:sp>
      <p:pic>
        <p:nvPicPr>
          <p:cNvPr id="3078" name="Picture 6" descr="https://dictionary.cambridge.org/images/full/consom_noun_002_08235.jpg?version=5.0.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0294" y="4042444"/>
            <a:ext cx="2632731" cy="1869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790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salads</a:t>
            </a:r>
            <a:endParaRPr lang="en-GB" dirty="0"/>
          </a:p>
        </p:txBody>
      </p:sp>
      <p:sp>
        <p:nvSpPr>
          <p:cNvPr id="3" name="Content Placeholder 2"/>
          <p:cNvSpPr>
            <a:spLocks noGrp="1"/>
          </p:cNvSpPr>
          <p:nvPr>
            <p:ph idx="1"/>
          </p:nvPr>
        </p:nvSpPr>
        <p:spPr>
          <a:xfrm>
            <a:off x="3834063" y="176463"/>
            <a:ext cx="8357937" cy="6681537"/>
          </a:xfrm>
        </p:spPr>
        <p:txBody>
          <a:bodyPr>
            <a:normAutofit/>
          </a:bodyPr>
          <a:lstStyle/>
          <a:p>
            <a:pPr marL="0" indent="0">
              <a:buNone/>
            </a:pPr>
            <a:r>
              <a:rPr lang="en-GB" dirty="0" smtClean="0"/>
              <a:t>green + dressing</a:t>
            </a:r>
            <a:endParaRPr lang="en-GB" dirty="0"/>
          </a:p>
          <a:p>
            <a:r>
              <a:rPr lang="en-GB" dirty="0"/>
              <a:t>lettuce</a:t>
            </a:r>
          </a:p>
          <a:p>
            <a:r>
              <a:rPr lang="en-GB" dirty="0" smtClean="0"/>
              <a:t>Rocket (</a:t>
            </a:r>
            <a:r>
              <a:rPr lang="en-GB" dirty="0" smtClean="0"/>
              <a:t>arugula)</a:t>
            </a:r>
            <a:endParaRPr lang="en-GB" dirty="0"/>
          </a:p>
          <a:p>
            <a:r>
              <a:rPr lang="en-GB" dirty="0" smtClean="0"/>
              <a:t>Endive </a:t>
            </a:r>
            <a:endParaRPr lang="en-GB" dirty="0" smtClean="0"/>
          </a:p>
          <a:p>
            <a:r>
              <a:rPr lang="en-GB" dirty="0" smtClean="0"/>
              <a:t>Chicory </a:t>
            </a:r>
          </a:p>
          <a:p>
            <a:r>
              <a:rPr lang="en-GB" dirty="0" smtClean="0"/>
              <a:t>lamb’s lettuce </a:t>
            </a:r>
          </a:p>
          <a:p>
            <a:pPr marL="0" indent="0">
              <a:buNone/>
            </a:pPr>
            <a:r>
              <a:rPr lang="en-GB" dirty="0" smtClean="0"/>
              <a:t>plain</a:t>
            </a:r>
            <a:endParaRPr lang="en-GB" dirty="0" smtClean="0"/>
          </a:p>
          <a:p>
            <a:r>
              <a:rPr lang="en-GB" dirty="0" smtClean="0"/>
              <a:t>vegetables </a:t>
            </a:r>
            <a:r>
              <a:rPr lang="en-GB" dirty="0"/>
              <a:t>(raw/cooked</a:t>
            </a:r>
            <a:r>
              <a:rPr lang="en-GB" dirty="0" smtClean="0"/>
              <a:t>)</a:t>
            </a:r>
            <a:endParaRPr lang="en-GB" u="sng" dirty="0" smtClean="0"/>
          </a:p>
          <a:p>
            <a:pPr marL="0" indent="0">
              <a:buNone/>
            </a:pPr>
            <a:r>
              <a:rPr lang="en-GB" dirty="0" smtClean="0"/>
              <a:t>c</a:t>
            </a:r>
            <a:r>
              <a:rPr lang="en-GB" dirty="0" smtClean="0"/>
              <a:t>ompound</a:t>
            </a:r>
          </a:p>
          <a:p>
            <a:r>
              <a:rPr lang="en-GB" dirty="0" smtClean="0"/>
              <a:t>vegetables </a:t>
            </a:r>
            <a:r>
              <a:rPr lang="en-GB" dirty="0"/>
              <a:t>(fruit)</a:t>
            </a:r>
          </a:p>
          <a:p>
            <a:r>
              <a:rPr lang="en-GB" dirty="0"/>
              <a:t>pasta, rice</a:t>
            </a:r>
          </a:p>
          <a:p>
            <a:r>
              <a:rPr lang="en-GB" dirty="0"/>
              <a:t>fish, meat</a:t>
            </a:r>
          </a:p>
          <a:p>
            <a:endParaRPr lang="en-GB" dirty="0"/>
          </a:p>
        </p:txBody>
      </p:sp>
      <p:sp>
        <p:nvSpPr>
          <p:cNvPr id="4" name="AutoShape 6" descr="White Endive - Nature&amp;#39;s Produce"/>
          <p:cNvSpPr>
            <a:spLocks noChangeAspect="1" noChangeArrowheads="1"/>
          </p:cNvSpPr>
          <p:nvPr/>
        </p:nvSpPr>
        <p:spPr bwMode="auto">
          <a:xfrm>
            <a:off x="-736790" y="1850309"/>
            <a:ext cx="92791" cy="9279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4" name="Picture 8" descr="Belgian Endive 101: How to Buy, Store, and Cook It! | Live Eat Lear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28635" y="4301663"/>
            <a:ext cx="1501479" cy="2205904"/>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Ultimate Guide to Using Salad Leaves | Stories | Kitchen Stor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3809" y="759919"/>
            <a:ext cx="4693540" cy="3520155"/>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How Do I Choose the Best Lamb&amp;#39;s Lettuce? (with pictur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V="1">
            <a:off x="8889260" y="4301663"/>
            <a:ext cx="2898089" cy="244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1917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desserts</a:t>
            </a:r>
            <a:endParaRPr lang="en-GB" dirty="0"/>
          </a:p>
        </p:txBody>
      </p:sp>
      <p:sp>
        <p:nvSpPr>
          <p:cNvPr id="3" name="Content Placeholder 2"/>
          <p:cNvSpPr>
            <a:spLocks noGrp="1"/>
          </p:cNvSpPr>
          <p:nvPr>
            <p:ph idx="1"/>
          </p:nvPr>
        </p:nvSpPr>
        <p:spPr>
          <a:xfrm>
            <a:off x="3869268" y="864108"/>
            <a:ext cx="5265107" cy="5120640"/>
          </a:xfrm>
        </p:spPr>
        <p:txBody>
          <a:bodyPr/>
          <a:lstStyle/>
          <a:p>
            <a:r>
              <a:rPr lang="en-GB" dirty="0"/>
              <a:t>pies, tarts, cakes</a:t>
            </a:r>
            <a:r>
              <a:rPr lang="en-GB" dirty="0" smtClean="0"/>
              <a:t>,</a:t>
            </a:r>
          </a:p>
          <a:p>
            <a:r>
              <a:rPr lang="en-GB" dirty="0" smtClean="0"/>
              <a:t> gateaux (</a:t>
            </a:r>
            <a:r>
              <a:rPr lang="en-GB" dirty="0" smtClean="0"/>
              <a:t>gateau) - </a:t>
            </a:r>
            <a:r>
              <a:rPr lang="en-GB" dirty="0"/>
              <a:t>a large, sweet cake, </a:t>
            </a:r>
            <a:r>
              <a:rPr lang="en-GB" dirty="0" smtClean="0"/>
              <a:t>usually with</a:t>
            </a:r>
            <a:r>
              <a:rPr lang="en-GB" dirty="0"/>
              <a:t> cream or fruit in it</a:t>
            </a:r>
          </a:p>
          <a:p>
            <a:r>
              <a:rPr lang="en-GB" dirty="0"/>
              <a:t>pancakes, donuts</a:t>
            </a:r>
          </a:p>
          <a:p>
            <a:r>
              <a:rPr lang="en-GB" dirty="0"/>
              <a:t>mousse, </a:t>
            </a:r>
            <a:r>
              <a:rPr lang="en-GB" dirty="0" err="1"/>
              <a:t>souffle</a:t>
            </a:r>
            <a:endParaRPr lang="en-GB" dirty="0"/>
          </a:p>
          <a:p>
            <a:r>
              <a:rPr lang="en-GB" dirty="0"/>
              <a:t>pudding</a:t>
            </a:r>
          </a:p>
          <a:p>
            <a:r>
              <a:rPr lang="en-GB" dirty="0"/>
              <a:t>fruit salad, preserves, compote</a:t>
            </a:r>
          </a:p>
          <a:p>
            <a:r>
              <a:rPr lang="en-GB" dirty="0"/>
              <a:t>ice cream, sorbet, parfait</a:t>
            </a:r>
          </a:p>
          <a:p>
            <a:endParaRPr lang="en-GB" dirty="0"/>
          </a:p>
        </p:txBody>
      </p:sp>
      <p:pic>
        <p:nvPicPr>
          <p:cNvPr id="5122" name="Picture 2" descr="https://dictionary.cambridge.org/images/full/souffl_noun_002_34833.jpg?version=5.0.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91" y="4165573"/>
            <a:ext cx="3161538" cy="2107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36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puff pastry</a:t>
            </a:r>
          </a:p>
          <a:p>
            <a:r>
              <a:rPr lang="en-GB" dirty="0"/>
              <a:t>choux </a:t>
            </a:r>
            <a:r>
              <a:rPr lang="en-GB" dirty="0" smtClean="0"/>
              <a:t>pastry </a:t>
            </a:r>
            <a:r>
              <a:rPr lang="en-GB" dirty="0"/>
              <a:t> </a:t>
            </a:r>
          </a:p>
          <a:p>
            <a:r>
              <a:rPr lang="en-GB" dirty="0"/>
              <a:t>sponge</a:t>
            </a:r>
          </a:p>
          <a:p>
            <a:r>
              <a:rPr lang="en-GB" dirty="0"/>
              <a:t>meringue</a:t>
            </a:r>
          </a:p>
          <a:p>
            <a:endParaRPr lang="en-GB" dirty="0"/>
          </a:p>
          <a:p>
            <a:r>
              <a:rPr lang="en-GB" dirty="0"/>
              <a:t>glazing/coating/icing</a:t>
            </a:r>
          </a:p>
          <a:p>
            <a:endParaRPr lang="en-GB" dirty="0"/>
          </a:p>
        </p:txBody>
      </p:sp>
      <p:pic>
        <p:nvPicPr>
          <p:cNvPr id="6150" name="Picture 6" descr="https://dictionary.cambridge.org/images/full/sponge_noun_002_35280.jpg?version=5.0.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660082" y="3424428"/>
            <a:ext cx="3193253" cy="212883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icture of meringu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8700" y="5216892"/>
            <a:ext cx="2648823" cy="176146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cture of puff past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8700" y="198247"/>
            <a:ext cx="2312935" cy="15381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picture of choux past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82879" y="1863530"/>
            <a:ext cx="2001589" cy="21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50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Savouries </a:t>
            </a:r>
            <a:r>
              <a:rPr lang="en-US" dirty="0"/>
              <a:t>(after or instead of sweet dish)</a:t>
            </a:r>
            <a:endParaRPr lang="en-GB" dirty="0"/>
          </a:p>
        </p:txBody>
      </p:sp>
      <p:sp>
        <p:nvSpPr>
          <p:cNvPr id="3" name="Content Placeholder 2"/>
          <p:cNvSpPr>
            <a:spLocks noGrp="1"/>
          </p:cNvSpPr>
          <p:nvPr>
            <p:ph idx="1"/>
          </p:nvPr>
        </p:nvSpPr>
        <p:spPr/>
        <p:txBody>
          <a:bodyPr/>
          <a:lstStyle/>
          <a:p>
            <a:r>
              <a:rPr lang="en-US" dirty="0"/>
              <a:t>cheese platter</a:t>
            </a:r>
          </a:p>
          <a:p>
            <a:r>
              <a:rPr lang="en-US" dirty="0"/>
              <a:t>mushroom/sardines on toast</a:t>
            </a:r>
          </a:p>
          <a:p>
            <a:endParaRPr lang="en-GB" dirty="0"/>
          </a:p>
        </p:txBody>
      </p:sp>
      <p:pic>
        <p:nvPicPr>
          <p:cNvPr id="7172" name="Picture 4" descr="Cheese Platter - How to Make a Board the Kids Will Lov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1090" y="0"/>
            <a:ext cx="2878722" cy="383970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ardine Toasts With Tomato and Sweet Onion Recipe - NYT Coo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0692" y="3980866"/>
            <a:ext cx="3919120" cy="2612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3658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names of the courses:</a:t>
            </a:r>
            <a:br>
              <a:rPr lang="en-GB" dirty="0"/>
            </a:br>
            <a:endParaRPr lang="en-GB" dirty="0"/>
          </a:p>
        </p:txBody>
      </p:sp>
      <p:sp>
        <p:nvSpPr>
          <p:cNvPr id="3" name="Content Placeholder 2"/>
          <p:cNvSpPr>
            <a:spLocks noGrp="1"/>
          </p:cNvSpPr>
          <p:nvPr>
            <p:ph idx="1"/>
          </p:nvPr>
        </p:nvSpPr>
        <p:spPr/>
        <p:txBody>
          <a:bodyPr>
            <a:normAutofit/>
          </a:bodyPr>
          <a:lstStyle/>
          <a:p>
            <a:r>
              <a:rPr lang="en-GB" b="1" dirty="0"/>
              <a:t>hors </a:t>
            </a:r>
            <a:r>
              <a:rPr lang="en-GB" b="1" dirty="0" smtClean="0"/>
              <a:t>d’oeuvre </a:t>
            </a:r>
            <a:r>
              <a:rPr lang="en-GB" dirty="0"/>
              <a:t> </a:t>
            </a:r>
            <a:r>
              <a:rPr lang="en-GB" dirty="0" smtClean="0"/>
              <a:t>- </a:t>
            </a:r>
            <a:r>
              <a:rPr lang="en-GB" dirty="0"/>
              <a:t>several types of tasty food offered in small quantities at the beginning of a meal</a:t>
            </a:r>
            <a:r>
              <a:rPr lang="en-GB" dirty="0" smtClean="0"/>
              <a:t>.</a:t>
            </a:r>
            <a:endParaRPr lang="en-GB" dirty="0"/>
          </a:p>
          <a:p>
            <a:r>
              <a:rPr lang="en-GB" b="1" dirty="0"/>
              <a:t>appetizer (starter) </a:t>
            </a:r>
            <a:r>
              <a:rPr lang="en-GB" dirty="0"/>
              <a:t>-</a:t>
            </a:r>
            <a:r>
              <a:rPr lang="en-GB" dirty="0" smtClean="0"/>
              <a:t> </a:t>
            </a:r>
            <a:r>
              <a:rPr lang="en-GB" dirty="0"/>
              <a:t>a small serving of juice, fruit, seafood, etc. at the beginning of the meal to make people want to eat</a:t>
            </a:r>
            <a:r>
              <a:rPr lang="en-GB" dirty="0" smtClean="0"/>
              <a:t>.</a:t>
            </a:r>
          </a:p>
          <a:p>
            <a:r>
              <a:rPr lang="en-GB" b="1" dirty="0"/>
              <a:t>soup</a:t>
            </a:r>
            <a:r>
              <a:rPr lang="en-GB" dirty="0"/>
              <a:t> </a:t>
            </a:r>
            <a:r>
              <a:rPr lang="en-GB" dirty="0" smtClean="0"/>
              <a:t>- usually </a:t>
            </a:r>
            <a:r>
              <a:rPr lang="en-GB" dirty="0"/>
              <a:t>the first course in a formal dinner (or meal</a:t>
            </a:r>
            <a:r>
              <a:rPr lang="en-GB" dirty="0" smtClean="0"/>
              <a:t>).</a:t>
            </a:r>
            <a:endParaRPr lang="en-GB" dirty="0"/>
          </a:p>
          <a:p>
            <a:r>
              <a:rPr lang="en-GB" b="1" dirty="0"/>
              <a:t>farinaceous</a:t>
            </a:r>
            <a:r>
              <a:rPr lang="en-GB" dirty="0"/>
              <a:t> </a:t>
            </a:r>
            <a:r>
              <a:rPr lang="en-GB" dirty="0" smtClean="0"/>
              <a:t>- </a:t>
            </a:r>
            <a:r>
              <a:rPr lang="en-GB" dirty="0"/>
              <a:t>dish prepared from </a:t>
            </a:r>
            <a:r>
              <a:rPr lang="en-GB" dirty="0" smtClean="0"/>
              <a:t>flour </a:t>
            </a:r>
            <a:r>
              <a:rPr lang="en-GB" dirty="0"/>
              <a:t>(such as macaroni, spaghetti, etc.) or cereals (rice, corn, etc.), and served with melted butter, cheese and various sauces.</a:t>
            </a:r>
          </a:p>
          <a:p>
            <a:endParaRPr lang="en-GB" dirty="0"/>
          </a:p>
        </p:txBody>
      </p:sp>
      <p:pic>
        <p:nvPicPr>
          <p:cNvPr id="1026" name="Picture 2" descr="Farinaceous Food. Fresh Bread and Raw Pasta Near Flour in Bowl and Wheat  Ears on White Stone Background Top View Copy Stock Photo - Image of  organic, mock: 13362758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402" y="4497860"/>
            <a:ext cx="3174516" cy="21150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96736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980478" y="580768"/>
            <a:ext cx="7424808" cy="5762326"/>
          </a:xfrm>
        </p:spPr>
        <p:txBody>
          <a:bodyPr>
            <a:normAutofit/>
          </a:bodyPr>
          <a:lstStyle/>
          <a:p>
            <a:r>
              <a:rPr lang="en-GB" b="1" dirty="0"/>
              <a:t>eggs </a:t>
            </a:r>
            <a:r>
              <a:rPr lang="en-GB" b="1" dirty="0" smtClean="0"/>
              <a:t>- </a:t>
            </a:r>
            <a:r>
              <a:rPr lang="en-GB" dirty="0"/>
              <a:t>garnished egg dishes</a:t>
            </a:r>
            <a:r>
              <a:rPr lang="en-GB" dirty="0" smtClean="0"/>
              <a:t>.</a:t>
            </a:r>
            <a:endParaRPr lang="en-GB" dirty="0"/>
          </a:p>
          <a:p>
            <a:r>
              <a:rPr lang="en-GB" b="1" dirty="0"/>
              <a:t>fish </a:t>
            </a:r>
            <a:r>
              <a:rPr lang="en-GB" b="1" dirty="0" smtClean="0"/>
              <a:t>- </a:t>
            </a:r>
            <a:r>
              <a:rPr lang="en-GB" dirty="0" smtClean="0"/>
              <a:t>the </a:t>
            </a:r>
            <a:r>
              <a:rPr lang="en-GB" dirty="0"/>
              <a:t>fish course in a formal meal, usually served after the soup and before the entrée . Nearly all kinds of fish can be served but without complicated garnishes</a:t>
            </a:r>
            <a:r>
              <a:rPr lang="en-GB" dirty="0" smtClean="0"/>
              <a:t>.</a:t>
            </a:r>
            <a:endParaRPr lang="en-GB" dirty="0"/>
          </a:p>
          <a:p>
            <a:r>
              <a:rPr lang="en-GB" b="1" dirty="0"/>
              <a:t>entrée  </a:t>
            </a:r>
            <a:r>
              <a:rPr lang="en-GB" dirty="0" smtClean="0"/>
              <a:t>-  (</a:t>
            </a:r>
            <a:r>
              <a:rPr lang="en-GB" dirty="0"/>
              <a:t>US) the main dish of a meal; (UK) at very formal meals, a small dish served just before the main part.</a:t>
            </a:r>
          </a:p>
          <a:p>
            <a:r>
              <a:rPr lang="en-GB" dirty="0"/>
              <a:t>This is a dish of meat, game or poultry which is not roasted or grilled. Vegetables are not served with an entrée if it is followed by roasts with vegetables. Entrée  dishes are usually light, small and garnished.</a:t>
            </a:r>
          </a:p>
          <a:p>
            <a:endParaRPr lang="en-GB" dirty="0"/>
          </a:p>
        </p:txBody>
      </p:sp>
    </p:spTree>
    <p:extLst>
      <p:ext uri="{BB962C8B-B14F-4D97-AF65-F5344CB8AC3E}">
        <p14:creationId xmlns:p14="http://schemas.microsoft.com/office/powerpoint/2010/main" val="3094322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r>
              <a:rPr lang="en-GB" b="1" dirty="0"/>
              <a:t>main (meat) course </a:t>
            </a:r>
            <a:r>
              <a:rPr lang="en-GB" dirty="0"/>
              <a:t>-</a:t>
            </a:r>
            <a:r>
              <a:rPr lang="en-GB" dirty="0" smtClean="0"/>
              <a:t> </a:t>
            </a:r>
            <a:r>
              <a:rPr lang="en-GB" dirty="0"/>
              <a:t>roasts and grills usually served with vegetables and / or a salad</a:t>
            </a:r>
            <a:r>
              <a:rPr lang="en-GB" dirty="0" smtClean="0"/>
              <a:t>.</a:t>
            </a:r>
            <a:endParaRPr lang="en-GB" dirty="0"/>
          </a:p>
          <a:p>
            <a:r>
              <a:rPr lang="en-GB" b="1" dirty="0"/>
              <a:t>sweet </a:t>
            </a:r>
            <a:r>
              <a:rPr lang="en-GB" b="1" dirty="0" smtClean="0"/>
              <a:t>- </a:t>
            </a:r>
            <a:r>
              <a:rPr lang="en-GB" dirty="0"/>
              <a:t>sweet food served after the main course in a meal</a:t>
            </a:r>
            <a:r>
              <a:rPr lang="en-GB" dirty="0" smtClean="0"/>
              <a:t>.</a:t>
            </a:r>
            <a:endParaRPr lang="en-GB" dirty="0"/>
          </a:p>
          <a:p>
            <a:r>
              <a:rPr lang="en-GB" b="1" dirty="0"/>
              <a:t>savoury</a:t>
            </a:r>
            <a:r>
              <a:rPr lang="en-GB" dirty="0"/>
              <a:t> </a:t>
            </a:r>
            <a:r>
              <a:rPr lang="en-GB" dirty="0" smtClean="0"/>
              <a:t>- </a:t>
            </a:r>
            <a:r>
              <a:rPr lang="en-GB" dirty="0"/>
              <a:t>something pleasant to eat, a delicacy, but with a salty taste; the last course in a formal meal</a:t>
            </a:r>
            <a:r>
              <a:rPr lang="en-GB" dirty="0" smtClean="0"/>
              <a:t>.</a:t>
            </a:r>
            <a:endParaRPr lang="en-GB" dirty="0"/>
          </a:p>
          <a:p>
            <a:r>
              <a:rPr lang="en-GB" b="1" dirty="0"/>
              <a:t>cheese and biscuits </a:t>
            </a:r>
            <a:r>
              <a:rPr lang="en-GB" b="1" dirty="0" smtClean="0"/>
              <a:t>- </a:t>
            </a:r>
            <a:r>
              <a:rPr lang="en-GB" dirty="0"/>
              <a:t>a selection of cheeses and biscuits, esp. served at the end of a formal dinner</a:t>
            </a:r>
            <a:r>
              <a:rPr lang="en-GB" dirty="0" smtClean="0"/>
              <a:t>.</a:t>
            </a:r>
            <a:endParaRPr lang="en-GB" dirty="0"/>
          </a:p>
          <a:p>
            <a:r>
              <a:rPr lang="en-GB" b="1" dirty="0"/>
              <a:t>dessert </a:t>
            </a:r>
            <a:r>
              <a:rPr lang="en-GB" dirty="0" smtClean="0"/>
              <a:t>- </a:t>
            </a:r>
            <a:r>
              <a:rPr lang="en-GB" dirty="0"/>
              <a:t>fresh fruit of all kinds and nuts</a:t>
            </a:r>
            <a:r>
              <a:rPr lang="en-GB" dirty="0" smtClean="0"/>
              <a:t>.</a:t>
            </a:r>
            <a:endParaRPr lang="en-GB" dirty="0"/>
          </a:p>
          <a:p>
            <a:r>
              <a:rPr lang="en-GB" b="1" dirty="0"/>
              <a:t>coffee</a:t>
            </a:r>
            <a:r>
              <a:rPr lang="en-GB" dirty="0"/>
              <a:t> </a:t>
            </a:r>
            <a:r>
              <a:rPr lang="en-GB" dirty="0" smtClean="0"/>
              <a:t>- </a:t>
            </a:r>
            <a:r>
              <a:rPr lang="en-GB" dirty="0"/>
              <a:t>the last stage of most present-day European and American dinner parties, where coffee is taken either at the table or in the living-room.</a:t>
            </a:r>
          </a:p>
        </p:txBody>
      </p:sp>
    </p:spTree>
    <p:extLst>
      <p:ext uri="{BB962C8B-B14F-4D97-AF65-F5344CB8AC3E}">
        <p14:creationId xmlns:p14="http://schemas.microsoft.com/office/powerpoint/2010/main" val="2311302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Meni, menu, menus… Kako se ispravno piše? | Prevoditelj teks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660" y="0"/>
            <a:ext cx="97536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7147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h</a:t>
            </a:r>
            <a:r>
              <a:rPr lang="en-GB" b="1" dirty="0" err="1" smtClean="0"/>
              <a:t>ors</a:t>
            </a:r>
            <a:r>
              <a:rPr lang="en-GB" b="1" dirty="0" smtClean="0"/>
              <a:t> d’oeuvre</a:t>
            </a:r>
            <a:r>
              <a:rPr lang="en-GB" dirty="0" smtClean="0"/>
              <a:t>/</a:t>
            </a:r>
            <a:r>
              <a:rPr lang="en-GB" dirty="0"/>
              <a:t> </a:t>
            </a:r>
            <a:r>
              <a:rPr lang="en-GB" sz="2400" dirty="0"/>
              <a:t>/ˌɔː ˈ</a:t>
            </a:r>
            <a:r>
              <a:rPr lang="en-GB" sz="2400" dirty="0" err="1"/>
              <a:t>dɜːv</a:t>
            </a:r>
            <a:r>
              <a:rPr lang="en-GB" sz="2400" dirty="0"/>
              <a:t>/</a:t>
            </a:r>
            <a:r>
              <a:rPr lang="en-GB" sz="2400" dirty="0" smtClean="0"/>
              <a:t> </a:t>
            </a:r>
            <a:r>
              <a:rPr lang="en-GB" dirty="0" smtClean="0"/>
              <a:t>/</a:t>
            </a:r>
            <a:r>
              <a:rPr lang="en-GB" b="1" dirty="0"/>
              <a:t>starter/appetizer</a:t>
            </a:r>
          </a:p>
        </p:txBody>
      </p:sp>
      <p:sp>
        <p:nvSpPr>
          <p:cNvPr id="3" name="Content Placeholder 2"/>
          <p:cNvSpPr>
            <a:spLocks noGrp="1"/>
          </p:cNvSpPr>
          <p:nvPr>
            <p:ph idx="1"/>
          </p:nvPr>
        </p:nvSpPr>
        <p:spPr>
          <a:xfrm>
            <a:off x="3885311" y="559308"/>
            <a:ext cx="8001890" cy="6483176"/>
          </a:xfrm>
        </p:spPr>
        <p:txBody>
          <a:bodyPr/>
          <a:lstStyle/>
          <a:p>
            <a:pPr marL="0" indent="0">
              <a:buNone/>
            </a:pPr>
            <a:r>
              <a:rPr lang="en-GB" b="1" dirty="0" smtClean="0">
                <a:solidFill>
                  <a:schemeClr val="accent1">
                    <a:lumMod val="50000"/>
                  </a:schemeClr>
                </a:solidFill>
              </a:rPr>
              <a:t>cold</a:t>
            </a:r>
            <a:r>
              <a:rPr lang="en-GB" b="1" dirty="0">
                <a:solidFill>
                  <a:schemeClr val="accent1">
                    <a:lumMod val="50000"/>
                  </a:schemeClr>
                </a:solidFill>
              </a:rPr>
              <a:t>:</a:t>
            </a:r>
          </a:p>
          <a:p>
            <a:r>
              <a:rPr lang="en-GB" dirty="0"/>
              <a:t>fish/seafood (smoked/marinated</a:t>
            </a:r>
            <a:r>
              <a:rPr lang="en-GB" dirty="0" smtClean="0"/>
              <a:t>)</a:t>
            </a:r>
            <a:endParaRPr lang="en-GB" dirty="0"/>
          </a:p>
          <a:p>
            <a:r>
              <a:rPr lang="en-GB" dirty="0"/>
              <a:t>stuffed </a:t>
            </a:r>
            <a:r>
              <a:rPr lang="en-GB" dirty="0" smtClean="0"/>
              <a:t>eggs/jellied eggs</a:t>
            </a:r>
            <a:endParaRPr lang="en-GB" dirty="0"/>
          </a:p>
          <a:p>
            <a:r>
              <a:rPr lang="en-GB" dirty="0" smtClean="0"/>
              <a:t>Vegetables a la </a:t>
            </a:r>
            <a:r>
              <a:rPr lang="en-GB" dirty="0" err="1" smtClean="0"/>
              <a:t>grecque</a:t>
            </a:r>
            <a:r>
              <a:rPr lang="en-GB" dirty="0" smtClean="0"/>
              <a:t> (cooked in a marinade, flavoured with olive oil and lemon, served cold)</a:t>
            </a:r>
          </a:p>
          <a:p>
            <a:r>
              <a:rPr lang="en-GB" dirty="0" smtClean="0"/>
              <a:t>Cured meat/ </a:t>
            </a:r>
            <a:r>
              <a:rPr lang="en-GB" dirty="0"/>
              <a:t>cold cuts (ham, sausages</a:t>
            </a:r>
            <a:r>
              <a:rPr lang="en-GB" dirty="0" smtClean="0"/>
              <a:t>…)</a:t>
            </a:r>
          </a:p>
          <a:p>
            <a:r>
              <a:rPr lang="en-GB" dirty="0" smtClean="0"/>
              <a:t>Fish roes</a:t>
            </a:r>
          </a:p>
          <a:p>
            <a:r>
              <a:rPr lang="en-GB" dirty="0" smtClean="0"/>
              <a:t>Stuffed grapefruit</a:t>
            </a:r>
          </a:p>
          <a:p>
            <a:r>
              <a:rPr lang="en-GB" dirty="0" smtClean="0"/>
              <a:t>Prawn cocktail …</a:t>
            </a:r>
          </a:p>
          <a:p>
            <a:endParaRPr lang="en-GB" sz="3200" dirty="0"/>
          </a:p>
          <a:p>
            <a:endParaRPr lang="en-GB" dirty="0"/>
          </a:p>
        </p:txBody>
      </p:sp>
      <p:pic>
        <p:nvPicPr>
          <p:cNvPr id="4" name="Picture 2" descr="https://dictionary.cambridge.org/images/full/roe_noun_002_31391.jpg?version=5.0.2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93" y="26557"/>
            <a:ext cx="3345733" cy="22304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2" descr="Prawn Cocktail Recipe: How to Make Prawn Cocktail Recipe | Homemade Prawn  Cocktail Recip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93" y="4466517"/>
            <a:ext cx="3356007" cy="25170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Mini Jelly Fried Eggs - 1 Kg Pack Egg Sweets : Amazon.co.uk: Groce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32758" y="4545762"/>
            <a:ext cx="2759242" cy="2312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7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8" y="1123837"/>
            <a:ext cx="3164049" cy="4601183"/>
          </a:xfrm>
        </p:spPr>
        <p:txBody>
          <a:bodyPr/>
          <a:lstStyle/>
          <a:p>
            <a:pPr marL="0" indent="0"/>
            <a:r>
              <a:rPr lang="en-GB" b="1" dirty="0"/>
              <a:t>Hors d’oeuvre</a:t>
            </a:r>
            <a:r>
              <a:rPr lang="en-GB" dirty="0"/>
              <a:t>/ /</a:t>
            </a:r>
            <a:r>
              <a:rPr lang="en-GB" dirty="0" smtClean="0"/>
              <a:t>starter/appetizer</a:t>
            </a:r>
            <a:br>
              <a:rPr lang="en-GB" dirty="0" smtClean="0"/>
            </a:br>
            <a:r>
              <a:rPr lang="en-GB" b="1" dirty="0" smtClean="0">
                <a:solidFill>
                  <a:schemeClr val="accent1">
                    <a:lumMod val="50000"/>
                  </a:schemeClr>
                </a:solidFill>
              </a:rPr>
              <a:t>hot</a:t>
            </a:r>
            <a:r>
              <a:rPr lang="en-GB" b="1" dirty="0">
                <a:solidFill>
                  <a:schemeClr val="accent1">
                    <a:lumMod val="50000"/>
                  </a:schemeClr>
                </a:solidFill>
              </a:rPr>
              <a:t>:</a:t>
            </a:r>
            <a:r>
              <a:rPr lang="en-GB" b="1" dirty="0"/>
              <a:t/>
            </a:r>
            <a:br>
              <a:rPr lang="en-GB" b="1" dirty="0"/>
            </a:br>
            <a:r>
              <a:rPr lang="en-GB" dirty="0" err="1"/>
              <a:t>vols</a:t>
            </a:r>
            <a:r>
              <a:rPr lang="en-GB" dirty="0"/>
              <a:t>-au-vent</a:t>
            </a:r>
            <a:br>
              <a:rPr lang="en-GB" dirty="0"/>
            </a:br>
            <a:r>
              <a:rPr lang="en-GB" dirty="0"/>
              <a:t>croquettes</a:t>
            </a:r>
            <a:br>
              <a:rPr lang="en-GB" dirty="0"/>
            </a:br>
            <a:r>
              <a:rPr lang="en-GB" dirty="0"/>
              <a:t>rissoles</a:t>
            </a:r>
            <a:br>
              <a:rPr lang="en-GB" dirty="0"/>
            </a:br>
            <a:r>
              <a:rPr lang="en-GB" dirty="0"/>
              <a:t>fritters</a:t>
            </a:r>
            <a:br>
              <a:rPr lang="en-GB" dirty="0"/>
            </a:br>
            <a:endParaRPr lang="en-GB" dirty="0"/>
          </a:p>
        </p:txBody>
      </p:sp>
      <p:sp>
        <p:nvSpPr>
          <p:cNvPr id="3" name="Content Placeholder 2"/>
          <p:cNvSpPr>
            <a:spLocks noGrp="1"/>
          </p:cNvSpPr>
          <p:nvPr>
            <p:ph idx="1"/>
          </p:nvPr>
        </p:nvSpPr>
        <p:spPr/>
        <p:txBody>
          <a:bodyPr/>
          <a:lstStyle/>
          <a:p>
            <a:endParaRPr lang="en-GB" dirty="0"/>
          </a:p>
          <a:p>
            <a:endParaRPr lang="en-GB" dirty="0" smtClean="0"/>
          </a:p>
          <a:p>
            <a:endParaRPr lang="en-GB" dirty="0"/>
          </a:p>
          <a:p>
            <a:endParaRPr lang="en-GB" dirty="0" smtClean="0"/>
          </a:p>
          <a:p>
            <a:endParaRPr lang="en-GB" dirty="0"/>
          </a:p>
        </p:txBody>
      </p:sp>
      <p:sp>
        <p:nvSpPr>
          <p:cNvPr id="5" name="Rectangle 4"/>
          <p:cNvSpPr/>
          <p:nvPr/>
        </p:nvSpPr>
        <p:spPr>
          <a:xfrm>
            <a:off x="2569858" y="1939753"/>
            <a:ext cx="8614610" cy="2502736"/>
          </a:xfrm>
          <a:prstGeom prst="rect">
            <a:avLst/>
          </a:prstGeom>
        </p:spPr>
        <p:txBody>
          <a:bodyPr wrap="square">
            <a:spAutoFit/>
          </a:bodyPr>
          <a:lstStyle/>
          <a:p>
            <a:pPr marL="977900">
              <a:spcAft>
                <a:spcPts val="0"/>
              </a:spcAft>
              <a:tabLst>
                <a:tab pos="2832100" algn="l"/>
              </a:tabLst>
            </a:pPr>
            <a:r>
              <a:rPr lang="en-GB" sz="2000" b="1" dirty="0" err="1" smtClean="0">
                <a:effectLst/>
                <a:latin typeface="Arial" panose="020B0604020202020204" pitchFamily="34" charset="0"/>
                <a:ea typeface="Arial" panose="020B0604020202020204" pitchFamily="34" charset="0"/>
              </a:rPr>
              <a:t>vol</a:t>
            </a:r>
            <a:r>
              <a:rPr lang="en-GB" sz="2000" b="1" dirty="0" smtClean="0">
                <a:effectLst/>
                <a:latin typeface="Arial" panose="020B0604020202020204" pitchFamily="34" charset="0"/>
                <a:ea typeface="Arial" panose="020B0604020202020204" pitchFamily="34" charset="0"/>
              </a:rPr>
              <a:t>-au-vent</a:t>
            </a:r>
            <a:r>
              <a:rPr lang="en-GB" sz="2400" dirty="0" smtClean="0">
                <a:effectLst/>
                <a:latin typeface="Times New Roman" panose="02020603050405020304" pitchFamily="18" charset="0"/>
                <a:ea typeface="Times New Roman" panose="02020603050405020304" pitchFamily="18" charset="0"/>
              </a:rPr>
              <a:t>				</a:t>
            </a:r>
            <a:r>
              <a:rPr lang="en-GB" sz="2000" b="1" dirty="0" smtClean="0">
                <a:effectLst/>
                <a:latin typeface="Arial" panose="020B0604020202020204" pitchFamily="34" charset="0"/>
                <a:ea typeface="Arial" panose="020B0604020202020204" pitchFamily="34" charset="0"/>
              </a:rPr>
              <a:t>rissole</a:t>
            </a:r>
            <a:endParaRPr lang="en-GB" sz="3200" dirty="0" smtClean="0">
              <a:effectLst/>
              <a:latin typeface="Times New Roman" panose="02020603050405020304" pitchFamily="18" charset="0"/>
              <a:ea typeface="Times New Roman" panose="02020603050405020304" pitchFamily="18" charset="0"/>
            </a:endParaRPr>
          </a:p>
          <a:p>
            <a:pPr>
              <a:lnSpc>
                <a:spcPts val="135"/>
              </a:lnSpc>
              <a:spcAft>
                <a:spcPts val="0"/>
              </a:spcAft>
            </a:pPr>
            <a:r>
              <a:rPr lang="en-GB" sz="2400" dirty="0" smtClean="0">
                <a:effectLst/>
                <a:latin typeface="Times New Roman" panose="02020603050405020304" pitchFamily="18" charset="0"/>
                <a:ea typeface="Times New Roman" panose="02020603050405020304" pitchFamily="18" charset="0"/>
              </a:rPr>
              <a:t> </a:t>
            </a:r>
            <a:endParaRPr lang="en-GB" sz="3200" dirty="0" smtClean="0">
              <a:effectLst/>
              <a:latin typeface="Times New Roman" panose="02020603050405020304" pitchFamily="18" charset="0"/>
              <a:ea typeface="Times New Roman" panose="02020603050405020304" pitchFamily="18" charset="0"/>
            </a:endParaRPr>
          </a:p>
          <a:p>
            <a:pPr marL="977900">
              <a:spcAft>
                <a:spcPts val="0"/>
              </a:spcAft>
              <a:tabLst>
                <a:tab pos="2832100" algn="l"/>
              </a:tabLst>
            </a:pPr>
            <a:r>
              <a:rPr lang="en-GB" sz="2000" dirty="0" smtClean="0">
                <a:effectLst/>
                <a:latin typeface="Arial" panose="020B0604020202020204" pitchFamily="34" charset="0"/>
                <a:ea typeface="Arial" panose="020B0604020202020204" pitchFamily="34" charset="0"/>
              </a:rPr>
              <a:t>a small, light, cup-shaped pastry</a:t>
            </a:r>
            <a:r>
              <a:rPr lang="en-GB" sz="2400" dirty="0" smtClean="0">
                <a:effectLst/>
                <a:latin typeface="Times New Roman" panose="02020603050405020304" pitchFamily="18" charset="0"/>
                <a:ea typeface="Times New Roman" panose="02020603050405020304" pitchFamily="18" charset="0"/>
              </a:rPr>
              <a:t>	</a:t>
            </a:r>
            <a:r>
              <a:rPr lang="en-GB" sz="2000" dirty="0" smtClean="0">
                <a:effectLst/>
                <a:latin typeface="Arial" panose="020B0604020202020204" pitchFamily="34" charset="0"/>
                <a:ea typeface="Arial" panose="020B0604020202020204" pitchFamily="34" charset="0"/>
              </a:rPr>
              <a:t>minced cooked meat or 	 case with a savoury sauce filling 	fish coated in egg and</a:t>
            </a:r>
            <a:endParaRPr lang="en-GB" sz="3200" dirty="0" smtClean="0">
              <a:effectLst/>
              <a:latin typeface="Times New Roman" panose="02020603050405020304" pitchFamily="18" charset="0"/>
              <a:ea typeface="Times New Roman" panose="02020603050405020304" pitchFamily="18" charset="0"/>
            </a:endParaRPr>
          </a:p>
          <a:p>
            <a:pPr marL="977900">
              <a:lnSpc>
                <a:spcPct val="95000"/>
              </a:lnSpc>
              <a:spcAft>
                <a:spcPts val="0"/>
              </a:spcAft>
              <a:tabLst>
                <a:tab pos="2832100" algn="l"/>
              </a:tabLst>
            </a:pPr>
            <a:r>
              <a:rPr lang="en-GB" sz="2400" dirty="0" smtClean="0">
                <a:effectLst/>
                <a:latin typeface="Times New Roman" panose="02020603050405020304" pitchFamily="18" charset="0"/>
                <a:ea typeface="Times New Roman" panose="02020603050405020304" pitchFamily="18" charset="0"/>
              </a:rPr>
              <a:t>				</a:t>
            </a:r>
            <a:r>
              <a:rPr lang="en-GB" sz="2000" dirty="0" smtClean="0">
                <a:effectLst/>
                <a:latin typeface="Arial" panose="020B0604020202020204" pitchFamily="34" charset="0"/>
                <a:ea typeface="Arial" panose="020B0604020202020204" pitchFamily="34" charset="0"/>
              </a:rPr>
              <a:t>breadcrumbs and fried in 				deep fat</a:t>
            </a:r>
            <a:endParaRPr lang="en-GB" sz="3200" dirty="0" smtClean="0">
              <a:effectLst/>
              <a:latin typeface="Times New Roman" panose="02020603050405020304" pitchFamily="18" charset="0"/>
              <a:ea typeface="Times New Roman" panose="02020603050405020304" pitchFamily="18" charset="0"/>
            </a:endParaRPr>
          </a:p>
          <a:p>
            <a:r>
              <a:rPr lang="en-GB" sz="2800" dirty="0" smtClean="0">
                <a:effectLst/>
                <a:latin typeface="Times New Roman" panose="02020603050405020304" pitchFamily="18" charset="0"/>
                <a:ea typeface="Times New Roman" panose="02020603050405020304" pitchFamily="18" charset="0"/>
              </a:rPr>
              <a:t/>
            </a:r>
            <a:br>
              <a:rPr lang="en-GB" sz="2800" dirty="0" smtClean="0">
                <a:effectLst/>
                <a:latin typeface="Times New Roman" panose="02020603050405020304" pitchFamily="18" charset="0"/>
                <a:ea typeface="Times New Roman" panose="02020603050405020304" pitchFamily="18" charset="0"/>
              </a:rPr>
            </a:br>
            <a:endParaRPr lang="en-GB" dirty="0"/>
          </a:p>
        </p:txBody>
      </p:sp>
      <p:sp>
        <p:nvSpPr>
          <p:cNvPr id="7" name="Rectangle 6"/>
          <p:cNvSpPr/>
          <p:nvPr/>
        </p:nvSpPr>
        <p:spPr>
          <a:xfrm>
            <a:off x="3059141" y="5428016"/>
            <a:ext cx="8935452" cy="1282531"/>
          </a:xfrm>
          <a:prstGeom prst="rect">
            <a:avLst/>
          </a:prstGeom>
        </p:spPr>
        <p:txBody>
          <a:bodyPr wrap="square">
            <a:spAutoFit/>
          </a:bodyPr>
          <a:lstStyle/>
          <a:p>
            <a:pPr marL="977900">
              <a:spcAft>
                <a:spcPts val="0"/>
              </a:spcAft>
            </a:pPr>
            <a:r>
              <a:rPr lang="en-GB" b="1" dirty="0" smtClean="0">
                <a:effectLst/>
                <a:latin typeface="Arial" panose="020B0604020202020204" pitchFamily="34" charset="0"/>
                <a:ea typeface="Arial" panose="020B0604020202020204" pitchFamily="34" charset="0"/>
              </a:rPr>
              <a:t>croquette</a:t>
            </a:r>
            <a:endParaRPr lang="en-GB" sz="2400" dirty="0" smtClean="0">
              <a:effectLst/>
              <a:latin typeface="Times New Roman" panose="02020603050405020304" pitchFamily="18" charset="0"/>
              <a:ea typeface="Times New Roman" panose="02020603050405020304" pitchFamily="18" charset="0"/>
            </a:endParaRPr>
          </a:p>
          <a:p>
            <a:pPr marL="977900">
              <a:lnSpc>
                <a:spcPct val="93000"/>
              </a:lnSpc>
              <a:spcAft>
                <a:spcPts val="0"/>
              </a:spcAft>
              <a:tabLst>
                <a:tab pos="3340100" algn="l"/>
              </a:tabLst>
            </a:pPr>
            <a:r>
              <a:rPr lang="en-GB" dirty="0" smtClean="0">
                <a:effectLst/>
                <a:latin typeface="Arial" panose="020B0604020202020204" pitchFamily="34" charset="0"/>
                <a:ea typeface="Arial" panose="020B0604020202020204" pitchFamily="34" charset="0"/>
              </a:rPr>
              <a:t>a small roll of mashed potatoes or some</a:t>
            </a:r>
            <a:r>
              <a:rPr lang="en-GB" dirty="0" smtClean="0">
                <a:effectLst/>
                <a:latin typeface="Times New Roman" panose="02020603050405020304" pitchFamily="18" charset="0"/>
                <a:ea typeface="Times New Roman" panose="02020603050405020304" pitchFamily="18" charset="0"/>
              </a:rPr>
              <a:t>	</a:t>
            </a:r>
            <a:r>
              <a:rPr lang="en-GB" b="1" dirty="0" smtClean="0">
                <a:effectLst/>
                <a:latin typeface="Arial" panose="020B0604020202020204" pitchFamily="34" charset="0"/>
                <a:ea typeface="Arial" panose="020B0604020202020204" pitchFamily="34" charset="0"/>
              </a:rPr>
              <a:t>fritter</a:t>
            </a:r>
            <a:endParaRPr lang="en-GB" sz="2400" dirty="0" smtClean="0">
              <a:effectLst/>
              <a:latin typeface="Times New Roman" panose="02020603050405020304" pitchFamily="18" charset="0"/>
              <a:ea typeface="Times New Roman" panose="02020603050405020304" pitchFamily="18" charset="0"/>
            </a:endParaRPr>
          </a:p>
          <a:p>
            <a:pPr marL="977900">
              <a:lnSpc>
                <a:spcPct val="95000"/>
              </a:lnSpc>
              <a:spcAft>
                <a:spcPts val="0"/>
              </a:spcAft>
              <a:tabLst>
                <a:tab pos="3340100" algn="l"/>
              </a:tabLst>
            </a:pPr>
            <a:r>
              <a:rPr lang="en-GB" dirty="0" smtClean="0">
                <a:effectLst/>
                <a:latin typeface="Arial" panose="020B0604020202020204" pitchFamily="34" charset="0"/>
                <a:ea typeface="Arial" panose="020B0604020202020204" pitchFamily="34" charset="0"/>
              </a:rPr>
              <a:t>other vegetable, minced meat or fish,</a:t>
            </a:r>
            <a:r>
              <a:rPr lang="en-GB" dirty="0" smtClean="0">
                <a:effectLst/>
                <a:latin typeface="Times New Roman" panose="02020603050405020304" pitchFamily="18" charset="0"/>
                <a:ea typeface="Times New Roman" panose="02020603050405020304" pitchFamily="18" charset="0"/>
              </a:rPr>
              <a:t>	</a:t>
            </a:r>
            <a:r>
              <a:rPr lang="en-GB" dirty="0" smtClean="0">
                <a:effectLst/>
                <a:latin typeface="Arial" panose="020B0604020202020204" pitchFamily="34" charset="0"/>
                <a:ea typeface="Arial" panose="020B0604020202020204" pitchFamily="34" charset="0"/>
              </a:rPr>
              <a:t>any kind of food coated</a:t>
            </a:r>
            <a:endParaRPr lang="en-GB" sz="2400" dirty="0" smtClean="0">
              <a:effectLst/>
              <a:latin typeface="Times New Roman" panose="02020603050405020304" pitchFamily="18" charset="0"/>
              <a:ea typeface="Times New Roman" panose="02020603050405020304" pitchFamily="18" charset="0"/>
            </a:endParaRPr>
          </a:p>
          <a:p>
            <a:pPr marL="977900">
              <a:spcAft>
                <a:spcPts val="0"/>
              </a:spcAft>
              <a:tabLst>
                <a:tab pos="3340100" algn="l"/>
              </a:tabLst>
            </a:pPr>
            <a:r>
              <a:rPr lang="en-GB" dirty="0" smtClean="0">
                <a:effectLst/>
                <a:latin typeface="Arial" panose="020B0604020202020204" pitchFamily="34" charset="0"/>
                <a:ea typeface="Arial" panose="020B0604020202020204" pitchFamily="34" charset="0"/>
              </a:rPr>
              <a:t>coated with breadcrumbs and deep-fried</a:t>
            </a:r>
            <a:r>
              <a:rPr lang="en-GB" dirty="0" smtClean="0">
                <a:effectLst/>
                <a:latin typeface="Times New Roman" panose="02020603050405020304" pitchFamily="18" charset="0"/>
                <a:ea typeface="Times New Roman" panose="02020603050405020304" pitchFamily="18" charset="0"/>
              </a:rPr>
              <a:t>	</a:t>
            </a:r>
            <a:r>
              <a:rPr lang="en-GB" sz="1600" dirty="0" smtClean="0">
                <a:effectLst/>
                <a:latin typeface="Arial" panose="020B0604020202020204" pitchFamily="34" charset="0"/>
                <a:ea typeface="Arial" panose="020B0604020202020204" pitchFamily="34" charset="0"/>
              </a:rPr>
              <a:t>in batter and deep-fried</a:t>
            </a:r>
            <a:endParaRPr lang="en-GB" sz="2400" dirty="0" smtClean="0">
              <a:effectLst/>
              <a:latin typeface="Times New Roman" panose="02020603050405020304" pitchFamily="18" charset="0"/>
              <a:ea typeface="Times New Roman" panose="02020603050405020304" pitchFamily="18" charset="0"/>
            </a:endParaRPr>
          </a:p>
          <a:p>
            <a:pPr>
              <a:lnSpc>
                <a:spcPts val="925"/>
              </a:lnSpc>
              <a:spcAft>
                <a:spcPts val="0"/>
              </a:spcAft>
            </a:pPr>
            <a:r>
              <a:rPr lang="en-GB" dirty="0" smtClean="0">
                <a:effectLst/>
                <a:latin typeface="Times New Roman" panose="02020603050405020304" pitchFamily="18" charset="0"/>
                <a:ea typeface="Times New Roman" panose="02020603050405020304" pitchFamily="18" charset="0"/>
              </a:rPr>
              <a:t> </a:t>
            </a:r>
            <a:endParaRPr lang="en-GB" sz="2400" dirty="0">
              <a:effectLst/>
              <a:latin typeface="Times New Roman" panose="02020603050405020304" pitchFamily="18" charset="0"/>
              <a:ea typeface="Times New Roman" panose="02020603050405020304" pitchFamily="18" charset="0"/>
            </a:endParaRPr>
          </a:p>
        </p:txBody>
      </p:sp>
      <p:pic>
        <p:nvPicPr>
          <p:cNvPr id="1030" name="Picture 6" descr="17 Best Vol-Au-Vent Recipes With a Retro Spin - Insanely Go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0860" y="69339"/>
            <a:ext cx="3188938" cy="166887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Why the humble rissole is really Australia's national dish - Food Files -  delicious.com.a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43369" y="-23323"/>
            <a:ext cx="2781305" cy="1854203"/>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Best Potato Croquettes Recipe - How To Make Potato Croquet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3327" y="3368476"/>
            <a:ext cx="2856471" cy="1961444"/>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Zucchini Corn Fritters - Cooking With Aye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29963" y="3575900"/>
            <a:ext cx="1852116" cy="18521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433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12518"/>
            <a:ext cx="2947482" cy="4601183"/>
          </a:xfrm>
        </p:spPr>
        <p:txBody>
          <a:bodyPr/>
          <a:lstStyle/>
          <a:p>
            <a:r>
              <a:rPr lang="en-GB" dirty="0" smtClean="0"/>
              <a:t>Appetizers of the Balkan Cuisine - </a:t>
            </a:r>
            <a:br>
              <a:rPr lang="en-GB" dirty="0" smtClean="0"/>
            </a:br>
            <a:r>
              <a:rPr lang="en-GB" dirty="0">
                <a:solidFill>
                  <a:schemeClr val="tx1"/>
                </a:solidFill>
              </a:rPr>
              <a:t>I</a:t>
            </a:r>
            <a:r>
              <a:rPr lang="en-GB" dirty="0" smtClean="0">
                <a:solidFill>
                  <a:schemeClr val="tx1"/>
                </a:solidFill>
              </a:rPr>
              <a:t>dentify the dishes</a:t>
            </a:r>
            <a:endParaRPr lang="en-GB" dirty="0">
              <a:solidFill>
                <a:schemeClr val="tx1"/>
              </a:solidFill>
            </a:endParaRPr>
          </a:p>
        </p:txBody>
      </p:sp>
      <p:sp>
        <p:nvSpPr>
          <p:cNvPr id="3" name="Content Placeholder 2"/>
          <p:cNvSpPr>
            <a:spLocks noGrp="1"/>
          </p:cNvSpPr>
          <p:nvPr>
            <p:ph idx="1"/>
          </p:nvPr>
        </p:nvSpPr>
        <p:spPr>
          <a:xfrm>
            <a:off x="3804991" y="1569961"/>
            <a:ext cx="7315200" cy="5120640"/>
          </a:xfrm>
        </p:spPr>
        <p:txBody>
          <a:bodyPr/>
          <a:lstStyle/>
          <a:p>
            <a:endParaRPr lang="en-GB" dirty="0" smtClean="0"/>
          </a:p>
          <a:p>
            <a:endParaRPr lang="en-GB" dirty="0"/>
          </a:p>
          <a:p>
            <a:r>
              <a:rPr lang="en-GB" sz="2400" dirty="0" smtClean="0"/>
              <a:t>Cornbread</a:t>
            </a:r>
          </a:p>
          <a:p>
            <a:r>
              <a:rPr lang="en-GB" sz="2400" dirty="0" err="1" smtClean="0"/>
              <a:t>Gibanitza</a:t>
            </a:r>
            <a:endParaRPr lang="en-GB" sz="2400" dirty="0" smtClean="0"/>
          </a:p>
          <a:p>
            <a:r>
              <a:rPr lang="en-GB" sz="2400" dirty="0" err="1" smtClean="0"/>
              <a:t>Turshiya</a:t>
            </a:r>
            <a:endParaRPr lang="en-GB" sz="2400" dirty="0" smtClean="0"/>
          </a:p>
          <a:p>
            <a:r>
              <a:rPr lang="en-GB" sz="2400" dirty="0" smtClean="0"/>
              <a:t>Plum brandy (</a:t>
            </a:r>
            <a:r>
              <a:rPr lang="en-GB" sz="2400" dirty="0" err="1" smtClean="0"/>
              <a:t>shljivovitza</a:t>
            </a:r>
            <a:r>
              <a:rPr lang="en-GB" sz="2400" dirty="0" smtClean="0"/>
              <a:t>)</a:t>
            </a:r>
          </a:p>
          <a:p>
            <a:endParaRPr lang="en-GB" dirty="0"/>
          </a:p>
          <a:p>
            <a:endParaRPr lang="en-GB" dirty="0"/>
          </a:p>
        </p:txBody>
      </p:sp>
      <p:pic>
        <p:nvPicPr>
          <p:cNvPr id="3076" name="Picture 4" descr="Cornbread - Culinary Hi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7509" y="155220"/>
            <a:ext cx="3724889" cy="24832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6" descr="Gibanica s kvascem - Coolinarik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3080" name="Picture 8" descr="KAKO DA GIBANICA BUDE VAZDUŠASTA: recept za gibanicu jednog tate (RECEPT) |  Recepti | Hleb | pite | peciv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8153" y="160338"/>
            <a:ext cx="3745003" cy="2483259"/>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Naseckana ziva tursija u staklenke - Coolinarik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38911" y="155220"/>
            <a:ext cx="3311012" cy="2483259"/>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Plum brandy - Rakija Dan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57891" y="3015916"/>
            <a:ext cx="2927684" cy="2927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56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Frame</Template>
  <TotalTime>662</TotalTime>
  <Words>1574</Words>
  <Application>Microsoft Office PowerPoint</Application>
  <PresentationFormat>Widescreen</PresentationFormat>
  <Paragraphs>166</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Corbel</vt:lpstr>
      <vt:lpstr>Times New Roman</vt:lpstr>
      <vt:lpstr>Wingdings 2</vt:lpstr>
      <vt:lpstr>Frame</vt:lpstr>
      <vt:lpstr>Parts of Meals: Courses</vt:lpstr>
      <vt:lpstr>vocabulary</vt:lpstr>
      <vt:lpstr>names of the courses: </vt:lpstr>
      <vt:lpstr>PowerPoint Presentation</vt:lpstr>
      <vt:lpstr>PowerPoint Presentation</vt:lpstr>
      <vt:lpstr>PowerPoint Presentation</vt:lpstr>
      <vt:lpstr>hors d’oeuvre/ /ˌɔː ˈdɜːv/ /starter/appetizer</vt:lpstr>
      <vt:lpstr>Hors d’oeuvre/ /starter/appetizer hot: vols-au-vent croquettes rissoles fritters </vt:lpstr>
      <vt:lpstr>Appetizers of the Balkan Cuisine -  Identify the dishes</vt:lpstr>
      <vt:lpstr>Entrée</vt:lpstr>
      <vt:lpstr>PowerPoint Presentation</vt:lpstr>
      <vt:lpstr>PowerPoint Presentation</vt:lpstr>
      <vt:lpstr>Answer the questions</vt:lpstr>
      <vt:lpstr> </vt:lpstr>
      <vt:lpstr>Dish/portion/helping/seconds p.174 ex.1</vt:lpstr>
      <vt:lpstr>p. 175 ex 2.  In the texts find different methods of cooking various kinds of food and complete the following sentences.</vt:lpstr>
      <vt:lpstr>  1. hors d’oeuvre 2. Soup 3. Fish course 4. Main course  </vt:lpstr>
      <vt:lpstr>moussaka / casserole / goulash / pilaf / kebab / fritter / croquette / vol-au-vent  P. 176 ex 5</vt:lpstr>
      <vt:lpstr>  Divide the following adjectives into the groups given below.</vt:lpstr>
      <vt:lpstr>accompaniment / occasion / pickles / cookery / functions / delicacy / doily / aperitif p. 177 ex 9</vt:lpstr>
      <vt:lpstr>In the text that follows the words menu (2), food (5), meal (2), course (3), dinner (1), dish (2), seconds (1) are left out. Fill in the gaps with these words.  p. 178 </vt:lpstr>
      <vt:lpstr>soups</vt:lpstr>
      <vt:lpstr>salads</vt:lpstr>
      <vt:lpstr>desserts</vt:lpstr>
      <vt:lpstr>PowerPoint Presentation</vt:lpstr>
      <vt:lpstr>Savouries (after or instead of sweet dish)</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Parts of Meals: Courses</dc:title>
  <dc:creator>HP Envy</dc:creator>
  <cp:lastModifiedBy>Author</cp:lastModifiedBy>
  <cp:revision>34</cp:revision>
  <dcterms:created xsi:type="dcterms:W3CDTF">2022-02-09T07:50:58Z</dcterms:created>
  <dcterms:modified xsi:type="dcterms:W3CDTF">2023-03-17T10:23:30Z</dcterms:modified>
</cp:coreProperties>
</file>