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9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46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96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9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49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82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5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54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8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56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8D61D8-31E4-402A-A4B5-DD7804A4AD9F}" type="datetimeFigureOut">
              <a:rPr lang="en-GB" smtClean="0"/>
              <a:t>17/03/2023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70C7619-3091-4A58-86C3-3C86710A5D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9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Styles of table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Comprehension check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4884" y="864108"/>
            <a:ext cx="7799584" cy="5120640"/>
          </a:xfrm>
        </p:spPr>
        <p:txBody>
          <a:bodyPr>
            <a:normAutofit/>
          </a:bodyPr>
          <a:lstStyle/>
          <a:p>
            <a:pPr lvl="1"/>
            <a:r>
              <a:rPr lang="en-GB" sz="2400" dirty="0"/>
              <a:t>What are the main types of table service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On what factors does the choice of a table service depend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How does Russian service differ from French service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What skills does a waiter require for </a:t>
            </a:r>
            <a:r>
              <a:rPr lang="en-GB" sz="2400" dirty="0" err="1"/>
              <a:t>gueridon</a:t>
            </a:r>
            <a:r>
              <a:rPr lang="en-GB" sz="2400" dirty="0"/>
              <a:t> service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Why is plate service labour-saving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What kinds of service are used with a table d’hôte menu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What is the difference between silver service and plate service</a:t>
            </a:r>
            <a:r>
              <a:rPr lang="en-GB" sz="2400" dirty="0" smtClean="0"/>
              <a:t>?</a:t>
            </a:r>
            <a:endParaRPr lang="en-GB" sz="2400" dirty="0"/>
          </a:p>
          <a:p>
            <a:pPr lvl="1"/>
            <a:r>
              <a:rPr lang="en-GB" sz="2400" dirty="0"/>
              <a:t>Why is buffet style service often used in hotel restaurants?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73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platter / counter / cutlery / tray / supreme / counter / turnover / saddle / cover / steak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844677" cy="5120640"/>
          </a:xfrm>
        </p:spPr>
        <p:txBody>
          <a:bodyPr>
            <a:noAutofit/>
          </a:bodyPr>
          <a:lstStyle/>
          <a:p>
            <a:r>
              <a:rPr lang="en-GB" dirty="0" smtClean="0"/>
              <a:t>1.  If you order a…..for me, then I would like to have it well-done, not rare</a:t>
            </a:r>
          </a:p>
          <a:p>
            <a:r>
              <a:rPr lang="en-GB" dirty="0" smtClean="0"/>
              <a:t>2. One of his duties in the restaurant was to polish…..: knives, </a:t>
            </a:r>
            <a:r>
              <a:rPr lang="en-GB" dirty="0" smtClean="0"/>
              <a:t>spoons</a:t>
            </a:r>
            <a:r>
              <a:rPr lang="en-GB" dirty="0" smtClean="0"/>
              <a:t>…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3</a:t>
            </a:r>
            <a:r>
              <a:rPr lang="en-GB" dirty="0" smtClean="0"/>
              <a:t>. They had a traditional dish of roast….. </a:t>
            </a:r>
            <a:r>
              <a:rPr lang="en-GB" dirty="0" smtClean="0"/>
              <a:t>of </a:t>
            </a:r>
            <a:r>
              <a:rPr lang="en-GB" dirty="0" smtClean="0"/>
              <a:t>lamb with salad for dinner.</a:t>
            </a:r>
          </a:p>
          <a:p>
            <a:r>
              <a:rPr lang="en-GB" dirty="0" smtClean="0"/>
              <a:t>4. The waiter was carrying a …. </a:t>
            </a:r>
            <a:r>
              <a:rPr lang="en-GB" dirty="0" smtClean="0"/>
              <a:t>of </a:t>
            </a:r>
            <a:r>
              <a:rPr lang="en-GB" dirty="0" smtClean="0"/>
              <a:t>drinks</a:t>
            </a:r>
          </a:p>
          <a:p>
            <a:r>
              <a:rPr lang="en-GB" dirty="0" smtClean="0"/>
              <a:t>5. You will find sausages on the meat</a:t>
            </a:r>
            <a:r>
              <a:rPr lang="en-GB" dirty="0" smtClean="0"/>
              <a:t>…… </a:t>
            </a:r>
            <a:r>
              <a:rPr lang="en-GB" dirty="0" smtClean="0"/>
              <a:t>and rolls on the bread….</a:t>
            </a:r>
          </a:p>
          <a:p>
            <a:r>
              <a:rPr lang="en-GB" dirty="0" smtClean="0"/>
              <a:t>6. Large supermarkets have high….: their goods sell very quickly</a:t>
            </a:r>
          </a:p>
          <a:p>
            <a:r>
              <a:rPr lang="en-GB" dirty="0" smtClean="0"/>
              <a:t>7. Breast of chicken, when it is removed raw from one side of the bird in a skinless, boneless piece is called a ….. The term is also used for a fine fillet of fish.</a:t>
            </a:r>
          </a:p>
          <a:p>
            <a:r>
              <a:rPr lang="en-GB" dirty="0" smtClean="0"/>
              <a:t>8. There was a large oval….in the centre of the table with a colourful assortment of vegetables on it: cucumbers, tomatoes, lettuce, red and yellow peppers.</a:t>
            </a:r>
          </a:p>
          <a:p>
            <a:r>
              <a:rPr lang="en-GB" dirty="0" smtClean="0"/>
              <a:t>9. Plates, glasses and cutlery for each diner, also known as…..are usually arranged on the table according to certain rules.</a:t>
            </a:r>
          </a:p>
        </p:txBody>
      </p:sp>
    </p:spTree>
    <p:extLst>
      <p:ext uri="{BB962C8B-B14F-4D97-AF65-F5344CB8AC3E}">
        <p14:creationId xmlns:p14="http://schemas.microsoft.com/office/powerpoint/2010/main" val="10742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Write one word for the following description: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….. to </a:t>
            </a:r>
            <a:r>
              <a:rPr lang="en-GB" sz="3200" dirty="0" smtClean="0"/>
              <a:t>pour alcohol over food and set fire to it during cooking</a:t>
            </a:r>
          </a:p>
          <a:p>
            <a:r>
              <a:rPr lang="en-GB" sz="3200" dirty="0" smtClean="0"/>
              <a:t>….. </a:t>
            </a:r>
            <a:r>
              <a:rPr lang="en-GB" sz="3200" dirty="0" smtClean="0"/>
              <a:t>to make a surface shiny by putting a liquid substance onto it and leaving it or heating it until it dries.</a:t>
            </a:r>
          </a:p>
          <a:p>
            <a:r>
              <a:rPr lang="en-GB" sz="3200" dirty="0" smtClean="0"/>
              <a:t>…..to </a:t>
            </a:r>
            <a:r>
              <a:rPr lang="en-GB" sz="3200" dirty="0" smtClean="0"/>
              <a:t>cut thin pieces from a large piece of cooked meat</a:t>
            </a:r>
          </a:p>
          <a:p>
            <a:r>
              <a:rPr lang="en-GB" sz="3200" dirty="0" smtClean="0"/>
              <a:t>…..to decorate food with a small amount of different food</a:t>
            </a:r>
          </a:p>
          <a:p>
            <a:r>
              <a:rPr lang="en-GB" sz="3200" dirty="0" smtClean="0"/>
              <a:t>…..to </a:t>
            </a:r>
            <a:r>
              <a:rPr lang="en-GB" sz="3200" dirty="0" smtClean="0"/>
              <a:t>put </a:t>
            </a:r>
            <a:r>
              <a:rPr lang="en-GB" sz="3200" dirty="0" err="1" smtClean="0"/>
              <a:t>sth</a:t>
            </a:r>
            <a:r>
              <a:rPr lang="en-GB" sz="3200" dirty="0" smtClean="0"/>
              <a:t> in a particular order</a:t>
            </a:r>
          </a:p>
        </p:txBody>
      </p:sp>
    </p:spTree>
    <p:extLst>
      <p:ext uri="{BB962C8B-B14F-4D97-AF65-F5344CB8AC3E}">
        <p14:creationId xmlns:p14="http://schemas.microsoft.com/office/powerpoint/2010/main" val="22068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the verbs to complete the following sentences.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….the dish with parsley before serving.</a:t>
            </a:r>
          </a:p>
          <a:p>
            <a:r>
              <a:rPr lang="en-GB" sz="3200" dirty="0" smtClean="0"/>
              <a:t>Would you like me to….the chicken?</a:t>
            </a:r>
          </a:p>
          <a:p>
            <a:r>
              <a:rPr lang="en-GB" sz="3200" dirty="0" smtClean="0"/>
              <a:t>….the pastry with beaten egg.</a:t>
            </a:r>
          </a:p>
          <a:p>
            <a:r>
              <a:rPr lang="en-GB" sz="3200" dirty="0" smtClean="0"/>
              <a:t>If you want to….pancakes, you need some strong brandy.</a:t>
            </a:r>
          </a:p>
          <a:p>
            <a:r>
              <a:rPr lang="en-GB" sz="3200" dirty="0" smtClean="0"/>
              <a:t>Cut fresh raw vegetables onto sticks and….the vegetables in bunches on a platter. Serve with garlic mayonnaise.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07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the text find one word for each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800" dirty="0"/>
              <a:t>a small table on very small wheels from which food and drinks are served</a:t>
            </a:r>
            <a:r>
              <a:rPr lang="en-GB" sz="2800" dirty="0" smtClean="0"/>
              <a:t>.</a:t>
            </a:r>
            <a:endParaRPr lang="en-GB" sz="3600" dirty="0"/>
          </a:p>
          <a:p>
            <a:pPr lvl="0"/>
            <a:r>
              <a:rPr lang="en-GB" sz="2800" dirty="0"/>
              <a:t>a place for one person set at a table with a knife, fork, plate, glass and napkin</a:t>
            </a:r>
            <a:r>
              <a:rPr lang="en-GB" sz="2800" dirty="0" smtClean="0"/>
              <a:t>.</a:t>
            </a:r>
            <a:endParaRPr lang="en-GB" sz="3600" dirty="0"/>
          </a:p>
          <a:p>
            <a:pPr lvl="0"/>
            <a:r>
              <a:rPr lang="en-GB" sz="2800" dirty="0"/>
              <a:t>knives, forks, spoons used at table when eating, especially made of stain-less </a:t>
            </a:r>
            <a:r>
              <a:rPr lang="en-GB" sz="2800" dirty="0" smtClean="0"/>
              <a:t>steel.</a:t>
            </a:r>
          </a:p>
          <a:p>
            <a:pPr lvl="0"/>
            <a:r>
              <a:rPr lang="en-GB" sz="2800" dirty="0" smtClean="0"/>
              <a:t>a </a:t>
            </a:r>
            <a:r>
              <a:rPr lang="en-GB" sz="2800" dirty="0"/>
              <a:t>thing or event that is usually found with something else. </a:t>
            </a:r>
            <a:endParaRPr lang="en-GB" sz="2800" dirty="0" smtClean="0"/>
          </a:p>
          <a:p>
            <a:pPr lvl="0"/>
            <a:r>
              <a:rPr lang="en-GB" sz="2800" dirty="0" smtClean="0"/>
              <a:t>a </a:t>
            </a:r>
            <a:r>
              <a:rPr lang="en-GB" sz="2800" dirty="0"/>
              <a:t>large </a:t>
            </a:r>
            <a:r>
              <a:rPr lang="en-GB" sz="2800" dirty="0" smtClean="0"/>
              <a:t>flat </a:t>
            </a:r>
            <a:r>
              <a:rPr lang="en-GB" sz="2800" dirty="0"/>
              <a:t>dish used for serving food especially meat.</a:t>
            </a:r>
          </a:p>
          <a:p>
            <a:r>
              <a:rPr lang="en-GB" sz="2800" dirty="0" smtClean="0"/>
              <a:t> </a:t>
            </a:r>
            <a:r>
              <a:rPr lang="en-GB" sz="2800" dirty="0"/>
              <a:t>a special dish of a particular restaurant that is always very good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09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Fill in the gaps with the words from the previous exercise.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/>
              <a:t>1</a:t>
            </a:r>
            <a:r>
              <a:rPr lang="en-GB" sz="2800" dirty="0" smtClean="0"/>
              <a:t>.Fish baked in pastry is the….of this restaurant</a:t>
            </a:r>
          </a:p>
          <a:p>
            <a:pPr marL="0" indent="0">
              <a:buNone/>
            </a:pPr>
            <a:r>
              <a:rPr lang="en-GB" sz="2800" dirty="0" smtClean="0"/>
              <a:t>2.This sauce is often served as an….to fish</a:t>
            </a:r>
          </a:p>
          <a:p>
            <a:pPr marL="0" indent="0">
              <a:buNone/>
            </a:pPr>
            <a:r>
              <a:rPr lang="en-GB" sz="2800" dirty="0" smtClean="0"/>
              <a:t>3.There were five kinds of cheese on a wooden….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4. Chocolate gateau was a…..of the Café de Rome</a:t>
            </a:r>
          </a:p>
          <a:p>
            <a:pPr marL="0" indent="0">
              <a:buNone/>
            </a:pPr>
            <a:r>
              <a:rPr lang="en-GB" sz="2800" dirty="0" smtClean="0"/>
              <a:t>5. </a:t>
            </a:r>
            <a:r>
              <a:rPr lang="en-GB" sz="2800" dirty="0"/>
              <a:t>Arthur opened the doors of his suite. The floor waiter was there with a full </a:t>
            </a:r>
            <a:r>
              <a:rPr lang="en-GB" sz="2800" dirty="0" smtClean="0"/>
              <a:t>…..of pots under covers from which escaped an appetizing aroma </a:t>
            </a:r>
          </a:p>
          <a:p>
            <a:pPr marL="0" indent="0">
              <a:buNone/>
            </a:pPr>
            <a:r>
              <a:rPr lang="en-GB" sz="2800" dirty="0" smtClean="0"/>
              <a:t>6.Mary </a:t>
            </a:r>
            <a:r>
              <a:rPr lang="en-GB" sz="2800" dirty="0"/>
              <a:t>was afraid of making a mistake with </a:t>
            </a:r>
            <a:r>
              <a:rPr lang="en-GB" sz="2800" dirty="0" smtClean="0"/>
              <a:t>her….so </a:t>
            </a:r>
            <a:r>
              <a:rPr lang="en-GB" sz="2800" dirty="0"/>
              <a:t>she watched closely how other </a:t>
            </a:r>
            <a:r>
              <a:rPr lang="en-GB" sz="2800" dirty="0" err="1" smtClean="0"/>
              <a:t>peope</a:t>
            </a:r>
            <a:r>
              <a:rPr lang="en-GB" sz="2800" dirty="0" smtClean="0"/>
              <a:t> </a:t>
            </a:r>
            <a:r>
              <a:rPr lang="en-GB" sz="2800" dirty="0"/>
              <a:t>at the table used their knives and forks.</a:t>
            </a:r>
          </a:p>
        </p:txBody>
      </p:sp>
    </p:spTree>
    <p:extLst>
      <p:ext uri="{BB962C8B-B14F-4D97-AF65-F5344CB8AC3E}">
        <p14:creationId xmlns:p14="http://schemas.microsoft.com/office/powerpoint/2010/main" val="2836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passive voice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French service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7398" y="0"/>
            <a:ext cx="8979401" cy="4636168"/>
          </a:xfrm>
        </p:spPr>
        <p:txBody>
          <a:bodyPr>
            <a:normAutofit/>
          </a:bodyPr>
          <a:lstStyle/>
          <a:p>
            <a:r>
              <a:rPr lang="nb-NO" sz="3200" dirty="0" smtClean="0"/>
              <a:t>Found in luxury restaurants with a la carte menu</a:t>
            </a:r>
          </a:p>
          <a:p>
            <a:r>
              <a:rPr lang="en-GB" sz="3200" dirty="0"/>
              <a:t>The dishes are brought from the kitchen on a </a:t>
            </a:r>
            <a:r>
              <a:rPr lang="en-GB" sz="3200" b="1" dirty="0"/>
              <a:t>trolley</a:t>
            </a:r>
            <a:r>
              <a:rPr lang="en-GB" sz="3200" dirty="0"/>
              <a:t> and they are served from the trolley in the dining room. </a:t>
            </a:r>
            <a:endParaRPr lang="en-GB" sz="3200" dirty="0" smtClean="0"/>
          </a:p>
          <a:p>
            <a:r>
              <a:rPr lang="en-GB" sz="3200" dirty="0"/>
              <a:t>The dish is first presented to the </a:t>
            </a:r>
            <a:r>
              <a:rPr lang="en-GB" sz="3200" dirty="0" smtClean="0"/>
              <a:t>guests</a:t>
            </a:r>
          </a:p>
          <a:p>
            <a:r>
              <a:rPr lang="en-GB" sz="3200" dirty="0" smtClean="0"/>
              <a:t>The dish is </a:t>
            </a:r>
            <a:r>
              <a:rPr lang="en-GB" sz="3200" b="1" dirty="0" smtClean="0"/>
              <a:t>carved</a:t>
            </a:r>
            <a:r>
              <a:rPr lang="en-GB" sz="3200" b="1" dirty="0"/>
              <a:t>, filleted and portioned</a:t>
            </a:r>
            <a:r>
              <a:rPr lang="en-GB" sz="3200" dirty="0"/>
              <a:t>, and served to the guests</a:t>
            </a:r>
          </a:p>
        </p:txBody>
      </p:sp>
      <p:pic>
        <p:nvPicPr>
          <p:cNvPr id="2050" name="Picture 2" descr="Types of service /classification of servic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4240054"/>
            <a:ext cx="3934070" cy="261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ETHODS OF FOOD SER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987" y="4237303"/>
            <a:ext cx="4716379" cy="257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08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247288" cy="4601183"/>
          </a:xfrm>
        </p:spPr>
        <p:txBody>
          <a:bodyPr/>
          <a:lstStyle/>
          <a:p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La Carte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d’hote</a:t>
            </a:r>
            <a:r>
              <a:rPr lang="en-US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/</a:t>
            </a:r>
            <a:r>
              <a:rPr lang="en-GB" dirty="0"/>
              <a:t>ˌ</a:t>
            </a:r>
            <a:r>
              <a:rPr lang="en-GB" dirty="0" err="1"/>
              <a:t>tɑ</a:t>
            </a:r>
            <a:r>
              <a:rPr lang="en-GB" dirty="0"/>
              <a:t>ː.</a:t>
            </a:r>
            <a:r>
              <a:rPr lang="en-GB" dirty="0" err="1"/>
              <a:t>blə</a:t>
            </a:r>
            <a:r>
              <a:rPr lang="en-GB" dirty="0"/>
              <a:t> ˈ</a:t>
            </a:r>
            <a:r>
              <a:rPr lang="en-GB" dirty="0" err="1" smtClean="0"/>
              <a:t>dəʊt</a:t>
            </a:r>
            <a:r>
              <a:rPr lang="en-GB" dirty="0"/>
              <a:t>/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menu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100" y="864108"/>
            <a:ext cx="5027596" cy="5120640"/>
          </a:xfrm>
        </p:spPr>
        <p:txBody>
          <a:bodyPr>
            <a:normAutofit/>
          </a:bodyPr>
          <a:lstStyle/>
          <a:p>
            <a:r>
              <a:rPr lang="en-GB" sz="2800" dirty="0"/>
              <a:t>the </a:t>
            </a:r>
            <a:r>
              <a:rPr lang="en-GB" sz="2800" b="1" dirty="0"/>
              <a:t>à la Carte </a:t>
            </a:r>
            <a:r>
              <a:rPr lang="en-GB" sz="2800" dirty="0"/>
              <a:t>is a menu type having a wide variety of courses that are individually priced </a:t>
            </a:r>
            <a:endParaRPr lang="en-GB" sz="2800" dirty="0" smtClean="0"/>
          </a:p>
          <a:p>
            <a:r>
              <a:rPr lang="en-GB" sz="2800" dirty="0" smtClean="0"/>
              <a:t>whereas </a:t>
            </a:r>
            <a:r>
              <a:rPr lang="en-GB" sz="2800" dirty="0"/>
              <a:t>the </a:t>
            </a:r>
            <a:r>
              <a:rPr lang="en-GB" sz="2800" b="1" dirty="0"/>
              <a:t>table d’hôte </a:t>
            </a:r>
            <a:r>
              <a:rPr lang="en-GB" sz="2800" dirty="0"/>
              <a:t>is a menu type usually with a set number of courses, all for a set price.</a:t>
            </a:r>
          </a:p>
        </p:txBody>
      </p:sp>
      <p:pic>
        <p:nvPicPr>
          <p:cNvPr id="1026" name="Picture 2" descr="File:TABLE D&amp;#39;HOTE MENU (held by) PURE FOOD CAFES - ANNEX NO. 1 (at) 102  EAST MADISON ST. (REST;) (NYPL Hades-273893-467308).jpg - Wikimedia Comm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0253" y="1013994"/>
            <a:ext cx="3176244" cy="482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gueridon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384" y="-242797"/>
            <a:ext cx="7315200" cy="5120640"/>
          </a:xfrm>
        </p:spPr>
        <p:txBody>
          <a:bodyPr/>
          <a:lstStyle/>
          <a:p>
            <a:r>
              <a:rPr lang="en-GB" sz="2800" dirty="0"/>
              <a:t>A </a:t>
            </a:r>
            <a:r>
              <a:rPr lang="en-GB" sz="2800" b="1" dirty="0" err="1"/>
              <a:t>gueridon</a:t>
            </a:r>
            <a:r>
              <a:rPr lang="en-GB" sz="2800" dirty="0"/>
              <a:t> is a small table on wheels, sometimes with an upper and lower shelf, that is well equipped to prepare and cook the food in front of the guest. There will be a working area, a gas hob, chopping board, cutlery drawer, cold store, etc</a:t>
            </a:r>
            <a:r>
              <a:rPr lang="en-GB" sz="2400" dirty="0"/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984" y="3511740"/>
            <a:ext cx="4519729" cy="3346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656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Russian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2412" y="240633"/>
            <a:ext cx="6914788" cy="6079956"/>
          </a:xfrm>
        </p:spPr>
        <p:txBody>
          <a:bodyPr>
            <a:normAutofit/>
          </a:bodyPr>
          <a:lstStyle/>
          <a:p>
            <a:r>
              <a:rPr lang="nb-NO" sz="3600" dirty="0" smtClean="0"/>
              <a:t>Less complicated</a:t>
            </a:r>
          </a:p>
          <a:p>
            <a:r>
              <a:rPr lang="nb-NO" sz="3600" dirty="0" smtClean="0"/>
              <a:t>A la carte or </a:t>
            </a:r>
            <a:r>
              <a:rPr lang="en-GB" sz="3600" dirty="0"/>
              <a:t>table </a:t>
            </a:r>
            <a:r>
              <a:rPr lang="en-GB" sz="3600" dirty="0" smtClean="0"/>
              <a:t>d’hôte menu</a:t>
            </a:r>
          </a:p>
          <a:p>
            <a:r>
              <a:rPr lang="en-GB" sz="3600" dirty="0"/>
              <a:t>In the </a:t>
            </a:r>
            <a:r>
              <a:rPr lang="en-GB" sz="3600" b="1" dirty="0"/>
              <a:t>kitchen </a:t>
            </a:r>
            <a:r>
              <a:rPr lang="en-GB" sz="3600" dirty="0"/>
              <a:t>various foods are carved, filleted and arranged directly on silver dishes (so-called platters), and then</a:t>
            </a:r>
            <a:r>
              <a:rPr lang="en-GB" sz="3600" b="1" dirty="0"/>
              <a:t> taken </a:t>
            </a:r>
            <a:r>
              <a:rPr lang="en-GB" sz="3600" dirty="0"/>
              <a:t>into the dining room, where they are p</a:t>
            </a:r>
            <a:r>
              <a:rPr lang="en-GB" sz="3600" b="1" dirty="0"/>
              <a:t>resented</a:t>
            </a:r>
            <a:r>
              <a:rPr lang="en-GB" sz="3600" dirty="0"/>
              <a:t> to guests. </a:t>
            </a:r>
          </a:p>
        </p:txBody>
      </p:sp>
      <p:pic>
        <p:nvPicPr>
          <p:cNvPr id="3074" name="Picture 2" descr="Russian Service - Cooking Techniques - Johnny&amp;#39;s Kit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8" y="3737810"/>
            <a:ext cx="4400835" cy="2877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18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Supreme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the best piece of meat (usually of chicken or fish)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2414625"/>
            <a:ext cx="7315200" cy="20192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83832" y="705853"/>
            <a:ext cx="798896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00200">
              <a:spcAft>
                <a:spcPts val="0"/>
              </a:spcAft>
              <a:tabLst>
                <a:tab pos="4013200" algn="l"/>
              </a:tabLst>
            </a:pPr>
            <a:r>
              <a:rPr lang="en-GB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Salmon supreme  </a:t>
            </a:r>
            <a:r>
              <a:rPr lang="en-GB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GB" sz="2400" dirty="0" smtClean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Salmon steak</a:t>
            </a:r>
            <a:endParaRPr lang="en-GB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905"/>
              </a:lnSpc>
              <a:spcAft>
                <a:spcPts val="0"/>
              </a:spcAft>
            </a:pPr>
            <a:r>
              <a:rPr lang="en-GB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American 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553" y="1069162"/>
            <a:ext cx="7315200" cy="2888622"/>
          </a:xfrm>
        </p:spPr>
        <p:txBody>
          <a:bodyPr>
            <a:normAutofit/>
          </a:bodyPr>
          <a:lstStyle/>
          <a:p>
            <a:r>
              <a:rPr lang="en-GB" sz="2800" dirty="0"/>
              <a:t>table </a:t>
            </a:r>
            <a:r>
              <a:rPr lang="en-GB" sz="2800" dirty="0" smtClean="0"/>
              <a:t>d’hôte </a:t>
            </a:r>
            <a:r>
              <a:rPr lang="en-GB" sz="2800" dirty="0"/>
              <a:t> /ˌ</a:t>
            </a:r>
            <a:r>
              <a:rPr lang="en-GB" sz="2800" dirty="0" err="1"/>
              <a:t>tɑ</a:t>
            </a:r>
            <a:r>
              <a:rPr lang="en-GB" sz="2800" dirty="0"/>
              <a:t>ː.</a:t>
            </a:r>
            <a:r>
              <a:rPr lang="en-GB" sz="2800" dirty="0" err="1"/>
              <a:t>blə</a:t>
            </a:r>
            <a:r>
              <a:rPr lang="en-GB" sz="2800" dirty="0"/>
              <a:t> ˈ</a:t>
            </a:r>
            <a:r>
              <a:rPr lang="en-GB" sz="2800" dirty="0" err="1" smtClean="0"/>
              <a:t>dəʊt</a:t>
            </a:r>
            <a:r>
              <a:rPr lang="en-GB" sz="2800" dirty="0" smtClean="0"/>
              <a:t>/  menu </a:t>
            </a:r>
            <a:r>
              <a:rPr lang="en-GB" sz="2800" dirty="0" err="1" smtClean="0"/>
              <a:t>menu</a:t>
            </a:r>
            <a:endParaRPr lang="en-GB" sz="2800" dirty="0" smtClean="0"/>
          </a:p>
          <a:p>
            <a:r>
              <a:rPr lang="en-GB" sz="2800" dirty="0"/>
              <a:t>The food is </a:t>
            </a:r>
            <a:r>
              <a:rPr lang="en-GB" sz="2800" b="1" dirty="0"/>
              <a:t>placed on plates in the kitchen</a:t>
            </a:r>
            <a:r>
              <a:rPr lang="en-GB" sz="2800" dirty="0"/>
              <a:t>. The waiter only has to </a:t>
            </a:r>
            <a:r>
              <a:rPr lang="en-GB" sz="2800" b="1" dirty="0"/>
              <a:t>place it in front of the guest </a:t>
            </a:r>
            <a:r>
              <a:rPr lang="en-GB" sz="2800" dirty="0"/>
              <a:t>and make sure that the correct cover is laid and that all the necessary accompaniments are on the table</a:t>
            </a:r>
            <a:r>
              <a:rPr lang="en-GB" sz="2400" dirty="0"/>
              <a:t>. </a:t>
            </a:r>
          </a:p>
        </p:txBody>
      </p:sp>
      <p:pic>
        <p:nvPicPr>
          <p:cNvPr id="4098" name="Picture 2" descr="American service | My grandma&amp;#39;s recipes… and other stuff… :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116" y="3957784"/>
            <a:ext cx="4385678" cy="246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32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American service has many advantages.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Firstly, it is </a:t>
            </a:r>
            <a:r>
              <a:rPr lang="en-GB" sz="3200" b="1" dirty="0"/>
              <a:t>faster. </a:t>
            </a:r>
            <a:r>
              <a:rPr lang="en-GB" sz="3200" dirty="0"/>
              <a:t>That is why plate service is offered in restaurants with rapid turnover, where speedy service is necessary. </a:t>
            </a:r>
            <a:endParaRPr lang="en-GB" sz="3200" dirty="0" smtClean="0"/>
          </a:p>
          <a:p>
            <a:r>
              <a:rPr lang="en-GB" sz="3200" dirty="0" smtClean="0"/>
              <a:t>Secondly</a:t>
            </a:r>
            <a:r>
              <a:rPr lang="en-GB" sz="3200" dirty="0"/>
              <a:t>, it demands </a:t>
            </a:r>
            <a:r>
              <a:rPr lang="en-GB" sz="3200" b="1" dirty="0"/>
              <a:t>less equipment </a:t>
            </a:r>
            <a:r>
              <a:rPr lang="en-GB" sz="3200" dirty="0"/>
              <a:t>for the service of the meal and consequently </a:t>
            </a:r>
            <a:r>
              <a:rPr lang="en-GB" sz="3200" b="1" dirty="0"/>
              <a:t>less washing-up.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63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buffet style service </a:t>
            </a:r>
            <a:r>
              <a:rPr lang="en-GB" dirty="0" smtClean="0"/>
              <a:t>/ self-service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3200" dirty="0"/>
              <a:t>all of the food is avail-able, at the correct temperature, in </a:t>
            </a:r>
            <a:r>
              <a:rPr lang="en-GB" sz="3200" dirty="0" smtClean="0"/>
              <a:t>a separate </a:t>
            </a:r>
            <a:r>
              <a:rPr lang="en-GB" sz="3200" dirty="0"/>
              <a:t>serving space </a:t>
            </a:r>
            <a:r>
              <a:rPr lang="en-GB" sz="3200" dirty="0" smtClean="0"/>
              <a:t> (counters/tables)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Times New Roman" pitchFamily="18" charset="0"/>
              </a:rPr>
              <a:t>Guests </a:t>
            </a:r>
            <a:r>
              <a:rPr lang="en-US" sz="3200" b="1" dirty="0">
                <a:solidFill>
                  <a:schemeClr val="tx1"/>
                </a:solidFill>
                <a:cs typeface="Times New Roman" pitchFamily="18" charset="0"/>
              </a:rPr>
              <a:t>help themselves to </a:t>
            </a:r>
            <a:r>
              <a:rPr lang="en-US" sz="3200" dirty="0">
                <a:cs typeface="Times New Roman" pitchFamily="18" charset="0"/>
              </a:rPr>
              <a:t>the food </a:t>
            </a:r>
            <a:endParaRPr lang="en-US" sz="3200" dirty="0" smtClean="0">
              <a:cs typeface="Times New Roman" pitchFamily="18" charset="0"/>
            </a:endParaRPr>
          </a:p>
          <a:p>
            <a:pPr marL="285750" indent="-28575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128</TotalTime>
  <Words>913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Corbel</vt:lpstr>
      <vt:lpstr>Times New Roman</vt:lpstr>
      <vt:lpstr>Wingdings 2</vt:lpstr>
      <vt:lpstr>Frame</vt:lpstr>
      <vt:lpstr>Styles of table service</vt:lpstr>
      <vt:lpstr>French service</vt:lpstr>
      <vt:lpstr>A La Carte vs. Table d’hote   /ˌtɑː.blə ˈdəʊt/  menu</vt:lpstr>
      <vt:lpstr>gueridon</vt:lpstr>
      <vt:lpstr>Russian service</vt:lpstr>
      <vt:lpstr>Supreme – the best piece of meat (usually of chicken or fish)</vt:lpstr>
      <vt:lpstr>American  Service</vt:lpstr>
      <vt:lpstr>American service has many advantages. </vt:lpstr>
      <vt:lpstr>buffet style service / self-service</vt:lpstr>
      <vt:lpstr>Comprehension check  </vt:lpstr>
      <vt:lpstr>platter / counter / cutlery / tray / supreme / counter / turnover / saddle / cover / steak </vt:lpstr>
      <vt:lpstr>Write one word for the following description:</vt:lpstr>
      <vt:lpstr>Use the verbs to complete the following sentences.</vt:lpstr>
      <vt:lpstr>In the text find one word for each description</vt:lpstr>
      <vt:lpstr>Fill in the gaps with the words from the previous exercise.</vt:lpstr>
      <vt:lpstr>The passive voice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Styles of table service</dc:title>
  <dc:creator>HP Envy</dc:creator>
  <cp:lastModifiedBy>Author</cp:lastModifiedBy>
  <cp:revision>19</cp:revision>
  <dcterms:created xsi:type="dcterms:W3CDTF">2022-01-12T14:48:38Z</dcterms:created>
  <dcterms:modified xsi:type="dcterms:W3CDTF">2023-03-17T10:00:46Z</dcterms:modified>
</cp:coreProperties>
</file>