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7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9" r:id="rId13"/>
    <p:sldId id="268" r:id="rId14"/>
    <p:sldId id="271" r:id="rId15"/>
    <p:sldId id="272" r:id="rId16"/>
    <p:sldId id="273" r:id="rId17"/>
    <p:sldId id="274" r:id="rId18"/>
    <p:sldId id="277" r:id="rId19"/>
    <p:sldId id="275" r:id="rId20"/>
    <p:sldId id="294" r:id="rId21"/>
    <p:sldId id="295" r:id="rId22"/>
    <p:sldId id="285" r:id="rId23"/>
    <p:sldId id="278" r:id="rId24"/>
    <p:sldId id="279" r:id="rId25"/>
    <p:sldId id="282" r:id="rId26"/>
    <p:sldId id="28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82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2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6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13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62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28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36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7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13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65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2FA4E3-FF18-427E-AF3C-C67A790E54C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FD002D2-7CAB-4D9A-AE51-1E277C55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91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Organizing People and Jobs in the Restaurant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9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2947"/>
            <a:ext cx="2947482" cy="3126199"/>
          </a:xfrm>
        </p:spPr>
        <p:txBody>
          <a:bodyPr/>
          <a:lstStyle/>
          <a:p>
            <a:r>
              <a:rPr lang="en-GB" dirty="0" smtClean="0"/>
              <a:t>wine waiter/steward </a:t>
            </a:r>
            <a:r>
              <a:rPr lang="en-GB" dirty="0"/>
              <a:t>or sommelier,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916" y="864108"/>
            <a:ext cx="6644552" cy="512064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usually </a:t>
            </a:r>
            <a:r>
              <a:rPr lang="en-GB" sz="3200" dirty="0"/>
              <a:t>only present in more formal </a:t>
            </a:r>
            <a:r>
              <a:rPr lang="en-GB" sz="3200" dirty="0" smtClean="0"/>
              <a:t>restaurants</a:t>
            </a:r>
          </a:p>
          <a:p>
            <a:r>
              <a:rPr lang="en-GB" sz="3200" dirty="0" smtClean="0"/>
              <a:t>is </a:t>
            </a:r>
            <a:r>
              <a:rPr lang="en-GB" sz="3200" dirty="0"/>
              <a:t>responsible for choosing wines, recommending and serving them to customers.</a:t>
            </a:r>
          </a:p>
        </p:txBody>
      </p:sp>
      <p:pic>
        <p:nvPicPr>
          <p:cNvPr id="6146" name="Picture 2" descr="SOMMELIER - Cyprus Hospitality Jo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4934"/>
            <a:ext cx="4098924" cy="273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20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bartender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76465"/>
            <a:ext cx="7315200" cy="512064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prepares </a:t>
            </a:r>
            <a:r>
              <a:rPr lang="en-GB" sz="3200" dirty="0"/>
              <a:t>drinks for customers during their meal, giving them to the waiters to take to the tables. </a:t>
            </a:r>
            <a:endParaRPr lang="en-GB" sz="3200" dirty="0" smtClean="0"/>
          </a:p>
          <a:p>
            <a:r>
              <a:rPr lang="en-GB" sz="3200" dirty="0" smtClean="0"/>
              <a:t>When </a:t>
            </a:r>
            <a:r>
              <a:rPr lang="en-GB" sz="3200" dirty="0"/>
              <a:t>there is no sommelier, the bartender may be responsible for a restaurant's wine </a:t>
            </a:r>
            <a:r>
              <a:rPr lang="en-GB" sz="3200" dirty="0" smtClean="0"/>
              <a:t>stock.</a:t>
            </a:r>
            <a:endParaRPr lang="en-GB" sz="3200" dirty="0"/>
          </a:p>
        </p:txBody>
      </p:sp>
      <p:pic>
        <p:nvPicPr>
          <p:cNvPr id="7172" name="Picture 4" descr="7 Bartender uniform ideas | bartender uniform, bartender, bartender outf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9" y="3799273"/>
            <a:ext cx="2947482" cy="269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cashier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</a:t>
            </a:r>
            <a:r>
              <a:rPr lang="en-GB" sz="2800" dirty="0" smtClean="0"/>
              <a:t>eals with payments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6257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Jobs in the kitchen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 descr="How can we inspire the next generation of chefs? | CTH 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996" y="195680"/>
            <a:ext cx="5860215" cy="293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3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chef </a:t>
            </a:r>
            <a:r>
              <a:rPr lang="en-GB" dirty="0"/>
              <a:t>de cuisine, or head chef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/>
              <a:t>manages the kitchen, gives directions on dish preparation, takes decisions about portions and service to the public and does the most difficult </a:t>
            </a:r>
            <a:r>
              <a:rPr lang="en-GB" sz="3200" dirty="0" smtClean="0"/>
              <a:t>processes</a:t>
            </a:r>
          </a:p>
          <a:p>
            <a:r>
              <a:rPr lang="en-GB" sz="3200" dirty="0" smtClean="0"/>
              <a:t>plans menus and buys raw materials</a:t>
            </a:r>
          </a:p>
          <a:p>
            <a:r>
              <a:rPr lang="en-GB" sz="3200" dirty="0"/>
              <a:t>i</a:t>
            </a:r>
            <a:r>
              <a:rPr lang="en-GB" sz="3200" dirty="0" smtClean="0"/>
              <a:t>s responsible for materials/equipment/hygiene etc.</a:t>
            </a:r>
          </a:p>
          <a:p>
            <a:r>
              <a:rPr lang="en-GB" sz="3200" dirty="0" smtClean="0"/>
              <a:t>supervises </a:t>
            </a:r>
            <a:r>
              <a:rPr lang="en-GB" sz="3200" dirty="0"/>
              <a:t>communication of orders and deliveries to the kitchen and restaurant and </a:t>
            </a:r>
            <a:r>
              <a:rPr lang="en-GB" sz="3200" dirty="0" smtClean="0"/>
              <a:t>reports </a:t>
            </a:r>
            <a:r>
              <a:rPr lang="en-GB" sz="3200" dirty="0"/>
              <a:t>to the food and beverage manager.</a:t>
            </a:r>
          </a:p>
        </p:txBody>
      </p:sp>
    </p:spTree>
    <p:extLst>
      <p:ext uri="{BB962C8B-B14F-4D97-AF65-F5344CB8AC3E}">
        <p14:creationId xmlns:p14="http://schemas.microsoft.com/office/powerpoint/2010/main" val="211493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ous </a:t>
            </a:r>
            <a:r>
              <a:rPr lang="en-GB" dirty="0"/>
              <a:t>chefs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are </a:t>
            </a:r>
            <a:r>
              <a:rPr lang="en-GB" sz="2800" dirty="0"/>
              <a:t>usually part of larger kitchens. </a:t>
            </a:r>
            <a:endParaRPr lang="en-GB" sz="2800" dirty="0" smtClean="0"/>
          </a:p>
          <a:p>
            <a:r>
              <a:rPr lang="en-GB" sz="2800" dirty="0" smtClean="0"/>
              <a:t>they </a:t>
            </a:r>
            <a:r>
              <a:rPr lang="en-GB" sz="2800" dirty="0"/>
              <a:t>support the chef de cuisine and substitute him/her when absent</a:t>
            </a:r>
          </a:p>
        </p:txBody>
      </p:sp>
    </p:spTree>
    <p:extLst>
      <p:ext uri="{BB962C8B-B14F-4D97-AF65-F5344CB8AC3E}">
        <p14:creationId xmlns:p14="http://schemas.microsoft.com/office/powerpoint/2010/main" val="272713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chef </a:t>
            </a:r>
            <a:r>
              <a:rPr lang="fr-FR" dirty="0"/>
              <a:t>de partie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substitutes </a:t>
            </a:r>
            <a:r>
              <a:rPr lang="fr-FR" sz="3200" dirty="0"/>
              <a:t>the sous chef in </a:t>
            </a:r>
            <a:r>
              <a:rPr lang="fr-FR" sz="3200" dirty="0" err="1" smtClean="0"/>
              <a:t>smaller</a:t>
            </a:r>
            <a:r>
              <a:rPr lang="fr-FR" sz="3200" dirty="0" smtClean="0"/>
              <a:t> restaurants</a:t>
            </a:r>
            <a:r>
              <a:rPr lang="fr-FR" sz="3200" dirty="0"/>
              <a:t>. </a:t>
            </a:r>
            <a:endParaRPr lang="fr-FR" sz="3200" dirty="0" smtClean="0"/>
          </a:p>
          <a:p>
            <a:r>
              <a:rPr lang="fr-FR" sz="3200" dirty="0" err="1"/>
              <a:t>h</a:t>
            </a:r>
            <a:r>
              <a:rPr lang="fr-FR" sz="3200" dirty="0" err="1" smtClean="0"/>
              <a:t>e</a:t>
            </a:r>
            <a:r>
              <a:rPr lang="fr-FR" sz="3200" dirty="0" smtClean="0"/>
              <a:t>/</a:t>
            </a:r>
            <a:r>
              <a:rPr lang="fr-FR" sz="3200" dirty="0" err="1" smtClean="0"/>
              <a:t>she</a:t>
            </a:r>
            <a:r>
              <a:rPr lang="fr-FR" sz="3200" dirty="0" smtClean="0"/>
              <a:t> </a:t>
            </a:r>
            <a:r>
              <a:rPr lang="fr-FR" sz="3200" dirty="0" err="1" smtClean="0"/>
              <a:t>is</a:t>
            </a:r>
            <a:r>
              <a:rPr lang="fr-FR" sz="3200" dirty="0" smtClean="0"/>
              <a:t> </a:t>
            </a:r>
            <a:r>
              <a:rPr lang="fr-FR" sz="3200" dirty="0" err="1" smtClean="0"/>
              <a:t>usually</a:t>
            </a:r>
            <a:r>
              <a:rPr lang="fr-FR" sz="3200" dirty="0" smtClean="0"/>
              <a:t> </a:t>
            </a:r>
            <a:r>
              <a:rPr lang="fr-FR" sz="3200" dirty="0" err="1" smtClean="0"/>
              <a:t>responsible</a:t>
            </a:r>
            <a:r>
              <a:rPr lang="fr-FR" sz="3200" dirty="0" smtClean="0"/>
              <a:t> for one </a:t>
            </a:r>
            <a:r>
              <a:rPr lang="fr-FR" sz="3200" dirty="0" err="1" smtClean="0"/>
              <a:t>department</a:t>
            </a:r>
            <a:r>
              <a:rPr lang="fr-FR" sz="3200" dirty="0" smtClean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672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commis chefs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work </a:t>
            </a:r>
            <a:r>
              <a:rPr lang="en-GB" sz="3200" dirty="0"/>
              <a:t>at an operational level. </a:t>
            </a:r>
            <a:endParaRPr lang="en-GB" sz="3200" dirty="0" smtClean="0"/>
          </a:p>
          <a:p>
            <a:r>
              <a:rPr lang="en-GB" sz="3200" dirty="0" smtClean="0"/>
              <a:t>They </a:t>
            </a:r>
            <a:r>
              <a:rPr lang="en-GB" sz="3200" dirty="0"/>
              <a:t>usually take care of meal preparation, organise basic ingredients and carry out simple activities during the preparation of dishes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They assist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8119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</a:t>
            </a:r>
            <a:r>
              <a:rPr lang="en-GB" dirty="0" smtClean="0"/>
              <a:t>itchen helper/</a:t>
            </a:r>
            <a:br>
              <a:rPr lang="en-GB" dirty="0" smtClean="0"/>
            </a:br>
            <a:r>
              <a:rPr lang="en-GB" dirty="0" smtClean="0"/>
              <a:t>dishwasher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ssists in the kitchen/ washes the dishes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8295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Read the text on p. 149. What are the main responsibilities of the employees in a restaurant?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6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Jobs in a restaurant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8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</a:t>
            </a:r>
            <a:br>
              <a:rPr lang="en-GB" dirty="0" smtClean="0"/>
            </a:br>
            <a:r>
              <a:rPr lang="en-GB" dirty="0" smtClean="0"/>
              <a:t>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643" y="864108"/>
            <a:ext cx="7315200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 smtClean="0"/>
              <a:t>Bussers’ tasks:</a:t>
            </a:r>
          </a:p>
          <a:p>
            <a:r>
              <a:rPr lang="en-GB" sz="3200" b="1" dirty="0" smtClean="0"/>
              <a:t>to </a:t>
            </a:r>
            <a:r>
              <a:rPr lang="en-GB" sz="3200" b="1" dirty="0"/>
              <a:t>pour </a:t>
            </a:r>
            <a:r>
              <a:rPr lang="en-GB" sz="3200" dirty="0" smtClean="0"/>
              <a:t>water</a:t>
            </a:r>
          </a:p>
          <a:p>
            <a:r>
              <a:rPr lang="en-GB" sz="3200" b="1" dirty="0" smtClean="0"/>
              <a:t>to </a:t>
            </a:r>
            <a:r>
              <a:rPr lang="en-GB" sz="3200" b="1" dirty="0" smtClean="0"/>
              <a:t>remove </a:t>
            </a:r>
            <a:r>
              <a:rPr lang="en-GB" sz="3200" dirty="0" smtClean="0"/>
              <a:t>extra covers</a:t>
            </a:r>
          </a:p>
          <a:p>
            <a:r>
              <a:rPr lang="en-GB" sz="3200" b="1" dirty="0" smtClean="0"/>
              <a:t>to serve </a:t>
            </a:r>
            <a:r>
              <a:rPr lang="en-GB" sz="3200" dirty="0" smtClean="0"/>
              <a:t>bread and butter</a:t>
            </a:r>
          </a:p>
          <a:p>
            <a:r>
              <a:rPr lang="en-GB" sz="3200" b="1" dirty="0"/>
              <a:t>t</a:t>
            </a:r>
            <a:r>
              <a:rPr lang="en-GB" sz="3200" b="1" dirty="0" smtClean="0"/>
              <a:t>o clear </a:t>
            </a:r>
            <a:r>
              <a:rPr lang="en-GB" sz="3200" dirty="0" smtClean="0"/>
              <a:t>tables</a:t>
            </a:r>
          </a:p>
          <a:p>
            <a:pPr marL="0" indent="0">
              <a:buNone/>
            </a:pPr>
            <a:r>
              <a:rPr lang="en-GB" sz="3200" b="1" dirty="0" smtClean="0"/>
              <a:t>Waiters’ tasks:</a:t>
            </a:r>
          </a:p>
          <a:p>
            <a:r>
              <a:rPr lang="en-GB" sz="3200" b="1" dirty="0"/>
              <a:t>t</a:t>
            </a:r>
            <a:r>
              <a:rPr lang="en-GB" sz="3200" b="1" dirty="0" smtClean="0"/>
              <a:t>o </a:t>
            </a:r>
            <a:r>
              <a:rPr lang="en-GB" sz="3200" b="1" dirty="0" smtClean="0"/>
              <a:t>take </a:t>
            </a:r>
            <a:r>
              <a:rPr lang="en-GB" sz="3200" dirty="0" smtClean="0"/>
              <a:t>orders</a:t>
            </a:r>
          </a:p>
          <a:p>
            <a:r>
              <a:rPr lang="en-GB" sz="3200" b="1" dirty="0"/>
              <a:t>t</a:t>
            </a:r>
            <a:r>
              <a:rPr lang="en-GB" sz="3200" b="1" dirty="0" smtClean="0"/>
              <a:t>o </a:t>
            </a:r>
            <a:r>
              <a:rPr lang="en-GB" sz="3200" b="1" dirty="0" smtClean="0"/>
              <a:t>bring </a:t>
            </a:r>
            <a:r>
              <a:rPr lang="en-GB" sz="3200" dirty="0" smtClean="0"/>
              <a:t>food/drinks to the guest</a:t>
            </a:r>
          </a:p>
          <a:p>
            <a:r>
              <a:rPr lang="en-GB" sz="3200" b="1" dirty="0"/>
              <a:t>t</a:t>
            </a:r>
            <a:r>
              <a:rPr lang="en-GB" sz="3200" b="1" dirty="0" smtClean="0"/>
              <a:t>o </a:t>
            </a:r>
            <a:r>
              <a:rPr lang="en-GB" sz="3200" b="1" dirty="0" smtClean="0"/>
              <a:t>replace </a:t>
            </a:r>
            <a:r>
              <a:rPr lang="en-GB" sz="3200" dirty="0" smtClean="0"/>
              <a:t>ashtrays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12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to </a:t>
            </a:r>
            <a:r>
              <a:rPr lang="en-GB" b="1" dirty="0" smtClean="0"/>
              <a:t>pour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to </a:t>
            </a:r>
            <a:r>
              <a:rPr lang="en-GB" b="1" dirty="0" smtClean="0"/>
              <a:t>remove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to </a:t>
            </a:r>
            <a:r>
              <a:rPr lang="en-GB" b="1" dirty="0" smtClean="0"/>
              <a:t>serve</a:t>
            </a:r>
            <a:br>
              <a:rPr lang="en-GB" b="1" dirty="0" smtClean="0"/>
            </a:br>
            <a:r>
              <a:rPr lang="en-GB" b="1" dirty="0" smtClean="0"/>
              <a:t>to </a:t>
            </a:r>
            <a:r>
              <a:rPr lang="en-GB" b="1" dirty="0"/>
              <a:t>clear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>t</a:t>
            </a:r>
            <a:r>
              <a:rPr lang="en-GB" b="1" dirty="0" smtClean="0"/>
              <a:t>o take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to </a:t>
            </a:r>
            <a:r>
              <a:rPr lang="en-GB" b="1" dirty="0"/>
              <a:t>bring 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to replace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935636" cy="512064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_______ </a:t>
            </a:r>
            <a:r>
              <a:rPr lang="en-GB" sz="2800" dirty="0"/>
              <a:t>me that </a:t>
            </a:r>
            <a:r>
              <a:rPr lang="en-GB" sz="2800" dirty="0" smtClean="0"/>
              <a:t>knife, please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I</a:t>
            </a:r>
            <a:r>
              <a:rPr lang="en-GB" sz="2800" dirty="0"/>
              <a:t> </a:t>
            </a:r>
            <a:r>
              <a:rPr lang="en-GB" sz="2800" dirty="0" smtClean="0"/>
              <a:t>spilled</a:t>
            </a:r>
            <a:r>
              <a:rPr lang="en-GB" sz="2800" dirty="0"/>
              <a:t> the juice while I </a:t>
            </a:r>
            <a:r>
              <a:rPr lang="en-GB" sz="2800" dirty="0" err="1" smtClean="0"/>
              <a:t>was____________it</a:t>
            </a:r>
            <a:r>
              <a:rPr lang="en-GB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Do they </a:t>
            </a:r>
            <a:r>
              <a:rPr lang="en-GB" sz="2800" dirty="0" smtClean="0"/>
              <a:t>______</a:t>
            </a:r>
            <a:r>
              <a:rPr lang="en-GB" sz="2800" dirty="0"/>
              <a:t> meals in the bar</a:t>
            </a:r>
            <a:r>
              <a:rPr lang="en-GB" sz="28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I ___________orders from you! You are not my boss!</a:t>
            </a:r>
            <a:endParaRPr lang="en-GB" sz="2800" dirty="0"/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This detergent will </a:t>
            </a:r>
            <a:r>
              <a:rPr lang="en-GB" sz="2800" dirty="0" smtClean="0"/>
              <a:t>________</a:t>
            </a:r>
            <a:r>
              <a:rPr lang="en-GB" sz="2800" dirty="0"/>
              <a:t> even old stains.</a:t>
            </a:r>
            <a:endParaRPr lang="en-GB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The factory </a:t>
            </a:r>
            <a:r>
              <a:rPr lang="en-GB" sz="2800" dirty="0" smtClean="0"/>
              <a:t>________ </a:t>
            </a:r>
            <a:r>
              <a:rPr lang="en-GB" sz="2800" dirty="0"/>
              <a:t>most of its workers with robots</a:t>
            </a:r>
            <a:r>
              <a:rPr lang="en-GB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sz="2800" i="1" dirty="0"/>
          </a:p>
          <a:p>
            <a:r>
              <a:rPr lang="en-GB" sz="2800" i="1" dirty="0" smtClean="0"/>
              <a:t>Bring/ </a:t>
            </a:r>
            <a:r>
              <a:rPr lang="en-GB" sz="2800" i="1" dirty="0" smtClean="0"/>
              <a:t>pouring/serve/ </a:t>
            </a:r>
            <a:r>
              <a:rPr lang="en-GB" sz="2800" i="1" dirty="0"/>
              <a:t>d</a:t>
            </a:r>
            <a:r>
              <a:rPr lang="en-GB" sz="2800" i="1" dirty="0" smtClean="0"/>
              <a:t>on’t </a:t>
            </a:r>
            <a:r>
              <a:rPr lang="en-GB" sz="2800" i="1" dirty="0" smtClean="0"/>
              <a:t>take </a:t>
            </a:r>
            <a:r>
              <a:rPr lang="en-GB" sz="2800" i="1" dirty="0" smtClean="0"/>
              <a:t>/remove/replaced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8926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 or F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7828"/>
            <a:ext cx="12344328" cy="383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37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Promote/purchase/deposit/store/audit/supervise/</a:t>
            </a:r>
            <a:r>
              <a:rPr lang="en-GB" dirty="0" err="1" smtClean="0"/>
              <a:t>scedule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 smtClean="0"/>
              <a:t>make an official examination of the accounts of a business and produce report</a:t>
            </a:r>
          </a:p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 smtClean="0"/>
              <a:t>buy</a:t>
            </a:r>
          </a:p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 smtClean="0"/>
              <a:t>put or keep things in a special place for use in the future</a:t>
            </a:r>
          </a:p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 smtClean="0"/>
              <a:t>encourage people to like, buy, use, do, or support </a:t>
            </a:r>
            <a:r>
              <a:rPr lang="en-GB" dirty="0" err="1" smtClean="0"/>
              <a:t>sth</a:t>
            </a:r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 smtClean="0"/>
              <a:t>watch a person or activity to make certain that everything is done correctly, safely</a:t>
            </a:r>
          </a:p>
          <a:p>
            <a:r>
              <a:rPr lang="en-GB" dirty="0"/>
              <a:t>(</a:t>
            </a:r>
            <a:r>
              <a:rPr lang="en-GB" dirty="0" smtClean="0"/>
              <a:t>often passive)  to arrange that an event or activity will happen at a particular time</a:t>
            </a:r>
          </a:p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 smtClean="0"/>
              <a:t>put </a:t>
            </a:r>
            <a:r>
              <a:rPr lang="en-GB" dirty="0" err="1" smtClean="0"/>
              <a:t>sth</a:t>
            </a:r>
            <a:r>
              <a:rPr lang="en-GB" dirty="0" smtClean="0"/>
              <a:t> valuable, specially money, in a bank or safe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8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advertising companies are always having to think up new ways……to products</a:t>
            </a:r>
          </a:p>
          <a:p>
            <a:r>
              <a:rPr lang="en-GB" dirty="0" smtClean="0"/>
              <a:t>2.the data is……on a hard disk and backed up on a CD.</a:t>
            </a:r>
          </a:p>
          <a:p>
            <a:r>
              <a:rPr lang="en-GB" dirty="0" smtClean="0"/>
              <a:t>3.I ….. </a:t>
            </a:r>
            <a:r>
              <a:rPr lang="en-GB" dirty="0"/>
              <a:t>$</a:t>
            </a:r>
            <a:r>
              <a:rPr lang="en-GB" dirty="0" smtClean="0"/>
              <a:t>500 </a:t>
            </a:r>
            <a:r>
              <a:rPr lang="en-GB" dirty="0" smtClean="0"/>
              <a:t>in my account this morning.</a:t>
            </a:r>
          </a:p>
          <a:p>
            <a:r>
              <a:rPr lang="en-GB" dirty="0" smtClean="0"/>
              <a:t>4. The UN is…… the distribution of aid by local agencies in the disaster area.</a:t>
            </a:r>
          </a:p>
          <a:p>
            <a:r>
              <a:rPr lang="en-GB" dirty="0" smtClean="0"/>
              <a:t>5.The meeting of the staff has been</a:t>
            </a:r>
            <a:r>
              <a:rPr lang="en-GB" dirty="0" smtClean="0"/>
              <a:t>…...</a:t>
            </a:r>
            <a:r>
              <a:rPr lang="en-GB" dirty="0" smtClean="0"/>
              <a:t>for tomorrow afternoon.</a:t>
            </a:r>
          </a:p>
          <a:p>
            <a:r>
              <a:rPr lang="en-GB" dirty="0" smtClean="0"/>
              <a:t>7.When we</a:t>
            </a:r>
            <a:r>
              <a:rPr lang="en-GB" dirty="0" smtClean="0"/>
              <a:t>……..</a:t>
            </a:r>
            <a:r>
              <a:rPr lang="en-GB" dirty="0" smtClean="0"/>
              <a:t>work shifts in our restaurant, we considered workload and staff requirements</a:t>
            </a:r>
          </a:p>
          <a:p>
            <a:r>
              <a:rPr lang="en-GB" dirty="0" smtClean="0"/>
              <a:t>8. Bookkeepers may compute daily cash intake,……money in bank,……guests’ checks and maintain financial records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4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90" y="1123836"/>
            <a:ext cx="2759790" cy="4601183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Busperson</a:t>
            </a:r>
            <a:r>
              <a:rPr lang="en-GB" dirty="0" smtClean="0"/>
              <a:t>/pantry supervisor/kitchen helper/bookkeeper/purchasing agent and storeroom supervisor/cashier/host/captain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898" y="979424"/>
            <a:ext cx="7315200" cy="5120640"/>
          </a:xfrm>
        </p:spPr>
        <p:txBody>
          <a:bodyPr/>
          <a:lstStyle/>
          <a:p>
            <a:r>
              <a:rPr lang="en-GB" dirty="0" smtClean="0"/>
              <a:t>Audits guests’ checks, compute daily cash intake, deposit money, maintain financial records….</a:t>
            </a:r>
          </a:p>
          <a:p>
            <a:r>
              <a:rPr lang="en-GB" dirty="0" smtClean="0"/>
              <a:t>Orders, receives, inspects, and stores all food for distribution to the different food departments….</a:t>
            </a:r>
          </a:p>
          <a:p>
            <a:r>
              <a:rPr lang="en-GB" dirty="0" smtClean="0"/>
              <a:t>Supervises salad, sandwich and beverage workers.</a:t>
            </a:r>
          </a:p>
          <a:p>
            <a:r>
              <a:rPr lang="en-GB" dirty="0" smtClean="0"/>
              <a:t>Takes reservations. Welcomes and seats guests…..</a:t>
            </a:r>
          </a:p>
          <a:p>
            <a:r>
              <a:rPr lang="en-GB" dirty="0" smtClean="0"/>
              <a:t>Assists the cooks, chefs by performing supervised tasks….</a:t>
            </a:r>
          </a:p>
          <a:p>
            <a:r>
              <a:rPr lang="en-GB" dirty="0" smtClean="0"/>
              <a:t>Supervises and coordinated activities of dining room employees…..</a:t>
            </a:r>
          </a:p>
          <a:p>
            <a:r>
              <a:rPr lang="en-GB" dirty="0" smtClean="0"/>
              <a:t>Clears the table, re-sets it with fresh linen and eating utensils….</a:t>
            </a:r>
          </a:p>
          <a:p>
            <a:r>
              <a:rPr lang="en-GB" dirty="0" smtClean="0"/>
              <a:t>Receives payment for food and beverages sold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3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a good employee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Professional</a:t>
            </a:r>
          </a:p>
          <a:p>
            <a:r>
              <a:rPr lang="en-GB" sz="3600" dirty="0" smtClean="0"/>
              <a:t>Skilful and educated</a:t>
            </a:r>
          </a:p>
          <a:p>
            <a:r>
              <a:rPr lang="en-GB" sz="3600" dirty="0" smtClean="0"/>
              <a:t>Team player</a:t>
            </a:r>
          </a:p>
          <a:p>
            <a:r>
              <a:rPr lang="en-GB" sz="3600" dirty="0" smtClean="0"/>
              <a:t>Innovative</a:t>
            </a:r>
          </a:p>
          <a:p>
            <a:r>
              <a:rPr lang="en-GB" sz="3600" dirty="0" smtClean="0"/>
              <a:t>Has problem solving abilities</a:t>
            </a:r>
          </a:p>
          <a:p>
            <a:r>
              <a:rPr lang="en-GB" sz="3600" dirty="0" smtClean="0"/>
              <a:t>Willing to learn</a:t>
            </a:r>
          </a:p>
          <a:p>
            <a:r>
              <a:rPr lang="en-GB" sz="3600" dirty="0" smtClean="0"/>
              <a:t>Extroverted/introverted</a:t>
            </a:r>
          </a:p>
          <a:p>
            <a:r>
              <a:rPr lang="en-GB" sz="3600" b="1" dirty="0" smtClean="0"/>
              <a:t>P. 156 ex 10,11</a:t>
            </a:r>
          </a:p>
          <a:p>
            <a:endParaRPr lang="en-GB" sz="3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6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96134" cy="4601183"/>
          </a:xfrm>
        </p:spPr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aiter/waitress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takes </a:t>
            </a:r>
            <a:r>
              <a:rPr lang="en-GB" sz="3600" dirty="0"/>
              <a:t>food </a:t>
            </a:r>
            <a:r>
              <a:rPr lang="en-GB" sz="3600" dirty="0" smtClean="0"/>
              <a:t>orders</a:t>
            </a:r>
          </a:p>
          <a:p>
            <a:r>
              <a:rPr lang="en-GB" sz="3600" dirty="0" smtClean="0"/>
              <a:t>serves food</a:t>
            </a:r>
          </a:p>
          <a:p>
            <a:r>
              <a:rPr lang="en-GB" sz="3600" dirty="0" smtClean="0"/>
              <a:t>must </a:t>
            </a:r>
            <a:r>
              <a:rPr lang="en-GB" sz="3600" dirty="0"/>
              <a:t>be able to explain items on the menu, or recommend dishes.</a:t>
            </a:r>
          </a:p>
        </p:txBody>
      </p:sp>
      <p:pic>
        <p:nvPicPr>
          <p:cNvPr id="1026" name="Picture 2" descr="20,313 Black Waiter Stock Photos and Images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2609"/>
            <a:ext cx="3720767" cy="248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82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85" y="625649"/>
            <a:ext cx="2947482" cy="3045988"/>
          </a:xfrm>
        </p:spPr>
        <p:txBody>
          <a:bodyPr/>
          <a:lstStyle/>
          <a:p>
            <a:r>
              <a:rPr lang="en-GB" dirty="0"/>
              <a:t>busboys and </a:t>
            </a:r>
            <a:r>
              <a:rPr lang="en-GB" dirty="0" smtClean="0"/>
              <a:t>busgirls (bussers)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clean </a:t>
            </a:r>
            <a:r>
              <a:rPr lang="en-GB" sz="3600" dirty="0"/>
              <a:t>tables or </a:t>
            </a:r>
            <a:r>
              <a:rPr lang="en-GB" sz="3600" dirty="0" smtClean="0"/>
              <a:t>bring </a:t>
            </a:r>
            <a:r>
              <a:rPr lang="en-GB" sz="3600" dirty="0"/>
              <a:t>bread and water to the tables.</a:t>
            </a:r>
          </a:p>
        </p:txBody>
      </p:sp>
      <p:pic>
        <p:nvPicPr>
          <p:cNvPr id="2050" name="Picture 2" descr="Busser or Busboy-Definition,Salary,Job Description (Ultimate Guid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85" y="3424428"/>
            <a:ext cx="26479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96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</a:t>
            </a:r>
            <a:r>
              <a:rPr lang="en-GB" dirty="0" smtClean="0"/>
              <a:t>ost/ hostess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welcomes </a:t>
            </a:r>
            <a:r>
              <a:rPr lang="en-GB" sz="3600" dirty="0"/>
              <a:t>and </a:t>
            </a:r>
            <a:r>
              <a:rPr lang="en-GB" sz="3600" dirty="0" smtClean="0"/>
              <a:t>seats </a:t>
            </a:r>
            <a:r>
              <a:rPr lang="en-GB" sz="3600" dirty="0"/>
              <a:t>guests when they arrive </a:t>
            </a:r>
            <a:endParaRPr lang="en-GB" sz="3600" dirty="0" smtClean="0"/>
          </a:p>
          <a:p>
            <a:r>
              <a:rPr lang="en-GB" sz="3600" dirty="0" smtClean="0"/>
              <a:t>arranges </a:t>
            </a:r>
            <a:r>
              <a:rPr lang="en-GB" sz="3600" dirty="0"/>
              <a:t>reservations in </a:t>
            </a:r>
            <a:r>
              <a:rPr lang="en-GB" sz="3600" dirty="0" smtClean="0"/>
              <a:t>restaurants</a:t>
            </a:r>
            <a:endParaRPr lang="en-GB" sz="3600" dirty="0"/>
          </a:p>
          <a:p>
            <a:r>
              <a:rPr lang="en-GB" sz="3600" dirty="0" smtClean="0"/>
              <a:t>takes </a:t>
            </a:r>
            <a:r>
              <a:rPr lang="en-GB" sz="3600" dirty="0"/>
              <a:t>drink orders from the guests after they have been seated.</a:t>
            </a:r>
          </a:p>
        </p:txBody>
      </p:sp>
      <p:pic>
        <p:nvPicPr>
          <p:cNvPr id="3074" name="Picture 2" descr="Best and Worst Things About Being a Restaurant Host or Hostess - Thril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2066"/>
            <a:ext cx="3713693" cy="273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23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maitre</a:t>
            </a:r>
            <a:r>
              <a:rPr lang="en-GB" dirty="0" smtClean="0"/>
              <a:t> </a:t>
            </a:r>
            <a:r>
              <a:rPr lang="en-GB" dirty="0"/>
              <a:t>d’ (short for </a:t>
            </a:r>
            <a:r>
              <a:rPr lang="en-GB" dirty="0" err="1"/>
              <a:t>matre</a:t>
            </a:r>
            <a:r>
              <a:rPr lang="en-GB" dirty="0"/>
              <a:t> </a:t>
            </a:r>
            <a:r>
              <a:rPr lang="en-GB" dirty="0" err="1"/>
              <a:t>d’hotel</a:t>
            </a:r>
            <a:r>
              <a:rPr lang="en-GB" dirty="0"/>
              <a:t>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supervises employees and operations </a:t>
            </a:r>
          </a:p>
          <a:p>
            <a:r>
              <a:rPr lang="en-GB" sz="3600" dirty="0"/>
              <a:t>i</a:t>
            </a:r>
            <a:r>
              <a:rPr lang="en-GB" sz="3600" dirty="0" smtClean="0"/>
              <a:t>s dealing </a:t>
            </a:r>
            <a:r>
              <a:rPr lang="en-GB" sz="3600" dirty="0"/>
              <a:t>with any customer complaints.</a:t>
            </a:r>
          </a:p>
        </p:txBody>
      </p:sp>
      <p:pic>
        <p:nvPicPr>
          <p:cNvPr id="4100" name="Picture 4" descr="Things you only know if you&amp;#39;re a maître d&amp;#39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9" y="4596343"/>
            <a:ext cx="3009804" cy="225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28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headwaiter</a:t>
            </a:r>
            <a:br>
              <a:rPr lang="en-GB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2" y="864108"/>
            <a:ext cx="6371836" cy="5120640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3200" dirty="0"/>
              <a:t>i</a:t>
            </a:r>
            <a:r>
              <a:rPr lang="en-GB" sz="3200" dirty="0" smtClean="0"/>
              <a:t>s second </a:t>
            </a:r>
            <a:r>
              <a:rPr lang="en-GB" sz="3200" dirty="0"/>
              <a:t>in command </a:t>
            </a:r>
            <a:endParaRPr lang="en-GB" sz="3200" dirty="0" smtClean="0"/>
          </a:p>
          <a:p>
            <a:r>
              <a:rPr lang="en-GB" sz="3200" dirty="0"/>
              <a:t>s</a:t>
            </a:r>
            <a:r>
              <a:rPr lang="en-GB" sz="3200" dirty="0" smtClean="0"/>
              <a:t>upervises </a:t>
            </a:r>
            <a:r>
              <a:rPr lang="en-GB" sz="3200" dirty="0"/>
              <a:t>service in a particular area of a restaurant, </a:t>
            </a:r>
            <a:endParaRPr lang="en-GB" sz="3200" dirty="0" smtClean="0"/>
          </a:p>
          <a:p>
            <a:r>
              <a:rPr lang="en-GB" sz="3200" dirty="0" smtClean="0"/>
              <a:t>In smaller </a:t>
            </a:r>
            <a:r>
              <a:rPr lang="en-GB" sz="3200" dirty="0"/>
              <a:t>restaurants carries out the tasks of the </a:t>
            </a:r>
            <a:r>
              <a:rPr lang="en-GB" sz="3200" b="1" dirty="0" err="1"/>
              <a:t>maitre</a:t>
            </a:r>
            <a:r>
              <a:rPr lang="en-GB" sz="3200" b="1" dirty="0"/>
              <a:t> </a:t>
            </a:r>
            <a:r>
              <a:rPr lang="en-GB" sz="3200" b="1" dirty="0" err="1" smtClean="0"/>
              <a:t>d'hotel</a:t>
            </a:r>
            <a:endParaRPr lang="en-GB" sz="3200" b="1" dirty="0" smtClean="0"/>
          </a:p>
          <a:p>
            <a:r>
              <a:rPr lang="en-GB" sz="3200" dirty="0" smtClean="0"/>
              <a:t>usually thanks </a:t>
            </a:r>
            <a:r>
              <a:rPr lang="en-GB" sz="3200" dirty="0"/>
              <a:t>the guests when they leave</a:t>
            </a:r>
          </a:p>
        </p:txBody>
      </p:sp>
      <p:pic>
        <p:nvPicPr>
          <p:cNvPr id="5122" name="Picture 2" descr="Head Waiter Jobs in Dubai – RHR Employment Agen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9" y="3962400"/>
            <a:ext cx="4394348" cy="247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73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captain</a:t>
            </a:r>
            <a:br>
              <a:rPr lang="en-GB" dirty="0" smtClean="0"/>
            </a:br>
            <a:r>
              <a:rPr lang="en-GB" dirty="0" smtClean="0"/>
              <a:t>=</a:t>
            </a:r>
            <a:r>
              <a:rPr lang="en-GB" dirty="0"/>
              <a:t> the chef de rang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is </a:t>
            </a:r>
            <a:r>
              <a:rPr lang="en-GB" sz="3200" dirty="0"/>
              <a:t>usually responsible for running one area of the restaurant and supervising the work of two or three staff </a:t>
            </a:r>
            <a:r>
              <a:rPr lang="en-GB" sz="3200" dirty="0" smtClean="0"/>
              <a:t>members</a:t>
            </a:r>
          </a:p>
          <a:p>
            <a:r>
              <a:rPr lang="en-GB" sz="3200" dirty="0" smtClean="0"/>
              <a:t> is responsible for the </a:t>
            </a:r>
            <a:r>
              <a:rPr lang="en-GB" sz="3200" dirty="0"/>
              <a:t>communication between the kitchen and the </a:t>
            </a:r>
            <a:r>
              <a:rPr lang="en-GB" sz="3200" dirty="0" smtClean="0"/>
              <a:t>front-of-house </a:t>
            </a:r>
          </a:p>
          <a:p>
            <a:r>
              <a:rPr lang="en-GB" sz="3200" dirty="0" smtClean="0"/>
              <a:t>allocates </a:t>
            </a:r>
            <a:r>
              <a:rPr lang="en-GB" sz="3200" dirty="0"/>
              <a:t>tasks and </a:t>
            </a:r>
            <a:r>
              <a:rPr lang="en-GB" sz="3200" dirty="0" smtClean="0"/>
              <a:t>monitors </a:t>
            </a:r>
            <a:r>
              <a:rPr lang="en-GB" sz="3200" dirty="0"/>
              <a:t>service. </a:t>
            </a:r>
          </a:p>
        </p:txBody>
      </p:sp>
    </p:spTree>
    <p:extLst>
      <p:ext uri="{BB962C8B-B14F-4D97-AF65-F5344CB8AC3E}">
        <p14:creationId xmlns:p14="http://schemas.microsoft.com/office/powerpoint/2010/main" val="418860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food and beverage manager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 </a:t>
            </a:r>
            <a:r>
              <a:rPr lang="en-GB" sz="3600" dirty="0" smtClean="0"/>
              <a:t>is </a:t>
            </a:r>
            <a:r>
              <a:rPr lang="en-GB" sz="3600" dirty="0"/>
              <a:t>responsible for the overall </a:t>
            </a:r>
            <a:r>
              <a:rPr lang="en-GB" sz="3600" dirty="0" smtClean="0"/>
              <a:t>running </a:t>
            </a:r>
            <a:r>
              <a:rPr lang="en-GB" sz="3600" dirty="0"/>
              <a:t>of a restaurant</a:t>
            </a:r>
            <a:r>
              <a:rPr lang="en-GB" sz="3600" dirty="0" smtClean="0"/>
              <a:t>:</a:t>
            </a:r>
          </a:p>
          <a:p>
            <a:r>
              <a:rPr lang="en-GB" sz="3600" dirty="0" smtClean="0"/>
              <a:t> </a:t>
            </a:r>
            <a:r>
              <a:rPr lang="en-GB" sz="3600" dirty="0"/>
              <a:t>planning the menu with the chef de cuisine</a:t>
            </a:r>
            <a:r>
              <a:rPr lang="en-GB" sz="3600" dirty="0" smtClean="0"/>
              <a:t>; </a:t>
            </a:r>
          </a:p>
          <a:p>
            <a:r>
              <a:rPr lang="en-GB" sz="3600" dirty="0" smtClean="0"/>
              <a:t>creating </a:t>
            </a:r>
            <a:r>
              <a:rPr lang="en-GB" sz="3600" dirty="0"/>
              <a:t>the right atmosphere and ambiance; </a:t>
            </a:r>
            <a:endParaRPr lang="en-GB" sz="3600" dirty="0" smtClean="0"/>
          </a:p>
          <a:p>
            <a:r>
              <a:rPr lang="en-GB" sz="3600" dirty="0" smtClean="0"/>
              <a:t>hiring </a:t>
            </a:r>
            <a:r>
              <a:rPr lang="en-GB" sz="3600" dirty="0"/>
              <a:t>staff; </a:t>
            </a:r>
            <a:endParaRPr lang="en-GB" sz="3600" dirty="0" smtClean="0"/>
          </a:p>
          <a:p>
            <a:r>
              <a:rPr lang="en-GB" sz="3600" dirty="0" smtClean="0"/>
              <a:t>managing </a:t>
            </a:r>
            <a:r>
              <a:rPr lang="en-GB" sz="3600" dirty="0"/>
              <a:t>bookings; </a:t>
            </a:r>
            <a:endParaRPr lang="en-GB" sz="3600" dirty="0" smtClean="0"/>
          </a:p>
          <a:p>
            <a:r>
              <a:rPr lang="en-GB" sz="3600" dirty="0" smtClean="0"/>
              <a:t>meeting </a:t>
            </a:r>
            <a:r>
              <a:rPr lang="en-GB" sz="3600" dirty="0"/>
              <a:t>and greeting customers.</a:t>
            </a:r>
          </a:p>
        </p:txBody>
      </p:sp>
    </p:spTree>
    <p:extLst>
      <p:ext uri="{BB962C8B-B14F-4D97-AF65-F5344CB8AC3E}">
        <p14:creationId xmlns:p14="http://schemas.microsoft.com/office/powerpoint/2010/main" val="283030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473</TotalTime>
  <Words>810</Words>
  <Application>Microsoft Office PowerPoint</Application>
  <PresentationFormat>Widescreen</PresentationFormat>
  <Paragraphs>113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Corbel</vt:lpstr>
      <vt:lpstr>Wingdings 2</vt:lpstr>
      <vt:lpstr>Frame</vt:lpstr>
      <vt:lpstr>Organizing People and Jobs in the Restaurant</vt:lpstr>
      <vt:lpstr>Jobs in a restaurant</vt:lpstr>
      <vt:lpstr>waiter/waitress</vt:lpstr>
      <vt:lpstr>busboys and busgirls (bussers)</vt:lpstr>
      <vt:lpstr>host/ hostess</vt:lpstr>
      <vt:lpstr>maitre d’ (short for matre d’hotel).</vt:lpstr>
      <vt:lpstr>headwaiter </vt:lpstr>
      <vt:lpstr>captain = the chef de rang</vt:lpstr>
      <vt:lpstr>food and beverage manager </vt:lpstr>
      <vt:lpstr>wine waiter/steward or sommelier,</vt:lpstr>
      <vt:lpstr>bartender</vt:lpstr>
      <vt:lpstr>cashier</vt:lpstr>
      <vt:lpstr>Jobs in the kitchen</vt:lpstr>
      <vt:lpstr>chef de cuisine, or head chef</vt:lpstr>
      <vt:lpstr>sous chefs</vt:lpstr>
      <vt:lpstr>chef de partie</vt:lpstr>
      <vt:lpstr>commis chefs</vt:lpstr>
      <vt:lpstr>kitchen helper/ dishwasher </vt:lpstr>
      <vt:lpstr>Read the text on p. 149. What are the main responsibilities of the employees in a restaurant?</vt:lpstr>
      <vt:lpstr>useful vocabulary</vt:lpstr>
      <vt:lpstr>to pour to remove to serve to clear  to take to bring  to replace </vt:lpstr>
      <vt:lpstr>T or F        </vt:lpstr>
      <vt:lpstr>Promote/purchase/deposit/store/audit/supervise/scedule</vt:lpstr>
      <vt:lpstr>PowerPoint Presentation</vt:lpstr>
      <vt:lpstr>Busperson/pantry supervisor/kitchen helper/bookkeeper/purchasing agent and storeroom supervisor/cashier/host/captain</vt:lpstr>
      <vt:lpstr>Characteristics of a good employee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People and Jobs in the Restaurant</dc:title>
  <dc:creator>HP Envy</dc:creator>
  <cp:lastModifiedBy>Author</cp:lastModifiedBy>
  <cp:revision>31</cp:revision>
  <dcterms:created xsi:type="dcterms:W3CDTF">2022-01-08T14:02:23Z</dcterms:created>
  <dcterms:modified xsi:type="dcterms:W3CDTF">2023-03-17T09:56:13Z</dcterms:modified>
</cp:coreProperties>
</file>