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1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6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Туристички мотиви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Latn-RS" sz="4000" b="1" dirty="0" smtClean="0">
                <a:solidFill>
                  <a:schemeClr val="accent3">
                    <a:shade val="75000"/>
                  </a:schemeClr>
                </a:solidFill>
                <a:latin typeface="+mn-lt"/>
              </a:rPr>
              <a:t>Prema razmeštaju u prostoru</a:t>
            </a:r>
            <a:endParaRPr lang="sr-Latn-RS" sz="4000" b="1" dirty="0">
              <a:solidFill>
                <a:schemeClr val="accent3">
                  <a:shade val="75000"/>
                </a:schemeClr>
              </a:solidFill>
              <a:latin typeface="+mn-lt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/>
          <a:lstStyle/>
          <a:p>
            <a:r>
              <a:rPr lang="sr-Latn-RS" smtClean="0"/>
              <a:t>Linearni razmeštaj:</a:t>
            </a:r>
          </a:p>
          <a:p>
            <a:pPr>
              <a:buFontTx/>
              <a:buChar char="-"/>
            </a:pPr>
            <a:r>
              <a:rPr lang="sr-Latn-RS" smtClean="0"/>
              <a:t>Pored recnih dolina, obala mora i jezera i pored saobraćajnica</a:t>
            </a:r>
          </a:p>
          <a:p>
            <a:pPr>
              <a:buFontTx/>
              <a:buChar char="-"/>
            </a:pPr>
            <a:r>
              <a:rPr lang="sr-Latn-RS" smtClean="0"/>
              <a:t>Pogoduju razvoju izletničkog i eskurzionog turizma</a:t>
            </a:r>
          </a:p>
          <a:p>
            <a:pPr>
              <a:buFontTx/>
              <a:buChar char="-"/>
            </a:pPr>
            <a:endParaRPr lang="sr-Latn-RS" smtClean="0"/>
          </a:p>
        </p:txBody>
      </p:sp>
      <p:sp>
        <p:nvSpPr>
          <p:cNvPr id="18436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/>
          <a:lstStyle/>
          <a:p>
            <a:r>
              <a:rPr lang="sr-Latn-RS" smtClean="0"/>
              <a:t>Grupni razmeštaj:</a:t>
            </a:r>
          </a:p>
          <a:p>
            <a:pPr>
              <a:buFontTx/>
              <a:buChar char="-"/>
            </a:pPr>
            <a:r>
              <a:rPr lang="sr-Latn-RS" smtClean="0"/>
              <a:t>Karakterističan za planine, ostrva i ravničarske predele</a:t>
            </a:r>
          </a:p>
          <a:p>
            <a:pPr>
              <a:buFontTx/>
              <a:buChar char="-"/>
            </a:pPr>
            <a:r>
              <a:rPr lang="sr-Latn-RS" smtClean="0"/>
              <a:t>Regije stacionarnog i manifestacionog turizma</a:t>
            </a:r>
          </a:p>
        </p:txBody>
      </p:sp>
    </p:spTree>
    <p:extLst>
      <p:ext uri="{BB962C8B-B14F-4D97-AF65-F5344CB8AC3E}">
        <p14:creationId xmlns:p14="http://schemas.microsoft.com/office/powerpoint/2010/main" val="140936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1.Простор као компонента тур.понуде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/>
              <a:t>Када говоримо о тур.простору увек се мисли на простор у ком се задовољавају тур. потребе.Увек се мисли на атрактиван садржај тог простора тј.тур.мотиве антропогеног и природног порекла.</a:t>
            </a:r>
          </a:p>
          <a:p>
            <a:r>
              <a:rPr lang="sr-Cyrl-RS" dirty="0" smtClean="0"/>
              <a:t>Атрактивност простора у тур. смислу не може бити апстрактна већ произилази из атрактивних атрибута тур простора-рекреативни,куриозитетни,естетски и знаменити атрибути.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627045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20762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Појам мотив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sr-Cyrl-RS" dirty="0" smtClean="0"/>
              <a:t>Мотив води порекло од латинског израза </a:t>
            </a:r>
            <a:r>
              <a:rPr lang="en-US" i="1" dirty="0" err="1" smtClean="0"/>
              <a:t>mouvere</a:t>
            </a:r>
            <a:endParaRPr lang="sr-Cyrl-RS" i="1" dirty="0" smtClean="0"/>
          </a:p>
          <a:p>
            <a:pPr marL="0" indent="0">
              <a:buNone/>
            </a:pPr>
            <a:r>
              <a:rPr lang="sr-Cyrl-RS" dirty="0"/>
              <a:t>ш</a:t>
            </a:r>
            <a:r>
              <a:rPr lang="sr-Cyrl-RS" dirty="0" smtClean="0"/>
              <a:t>то значи кретати се али се њиме не означава узрок мобилности.</a:t>
            </a:r>
          </a:p>
          <a:p>
            <a:r>
              <a:rPr lang="sr-Cyrl-RS" dirty="0" smtClean="0"/>
              <a:t>Мотив представља – атрактивне појаве и предмете у природи и друштву.</a:t>
            </a:r>
          </a:p>
          <a:p>
            <a:pPr marL="0" indent="0">
              <a:buNone/>
            </a:pPr>
            <a:r>
              <a:rPr lang="sr-Cyrl-RS" smtClean="0"/>
              <a:t>-</a:t>
            </a:r>
            <a:r>
              <a:rPr lang="sr-Cyrl-RS" dirty="0" smtClean="0"/>
              <a:t>Када је реч о односу мотив-потреба треба рећи да је потреба примарна,наиме објекти у простору постоје независно од потребе али се потреба потврђује атрактивношћу мотива.</a:t>
            </a:r>
          </a:p>
          <a:p>
            <a:endParaRPr lang="sr-Cyrl-R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Атрактивни атрибути туристичких мотива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sr-Cyrl-RS" sz="2800" dirty="0" smtClean="0"/>
              <a:t>Рекреативни</a:t>
            </a:r>
          </a:p>
          <a:p>
            <a:pPr algn="just"/>
            <a:r>
              <a:rPr lang="sr-Cyrl-RS" sz="2800" dirty="0" smtClean="0"/>
              <a:t>Куриозитетни</a:t>
            </a:r>
          </a:p>
          <a:p>
            <a:pPr algn="just"/>
            <a:r>
              <a:rPr lang="sr-Cyrl-RS" sz="2800" dirty="0" smtClean="0"/>
              <a:t>Знаменити</a:t>
            </a:r>
          </a:p>
          <a:p>
            <a:pPr algn="just"/>
            <a:r>
              <a:rPr lang="sr-Cyrl-RS" sz="2800" dirty="0" smtClean="0"/>
              <a:t>Естетски</a:t>
            </a:r>
          </a:p>
          <a:p>
            <a:pPr marL="0" indent="0" algn="just">
              <a:buNone/>
            </a:pPr>
            <a:endParaRPr lang="sr-Cyrl-RS" sz="2800" dirty="0" smtClean="0"/>
          </a:p>
          <a:p>
            <a:pPr marL="0" indent="0" algn="just">
              <a:buNone/>
            </a:pPr>
            <a:endParaRPr lang="sr-Cyrl-RS" sz="2800" dirty="0" smtClean="0"/>
          </a:p>
          <a:p>
            <a:pPr marL="0" indent="0" algn="just">
              <a:buNone/>
            </a:pPr>
            <a:endParaRPr lang="sr-Cyrl-RS" sz="2800" dirty="0" smtClean="0"/>
          </a:p>
          <a:p>
            <a:pPr marL="0" indent="0" algn="just">
              <a:buNone/>
            </a:pPr>
            <a:endParaRPr lang="sr-Cyrl-RS" sz="2800" dirty="0" smtClean="0"/>
          </a:p>
          <a:p>
            <a:pPr algn="just"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Подела тур.мотива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sr-Cyrl-RS" dirty="0" smtClean="0"/>
              <a:t>1.Према атрактивном дејству мотиви могу бити рекреативни и културни.</a:t>
            </a:r>
          </a:p>
          <a:p>
            <a:r>
              <a:rPr lang="sr-Cyrl-RS" dirty="0" smtClean="0"/>
              <a:t>2.Према генези мотиви се деле на природне антропогене</a:t>
            </a:r>
          </a:p>
          <a:p>
            <a:r>
              <a:rPr lang="sr-Cyrl-RS" dirty="0" smtClean="0"/>
              <a:t>3.Према пореклу мотиви се деле на геоморфолошке,климатске,хидрографске и биогеографске</a:t>
            </a:r>
          </a:p>
          <a:p>
            <a:r>
              <a:rPr lang="sr-Cyrl-RS" dirty="0" smtClean="0"/>
              <a:t>4.По степену атрактивности дејства,мотиви могу бити самостални,комплексни и комплементарни.</a:t>
            </a:r>
          </a:p>
          <a:p>
            <a:r>
              <a:rPr lang="sr-Cyrl-RS" dirty="0" smtClean="0"/>
              <a:t>5.Према степену атрактивности ,мотиви могу бити потенцијални,атрактивни и афирмисани.</a:t>
            </a:r>
          </a:p>
        </p:txBody>
      </p:sp>
    </p:spTree>
    <p:extLst>
      <p:ext uri="{BB962C8B-B14F-4D97-AF65-F5344CB8AC3E}">
        <p14:creationId xmlns:p14="http://schemas.microsoft.com/office/powerpoint/2010/main" val="1075710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Latn-RS" sz="4000" b="1" dirty="0" smtClean="0">
                <a:solidFill>
                  <a:schemeClr val="accent3">
                    <a:shade val="75000"/>
                  </a:schemeClr>
                </a:solidFill>
                <a:latin typeface="+mn-lt"/>
              </a:rPr>
              <a:t>Prema svojstvima privlačnosti</a:t>
            </a:r>
            <a:endParaRPr lang="sr-Latn-RS" sz="4000" b="1" dirty="0">
              <a:solidFill>
                <a:schemeClr val="accent3">
                  <a:shade val="75000"/>
                </a:schemeClr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Latn-RS" dirty="0" smtClean="0"/>
              <a:t>Monovalentne</a:t>
            </a:r>
          </a:p>
          <a:p>
            <a:pPr marL="274320" indent="-274320" fontAlgn="auto">
              <a:spcAft>
                <a:spcPts val="0"/>
              </a:spcAft>
              <a:buFontTx/>
              <a:buChar char="-"/>
              <a:defRPr/>
            </a:pPr>
            <a:r>
              <a:rPr lang="sr-Latn-RS" dirty="0" smtClean="0"/>
              <a:t>Jedno svojstvo privlačnosti</a:t>
            </a:r>
          </a:p>
          <a:p>
            <a:pPr marL="274320" indent="-274320" fontAlgn="auto">
              <a:spcAft>
                <a:spcPts val="0"/>
              </a:spcAft>
              <a:buFontTx/>
              <a:buChar char="-"/>
              <a:defRPr/>
            </a:pPr>
            <a:r>
              <a:rPr lang="sr-Latn-RS" dirty="0" smtClean="0"/>
              <a:t>Uža kontaktivno zona</a:t>
            </a:r>
          </a:p>
          <a:p>
            <a:pPr marL="36512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sr-Latn-RS" dirty="0"/>
          </a:p>
        </p:txBody>
      </p:sp>
      <p:sp>
        <p:nvSpPr>
          <p:cNvPr id="14340" name="Content Placeholder 5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/>
          <a:lstStyle/>
          <a:p>
            <a:r>
              <a:rPr lang="sr-Latn-RS" smtClean="0"/>
              <a:t>Polivalentne</a:t>
            </a:r>
          </a:p>
          <a:p>
            <a:pPr>
              <a:buFontTx/>
              <a:buChar char="-"/>
            </a:pPr>
            <a:r>
              <a:rPr lang="sr-Latn-RS" smtClean="0"/>
              <a:t>Vise svojstva privlačnosti</a:t>
            </a:r>
          </a:p>
          <a:p>
            <a:pPr>
              <a:buFontTx/>
              <a:buChar char="-"/>
            </a:pPr>
            <a:r>
              <a:rPr lang="sr-Latn-RS" smtClean="0"/>
              <a:t>Šira kontraktivna zona</a:t>
            </a:r>
          </a:p>
        </p:txBody>
      </p:sp>
    </p:spTree>
    <p:extLst>
      <p:ext uri="{BB962C8B-B14F-4D97-AF65-F5344CB8AC3E}">
        <p14:creationId xmlns:p14="http://schemas.microsoft.com/office/powerpoint/2010/main" val="3098961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Latn-RS" sz="3600" b="1" dirty="0" smtClean="0">
                <a:latin typeface="+mn-lt"/>
              </a:rPr>
              <a:t>Prema veličine kontraktivne zone</a:t>
            </a:r>
            <a:endParaRPr lang="sr-Latn-RS" sz="3600" b="1" dirty="0">
              <a:latin typeface="+mn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Latn-RS" dirty="0" smtClean="0"/>
              <a:t>Lokalne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Latn-RS" dirty="0" smtClean="0"/>
              <a:t>Regionalne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Latn-RS" dirty="0" smtClean="0"/>
              <a:t>Nacionalne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Latn-RS" dirty="0" smtClean="0"/>
              <a:t>Državne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Latn-RS" dirty="0" smtClean="0"/>
              <a:t>Kontinentalne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Latn-RS" dirty="0" smtClean="0"/>
              <a:t>Svetske</a:t>
            </a:r>
          </a:p>
          <a:p>
            <a:pPr marL="36512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373980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Latn-RS" sz="4000" b="1" dirty="0" smtClean="0">
                <a:latin typeface="+mn-lt"/>
              </a:rPr>
              <a:t>Kompleksne turističke vrednosti</a:t>
            </a:r>
            <a:endParaRPr lang="sr-Latn-RS" sz="4000" b="1" dirty="0">
              <a:latin typeface="+mn-lt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sr-Latn-RS" smtClean="0"/>
              <a:t>Vise svojstva privlačnosti</a:t>
            </a:r>
          </a:p>
          <a:p>
            <a:r>
              <a:rPr lang="sr-Latn-RS" smtClean="0"/>
              <a:t>Prostrana kontraktivna zona</a:t>
            </a:r>
          </a:p>
          <a:p>
            <a:r>
              <a:rPr lang="sr-Latn-RS" smtClean="0"/>
              <a:t>Mogu se porediti sa homogenim turističkim regijama ili dobro opremljenim turističkim centrima i zonama.</a:t>
            </a:r>
          </a:p>
        </p:txBody>
      </p:sp>
    </p:spTree>
    <p:extLst>
      <p:ext uri="{BB962C8B-B14F-4D97-AF65-F5344CB8AC3E}">
        <p14:creationId xmlns:p14="http://schemas.microsoft.com/office/powerpoint/2010/main" val="3621522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Latn-RS" sz="4400" b="1" dirty="0" smtClean="0">
                <a:solidFill>
                  <a:schemeClr val="accent3">
                    <a:shade val="75000"/>
                  </a:schemeClr>
                </a:solidFill>
                <a:latin typeface="+mn-lt"/>
              </a:rPr>
              <a:t>Turističke vrednosti</a:t>
            </a:r>
            <a:endParaRPr lang="sr-Latn-RS" sz="4400" b="1" dirty="0">
              <a:solidFill>
                <a:schemeClr val="accent3">
                  <a:shade val="75000"/>
                </a:schemeClr>
              </a:solidFill>
              <a:latin typeface="+mn-lt"/>
            </a:endParaRPr>
          </a:p>
        </p:txBody>
      </p:sp>
      <p:sp>
        <p:nvSpPr>
          <p:cNvPr id="17411" name="Content Placeholder 4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/>
          <a:lstStyle/>
          <a:p>
            <a:r>
              <a:rPr lang="sr-Latn-RS" smtClean="0"/>
              <a:t>Samostalne:</a:t>
            </a:r>
          </a:p>
          <a:p>
            <a:pPr>
              <a:buFontTx/>
              <a:buChar char="-"/>
            </a:pPr>
            <a:r>
              <a:rPr lang="sr-Latn-RS" smtClean="0"/>
              <a:t>Manja svojstva privlačnosti od kompleksnih</a:t>
            </a:r>
          </a:p>
          <a:p>
            <a:pPr>
              <a:buFontTx/>
              <a:buChar char="-"/>
            </a:pPr>
            <a:r>
              <a:rPr lang="sr-Latn-RS" smtClean="0"/>
              <a:t>Siroka kontraktivna zona</a:t>
            </a:r>
          </a:p>
          <a:p>
            <a:pPr>
              <a:buFontTx/>
              <a:buChar char="-"/>
            </a:pPr>
            <a:endParaRPr lang="sr-Latn-RS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Latn-RS" dirty="0" smtClean="0"/>
              <a:t>Komplementarne:</a:t>
            </a:r>
          </a:p>
          <a:p>
            <a:pPr marL="274320" indent="-274320" fontAlgn="auto">
              <a:spcAft>
                <a:spcPts val="0"/>
              </a:spcAft>
              <a:buFontTx/>
              <a:buChar char="-"/>
              <a:defRPr/>
            </a:pPr>
            <a:r>
              <a:rPr lang="sr-Latn-RS" dirty="0" smtClean="0"/>
              <a:t>Skromna svojstva turističke privlačnosti</a:t>
            </a:r>
          </a:p>
          <a:p>
            <a:pPr marL="274320" indent="-274320" fontAlgn="auto">
              <a:spcAft>
                <a:spcPts val="0"/>
              </a:spcAft>
              <a:buFontTx/>
              <a:buChar char="-"/>
              <a:defRPr/>
            </a:pPr>
            <a:r>
              <a:rPr lang="sr-Latn-RS" dirty="0" smtClean="0"/>
              <a:t>Uska kontraktivna zona</a:t>
            </a:r>
          </a:p>
          <a:p>
            <a:pPr marL="274320" indent="-274320" fontAlgn="auto">
              <a:spcAft>
                <a:spcPts val="0"/>
              </a:spcAft>
              <a:buFontTx/>
              <a:buChar char="-"/>
              <a:defRPr/>
            </a:pPr>
            <a:r>
              <a:rPr lang="sr-Latn-RS" dirty="0" smtClean="0"/>
              <a:t>Služe za povećanje turističke vrednosti sireg turističkog područja.</a:t>
            </a:r>
          </a:p>
          <a:p>
            <a:pPr marL="36512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sr-Latn-RS" dirty="0" smtClean="0"/>
          </a:p>
          <a:p>
            <a:pPr marL="274320" indent="-274320" fontAlgn="auto">
              <a:spcAft>
                <a:spcPts val="0"/>
              </a:spcAft>
              <a:buFontTx/>
              <a:buChar char="-"/>
              <a:defRPr/>
            </a:pPr>
            <a:endParaRPr lang="sr-Latn-RS" dirty="0" smtClean="0"/>
          </a:p>
          <a:p>
            <a:pPr marL="274320" indent="-274320" fontAlgn="auto">
              <a:spcAft>
                <a:spcPts val="0"/>
              </a:spcAft>
              <a:buFontTx/>
              <a:buChar char="-"/>
              <a:defRPr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6989439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974</TotalTime>
  <Words>295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Туристички мотиви</vt:lpstr>
      <vt:lpstr>1.Простор као компонента тур.понуде</vt:lpstr>
      <vt:lpstr>Појам мотива</vt:lpstr>
      <vt:lpstr>Атрактивни атрибути туристичких мотива</vt:lpstr>
      <vt:lpstr>Подела тур.мотива</vt:lpstr>
      <vt:lpstr>Prema svojstvima privlačnosti</vt:lpstr>
      <vt:lpstr>Prema veličine kontraktivne zone</vt:lpstr>
      <vt:lpstr>Kompleksne turističke vrednosti</vt:lpstr>
      <vt:lpstr>Turističke vrednosti</vt:lpstr>
      <vt:lpstr>Prema razmeštaju u prostoru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Висока технолошка школа струковних студија - Аранђеловац Увод у туризмологију и угоститељство</dc:title>
  <dc:creator>pc</dc:creator>
  <cp:lastModifiedBy>TAMARA</cp:lastModifiedBy>
  <cp:revision>90</cp:revision>
  <dcterms:created xsi:type="dcterms:W3CDTF">2006-08-16T00:00:00Z</dcterms:created>
  <dcterms:modified xsi:type="dcterms:W3CDTF">2022-11-03T08:17:55Z</dcterms:modified>
</cp:coreProperties>
</file>