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58" r:id="rId7"/>
    <p:sldId id="260" r:id="rId8"/>
    <p:sldId id="259" r:id="rId9"/>
    <p:sldId id="262" r:id="rId10"/>
    <p:sldId id="278" r:id="rId11"/>
    <p:sldId id="268" r:id="rId12"/>
    <p:sldId id="261" r:id="rId13"/>
    <p:sldId id="267" r:id="rId14"/>
    <p:sldId id="269" r:id="rId15"/>
    <p:sldId id="279" r:id="rId16"/>
    <p:sldId id="280" r:id="rId17"/>
    <p:sldId id="263" r:id="rId18"/>
    <p:sldId id="270" r:id="rId19"/>
    <p:sldId id="264" r:id="rId20"/>
    <p:sldId id="271" r:id="rId21"/>
    <p:sldId id="265" r:id="rId22"/>
    <p:sldId id="266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24" autoAdjust="0"/>
  </p:normalViewPr>
  <p:slideViewPr>
    <p:cSldViewPr>
      <p:cViewPr>
        <p:scale>
          <a:sx n="78" d="100"/>
          <a:sy n="78" d="100"/>
        </p:scale>
        <p:origin x="-108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bg1"/>
                </a:solidFill>
                <a:latin typeface="Papyrus" pitchFamily="66" charset="0"/>
              </a:rPr>
              <a:t>Geomorfološki motivi</a:t>
            </a:r>
            <a:endParaRPr lang="en-US" sz="40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610600" cy="990600"/>
          </a:xfrm>
        </p:spPr>
        <p:txBody>
          <a:bodyPr>
            <a:normAutofit/>
          </a:bodyPr>
          <a:lstStyle/>
          <a:p>
            <a:pPr algn="l"/>
            <a:r>
              <a:rPr lang="sr-Latn-RS" sz="2400" i="1" dirty="0" smtClean="0">
                <a:solidFill>
                  <a:schemeClr val="bg1"/>
                </a:solidFill>
                <a:latin typeface="Papyrus" pitchFamily="66" charset="0"/>
              </a:rPr>
              <a:t>def.  </a:t>
            </a:r>
            <a:r>
              <a:rPr lang="sr-Latn-RS" sz="2400" b="1" i="1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Papyrus" pitchFamily="66" charset="0"/>
              </a:rPr>
              <a:t>Reljef</a:t>
            </a:r>
            <a:r>
              <a:rPr lang="en-US" sz="2400" b="1" dirty="0" smtClean="0">
                <a:solidFill>
                  <a:schemeClr val="bg1"/>
                </a:solidFill>
                <a:latin typeface="Papyrus" pitchFamily="66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p</a:t>
            </a: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odrazumeva sve </a:t>
            </a:r>
            <a:r>
              <a:rPr lang="en-US" sz="2400" dirty="0" err="1" smtClean="0">
                <a:solidFill>
                  <a:schemeClr val="bg1"/>
                </a:solidFill>
                <a:latin typeface="Papyrus" pitchFamily="66" charset="0"/>
              </a:rPr>
              <a:t>obli</a:t>
            </a: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ke na</a:t>
            </a:r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 </a:t>
            </a: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Zemljinoj</a:t>
            </a:r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Papyrus" pitchFamily="66" charset="0"/>
              </a:rPr>
              <a:t>površi</a:t>
            </a:r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Papyrus" pitchFamily="66" charset="0"/>
              </a:rPr>
              <a:t>koji</a:t>
            </a:r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Papyrus" pitchFamily="66" charset="0"/>
              </a:rPr>
              <a:t>su</a:t>
            </a:r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Papyrus" pitchFamily="66" charset="0"/>
              </a:rPr>
              <a:t>nastali</a:t>
            </a:r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 pod </a:t>
            </a:r>
            <a:r>
              <a:rPr lang="en-US" sz="2400" dirty="0" err="1" smtClean="0">
                <a:solidFill>
                  <a:schemeClr val="bg1"/>
                </a:solidFill>
                <a:latin typeface="Papyrus" pitchFamily="66" charset="0"/>
              </a:rPr>
              <a:t>dejstvom</a:t>
            </a:r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endogenih</a:t>
            </a:r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Papyrus" pitchFamily="66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egzogenih </a:t>
            </a:r>
            <a:r>
              <a:rPr lang="en-US" sz="2400" dirty="0" err="1" smtClean="0">
                <a:solidFill>
                  <a:schemeClr val="bg1"/>
                </a:solidFill>
                <a:latin typeface="Papyrus" pitchFamily="66" charset="0"/>
              </a:rPr>
              <a:t>sila</a:t>
            </a:r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Razlikuju se </a:t>
            </a:r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dve osnovne vrste </a:t>
            </a: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reljefa: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-udubljenja;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-uzvišenja.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410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Geomorfologij</a:t>
            </a: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a  -  deo fizičke geografije koja se bavi proučavanjem oblika reljefa.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38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Geomorfološki motivi</a:t>
            </a: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:  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planine, vulkani, klisure, kanjoni, pećine, obale i ostrva.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 smtClean="0">
                <a:latin typeface="+mn-lt"/>
              </a:rPr>
              <a:t>Vulkani</a:t>
            </a:r>
            <a:endParaRPr lang="sr-Latn-RS" sz="4000" b="1" dirty="0">
              <a:latin typeface="+mn-lt"/>
            </a:endParaRPr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Tri najatrktivnije oblast: Duz oboda Tihog Okeana, Sredozemna oblast i oblast duz Atlantskog okeana.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Delimo ih na ugašene i žive;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Odlikuju se kuriozitetnim svojstvima turističke privlaščnosti;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Najatraktivniji u svetu: Vezuv, Etna, Santorini, Havajski vulkani i drugi.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U našoj zemlji: Tilva Njagra , Tilva Muka i druge</a:t>
            </a:r>
          </a:p>
          <a:p>
            <a:endParaRPr lang="sr-Latn-RS" dirty="0" smtClean="0">
              <a:solidFill>
                <a:schemeClr val="bg1"/>
              </a:solidFill>
            </a:endParaRPr>
          </a:p>
          <a:p>
            <a:endParaRPr lang="sr-Latn-R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8194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23" y="4724400"/>
            <a:ext cx="2338754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7416800" y="30480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 sz="1600">
                <a:solidFill>
                  <a:schemeClr val="bg1"/>
                </a:solidFill>
              </a:rPr>
              <a:t>Etna</a:t>
            </a:r>
          </a:p>
        </p:txBody>
      </p:sp>
      <p:sp>
        <p:nvSpPr>
          <p:cNvPr id="19463" name="TextBox 5"/>
          <p:cNvSpPr txBox="1">
            <a:spLocks noChangeArrowheads="1"/>
          </p:cNvSpPr>
          <p:nvPr/>
        </p:nvSpPr>
        <p:spPr bwMode="auto">
          <a:xfrm>
            <a:off x="7353300" y="52197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>
                <a:solidFill>
                  <a:schemeClr val="bg1"/>
                </a:solidFill>
              </a:rPr>
              <a:t>Vezuv</a:t>
            </a:r>
          </a:p>
        </p:txBody>
      </p:sp>
    </p:spTree>
    <p:extLst>
      <p:ext uri="{BB962C8B-B14F-4D97-AF65-F5344CB8AC3E}">
        <p14:creationId xmlns:p14="http://schemas.microsoft.com/office/powerpoint/2010/main" val="37663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33400" y="12954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Turistički najposećeniji živi vulkani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pic>
        <p:nvPicPr>
          <p:cNvPr id="4" name="Picture 3" descr="vezuv-vulk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3581400" cy="3200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4724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Vezuv	                           	Etna                     	     Hekla	</a:t>
            </a:r>
            <a:endParaRPr lang="en-US" sz="24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7" name="Picture 6" descr="etna.jpg"/>
          <p:cNvPicPr>
            <a:picLocks noChangeAspect="1"/>
          </p:cNvPicPr>
          <p:nvPr/>
        </p:nvPicPr>
        <p:blipFill>
          <a:blip r:embed="rId3"/>
          <a:srcRect l="16667" r="15333" b="16000"/>
          <a:stretch>
            <a:fillRect/>
          </a:stretch>
        </p:blipFill>
        <p:spPr>
          <a:xfrm>
            <a:off x="3048000" y="1676400"/>
            <a:ext cx="3429000" cy="3200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 descr="MediaThumbnailHandler.jpg"/>
          <p:cNvPicPr>
            <a:picLocks noChangeAspect="1"/>
          </p:cNvPicPr>
          <p:nvPr/>
        </p:nvPicPr>
        <p:blipFill>
          <a:blip r:embed="rId4"/>
          <a:srcRect l="18580" r="19789"/>
          <a:stretch>
            <a:fillRect/>
          </a:stretch>
        </p:blipFill>
        <p:spPr>
          <a:xfrm>
            <a:off x="5943600" y="1676400"/>
            <a:ext cx="3200400" cy="31242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2438400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latin typeface="Papyrus" pitchFamily="66" charset="0"/>
              </a:rPr>
              <a:t>Najviše</a:t>
            </a:r>
          </a:p>
          <a:p>
            <a:pPr algn="ctr"/>
            <a:r>
              <a:rPr lang="sr-Latn-RS" sz="4400" b="1" dirty="0" smtClean="0">
                <a:solidFill>
                  <a:schemeClr val="bg1"/>
                </a:solidFill>
                <a:latin typeface="Papyrus" pitchFamily="66" charset="0"/>
              </a:rPr>
              <a:t>vulkanske </a:t>
            </a:r>
          </a:p>
          <a:p>
            <a:pPr algn="ctr"/>
            <a:r>
              <a:rPr lang="sr-Latn-RS" sz="4400" b="1" dirty="0" smtClean="0">
                <a:solidFill>
                  <a:schemeClr val="bg1"/>
                </a:solidFill>
                <a:latin typeface="Papyrus" pitchFamily="66" charset="0"/>
              </a:rPr>
              <a:t>kupe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225689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Mauna Kea (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Havaji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) - 8818 m (pod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vodom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4650 m),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aktivan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Čimboraso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Južna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Amerika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) - 6268 m,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ugašen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Kilimandžaro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Afrika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) - 5895 m,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ugašen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Damavand (Iran) - 5670 m,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ugašen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Popokatepetl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Meksiko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) - 5452 m,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ugašen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Kenija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Afrika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) - 5200 m,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ugašen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Ararat (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Turska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) - 5165 m,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ugašen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Ključevskaja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Sopka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Kamčatka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) - 4800 m,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aktivan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600" b="1" dirty="0" smtClean="0">
                <a:solidFill>
                  <a:schemeClr val="bg1"/>
                </a:solidFill>
                <a:latin typeface="Papyrus" pitchFamily="66" charset="0"/>
                <a:ea typeface="+mj-ea"/>
                <a:cs typeface="+mj-cs"/>
              </a:rPr>
              <a:t>3</a:t>
            </a:r>
            <a:r>
              <a:rPr kumimoji="0" lang="sr-Latn-R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. Klisure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228600" y="1676400"/>
            <a:ext cx="9372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    def. </a:t>
            </a:r>
            <a:r>
              <a:rPr kumimoji="0" lang="sr-Latn-R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Klisure</a:t>
            </a:r>
            <a:r>
              <a:rPr kumimoji="0" lang="sr-Latn-R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su suženi delovi koji često privlače turiste drugim geografskim osobinama (klimatskim, hidrografskim), a manje izgledom. 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7432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Značaj velikih klisura ogleda se u: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-strategijskom položaju;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-saobraćajnoj prohodnosti;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-tranzitnom prometu.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4724400"/>
            <a:ext cx="9525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Najpoznatije klisure u Srbiji su: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Đerdapska, Ovčarsko-kablarska,  Sićevačka, Jelašnička i Grdelička.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       Đerdapska                       Ovčarsko-                       Grdelička       </a:t>
            </a:r>
            <a:r>
              <a:rPr lang="sr-Latn-RS" sz="2800" b="1" dirty="0" smtClean="0">
                <a:solidFill>
                  <a:schemeClr val="bg1"/>
                </a:solidFill>
                <a:latin typeface="Papyrus" pitchFamily="66" charset="0"/>
              </a:rPr>
              <a:t>	</a:t>
            </a:r>
            <a:endParaRPr lang="en-US" sz="28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Picture 3" descr="djerdapska.jpg"/>
          <p:cNvPicPr>
            <a:picLocks noChangeAspect="1"/>
          </p:cNvPicPr>
          <p:nvPr/>
        </p:nvPicPr>
        <p:blipFill>
          <a:blip r:embed="rId2"/>
          <a:srcRect l="32258"/>
          <a:stretch>
            <a:fillRect/>
          </a:stretch>
        </p:blipFill>
        <p:spPr>
          <a:xfrm>
            <a:off x="0" y="1752600"/>
            <a:ext cx="3429000" cy="2819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 descr="grdelica.jpg"/>
          <p:cNvPicPr>
            <a:picLocks noChangeAspect="1"/>
          </p:cNvPicPr>
          <p:nvPr/>
        </p:nvPicPr>
        <p:blipFill>
          <a:blip r:embed="rId3"/>
          <a:srcRect l="10684" t="19231" r="14103"/>
          <a:stretch>
            <a:fillRect/>
          </a:stretch>
        </p:blipFill>
        <p:spPr>
          <a:xfrm>
            <a:off x="5638800" y="1752600"/>
            <a:ext cx="3352800" cy="2743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ovc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752600"/>
            <a:ext cx="3276600" cy="2895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962400" y="4953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kablarska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 smtClean="0">
                <a:latin typeface="+mn-lt"/>
              </a:rPr>
              <a:t>Djerdapska klisura</a:t>
            </a:r>
            <a:endParaRPr lang="sr-Latn-R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7467600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>
                <a:solidFill>
                  <a:schemeClr val="bg1"/>
                </a:solidFill>
              </a:rPr>
              <a:t>Duga oko 100 km., najduža u Evropi.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>
                <a:solidFill>
                  <a:schemeClr val="bg1"/>
                </a:solidFill>
              </a:rPr>
              <a:t>Čine je 4 klisure i 3 doline: Golubačka Klisura, Ljupkovska kotlina, Gospodjin vir klisura, Donjomilanovačka kotlina, Mali i Veliki Kazan,  Oršavska kotlina i Sipska klisura.</a:t>
            </a:r>
          </a:p>
          <a:p>
            <a:pPr marL="3651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r-Latn-RS" dirty="0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4876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048000" y="4572000"/>
            <a:ext cx="2560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r-Latn-RS">
                <a:solidFill>
                  <a:schemeClr val="bg1"/>
                </a:solidFill>
              </a:rPr>
              <a:t>Djerdapska klisura</a:t>
            </a:r>
          </a:p>
        </p:txBody>
      </p:sp>
    </p:spTree>
    <p:extLst>
      <p:ext uri="{BB962C8B-B14F-4D97-AF65-F5344CB8AC3E}">
        <p14:creationId xmlns:p14="http://schemas.microsoft.com/office/powerpoint/2010/main" val="20468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4000" b="1" dirty="0" smtClean="0">
                <a:latin typeface="+mn-lt"/>
              </a:rPr>
              <a:t>Ovčarsko – kablarska klisura</a:t>
            </a:r>
            <a:endParaRPr lang="sr-Latn-RS" sz="4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>
                <a:solidFill>
                  <a:schemeClr val="bg1"/>
                </a:solidFill>
              </a:rPr>
              <a:t>Duga 20 km., spaja Požečku i Čačansku kotlinu.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>
                <a:solidFill>
                  <a:schemeClr val="bg1"/>
                </a:solidFill>
              </a:rPr>
              <a:t>Prepoznatljiva je po: 10 manastira, Ovčar banjom, planinama Ovčar i Kablar, pećini Kadjenica, tri veštačka jezera idr</a:t>
            </a:r>
          </a:p>
          <a:p>
            <a:pPr marL="3651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4267200"/>
            <a:ext cx="5943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2438400" y="4724400"/>
            <a:ext cx="295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r-Latn-RS">
                <a:solidFill>
                  <a:schemeClr val="bg1"/>
                </a:solidFill>
              </a:rPr>
              <a:t>Ovčarsko-kablarska klisura</a:t>
            </a:r>
          </a:p>
        </p:txBody>
      </p:sp>
    </p:spTree>
    <p:extLst>
      <p:ext uri="{BB962C8B-B14F-4D97-AF65-F5344CB8AC3E}">
        <p14:creationId xmlns:p14="http://schemas.microsoft.com/office/powerpoint/2010/main" val="5710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4.Kanjoni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295400"/>
            <a:ext cx="9525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    def.   </a:t>
            </a: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Kanjoni su veoma uzane i duboke doline sa strmim, gotovo vertikalnim stranama.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pic>
        <p:nvPicPr>
          <p:cNvPr id="4" name="Picture 3" descr="64613156_early_afternoon_at_horshoe_bend_arizona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1200"/>
            <a:ext cx="5791200" cy="4191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200400" y="5943600"/>
            <a:ext cx="3352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Veliki kanjon Kolorada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1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Tara 			   Uvac  		 Morača</a:t>
            </a:r>
            <a:endParaRPr lang="en-US" sz="24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3" name="Picture 2" descr="reka tara kanj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3352800" cy="304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 descr="uv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24000"/>
            <a:ext cx="3648075" cy="2971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moraca.jpg"/>
          <p:cNvPicPr>
            <a:picLocks noChangeAspect="1"/>
          </p:cNvPicPr>
          <p:nvPr/>
        </p:nvPicPr>
        <p:blipFill>
          <a:blip r:embed="rId4"/>
          <a:srcRect l="27500" t="13930" r="15833"/>
          <a:stretch>
            <a:fillRect/>
          </a:stretch>
        </p:blipFill>
        <p:spPr>
          <a:xfrm>
            <a:off x="5791200" y="1524000"/>
            <a:ext cx="3352800" cy="29718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600" b="1" dirty="0" smtClean="0">
                <a:solidFill>
                  <a:schemeClr val="bg1"/>
                </a:solidFill>
                <a:latin typeface="Papyrus" pitchFamily="66" charset="0"/>
                <a:ea typeface="+mj-ea"/>
                <a:cs typeface="+mj-cs"/>
              </a:rPr>
              <a:t>5. Pe</a:t>
            </a:r>
            <a:r>
              <a:rPr lang="sr-Latn-RS" sz="3600" dirty="0" smtClean="0">
                <a:solidFill>
                  <a:schemeClr val="bg1"/>
                </a:solidFill>
                <a:latin typeface="Papyrus" pitchFamily="66" charset="0"/>
                <a:ea typeface="+mj-ea"/>
                <a:cs typeface="+mj-cs"/>
              </a:rPr>
              <a:t>ć</a:t>
            </a:r>
            <a:r>
              <a:rPr lang="sr-Latn-RS" sz="3600" b="1" dirty="0" smtClean="0">
                <a:solidFill>
                  <a:schemeClr val="bg1"/>
                </a:solidFill>
                <a:latin typeface="Papyrus" pitchFamily="66" charset="0"/>
                <a:ea typeface="+mj-ea"/>
                <a:cs typeface="+mj-cs"/>
              </a:rPr>
              <a:t>ine</a:t>
            </a:r>
            <a:endParaRPr kumimoji="0" lang="sr-Latn-R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381000" y="1295400"/>
            <a:ext cx="9525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    def. </a:t>
            </a:r>
            <a:r>
              <a:rPr kumimoji="0" lang="sr-Latn-R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Pećine su prošireni podzemni kanali horizontalnog pravca pružanja       i ubrajaju se među najveće turističke</a:t>
            </a:r>
            <a:r>
              <a:rPr kumimoji="0" lang="sr-Latn-R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kuriozitete u reljefu.</a:t>
            </a:r>
            <a:r>
              <a:rPr kumimoji="0" lang="sr-Latn-R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pic>
        <p:nvPicPr>
          <p:cNvPr id="4" name="Picture 3" descr="Mammoth-Cave-Australia-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81200"/>
            <a:ext cx="6172200" cy="41925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200400" y="5943600"/>
            <a:ext cx="3352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Mamutova pećina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1.Planine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52400" y="1371600"/>
            <a:ext cx="9525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def.   </a:t>
            </a:r>
            <a:r>
              <a:rPr kumimoji="0" lang="sr-Latn-R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Planina </a:t>
            </a:r>
            <a:r>
              <a:rPr kumimoji="0" lang="sr-Latn-RS" sz="24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je uzvišenje na Zemljinoj površini nastalo kao rezultat ktivnosti Zemljine kore koje se vidno ističe u odnosu na okolni niži</a:t>
            </a:r>
            <a:r>
              <a:rPr kumimoji="0" lang="sr-Latn-RS" sz="24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i zaravnjeni teren. </a:t>
            </a:r>
            <a:r>
              <a:rPr kumimoji="0" lang="sr-Latn-RS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958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Prema poreklu, planine se dele na: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-venačne;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-gromadne;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-vulkanske.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667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Prema visini, planine se dele na: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-niske (do 1.000m);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-gromadne (1.000-2.000m);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-vulkanske (preko 2.000m).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Resavska		Rajkova     	  	Ceremošnja</a:t>
            </a:r>
            <a:endParaRPr lang="en-US" sz="24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3" name="Picture 2" descr="resavs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3581400" cy="3124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 descr="rajkova-pecina-3.jpg"/>
          <p:cNvPicPr>
            <a:picLocks noChangeAspect="1"/>
          </p:cNvPicPr>
          <p:nvPr/>
        </p:nvPicPr>
        <p:blipFill>
          <a:blip r:embed="rId3"/>
          <a:srcRect l="9451" t="8000"/>
          <a:stretch>
            <a:fillRect/>
          </a:stretch>
        </p:blipFill>
        <p:spPr>
          <a:xfrm>
            <a:off x="2971800" y="1447800"/>
            <a:ext cx="4114800" cy="3200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 descr="ceremosn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600200"/>
            <a:ext cx="3276600" cy="31242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600" b="1" dirty="0" smtClean="0">
                <a:solidFill>
                  <a:schemeClr val="bg1"/>
                </a:solidFill>
                <a:latin typeface="Papyrus" pitchFamily="66" charset="0"/>
                <a:ea typeface="+mj-ea"/>
                <a:cs typeface="+mj-cs"/>
              </a:rPr>
              <a:t>6</a:t>
            </a:r>
            <a:r>
              <a:rPr kumimoji="0" lang="sr-Latn-R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. Obale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228600" y="12192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    def</a:t>
            </a:r>
            <a:r>
              <a:rPr kumimoji="0" lang="sr-Latn-R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.   Obale su proizvod rada endogenih i egzogenih sila Zemlje kao i različitog raspreda kopna i vode na njoj.  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2438400"/>
            <a:ext cx="93726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U  geomorfologiji kao oblici obala postoje: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-</a:t>
            </a:r>
            <a:r>
              <a:rPr kumimoji="0" lang="sr-Latn-R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abrazivni  oblici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-</a:t>
            </a:r>
            <a:r>
              <a:rPr kumimoji="0" lang="sr-Latn-R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akumulativni</a:t>
            </a:r>
            <a:r>
              <a:rPr kumimoji="0" lang="sr-Latn-RS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oblici.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4038600"/>
            <a:ext cx="93726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Prema</a:t>
            </a:r>
            <a:r>
              <a:rPr kumimoji="0" lang="sr-Latn-R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poreklu, obale se dele u 4 grupe: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baseline="0" dirty="0" smtClean="0">
                <a:solidFill>
                  <a:schemeClr val="bg1"/>
                </a:solidFill>
                <a:latin typeface="Papyrus" pitchFamily="66" charset="0"/>
              </a:rPr>
              <a:t>-tektonske;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-erozivne;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baseline="0" dirty="0" smtClean="0">
                <a:solidFill>
                  <a:schemeClr val="bg1"/>
                </a:solidFill>
                <a:latin typeface="Papyrus" pitchFamily="66" charset="0"/>
              </a:rPr>
              <a:t>-organogene;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-a</a:t>
            </a:r>
            <a:r>
              <a:rPr kumimoji="0" lang="sr-Latn-R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brazivne.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600" b="1" dirty="0" smtClean="0">
                <a:solidFill>
                  <a:schemeClr val="bg1"/>
                </a:solidFill>
                <a:latin typeface="Papyrus" pitchFamily="66" charset="0"/>
                <a:ea typeface="+mj-ea"/>
                <a:cs typeface="+mj-cs"/>
              </a:rPr>
              <a:t>7</a:t>
            </a:r>
            <a:r>
              <a:rPr kumimoji="0" lang="sr-Latn-R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. </a:t>
            </a:r>
            <a:r>
              <a:rPr kumimoji="0" lang="sr-Latn-R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Ostrva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04800" y="2743200"/>
            <a:ext cx="93726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Prema načinu postanka, ostrva se dele na: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-</a:t>
            </a:r>
            <a:r>
              <a:rPr kumimoji="0" lang="sr-Latn-RS" sz="24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kontinentalna;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-</a:t>
            </a: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vuklanska;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-</a:t>
            </a:r>
            <a:r>
              <a:rPr kumimoji="0" lang="sr-Latn-RS" sz="24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koralna;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-abrazivna.</a:t>
            </a:r>
            <a:endParaRPr kumimoji="0" lang="sr-Latn-RS" sz="240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676400"/>
            <a:ext cx="9372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    def</a:t>
            </a:r>
            <a:r>
              <a:rPr kumimoji="0" lang="sr-Latn-R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.   </a:t>
            </a: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Ostrvo je deo kopna manji od kontinenta a veći od hrida.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dzi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3429000" cy="3276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 descr="Maldives+isl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47800"/>
            <a:ext cx="3505200" cy="32765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 descr="bo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447800"/>
            <a:ext cx="3657600" cy="3276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4495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Fidži		      Bora Bora		 Maldivi</a:t>
            </a:r>
            <a:endParaRPr lang="en-US" sz="2400" b="1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600" b="1" dirty="0" smtClean="0">
                <a:solidFill>
                  <a:schemeClr val="bg1"/>
                </a:solidFill>
                <a:latin typeface="Papyrus" pitchFamily="66" charset="0"/>
                <a:ea typeface="+mj-ea"/>
                <a:cs typeface="+mj-cs"/>
              </a:rPr>
              <a:t>Odlike pla</a:t>
            </a:r>
            <a:r>
              <a:rPr lang="sr-Latn-RS" sz="2800" b="1" dirty="0" smtClean="0">
                <a:solidFill>
                  <a:schemeClr val="bg1"/>
                </a:solidFill>
                <a:latin typeface="Papyrus" pitchFamily="66" charset="0"/>
                <a:ea typeface="+mj-ea"/>
                <a:cs typeface="+mj-cs"/>
              </a:rPr>
              <a:t>ž</a:t>
            </a:r>
            <a:r>
              <a:rPr lang="sr-Latn-RS" sz="3600" b="1" dirty="0" smtClean="0">
                <a:solidFill>
                  <a:schemeClr val="bg1"/>
                </a:solidFill>
                <a:latin typeface="Papyrus" pitchFamily="66" charset="0"/>
                <a:ea typeface="+mj-ea"/>
                <a:cs typeface="+mj-cs"/>
              </a:rPr>
              <a:t>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228600" y="1371600"/>
            <a:ext cx="93726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    def</a:t>
            </a:r>
            <a:r>
              <a:rPr kumimoji="0" lang="sr-Latn-R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.   Plaže su sva pogodna mesta (šljunkovita, peskovita, kamenita, stenovita,..) koja se mogu koristiti za kupališnu rekreaciju, uključujući veštačke i izgrađene prostore pored obale. 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2895600"/>
            <a:ext cx="93726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Prema nameni, plaže se dele na sledeće kategorije: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-</a:t>
            </a:r>
            <a:r>
              <a:rPr kumimoji="0" lang="sr-Latn-RS" sz="24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slobodni deo obale;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-</a:t>
            </a: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izletnička plaža;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-</a:t>
            </a:r>
            <a:r>
              <a:rPr kumimoji="0" lang="sr-Latn-RS" sz="24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javna plaža;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-gradska plaža;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-hotelska plaža;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-plaža specijalne namene.</a:t>
            </a:r>
            <a:endParaRPr kumimoji="0" lang="sr-Latn-RS" sz="240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95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Flamenko		      Paraiso		 Bela plaža</a:t>
            </a:r>
            <a:endParaRPr lang="en-US" sz="24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3" name="Picture 2" descr="8.-flamenco-beach-culebra-puerto-rico-foto-via-flickr-david-copeland-660x495-660x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875" y="1371600"/>
            <a:ext cx="3668275" cy="3276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 descr="4.-playa-paraiso-cayo-largo-cuba-flickr-dawn-660x438-660x4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371600"/>
            <a:ext cx="3923176" cy="3276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 descr="7.-white-beach-boracay-philippines-flickr-jon-rawlinson-660x424-660x4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90" y="1447800"/>
            <a:ext cx="3280410" cy="32004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>
            <a:normAutofit fontScale="90000"/>
          </a:bodyPr>
          <a:lstStyle/>
          <a:p>
            <a:r>
              <a:rPr lang="sr-Latn-RS" smtClean="0">
                <a:solidFill>
                  <a:srgbClr val="7B9899"/>
                </a:solidFill>
              </a:rPr>
              <a:t>Podela planina po genetskom tipu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u="sng" dirty="0" err="1" smtClean="0">
                <a:solidFill>
                  <a:schemeClr val="bg1"/>
                </a:solidFill>
              </a:rPr>
              <a:t>Venacne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ili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nabrane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planine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</a:t>
            </a:r>
            <a:r>
              <a:rPr lang="en-US" dirty="0" err="1" smtClean="0">
                <a:solidFill>
                  <a:schemeClr val="bg1"/>
                </a:solidFill>
              </a:rPr>
              <a:t>imaju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pravac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pruzanja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koji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poklapa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pravcem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pruzanja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slojeva</a:t>
            </a:r>
            <a:r>
              <a:rPr lang="en-US" dirty="0" smtClean="0">
                <a:solidFill>
                  <a:schemeClr val="bg1"/>
                </a:solidFill>
              </a:rPr>
              <a:t> ,a u </a:t>
            </a:r>
            <a:r>
              <a:rPr lang="en-US" dirty="0" err="1" smtClean="0">
                <a:solidFill>
                  <a:schemeClr val="bg1"/>
                </a:solidFill>
              </a:rPr>
              <a:t>zavisnosti</a:t>
            </a:r>
            <a:r>
              <a:rPr lang="en-US" dirty="0" smtClean="0">
                <a:solidFill>
                  <a:schemeClr val="bg1"/>
                </a:solidFill>
              </a:rPr>
              <a:t> od </a:t>
            </a:r>
            <a:r>
              <a:rPr lang="en-US" dirty="0" err="1" smtClean="0">
                <a:solidFill>
                  <a:schemeClr val="bg1"/>
                </a:solidFill>
              </a:rPr>
              <a:t>strane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koje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dolazio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potisak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u="sng" dirty="0" err="1" smtClean="0">
                <a:solidFill>
                  <a:schemeClr val="bg1"/>
                </a:solidFill>
              </a:rPr>
              <a:t>Rasedne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ili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gromadne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planine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nemaju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strogo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odredjen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pravac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pruzanja</a:t>
            </a:r>
            <a:r>
              <a:rPr lang="en-US" dirty="0" smtClean="0">
                <a:solidFill>
                  <a:schemeClr val="bg1"/>
                </a:solidFill>
              </a:rPr>
              <a:t>, a </a:t>
            </a:r>
            <a:r>
              <a:rPr lang="en-US" dirty="0" err="1" smtClean="0">
                <a:solidFill>
                  <a:schemeClr val="bg1"/>
                </a:solidFill>
              </a:rPr>
              <a:t>oivicene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rasednim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oblicima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kojih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cesto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javljaju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termomineralni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izvori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sr-Latn-R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r-Latn-RS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678363"/>
          </a:xfrm>
        </p:spPr>
        <p:txBody>
          <a:bodyPr/>
          <a:lstStyle/>
          <a:p>
            <a:r>
              <a:rPr lang="en-US" u="sng" dirty="0" err="1" smtClean="0">
                <a:solidFill>
                  <a:schemeClr val="bg1"/>
                </a:solidFill>
              </a:rPr>
              <a:t>Vulkanske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planine</a:t>
            </a:r>
            <a:r>
              <a:rPr lang="en-US" dirty="0" err="1" smtClean="0">
                <a:solidFill>
                  <a:schemeClr val="bg1"/>
                </a:solidFill>
              </a:rPr>
              <a:t>,ugasenih</a:t>
            </a:r>
            <a:r>
              <a:rPr lang="en-US" dirty="0" smtClean="0">
                <a:solidFill>
                  <a:schemeClr val="bg1"/>
                </a:solidFill>
              </a:rPr>
              <a:t> i </a:t>
            </a:r>
            <a:r>
              <a:rPr lang="en-US" dirty="0" err="1" smtClean="0">
                <a:solidFill>
                  <a:schemeClr val="bg1"/>
                </a:solidFill>
              </a:rPr>
              <a:t>zivih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vulkana,turisticki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veoma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privlacne.Nastale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i </a:t>
            </a:r>
            <a:r>
              <a:rPr lang="en-US" dirty="0" err="1" smtClean="0">
                <a:solidFill>
                  <a:schemeClr val="bg1"/>
                </a:solidFill>
              </a:rPr>
              <a:t>nastaju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nagomilavanjem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cvrste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vulkanske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lave,koja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gradi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vulkanske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kupe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brojnim</a:t>
            </a:r>
            <a:r>
              <a:rPr lang="en-US" dirty="0" smtClean="0">
                <a:solidFill>
                  <a:schemeClr val="bg1"/>
                </a:solidFill>
              </a:rPr>
              <a:t> i </a:t>
            </a:r>
            <a:r>
              <a:rPr lang="en-US" dirty="0" err="1" smtClean="0">
                <a:solidFill>
                  <a:schemeClr val="bg1"/>
                </a:solidFill>
              </a:rPr>
              <a:t>raznovrsnim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pratecim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oblicima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ocvrsle</a:t>
            </a:r>
            <a:r>
              <a:rPr lang="en-US" dirty="0" smtClean="0">
                <a:solidFill>
                  <a:schemeClr val="bg1"/>
                </a:solidFill>
              </a:rPr>
              <a:t> lave.</a:t>
            </a:r>
            <a:endParaRPr lang="sr-Latn-R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smtClean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>
                <a:solidFill>
                  <a:schemeClr val="bg1"/>
                </a:solidFill>
              </a:rPr>
              <a:t>Najatraktivnije i najposećenije planine na svetu: Alpi u Evropi i Stenovite Planine u SAD;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dirty="0" smtClean="0">
                <a:solidFill>
                  <a:schemeClr val="bg1"/>
                </a:solidFill>
              </a:rPr>
              <a:t>U Našoj zemlji: Zlatibor , Kopaonik, Tara, Maljen sa Divčibarama, Stara Planina i druge;</a:t>
            </a:r>
          </a:p>
          <a:p>
            <a:pPr marL="3651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r-Latn-R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r-Latn-RS" dirty="0" smtClean="0"/>
          </a:p>
          <a:p>
            <a:pPr marL="3651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769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malaji veenac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3429000" cy="3276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 descr="apalaci gromadne.jpg"/>
          <p:cNvPicPr>
            <a:picLocks noChangeAspect="1"/>
          </p:cNvPicPr>
          <p:nvPr/>
        </p:nvPicPr>
        <p:blipFill>
          <a:blip r:embed="rId3"/>
          <a:srcRect l="14222" r="20593"/>
          <a:stretch>
            <a:fillRect/>
          </a:stretch>
        </p:blipFill>
        <p:spPr>
          <a:xfrm>
            <a:off x="2819400" y="1371600"/>
            <a:ext cx="3505200" cy="3276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4958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         Himalaji 	                          Apalači	                	     Etna</a:t>
            </a:r>
            <a:r>
              <a:rPr lang="sr-Latn-RS" sz="2800" b="1" dirty="0" smtClean="0">
                <a:solidFill>
                  <a:schemeClr val="bg1"/>
                </a:solidFill>
                <a:latin typeface="Papyrus" pitchFamily="66" charset="0"/>
              </a:rPr>
              <a:t>	</a:t>
            </a:r>
            <a:endParaRPr lang="en-US" sz="28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7" name="Picture 6" descr="etna-4.jpg"/>
          <p:cNvPicPr>
            <a:picLocks noChangeAspect="1"/>
          </p:cNvPicPr>
          <p:nvPr/>
        </p:nvPicPr>
        <p:blipFill>
          <a:blip r:embed="rId4"/>
          <a:srcRect l="19000" t="5000" r="27000" b="13333"/>
          <a:stretch>
            <a:fillRect/>
          </a:stretch>
        </p:blipFill>
        <p:spPr>
          <a:xfrm>
            <a:off x="5715000" y="1447800"/>
            <a:ext cx="3429000" cy="32766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Elementarni delovi planine: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-vrh;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-podnožje;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padina.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  <a:latin typeface="Papyrus" pitchFamily="66" charset="0"/>
              </a:rPr>
              <a:t>Atraktivnost planine: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rekreativni, ali i estetski i kuriozitetni atributi.</a:t>
            </a:r>
          </a:p>
          <a:p>
            <a:endParaRPr lang="sr-Latn-RS" sz="24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sr-Latn-RS" sz="24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sr-Latn-RS" sz="2400" i="1" dirty="0" smtClean="0">
                <a:solidFill>
                  <a:schemeClr val="bg1"/>
                </a:solidFill>
                <a:latin typeface="Papyrus" pitchFamily="66" charset="0"/>
              </a:rPr>
              <a:t>primer:      </a:t>
            </a:r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planina TARA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Picture 3" descr="planina-tara-s4.jpg"/>
          <p:cNvPicPr>
            <a:picLocks noChangeAspect="1"/>
          </p:cNvPicPr>
          <p:nvPr/>
        </p:nvPicPr>
        <p:blipFill>
          <a:blip r:embed="rId2"/>
          <a:srcRect l="29000" b="10976"/>
          <a:stretch>
            <a:fillRect/>
          </a:stretch>
        </p:blipFill>
        <p:spPr>
          <a:xfrm>
            <a:off x="4114800" y="1828800"/>
            <a:ext cx="46482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610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Evropa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- Elbrus (5.642 m), Mon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Blan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(4.807 m)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Azija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- Mont Everest (8.848 m), K2 (8.611 m)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Afrika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-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Kilimandžaro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(5.895 m)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Australija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-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Košćuško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(2.230 m)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Severna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Amerika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-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Mek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Kinli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(6.196 m)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Južna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Amerika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-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Akonkagva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(6.960 m)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Antarktik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- Vinson (5.140 m)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Srbija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-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Đeravica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Prokletije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(2.656 m)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Crna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Gora -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Zla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Kolata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Prokletije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(2.534 m)</a:t>
            </a:r>
            <a:endParaRPr lang="sr-Latn-R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Papyru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Republika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Srpska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Bosna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Hercegovina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) - </a:t>
            </a:r>
            <a:r>
              <a:rPr lang="en-US" sz="2000" dirty="0" err="1" smtClean="0">
                <a:solidFill>
                  <a:schemeClr val="bg1"/>
                </a:solidFill>
                <a:latin typeface="Papyrus" pitchFamily="66" charset="0"/>
              </a:rPr>
              <a:t>Maglić</a:t>
            </a:r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 (2.386 m)</a:t>
            </a:r>
            <a:endParaRPr lang="en-US" sz="20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2133600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latin typeface="Papyrus" pitchFamily="66" charset="0"/>
              </a:rPr>
              <a:t>Najviši</a:t>
            </a:r>
          </a:p>
          <a:p>
            <a:pPr algn="ctr"/>
            <a:r>
              <a:rPr lang="sr-Latn-RS" sz="4400" b="1" dirty="0" smtClean="0">
                <a:solidFill>
                  <a:schemeClr val="bg1"/>
                </a:solidFill>
                <a:latin typeface="Papyrus" pitchFamily="66" charset="0"/>
              </a:rPr>
              <a:t> planinski </a:t>
            </a:r>
          </a:p>
          <a:p>
            <a:pPr algn="ctr"/>
            <a:r>
              <a:rPr lang="sr-Latn-RS" sz="4400" b="1" dirty="0" smtClean="0">
                <a:solidFill>
                  <a:schemeClr val="bg1"/>
                </a:solidFill>
                <a:latin typeface="Papyrus" pitchFamily="66" charset="0"/>
              </a:rPr>
              <a:t>vrhovi</a:t>
            </a:r>
            <a:endParaRPr lang="en-US" sz="4400" b="1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j-ea"/>
                <a:cs typeface="+mj-cs"/>
              </a:rPr>
              <a:t>2. Vulkani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j-ea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447800"/>
            <a:ext cx="9525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    def. </a:t>
            </a:r>
            <a:r>
              <a:rPr kumimoji="0" lang="sr-Latn-R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Vulkani</a:t>
            </a:r>
            <a:r>
              <a:rPr kumimoji="0" lang="sr-Latn-R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su geološki oblici iz kojih putem unutrašnjih kanala na površinu Zemlje izbijaji vreli gasovi i pare, stenovita parčad i lava. </a:t>
            </a:r>
            <a:r>
              <a:rPr kumimoji="0" lang="sr-Latn-R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itchFamily="66" charset="0"/>
                <a:ea typeface="+mn-ea"/>
                <a:cs typeface="+mn-cs"/>
              </a:rPr>
              <a:t>   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Lava može izbijati na površinu na dva načina: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-izlivanjem;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-erupcijom.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19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Vulkani se dele na: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-aktivni;</a:t>
            </a:r>
          </a:p>
          <a:p>
            <a:r>
              <a:rPr lang="sr-Latn-RS" sz="2400" dirty="0" smtClean="0">
                <a:solidFill>
                  <a:schemeClr val="bg1"/>
                </a:solidFill>
                <a:latin typeface="Papyrus" pitchFamily="66" charset="0"/>
              </a:rPr>
              <a:t>-ugašene.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940</Words>
  <Application>Microsoft Office PowerPoint</Application>
  <PresentationFormat>On-screen Show (4:3)</PresentationFormat>
  <Paragraphs>149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Geomorfološki motivi</vt:lpstr>
      <vt:lpstr>PowerPoint Presentation</vt:lpstr>
      <vt:lpstr>Podela planina po genetskom tipu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Vulkani</vt:lpstr>
      <vt:lpstr>PowerPoint Presentation</vt:lpstr>
      <vt:lpstr>PowerPoint Presentation</vt:lpstr>
      <vt:lpstr>PowerPoint Presentation</vt:lpstr>
      <vt:lpstr>PowerPoint Presentation</vt:lpstr>
      <vt:lpstr>Djerdapska klisura</vt:lpstr>
      <vt:lpstr>Ovčarsko – kablarska klisura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Geomorfološki motivi</dc:title>
  <dc:creator>Makeej</dc:creator>
  <cp:lastModifiedBy>TAMARA</cp:lastModifiedBy>
  <cp:revision>10</cp:revision>
  <dcterms:created xsi:type="dcterms:W3CDTF">2006-08-16T00:00:00Z</dcterms:created>
  <dcterms:modified xsi:type="dcterms:W3CDTF">2022-11-03T08:41:11Z</dcterms:modified>
</cp:coreProperties>
</file>