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9" r:id="rId3"/>
    <p:sldId id="267" r:id="rId4"/>
    <p:sldId id="258" r:id="rId5"/>
    <p:sldId id="260" r:id="rId6"/>
    <p:sldId id="262" r:id="rId7"/>
    <p:sldId id="263" r:id="rId8"/>
    <p:sldId id="264" r:id="rId9"/>
    <p:sldId id="265" r:id="rId10"/>
    <p:sldId id="266" r:id="rId11"/>
    <p:sldId id="268" r:id="rId12"/>
    <p:sldId id="269" r:id="rId13"/>
    <p:sldId id="270" r:id="rId14"/>
    <p:sldId id="271" r:id="rId15"/>
    <p:sldId id="312" r:id="rId16"/>
    <p:sldId id="272" r:id="rId17"/>
    <p:sldId id="277" r:id="rId18"/>
    <p:sldId id="278" r:id="rId19"/>
    <p:sldId id="279" r:id="rId20"/>
    <p:sldId id="280" r:id="rId21"/>
    <p:sldId id="313" r:id="rId22"/>
    <p:sldId id="283" r:id="rId23"/>
    <p:sldId id="285" r:id="rId24"/>
    <p:sldId id="287" r:id="rId25"/>
    <p:sldId id="288" r:id="rId26"/>
    <p:sldId id="314" r:id="rId27"/>
    <p:sldId id="289" r:id="rId28"/>
    <p:sldId id="315" r:id="rId29"/>
    <p:sldId id="290" r:id="rId30"/>
    <p:sldId id="292" r:id="rId31"/>
    <p:sldId id="293" r:id="rId32"/>
    <p:sldId id="294" r:id="rId33"/>
    <p:sldId id="316"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291" r:id="rId5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ica" initials="K" lastIdx="1" clrIdx="0">
    <p:extLst>
      <p:ext uri="{19B8F6BF-5375-455C-9EA6-DF929625EA0E}">
        <p15:presenceInfo xmlns:p15="http://schemas.microsoft.com/office/powerpoint/2012/main" userId="Kat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FD80DB-B349-4FD0-945D-34FF02E3A8A8}"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73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FD80DB-B349-4FD0-945D-34FF02E3A8A8}" type="slidenum">
              <a:rPr lang="en-GB" smtClean="0"/>
              <a:pPr/>
              <a:t>‹#›</a:t>
            </a:fld>
            <a:endParaRPr lang="en-GB"/>
          </a:p>
        </p:txBody>
      </p:sp>
    </p:spTree>
    <p:extLst>
      <p:ext uri="{BB962C8B-B14F-4D97-AF65-F5344CB8AC3E}">
        <p14:creationId xmlns:p14="http://schemas.microsoft.com/office/powerpoint/2010/main" val="2927812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FD80DB-B349-4FD0-945D-34FF02E3A8A8}" type="slidenum">
              <a:rPr lang="en-GB" smtClean="0"/>
              <a:pPr/>
              <a:t>‹#›</a:t>
            </a:fld>
            <a:endParaRPr lang="en-GB"/>
          </a:p>
        </p:txBody>
      </p:sp>
    </p:spTree>
    <p:extLst>
      <p:ext uri="{BB962C8B-B14F-4D97-AF65-F5344CB8AC3E}">
        <p14:creationId xmlns:p14="http://schemas.microsoft.com/office/powerpoint/2010/main" val="153763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FD80DB-B349-4FD0-945D-34FF02E3A8A8}" type="slidenum">
              <a:rPr lang="en-GB" smtClean="0"/>
              <a:pPr/>
              <a:t>‹#›</a:t>
            </a:fld>
            <a:endParaRPr lang="en-GB"/>
          </a:p>
        </p:txBody>
      </p:sp>
    </p:spTree>
    <p:extLst>
      <p:ext uri="{BB962C8B-B14F-4D97-AF65-F5344CB8AC3E}">
        <p14:creationId xmlns:p14="http://schemas.microsoft.com/office/powerpoint/2010/main" val="426725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FD80DB-B349-4FD0-945D-34FF02E3A8A8}"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22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FD80DB-B349-4FD0-945D-34FF02E3A8A8}" type="slidenum">
              <a:rPr lang="en-GB" smtClean="0"/>
              <a:pPr/>
              <a:t>‹#›</a:t>
            </a:fld>
            <a:endParaRPr lang="en-GB"/>
          </a:p>
        </p:txBody>
      </p:sp>
    </p:spTree>
    <p:extLst>
      <p:ext uri="{BB962C8B-B14F-4D97-AF65-F5344CB8AC3E}">
        <p14:creationId xmlns:p14="http://schemas.microsoft.com/office/powerpoint/2010/main" val="287173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FD80DB-B349-4FD0-945D-34FF02E3A8A8}" type="slidenum">
              <a:rPr lang="en-GB" smtClean="0"/>
              <a:pPr/>
              <a:t>‹#›</a:t>
            </a:fld>
            <a:endParaRPr lang="en-GB"/>
          </a:p>
        </p:txBody>
      </p:sp>
    </p:spTree>
    <p:extLst>
      <p:ext uri="{BB962C8B-B14F-4D97-AF65-F5344CB8AC3E}">
        <p14:creationId xmlns:p14="http://schemas.microsoft.com/office/powerpoint/2010/main" val="339082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FD80DB-B349-4FD0-945D-34FF02E3A8A8}" type="slidenum">
              <a:rPr lang="en-GB" smtClean="0"/>
              <a:pPr/>
              <a:t>‹#›</a:t>
            </a:fld>
            <a:endParaRPr lang="en-GB"/>
          </a:p>
        </p:txBody>
      </p:sp>
    </p:spTree>
    <p:extLst>
      <p:ext uri="{BB962C8B-B14F-4D97-AF65-F5344CB8AC3E}">
        <p14:creationId xmlns:p14="http://schemas.microsoft.com/office/powerpoint/2010/main" val="300188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3FD80DB-B349-4FD0-945D-34FF02E3A8A8}" type="slidenum">
              <a:rPr lang="en-GB" smtClean="0"/>
              <a:pPr/>
              <a:t>‹#›</a:t>
            </a:fld>
            <a:endParaRPr lang="en-GB"/>
          </a:p>
        </p:txBody>
      </p:sp>
    </p:spTree>
    <p:extLst>
      <p:ext uri="{BB962C8B-B14F-4D97-AF65-F5344CB8AC3E}">
        <p14:creationId xmlns:p14="http://schemas.microsoft.com/office/powerpoint/2010/main" val="386227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542391-FA50-4724-899E-8A16C2A1C9B4}" type="datetimeFigureOut">
              <a:rPr lang="en-GB" smtClean="0"/>
              <a:pPr/>
              <a:t>01/03/2022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FD80DB-B349-4FD0-945D-34FF02E3A8A8}" type="slidenum">
              <a:rPr lang="en-GB" smtClean="0"/>
              <a:pPr/>
              <a:t>‹#›</a:t>
            </a:fld>
            <a:endParaRPr lang="en-GB"/>
          </a:p>
        </p:txBody>
      </p:sp>
    </p:spTree>
    <p:extLst>
      <p:ext uri="{BB962C8B-B14F-4D97-AF65-F5344CB8AC3E}">
        <p14:creationId xmlns:p14="http://schemas.microsoft.com/office/powerpoint/2010/main" val="415581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42391-FA50-4724-899E-8A16C2A1C9B4}" type="datetimeFigureOut">
              <a:rPr lang="en-GB" smtClean="0"/>
              <a:pPr/>
              <a:t>01/03/2022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FD80DB-B349-4FD0-945D-34FF02E3A8A8}" type="slidenum">
              <a:rPr lang="en-GB" smtClean="0"/>
              <a:pPr/>
              <a:t>‹#›</a:t>
            </a:fld>
            <a:endParaRPr lang="en-GB"/>
          </a:p>
        </p:txBody>
      </p:sp>
    </p:spTree>
    <p:extLst>
      <p:ext uri="{BB962C8B-B14F-4D97-AF65-F5344CB8AC3E}">
        <p14:creationId xmlns:p14="http://schemas.microsoft.com/office/powerpoint/2010/main" val="102858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542391-FA50-4724-899E-8A16C2A1C9B4}" type="datetimeFigureOut">
              <a:rPr lang="en-GB" smtClean="0"/>
              <a:pPr/>
              <a:t>01/03/2022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FD80DB-B349-4FD0-945D-34FF02E3A8A8}"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2102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C0D7-05C0-45B7-9F46-38D074547156}"/>
              </a:ext>
            </a:extLst>
          </p:cNvPr>
          <p:cNvSpPr>
            <a:spLocks noGrp="1"/>
          </p:cNvSpPr>
          <p:nvPr>
            <p:ph type="ctrTitle"/>
          </p:nvPr>
        </p:nvSpPr>
        <p:spPr>
          <a:xfrm>
            <a:off x="1100051" y="180112"/>
            <a:ext cx="10058400" cy="3566160"/>
          </a:xfrm>
        </p:spPr>
        <p:txBody>
          <a:bodyPr>
            <a:normAutofit fontScale="90000"/>
          </a:bodyPr>
          <a:lstStyle/>
          <a:p>
            <a:pPr algn="ctr"/>
            <a:r>
              <a:rPr lang="en-US" dirty="0"/>
              <a:t> </a:t>
            </a:r>
            <a:br>
              <a:rPr lang="en-GB" dirty="0"/>
            </a:br>
            <a:br>
              <a:rPr lang="sr-Latn-RS" dirty="0"/>
            </a:br>
            <a:br>
              <a:rPr lang="sr-Latn-RS" dirty="0"/>
            </a:br>
            <a:br>
              <a:rPr lang="sr-Latn-RS" dirty="0"/>
            </a:br>
            <a:br>
              <a:rPr lang="sr-Latn-RS" dirty="0"/>
            </a:br>
            <a:br>
              <a:rPr lang="sr-Latn-RS" dirty="0"/>
            </a:br>
            <a:br>
              <a:rPr lang="sr-Latn-RS" dirty="0"/>
            </a:br>
            <a:br>
              <a:rPr lang="sr-Latn-RS" dirty="0"/>
            </a:br>
            <a:br>
              <a:rPr lang="sr-Latn-RS" dirty="0"/>
            </a:br>
            <a:br>
              <a:rPr lang="sr-Latn-RS" dirty="0"/>
            </a:br>
            <a:br>
              <a:rPr lang="en-GB" dirty="0"/>
            </a:br>
            <a:r>
              <a:rPr lang="en-GB" dirty="0"/>
              <a:t>  </a:t>
            </a:r>
            <a:br>
              <a:rPr lang="sr-Latn-RS" dirty="0"/>
            </a:br>
            <a:br>
              <a:rPr lang="sr-Latn-RS" dirty="0"/>
            </a:br>
            <a:br>
              <a:rPr lang="sr-Latn-RS" dirty="0"/>
            </a:br>
            <a:br>
              <a:rPr lang="sr-Latn-RS" dirty="0"/>
            </a:br>
            <a:r>
              <a:rPr lang="en-GB" sz="4400" b="1" dirty="0">
                <a:solidFill>
                  <a:schemeClr val="accent2">
                    <a:lumMod val="50000"/>
                  </a:schemeClr>
                </a:solidFill>
                <a:latin typeface="Times New Roman" panose="02020603050405020304" pitchFamily="18" charset="0"/>
                <a:cs typeface="Times New Roman" panose="02020603050405020304" pitchFamily="18" charset="0"/>
              </a:rPr>
              <a:t>I</a:t>
            </a:r>
            <a:r>
              <a:rPr lang="sr-Latn-RS" sz="4400" b="1" dirty="0">
                <a:solidFill>
                  <a:schemeClr val="accent2">
                    <a:lumMod val="50000"/>
                  </a:schemeClr>
                </a:solidFill>
                <a:latin typeface="Times New Roman" panose="02020603050405020304" pitchFamily="18" charset="0"/>
                <a:cs typeface="Times New Roman" panose="02020603050405020304" pitchFamily="18" charset="0"/>
              </a:rPr>
              <a:t>II Poslovanje u hotelijerstvu</a:t>
            </a:r>
            <a:br>
              <a:rPr lang="en-GB" dirty="0"/>
            </a:br>
            <a:br>
              <a:rPr lang="en-US" dirty="0"/>
            </a:br>
            <a:r>
              <a:rPr lang="sr-Latn-RS" sz="2800" dirty="0">
                <a:solidFill>
                  <a:schemeClr val="accent2">
                    <a:lumMod val="50000"/>
                  </a:schemeClr>
                </a:solidFill>
                <a:latin typeface="Times New Roman" panose="02020603050405020304" pitchFamily="18" charset="0"/>
                <a:cs typeface="Times New Roman" panose="02020603050405020304" pitchFamily="18" charset="0"/>
              </a:rPr>
              <a:t>dr Katica Radosavljević, viši naučni saradnik</a:t>
            </a:r>
            <a:endParaRPr lang="en-GB" sz="2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2099AB5-C8B7-401A-B0F1-B5EF3A45CA18}"/>
              </a:ext>
            </a:extLst>
          </p:cNvPr>
          <p:cNvSpPr>
            <a:spLocks noGrp="1"/>
          </p:cNvSpPr>
          <p:nvPr>
            <p:ph type="subTitle" idx="1"/>
          </p:nvPr>
        </p:nvSpPr>
        <p:spPr>
          <a:xfrm>
            <a:off x="1158774" y="4375446"/>
            <a:ext cx="10058400" cy="1273508"/>
          </a:xfrm>
        </p:spPr>
        <p:txBody>
          <a:bodyPr>
            <a:noAutofit/>
          </a:bodyPr>
          <a:lstStyle/>
          <a:p>
            <a:r>
              <a:rPr lang="sr-Latn-RS" sz="2800" cap="none" spc="0" dirty="0">
                <a:solidFill>
                  <a:schemeClr val="accent2">
                    <a:lumMod val="50000"/>
                  </a:schemeClr>
                </a:solidFill>
                <a:latin typeface="Times New Roman" panose="02020603050405020304" pitchFamily="18" charset="0"/>
                <a:cs typeface="Times New Roman" panose="02020603050405020304" pitchFamily="18" charset="0"/>
              </a:rPr>
              <a:t>1. P</a:t>
            </a:r>
            <a:r>
              <a:rPr lang="en-GB" sz="2800" cap="none" spc="0" dirty="0" err="1">
                <a:solidFill>
                  <a:schemeClr val="accent2">
                    <a:lumMod val="50000"/>
                  </a:schemeClr>
                </a:solidFill>
                <a:latin typeface="Times New Roman" panose="02020603050405020304" pitchFamily="18" charset="0"/>
                <a:cs typeface="Times New Roman" panose="02020603050405020304" pitchFamily="18" charset="0"/>
              </a:rPr>
              <a:t>ro</a:t>
            </a:r>
            <a:r>
              <a:rPr lang="sr-Latn-RS" sz="2800" cap="none" spc="0" dirty="0">
                <a:solidFill>
                  <a:schemeClr val="accent2">
                    <a:lumMod val="50000"/>
                  </a:schemeClr>
                </a:solidFill>
                <a:latin typeface="Times New Roman" panose="02020603050405020304" pitchFamily="18" charset="0"/>
                <a:cs typeface="Times New Roman" panose="02020603050405020304" pitchFamily="18" charset="0"/>
              </a:rPr>
              <a:t>storno strukturiranje</a:t>
            </a:r>
            <a:r>
              <a:rPr lang="en-GB" sz="2800" cap="none" spc="0" dirty="0">
                <a:solidFill>
                  <a:schemeClr val="accent2">
                    <a:lumMod val="50000"/>
                  </a:schemeClr>
                </a:solidFill>
                <a:latin typeface="Times New Roman" panose="02020603050405020304" pitchFamily="18" charset="0"/>
                <a:cs typeface="Times New Roman" panose="02020603050405020304" pitchFamily="18" charset="0"/>
              </a:rPr>
              <a:t> </a:t>
            </a:r>
            <a:br>
              <a:rPr lang="en-GB" sz="2800" cap="none" spc="0" dirty="0">
                <a:solidFill>
                  <a:schemeClr val="accent2">
                    <a:lumMod val="50000"/>
                  </a:schemeClr>
                </a:solidFill>
                <a:latin typeface="Times New Roman" panose="02020603050405020304" pitchFamily="18" charset="0"/>
                <a:cs typeface="Times New Roman" panose="02020603050405020304" pitchFamily="18" charset="0"/>
              </a:rPr>
            </a:br>
            <a:r>
              <a:rPr lang="sr-Latn-RS" sz="2800" cap="none" spc="0" dirty="0">
                <a:solidFill>
                  <a:schemeClr val="accent2">
                    <a:lumMod val="50000"/>
                  </a:schemeClr>
                </a:solidFill>
                <a:latin typeface="Times New Roman" panose="02020603050405020304" pitchFamily="18" charset="0"/>
                <a:cs typeface="Times New Roman" panose="02020603050405020304" pitchFamily="18" charset="0"/>
              </a:rPr>
              <a:t>2. Analiza radnih procesa osnovnih delatnosti</a:t>
            </a:r>
            <a:br>
              <a:rPr lang="en-GB" sz="2800" cap="none" spc="0" dirty="0">
                <a:solidFill>
                  <a:schemeClr val="accent2">
                    <a:lumMod val="50000"/>
                  </a:schemeClr>
                </a:solidFill>
                <a:latin typeface="Times New Roman" panose="02020603050405020304" pitchFamily="18" charset="0"/>
                <a:cs typeface="Times New Roman" panose="02020603050405020304" pitchFamily="18" charset="0"/>
              </a:rPr>
            </a:br>
            <a:br>
              <a:rPr lang="en-GB" sz="2800" cap="none" spc="0" dirty="0">
                <a:solidFill>
                  <a:schemeClr val="accent2">
                    <a:lumMod val="50000"/>
                  </a:schemeClr>
                </a:solidFill>
                <a:latin typeface="Times New Roman" panose="02020603050405020304" pitchFamily="18" charset="0"/>
                <a:cs typeface="Times New Roman" panose="02020603050405020304" pitchFamily="18" charset="0"/>
              </a:rPr>
            </a:br>
            <a:endParaRPr lang="en-GB" sz="2800" cap="none" spc="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229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048A54-6015-44DC-8283-EF596CB2F06D}"/>
              </a:ext>
            </a:extLst>
          </p:cNvPr>
          <p:cNvSpPr/>
          <p:nvPr/>
        </p:nvSpPr>
        <p:spPr>
          <a:xfrm>
            <a:off x="3185586" y="1081185"/>
            <a:ext cx="3563796" cy="589649"/>
          </a:xfrm>
          <a:prstGeom prst="rect">
            <a:avLst/>
          </a:prstGeom>
        </p:spPr>
        <p:txBody>
          <a:bodyPr wrap="none">
            <a:spAutoFit/>
          </a:bodyPr>
          <a:lstStyle/>
          <a:p>
            <a:pPr algn="just">
              <a:lnSpc>
                <a:spcPct val="115000"/>
              </a:lnSpc>
              <a:spcAft>
                <a:spcPts val="0"/>
              </a:spcAft>
            </a:pPr>
            <a:r>
              <a:rPr lang="de-DE" sz="30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Slika 30. Ciklus gosta</a:t>
            </a:r>
            <a:endParaRPr lang="en-GB" sz="30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5B10891-B888-43B0-B47A-2C3AEFC78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781" y="1755282"/>
            <a:ext cx="5842428" cy="452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19634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BDBABAC-F151-45B2-886D-C2DE31943CE5}"/>
              </a:ext>
            </a:extLst>
          </p:cNvPr>
          <p:cNvSpPr>
            <a:spLocks noGrp="1"/>
          </p:cNvSpPr>
          <p:nvPr>
            <p:ph idx="1"/>
          </p:nvPr>
        </p:nvSpPr>
        <p:spPr>
          <a:xfrm>
            <a:off x="1208014" y="1845734"/>
            <a:ext cx="9947665" cy="4023360"/>
          </a:xfrm>
        </p:spPr>
        <p:txBody>
          <a:bodyPr/>
          <a:lstStyle/>
          <a:p>
            <a:r>
              <a:rPr lang="de-DE" dirty="0">
                <a:solidFill>
                  <a:schemeClr val="accent2">
                    <a:lumMod val="50000"/>
                  </a:schemeClr>
                </a:solidFill>
                <a:latin typeface="Times New Roman" panose="02020603050405020304" pitchFamily="18" charset="0"/>
                <a:cs typeface="Times New Roman" panose="02020603050405020304" pitchFamily="18" charset="0"/>
              </a:rPr>
              <a:t>Prateći sliku 27. kompleksno hotelsko poslovanje možemo posmatrati kroz podelu na:</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buClr>
                <a:schemeClr val="accent2">
                  <a:lumMod val="50000"/>
                </a:schemeClr>
              </a:buClr>
              <a:buFont typeface="Arial" panose="020B0604020202020204" pitchFamily="34" charset="0"/>
              <a:buChar char="•"/>
            </a:pPr>
            <a:r>
              <a:rPr lang="sr-Latn-R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dirty="0">
                <a:solidFill>
                  <a:schemeClr val="accent2">
                    <a:lumMod val="50000"/>
                  </a:schemeClr>
                </a:solidFill>
                <a:latin typeface="Times New Roman" panose="02020603050405020304" pitchFamily="18" charset="0"/>
                <a:cs typeface="Times New Roman" panose="02020603050405020304" pitchFamily="18" charset="0"/>
              </a:rPr>
              <a:t> soba</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buClr>
                <a:schemeClr val="accent2">
                  <a:lumMod val="50000"/>
                </a:schemeClr>
              </a:buClr>
              <a:buFont typeface="Arial" panose="020B0604020202020204" pitchFamily="34" charset="0"/>
              <a:buChar char="•"/>
            </a:pPr>
            <a:r>
              <a:rPr lang="sr-Latn-R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hrane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pica</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buClr>
                <a:schemeClr val="accent2">
                  <a:lumMod val="50000"/>
                </a:schemeClr>
              </a:buClr>
              <a:buFont typeface="Arial" panose="020B0604020202020204" pitchFamily="34" charset="0"/>
              <a:buChar char="•"/>
            </a:pPr>
            <a:r>
              <a:rPr lang="sr-Latn-R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dirty="0">
                <a:solidFill>
                  <a:schemeClr val="accent2">
                    <a:lumMod val="50000"/>
                  </a:schemeClr>
                </a:solidFill>
                <a:latin typeface="Times New Roman" panose="02020603050405020304" pitchFamily="18"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cs typeface="Times New Roman" panose="02020603050405020304" pitchFamily="18" charset="0"/>
              </a:rPr>
              <a:t>računovodstvene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poslove</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buClr>
                <a:schemeClr val="accent2">
                  <a:lumMod val="50000"/>
                </a:schemeClr>
              </a:buClr>
              <a:buFont typeface="Arial" panose="020B0604020202020204" pitchFamily="34" charset="0"/>
              <a:buChar char="•"/>
            </a:pPr>
            <a:r>
              <a:rPr lang="sr-Latn-R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prodaje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marketinga</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buClr>
                <a:schemeClr val="accent2">
                  <a:lumMod val="50000"/>
                </a:schemeClr>
              </a:buClr>
              <a:buFont typeface="Arial" panose="020B0604020202020204" pitchFamily="34" charset="0"/>
              <a:buChar char="•"/>
            </a:pPr>
            <a:r>
              <a:rPr lang="sr-Latn-R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zaduženo</a:t>
            </a:r>
            <a:r>
              <a:rPr lang="en-US" dirty="0">
                <a:solidFill>
                  <a:schemeClr val="accent2">
                    <a:lumMod val="50000"/>
                  </a:schemeClr>
                </a:solidFill>
                <a:latin typeface="Times New Roman" panose="02020603050405020304" pitchFamily="18"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cs typeface="Times New Roman" panose="02020603050405020304" pitchFamily="18" charset="0"/>
              </a:rPr>
              <a:t>osoblje</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9086752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E51E5-0116-486F-9364-976DFE17AA04}"/>
              </a:ext>
            </a:extLst>
          </p:cNvPr>
          <p:cNvSpPr>
            <a:spLocks noGrp="1"/>
          </p:cNvSpPr>
          <p:nvPr>
            <p:ph idx="1"/>
          </p:nvPr>
        </p:nvSpPr>
        <p:spPr>
          <a:xfrm>
            <a:off x="1197948" y="209227"/>
            <a:ext cx="9984577" cy="6065738"/>
          </a:xfrm>
        </p:spPr>
        <p:txBody>
          <a:bodyPr>
            <a:noAutofit/>
          </a:bodyPr>
          <a:lstStyle/>
          <a:p>
            <a:pPr marL="201168" lvl="1" indent="0">
              <a:buNone/>
            </a:pPr>
            <a:r>
              <a:rPr lang="en-US" sz="3200" b="1"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3200" b="1" dirty="0">
                <a:solidFill>
                  <a:schemeClr val="accent2">
                    <a:lumMod val="50000"/>
                  </a:schemeClr>
                </a:solidFill>
                <a:latin typeface="Times New Roman" panose="02020603050405020304" pitchFamily="18" charset="0"/>
                <a:cs typeface="Times New Roman" panose="02020603050405020304" pitchFamily="18" charset="0"/>
              </a:rPr>
              <a:t> soba</a:t>
            </a:r>
            <a:endParaRPr lang="en-GB" sz="32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zaduženo</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sobe</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sastoji</a:t>
            </a:r>
            <a:r>
              <a:rPr lang="en-US" sz="1800" dirty="0">
                <a:solidFill>
                  <a:schemeClr val="accent2">
                    <a:lumMod val="50000"/>
                  </a:schemeClr>
                </a:solidFill>
                <a:latin typeface="Times New Roman" panose="02020603050405020304" pitchFamily="18" charset="0"/>
                <a:cs typeface="Times New Roman" panose="02020603050405020304" pitchFamily="18" charset="0"/>
              </a:rPr>
              <a:t> od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nekoliko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organizacionih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jedinica</a:t>
            </a:r>
            <a:r>
              <a:rPr lang="en-US" sz="1800" dirty="0">
                <a:solidFill>
                  <a:schemeClr val="accent2">
                    <a:lumMod val="50000"/>
                  </a:schemeClr>
                </a:solidFill>
                <a:latin typeface="Times New Roman" panose="02020603050405020304" pitchFamily="18" charset="0"/>
                <a:cs typeface="Times New Roman" panose="02020603050405020304" pitchFamily="18" charset="0"/>
              </a:rPr>
              <a:t>. To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jedinice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zadužene</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prijem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domaćinstvo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bezbednost</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inženjerske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poslove</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sz="1800" i="1" dirty="0">
              <a:solidFill>
                <a:schemeClr val="accent2">
                  <a:lumMod val="50000"/>
                </a:schemeClr>
              </a:solidFill>
              <a:latin typeface="Times New Roman" panose="02020603050405020304" pitchFamily="18" charset="0"/>
              <a:cs typeface="Times New Roman" panose="02020603050405020304" pitchFamily="18" charset="0"/>
            </a:endParaRPr>
          </a:p>
          <a:p>
            <a:r>
              <a:rPr lang="en-US" sz="2800" b="1" i="1" dirty="0" err="1">
                <a:solidFill>
                  <a:schemeClr val="accent2">
                    <a:lumMod val="50000"/>
                  </a:schemeClr>
                </a:solidFill>
                <a:latin typeface="Times New Roman" panose="02020603050405020304" pitchFamily="18" charset="0"/>
                <a:cs typeface="Times New Roman" panose="02020603050405020304" pitchFamily="18" charset="0"/>
              </a:rPr>
              <a:t>Prijemno</a:t>
            </a:r>
            <a:r>
              <a:rPr lang="en-US" sz="28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50000"/>
                  </a:schemeClr>
                </a:solidFill>
                <a:latin typeface="Times New Roman" panose="02020603050405020304" pitchFamily="18" charset="0"/>
                <a:cs typeface="Times New Roman" panose="02020603050405020304" pitchFamily="18" charset="0"/>
              </a:rPr>
              <a:t>odeljenje</a:t>
            </a:r>
            <a:endParaRPr lang="sr-Latn-RS" sz="2800" b="1" i="1"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1000" b="1"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Finansijski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uspeh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zavisi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dosta</a:t>
            </a:r>
            <a:r>
              <a:rPr lang="en-US" sz="1800" dirty="0">
                <a:solidFill>
                  <a:schemeClr val="accent2">
                    <a:lumMod val="50000"/>
                  </a:schemeClr>
                </a:solidFill>
                <a:latin typeface="Times New Roman" panose="02020603050405020304" pitchFamily="18" charset="0"/>
                <a:cs typeface="Times New Roman" panose="02020603050405020304" pitchFamily="18" charset="0"/>
              </a:rPr>
              <a:t> od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prijemne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jedinice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Ciljevi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zadaci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prijemnog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zavise</a:t>
            </a:r>
            <a:r>
              <a:rPr lang="en-US" sz="1800" dirty="0">
                <a:solidFill>
                  <a:schemeClr val="accent2">
                    <a:lumMod val="50000"/>
                  </a:schemeClr>
                </a:solidFill>
                <a:latin typeface="Times New Roman" panose="02020603050405020304" pitchFamily="18" charset="0"/>
                <a:cs typeface="Times New Roman" panose="02020603050405020304" pitchFamily="18" charset="0"/>
              </a:rPr>
              <a:t> od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tipa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kategorije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frekvencije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1800" dirty="0">
                <a:solidFill>
                  <a:schemeClr val="accent2">
                    <a:lumMod val="50000"/>
                  </a:schemeClr>
                </a:solidFill>
                <a:latin typeface="Times New Roman" panose="02020603050405020304" pitchFamily="18" charset="0"/>
                <a:cs typeface="Times New Roman" panose="02020603050405020304" pitchFamily="18" charset="0"/>
              </a:rPr>
              <a:t>, period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rada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Po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tipu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zadataka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prijemno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možemo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podeliti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1">
              <a:buClr>
                <a:schemeClr val="accent2">
                  <a:lumMod val="50000"/>
                </a:schemeClr>
              </a:buClr>
              <a:buFont typeface="Arial" panose="020B0604020202020204" pitchFamily="34" charset="0"/>
              <a:buChar char="•"/>
            </a:pPr>
            <a:r>
              <a:rPr lang="en-US" dirty="0" err="1">
                <a:solidFill>
                  <a:schemeClr val="accent2">
                    <a:lumMod val="50000"/>
                  </a:schemeClr>
                </a:solidFill>
                <a:latin typeface="Times New Roman" panose="02020603050405020304" pitchFamily="18" charset="0"/>
                <a:cs typeface="Times New Roman" panose="02020603050405020304" pitchFamily="18" charset="0"/>
              </a:rPr>
              <a:t>poslovi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rezervacije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obavljaju</a:t>
            </a:r>
            <a:r>
              <a:rPr lang="en-US" dirty="0">
                <a:solidFill>
                  <a:schemeClr val="accent2">
                    <a:lumMod val="50000"/>
                  </a:schemeClr>
                </a:solidFill>
                <a:latin typeface="Times New Roman" panose="02020603050405020304" pitchFamily="18"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cs typeface="Times New Roman" panose="02020603050405020304" pitchFamily="18" charset="0"/>
              </a:rPr>
              <a:t>kancelariji</a:t>
            </a:r>
            <a:r>
              <a:rPr lang="en-US" dirty="0">
                <a:solidFill>
                  <a:schemeClr val="accent2">
                    <a:lumMod val="50000"/>
                  </a:schemeClr>
                </a:solidFill>
                <a:latin typeface="Times New Roman" panose="02020603050405020304" pitchFamily="18"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cs typeface="Times New Roman" panose="02020603050405020304" pitchFamily="18" charset="0"/>
              </a:rPr>
              <a:t>rezervacije</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lvl="1">
              <a:buClr>
                <a:schemeClr val="accent2">
                  <a:lumMod val="50000"/>
                </a:schemeClr>
              </a:buClr>
              <a:buFont typeface="Arial" panose="020B0604020202020204" pitchFamily="34" charset="0"/>
              <a:buChar char="•"/>
            </a:pPr>
            <a:r>
              <a:rPr lang="en-US" dirty="0" err="1">
                <a:solidFill>
                  <a:schemeClr val="accent2">
                    <a:lumMod val="50000"/>
                  </a:schemeClr>
                </a:solidFill>
                <a:latin typeface="Times New Roman" panose="02020603050405020304" pitchFamily="18" charset="0"/>
                <a:cs typeface="Times New Roman" panose="02020603050405020304" pitchFamily="18" charset="0"/>
              </a:rPr>
              <a:t>poslovi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dolasku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obavljaju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recepciji</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lvl="1">
              <a:buClr>
                <a:schemeClr val="accent2">
                  <a:lumMod val="50000"/>
                </a:schemeClr>
              </a:buClr>
              <a:buFont typeface="Arial" panose="020B0604020202020204" pitchFamily="34" charset="0"/>
              <a:buChar char="•"/>
            </a:pPr>
            <a:r>
              <a:rPr lang="en-US" dirty="0" err="1">
                <a:solidFill>
                  <a:schemeClr val="accent2">
                    <a:lumMod val="50000"/>
                  </a:schemeClr>
                </a:solidFill>
                <a:latin typeface="Times New Roman" panose="02020603050405020304" pitchFamily="18" charset="0"/>
                <a:cs typeface="Times New Roman" panose="02020603050405020304" pitchFamily="18" charset="0"/>
              </a:rPr>
              <a:t>poslovi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tokom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boravka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gosta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obavlja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portirnica</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lvl="1">
              <a:buClr>
                <a:schemeClr val="accent2">
                  <a:lumMod val="50000"/>
                </a:schemeClr>
              </a:buClr>
              <a:buFont typeface="Arial" panose="020B0604020202020204" pitchFamily="34" charset="0"/>
              <a:buChar char="•"/>
            </a:pPr>
            <a:r>
              <a:rPr lang="de-DE" dirty="0">
                <a:solidFill>
                  <a:schemeClr val="accent2">
                    <a:lumMod val="50000"/>
                  </a:schemeClr>
                </a:solidFill>
                <a:latin typeface="Times New Roman" panose="02020603050405020304" pitchFamily="18" charset="0"/>
                <a:cs typeface="Times New Roman" panose="02020603050405020304" pitchFamily="18" charset="0"/>
              </a:rPr>
              <a:t>poslovi telefoniranja koje obavlja telefonska centrala,</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lvl="1">
              <a:buClr>
                <a:schemeClr val="accent2">
                  <a:lumMod val="50000"/>
                </a:schemeClr>
              </a:buClr>
              <a:buFont typeface="Arial" panose="020B0604020202020204" pitchFamily="34" charset="0"/>
              <a:buChar char="•"/>
            </a:pPr>
            <a:r>
              <a:rPr lang="de-DE" dirty="0">
                <a:solidFill>
                  <a:schemeClr val="accent2">
                    <a:lumMod val="50000"/>
                  </a:schemeClr>
                </a:solidFill>
                <a:latin typeface="Times New Roman" panose="02020603050405020304" pitchFamily="18" charset="0"/>
                <a:cs typeface="Times New Roman" panose="02020603050405020304" pitchFamily="18" charset="0"/>
              </a:rPr>
              <a:t>poslovi naplate računa koje obavlja blagajna.</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414279553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5B7D7D-2533-4FF7-9413-D69EAC0BFCF7}"/>
              </a:ext>
            </a:extLst>
          </p:cNvPr>
          <p:cNvSpPr>
            <a:spLocks noGrp="1"/>
          </p:cNvSpPr>
          <p:nvPr>
            <p:ph idx="1"/>
          </p:nvPr>
        </p:nvSpPr>
        <p:spPr>
          <a:xfrm>
            <a:off x="2205465" y="1147272"/>
            <a:ext cx="9986535" cy="471803"/>
          </a:xfrm>
        </p:spPr>
        <p:txBody>
          <a:bodyPr>
            <a:noAutofit/>
          </a:bodyPr>
          <a:lstStyle/>
          <a:p>
            <a:r>
              <a:rPr lang="de-DE" sz="3000" dirty="0">
                <a:solidFill>
                  <a:schemeClr val="accent2">
                    <a:lumMod val="50000"/>
                  </a:schemeClr>
                </a:solidFill>
                <a:latin typeface="Times New Roman" panose="02020603050405020304" pitchFamily="18" charset="0"/>
                <a:cs typeface="Times New Roman" panose="02020603050405020304" pitchFamily="18" charset="0"/>
              </a:rPr>
              <a:t>Slika 31. Organizacija prijemnog odeljenja hotela</a:t>
            </a:r>
            <a:endParaRPr lang="en-GB" sz="30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30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4DEA4FA-F250-4035-BD6D-47D7A1485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244" y="1762302"/>
            <a:ext cx="8347046" cy="4537973"/>
          </a:xfrm>
          <a:prstGeom prst="rect">
            <a:avLst/>
          </a:prstGeom>
          <a:solidFill>
            <a:schemeClr val="bg1"/>
          </a:solidFill>
        </p:spPr>
      </p:pic>
    </p:spTree>
    <p:extLst>
      <p:ext uri="{BB962C8B-B14F-4D97-AF65-F5344CB8AC3E}">
        <p14:creationId xmlns:p14="http://schemas.microsoft.com/office/powerpoint/2010/main" val="155203754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E231-482A-4CF5-8D5A-755DA81ABB24}"/>
              </a:ext>
            </a:extLst>
          </p:cNvPr>
          <p:cNvSpPr>
            <a:spLocks noGrp="1"/>
          </p:cNvSpPr>
          <p:nvPr>
            <p:ph type="title"/>
          </p:nvPr>
        </p:nvSpPr>
        <p:spPr/>
        <p:txBody>
          <a:bodyPr>
            <a:normAutofit/>
          </a:bodyPr>
          <a:lstStyle/>
          <a:p>
            <a:pPr algn="ctr"/>
            <a:br>
              <a:rPr lang="en-GB" dirty="0"/>
            </a:br>
            <a:endParaRPr lang="en-GB" sz="33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D11B1E-845A-4810-BEF9-8E15D1BDBD3D}"/>
              </a:ext>
            </a:extLst>
          </p:cNvPr>
          <p:cNvSpPr>
            <a:spLocks noGrp="1"/>
          </p:cNvSpPr>
          <p:nvPr>
            <p:ph idx="1"/>
          </p:nvPr>
        </p:nvSpPr>
        <p:spPr>
          <a:xfrm>
            <a:off x="1097280" y="1640914"/>
            <a:ext cx="10058400" cy="4228180"/>
          </a:xfrm>
        </p:spPr>
        <p:txBody>
          <a:bodyPr/>
          <a:lstStyle/>
          <a:p>
            <a:endParaRPr lang="en-GB" dirty="0"/>
          </a:p>
          <a:p>
            <a:endParaRPr lang="en-GB" dirty="0"/>
          </a:p>
        </p:txBody>
      </p:sp>
      <p:sp>
        <p:nvSpPr>
          <p:cNvPr id="6" name="Rectangle 5">
            <a:extLst>
              <a:ext uri="{FF2B5EF4-FFF2-40B4-BE49-F238E27FC236}">
                <a16:creationId xmlns:a16="http://schemas.microsoft.com/office/drawing/2014/main" id="{906D86FC-D372-4384-AA79-81C16C0DD52B}"/>
              </a:ext>
            </a:extLst>
          </p:cNvPr>
          <p:cNvSpPr/>
          <p:nvPr/>
        </p:nvSpPr>
        <p:spPr>
          <a:xfrm>
            <a:off x="1118532" y="1737360"/>
            <a:ext cx="10037148" cy="4638449"/>
          </a:xfrm>
          <a:prstGeom prst="rect">
            <a:avLst/>
          </a:prstGeom>
        </p:spPr>
        <p:txBody>
          <a:bodyPr wrap="square">
            <a:spAutoFit/>
          </a:bodyPr>
          <a:lstStyle/>
          <a:p>
            <a:pPr algn="just">
              <a:lnSpc>
                <a:spcPct val="115000"/>
              </a:lnSpc>
              <a:spcAft>
                <a:spcPts val="0"/>
              </a:spcAft>
            </a:pPr>
            <a:r>
              <a:rPr lang="en-US" dirty="0">
                <a:solidFill>
                  <a:schemeClr val="accent2">
                    <a:lumMod val="50000"/>
                  </a:schemeClr>
                </a:solidFill>
                <a:latin typeface="Times New Roman" panose="02020603050405020304" pitchFamily="18" charset="0"/>
                <a:cs typeface="Times New Roman" panose="02020603050405020304" pitchFamily="18" charset="0"/>
              </a:rPr>
              <a:t>U </a:t>
            </a:r>
            <a:r>
              <a:rPr lang="en-US" dirty="0" err="1">
                <a:solidFill>
                  <a:schemeClr val="accent2">
                    <a:lumMod val="50000"/>
                  </a:schemeClr>
                </a:solidFill>
                <a:latin typeface="Times New Roman" panose="02020603050405020304" pitchFamily="18" charset="0"/>
                <a:cs typeface="Times New Roman" panose="02020603050405020304" pitchFamily="18" charset="0"/>
              </a:rPr>
              <a:t>službi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primanja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recepcionar</a:t>
            </a:r>
            <a:r>
              <a:rPr lang="en-US" dirty="0">
                <a:solidFill>
                  <a:schemeClr val="accent2">
                    <a:lumMod val="50000"/>
                  </a:schemeClr>
                </a:solidFill>
                <a:latin typeface="Times New Roman" panose="02020603050405020304" pitchFamily="18" charset="0"/>
                <a:cs typeface="Times New Roman" panose="02020603050405020304" pitchFamily="18" charset="0"/>
              </a:rPr>
              <a:t> je </a:t>
            </a:r>
            <a:r>
              <a:rPr lang="en-US" dirty="0" err="1">
                <a:solidFill>
                  <a:schemeClr val="accent2">
                    <a:lumMod val="50000"/>
                  </a:schemeClr>
                </a:solidFill>
                <a:latin typeface="Times New Roman" panose="02020603050405020304" pitchFamily="18" charset="0"/>
                <a:cs typeface="Times New Roman" panose="02020603050405020304" pitchFamily="18" charset="0"/>
              </a:rPr>
              <a:t>osoba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samostalno</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obavlja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poslove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prijema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dodeljuje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gostu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sobu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samostalno</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prema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stanju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iz</a:t>
            </a:r>
            <a:r>
              <a:rPr lang="en-US" dirty="0">
                <a:solidFill>
                  <a:schemeClr val="accent2">
                    <a:lumMod val="50000"/>
                  </a:schemeClr>
                </a:solidFill>
                <a:latin typeface="Times New Roman" panose="02020603050405020304" pitchFamily="18" charset="0"/>
                <a:cs typeface="Times New Roman" panose="02020603050405020304" pitchFamily="18" charset="0"/>
              </a:rPr>
              <a:t> plana </a:t>
            </a:r>
            <a:r>
              <a:rPr lang="en-US" dirty="0" err="1">
                <a:solidFill>
                  <a:schemeClr val="accent2">
                    <a:lumMod val="50000"/>
                  </a:schemeClr>
                </a:solidFill>
                <a:latin typeface="Times New Roman" panose="02020603050405020304" pitchFamily="18" charset="0"/>
                <a:cs typeface="Times New Roman" panose="02020603050405020304" pitchFamily="18" charset="0"/>
              </a:rPr>
              <a:t>slobodnih</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zauzetih</a:t>
            </a:r>
            <a:r>
              <a:rPr lang="en-US" dirty="0">
                <a:solidFill>
                  <a:schemeClr val="accent2">
                    <a:lumMod val="50000"/>
                  </a:schemeClr>
                </a:solidFill>
                <a:latin typeface="Times New Roman" panose="02020603050405020304" pitchFamily="18" charset="0"/>
                <a:cs typeface="Times New Roman" panose="02020603050405020304" pitchFamily="18" charset="0"/>
              </a:rPr>
              <a:t> soba </a:t>
            </a:r>
            <a:r>
              <a:rPr lang="en-US" dirty="0" err="1">
                <a:solidFill>
                  <a:schemeClr val="accent2">
                    <a:lumMod val="50000"/>
                  </a:schemeClr>
                </a:solidFill>
                <a:latin typeface="Times New Roman" panose="02020603050405020304" pitchFamily="18" charset="0"/>
                <a:cs typeface="Times New Roman" panose="02020603050405020304" pitchFamily="18" charset="0"/>
              </a:rPr>
              <a:t>ili</a:t>
            </a:r>
            <a:r>
              <a:rPr lang="en-US" dirty="0">
                <a:solidFill>
                  <a:schemeClr val="accent2">
                    <a:lumMod val="50000"/>
                  </a:schemeClr>
                </a:solidFill>
                <a:latin typeface="Times New Roman" panose="02020603050405020304" pitchFamily="18" charset="0"/>
                <a:cs typeface="Times New Roman" panose="02020603050405020304" pitchFamily="18" charset="0"/>
              </a:rPr>
              <a:t> po </a:t>
            </a:r>
            <a:r>
              <a:rPr lang="en-US" dirty="0" err="1">
                <a:solidFill>
                  <a:schemeClr val="accent2">
                    <a:lumMod val="50000"/>
                  </a:schemeClr>
                </a:solidFill>
                <a:latin typeface="Times New Roman" panose="02020603050405020304" pitchFamily="18" charset="0"/>
                <a:cs typeface="Times New Roman" panose="02020603050405020304" pitchFamily="18" charset="0"/>
              </a:rPr>
              <a:t>uputstvima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službe</a:t>
            </a:r>
            <a:r>
              <a:rPr lang="en-US" dirty="0">
                <a:solidFill>
                  <a:schemeClr val="accent2">
                    <a:lumMod val="50000"/>
                  </a:schemeClr>
                </a:solidFill>
                <a:latin typeface="Times New Roman" panose="02020603050405020304" pitchFamily="18"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cs typeface="Times New Roman" panose="02020603050405020304" pitchFamily="18" charset="0"/>
              </a:rPr>
              <a:t>rezervacije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šefa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recepcije</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r>
              <a:rPr lang="en-US" dirty="0">
                <a:solidFill>
                  <a:schemeClr val="accent2">
                    <a:lumMod val="50000"/>
                  </a:schemeClr>
                </a:solidFill>
                <a:latin typeface="Times New Roman" panose="02020603050405020304" pitchFamily="18" charset="0"/>
                <a:cs typeface="Times New Roman" panose="02020603050405020304" pitchFamily="18" charset="0"/>
              </a:rPr>
              <a:t>Tri </a:t>
            </a:r>
            <a:r>
              <a:rPr lang="en-US" dirty="0" err="1">
                <a:solidFill>
                  <a:schemeClr val="accent2">
                    <a:lumMod val="50000"/>
                  </a:schemeClr>
                </a:solidFill>
                <a:latin typeface="Times New Roman" panose="02020603050405020304" pitchFamily="18" charset="0"/>
                <a:cs typeface="Times New Roman" panose="02020603050405020304" pitchFamily="18" charset="0"/>
              </a:rPr>
              <a:t>glavne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funkcije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recepcije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su</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r>
              <a:rPr lang="en-US" dirty="0">
                <a:solidFill>
                  <a:schemeClr val="accent2">
                    <a:lumMod val="50000"/>
                  </a:schemeClr>
                </a:solidFill>
                <a:latin typeface="Times New Roman" panose="02020603050405020304" pitchFamily="18"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u="sng" dirty="0" err="1">
                <a:solidFill>
                  <a:schemeClr val="accent2">
                    <a:lumMod val="50000"/>
                  </a:schemeClr>
                </a:solidFill>
                <a:latin typeface="Times New Roman" panose="02020603050405020304" pitchFamily="18" charset="0"/>
                <a:cs typeface="Times New Roman" panose="02020603050405020304" pitchFamily="18" charset="0"/>
              </a:rPr>
              <a:t>Prodaja</a:t>
            </a:r>
            <a:r>
              <a:rPr lang="en-US" u="sng" dirty="0">
                <a:solidFill>
                  <a:schemeClr val="accent2">
                    <a:lumMod val="50000"/>
                  </a:schemeClr>
                </a:solidFill>
                <a:latin typeface="Times New Roman" panose="02020603050405020304" pitchFamily="18" charset="0"/>
                <a:cs typeface="Times New Roman" panose="02020603050405020304" pitchFamily="18" charset="0"/>
              </a:rPr>
              <a:t> soba</a:t>
            </a:r>
            <a:endParaRPr lang="en-GB" u="sng"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dirty="0" err="1">
                <a:solidFill>
                  <a:schemeClr val="accent2">
                    <a:lumMod val="50000"/>
                  </a:schemeClr>
                </a:solidFill>
                <a:latin typeface="Times New Roman" panose="02020603050405020304" pitchFamily="18" charset="0"/>
                <a:cs typeface="Times New Roman" panose="02020603050405020304" pitchFamily="18" charset="0"/>
              </a:rPr>
              <a:t>Vrste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usluga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koje</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prodaju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recepciji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smeštaj</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hrana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ostale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dopunske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usluge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Kako</a:t>
            </a:r>
            <a:r>
              <a:rPr lang="en-US" dirty="0">
                <a:solidFill>
                  <a:schemeClr val="accent2">
                    <a:lumMod val="50000"/>
                  </a:schemeClr>
                </a:solidFill>
                <a:latin typeface="Times New Roman" panose="02020603050405020304" pitchFamily="18" charset="0"/>
                <a:cs typeface="Times New Roman" panose="02020603050405020304" pitchFamily="18" charset="0"/>
              </a:rPr>
              <a:t> bi se </a:t>
            </a:r>
            <a:r>
              <a:rPr lang="en-US" dirty="0" err="1">
                <a:solidFill>
                  <a:schemeClr val="accent2">
                    <a:lumMod val="50000"/>
                  </a:schemeClr>
                </a:solidFill>
                <a:latin typeface="Times New Roman" panose="02020603050405020304" pitchFamily="18" charset="0"/>
                <a:cs typeface="Times New Roman" panose="02020603050405020304" pitchFamily="18" charset="0"/>
              </a:rPr>
              <a:t>usluge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mogle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prodati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potrebno</a:t>
            </a:r>
            <a:r>
              <a:rPr lang="en-US" dirty="0">
                <a:solidFill>
                  <a:schemeClr val="accent2">
                    <a:lumMod val="50000"/>
                  </a:schemeClr>
                </a:solidFill>
                <a:latin typeface="Times New Roman" panose="02020603050405020304" pitchFamily="18" charset="0"/>
                <a:cs typeface="Times New Roman" panose="02020603050405020304" pitchFamily="18" charset="0"/>
              </a:rPr>
              <a:t> je </a:t>
            </a:r>
            <a:r>
              <a:rPr lang="en-US" dirty="0" err="1">
                <a:solidFill>
                  <a:schemeClr val="accent2">
                    <a:lumMod val="50000"/>
                  </a:schemeClr>
                </a:solidFill>
                <a:latin typeface="Times New Roman" panose="02020603050405020304" pitchFamily="18" charset="0"/>
                <a:cs typeface="Times New Roman" panose="02020603050405020304" pitchFamily="18" charset="0"/>
              </a:rPr>
              <a:t>pravovremeno</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objaviti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cene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valjano</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ih</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primjenjivati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Jednom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objavljena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cena</a:t>
            </a:r>
            <a:r>
              <a:rPr lang="en-US" dirty="0">
                <a:solidFill>
                  <a:schemeClr val="accent2">
                    <a:lumMod val="50000"/>
                  </a:schemeClr>
                </a:solidFill>
                <a:latin typeface="Times New Roman" panose="02020603050405020304" pitchFamily="18"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cs typeface="Times New Roman" panose="02020603050405020304" pitchFamily="18" charset="0"/>
              </a:rPr>
              <a:t>određeno</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razdoblje</a:t>
            </a:r>
            <a:r>
              <a:rPr lang="en-US" dirty="0">
                <a:solidFill>
                  <a:schemeClr val="accent2">
                    <a:lumMod val="50000"/>
                  </a:schemeClr>
                </a:solidFill>
                <a:latin typeface="Times New Roman" panose="02020603050405020304" pitchFamily="18" charset="0"/>
                <a:cs typeface="Times New Roman" panose="02020603050405020304" pitchFamily="18" charset="0"/>
              </a:rPr>
              <a:t> ne </a:t>
            </a:r>
            <a:r>
              <a:rPr lang="en-US" dirty="0" err="1">
                <a:solidFill>
                  <a:schemeClr val="accent2">
                    <a:lumMod val="50000"/>
                  </a:schemeClr>
                </a:solidFill>
                <a:latin typeface="Times New Roman" panose="02020603050405020304" pitchFamily="18" charset="0"/>
                <a:cs typeface="Times New Roman" panose="02020603050405020304" pitchFamily="18" charset="0"/>
              </a:rPr>
              <a:t>može</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menjati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izražava</a:t>
            </a:r>
            <a:r>
              <a:rPr lang="en-US" dirty="0">
                <a:solidFill>
                  <a:schemeClr val="accent2">
                    <a:lumMod val="50000"/>
                  </a:schemeClr>
                </a:solidFill>
                <a:latin typeface="Times New Roman" panose="02020603050405020304" pitchFamily="18" charset="0"/>
                <a:cs typeface="Times New Roman" panose="02020603050405020304" pitchFamily="18" charset="0"/>
              </a:rPr>
              <a:t> se u </a:t>
            </a:r>
            <a:r>
              <a:rPr lang="en-US" dirty="0" err="1">
                <a:solidFill>
                  <a:schemeClr val="accent2">
                    <a:lumMod val="50000"/>
                  </a:schemeClr>
                </a:solidFill>
                <a:latin typeface="Times New Roman" panose="02020603050405020304" pitchFamily="18" charset="0"/>
                <a:cs typeface="Times New Roman" panose="02020603050405020304" pitchFamily="18" charset="0"/>
              </a:rPr>
              <a:t>nacionalnoj</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valuti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ili</a:t>
            </a:r>
            <a:r>
              <a:rPr lang="en-US" dirty="0">
                <a:solidFill>
                  <a:schemeClr val="accent2">
                    <a:lumMod val="50000"/>
                  </a:schemeClr>
                </a:solidFill>
                <a:latin typeface="Times New Roman" panose="02020603050405020304" pitchFamily="18"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cs typeface="Times New Roman" panose="02020603050405020304" pitchFamily="18" charset="0"/>
              </a:rPr>
              <a:t>valutama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zemlje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iz</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gosti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dolaze</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dirty="0">
                <a:solidFill>
                  <a:schemeClr val="accent2">
                    <a:lumMod val="50000"/>
                  </a:schemeClr>
                </a:solidFill>
                <a:latin typeface="Times New Roman" panose="02020603050405020304" pitchFamily="18" charset="0"/>
                <a:cs typeface="Times New Roman" panose="02020603050405020304" pitchFamily="18" charset="0"/>
              </a:rPr>
              <a:t>U </a:t>
            </a:r>
            <a:r>
              <a:rPr lang="en-US" dirty="0" err="1">
                <a:solidFill>
                  <a:schemeClr val="accent2">
                    <a:lumMod val="50000"/>
                  </a:schemeClr>
                </a:solidFill>
                <a:latin typeface="Times New Roman" panose="02020603050405020304" pitchFamily="18" charset="0"/>
                <a:cs typeface="Times New Roman" panose="02020603050405020304" pitchFamily="18" charset="0"/>
              </a:rPr>
              <a:t>prodaji</a:t>
            </a:r>
            <a:r>
              <a:rPr lang="en-US" dirty="0">
                <a:solidFill>
                  <a:schemeClr val="accent2">
                    <a:lumMod val="50000"/>
                  </a:schemeClr>
                </a:solidFill>
                <a:latin typeface="Times New Roman" panose="02020603050405020304" pitchFamily="18" charset="0"/>
                <a:cs typeface="Times New Roman" panose="02020603050405020304" pitchFamily="18" charset="0"/>
              </a:rPr>
              <a:t> soba, </a:t>
            </a:r>
            <a:r>
              <a:rPr lang="en-US" dirty="0" err="1">
                <a:solidFill>
                  <a:schemeClr val="accent2">
                    <a:lumMod val="50000"/>
                  </a:schemeClr>
                </a:solidFill>
                <a:latin typeface="Times New Roman" panose="02020603050405020304" pitchFamily="18" charset="0"/>
                <a:cs typeface="Times New Roman" panose="02020603050405020304" pitchFamily="18" charset="0"/>
              </a:rPr>
              <a:t>ključnu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ulogu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ima</a:t>
            </a:r>
            <a:r>
              <a:rPr lang="en-US" dirty="0">
                <a:solidFill>
                  <a:schemeClr val="accent2">
                    <a:lumMod val="50000"/>
                  </a:schemeClr>
                </a:solidFill>
                <a:latin typeface="Times New Roman" panose="02020603050405020304" pitchFamily="18" charset="0"/>
                <a:cs typeface="Times New Roman" panose="02020603050405020304" pitchFamily="18" charset="0"/>
              </a:rPr>
              <a:t> referent za </a:t>
            </a:r>
            <a:r>
              <a:rPr lang="en-US" dirty="0" err="1">
                <a:solidFill>
                  <a:schemeClr val="accent2">
                    <a:lumMod val="50000"/>
                  </a:schemeClr>
                </a:solidFill>
                <a:latin typeface="Times New Roman" panose="02020603050405020304" pitchFamily="18" charset="0"/>
                <a:cs typeface="Times New Roman" panose="02020603050405020304" pitchFamily="18" charset="0"/>
              </a:rPr>
              <a:t>rezervacije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cs typeface="Times New Roman" panose="02020603050405020304" pitchFamily="18" charset="0"/>
              </a:rPr>
              <a:t> prima </a:t>
            </a:r>
            <a:r>
              <a:rPr lang="en-US" dirty="0" err="1">
                <a:solidFill>
                  <a:schemeClr val="accent2">
                    <a:lumMod val="50000"/>
                  </a:schemeClr>
                </a:solidFill>
                <a:latin typeface="Times New Roman" panose="02020603050405020304" pitchFamily="18" charset="0"/>
                <a:cs typeface="Times New Roman" panose="02020603050405020304" pitchFamily="18" charset="0"/>
              </a:rPr>
              <a:t>uputstva</a:t>
            </a:r>
            <a:r>
              <a:rPr lang="en-US" dirty="0">
                <a:solidFill>
                  <a:schemeClr val="accent2">
                    <a:lumMod val="50000"/>
                  </a:schemeClr>
                </a:solidFill>
                <a:latin typeface="Times New Roman" panose="02020603050405020304" pitchFamily="18"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cs typeface="Times New Roman" panose="02020603050405020304" pitchFamily="18" charset="0"/>
              </a:rPr>
              <a:t>rezervacijama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potvrđuje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rezervacije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vodi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evidenciju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sastavlja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listu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upućuje</a:t>
            </a:r>
            <a:r>
              <a:rPr lang="en-US" dirty="0">
                <a:solidFill>
                  <a:schemeClr val="accent2">
                    <a:lumMod val="50000"/>
                  </a:schemeClr>
                </a:solidFill>
                <a:latin typeface="Times New Roman" panose="02020603050405020304" pitchFamily="18" charset="0"/>
                <a:cs typeface="Times New Roman" panose="02020603050405020304" pitchFamily="18" charset="0"/>
              </a:rPr>
              <a:t> je </a:t>
            </a:r>
            <a:r>
              <a:rPr lang="en-US" dirty="0" err="1">
                <a:solidFill>
                  <a:schemeClr val="accent2">
                    <a:lumMod val="50000"/>
                  </a:schemeClr>
                </a:solidFill>
                <a:latin typeface="Times New Roman" panose="02020603050405020304" pitchFamily="18" charset="0"/>
                <a:cs typeface="Times New Roman" panose="02020603050405020304" pitchFamily="18" charset="0"/>
              </a:rPr>
              <a:t>recepciji</a:t>
            </a:r>
            <a:r>
              <a:rPr lang="en-US" dirty="0">
                <a:solidFill>
                  <a:schemeClr val="accent2">
                    <a:lumMod val="50000"/>
                  </a:schemeClr>
                </a:solidFill>
                <a:latin typeface="Times New Roman" panose="02020603050405020304" pitchFamily="18"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cs typeface="Times New Roman" panose="02020603050405020304" pitchFamily="18" charset="0"/>
              </a:rPr>
              <a:t>kontaktu</a:t>
            </a:r>
            <a:r>
              <a:rPr lang="en-US" dirty="0">
                <a:solidFill>
                  <a:schemeClr val="accent2">
                    <a:lumMod val="50000"/>
                  </a:schemeClr>
                </a:solidFill>
                <a:latin typeface="Times New Roman" panose="02020603050405020304" pitchFamily="18" charset="0"/>
                <a:cs typeface="Times New Roman" panose="02020603050405020304" pitchFamily="18" charset="0"/>
              </a:rPr>
              <a:t> je </a:t>
            </a:r>
            <a:r>
              <a:rPr lang="en-US" dirty="0" err="1">
                <a:solidFill>
                  <a:schemeClr val="accent2">
                    <a:lumMod val="50000"/>
                  </a:schemeClr>
                </a:solidFill>
                <a:latin typeface="Times New Roman" panose="02020603050405020304" pitchFamily="18" charset="0"/>
                <a:cs typeface="Times New Roman" panose="02020603050405020304" pitchFamily="18" charset="0"/>
              </a:rPr>
              <a:t>sa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službama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prodaje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agencijama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individualnim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gostima</a:t>
            </a:r>
            <a:r>
              <a:rPr lang="en-US" dirty="0">
                <a:solidFill>
                  <a:schemeClr val="accent2">
                    <a:lumMod val="50000"/>
                  </a:schemeClr>
                </a:solidFill>
                <a:latin typeface="Times New Roman" panose="02020603050405020304" pitchFamily="18"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dirty="0" err="1">
                <a:solidFill>
                  <a:schemeClr val="accent2">
                    <a:lumMod val="50000"/>
                  </a:schemeClr>
                </a:solidFill>
                <a:latin typeface="Times New Roman" panose="02020603050405020304" pitchFamily="18" charset="0"/>
                <a:cs typeface="Times New Roman" panose="02020603050405020304" pitchFamily="18" charset="0"/>
              </a:rPr>
              <a:t>Prodaja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hotelskih</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kapaciteta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usluga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sprovodi</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individualno</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agencijski</a:t>
            </a:r>
            <a:r>
              <a:rPr lang="en-US" dirty="0">
                <a:solidFill>
                  <a:schemeClr val="accent2">
                    <a:lumMod val="50000"/>
                  </a:schemeClr>
                </a:solidFill>
                <a:latin typeface="Times New Roman" panose="02020603050405020304" pitchFamily="18"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lgn="just">
              <a:lnSpc>
                <a:spcPct val="115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2BD0E2C-1D9D-45A7-83BD-3D18FE374847}"/>
              </a:ext>
            </a:extLst>
          </p:cNvPr>
          <p:cNvSpPr/>
          <p:nvPr/>
        </p:nvSpPr>
        <p:spPr>
          <a:xfrm>
            <a:off x="1107906" y="665740"/>
            <a:ext cx="10037148" cy="646331"/>
          </a:xfrm>
          <a:prstGeom prst="rect">
            <a:avLst/>
          </a:prstGeom>
        </p:spPr>
        <p:txBody>
          <a:bodyPr wrap="square">
            <a:spAutoFit/>
          </a:bodyPr>
          <a:lstStyle/>
          <a:p>
            <a:r>
              <a:rPr lang="en-US" dirty="0" err="1">
                <a:solidFill>
                  <a:schemeClr val="accent2">
                    <a:lumMod val="50000"/>
                  </a:schemeClr>
                </a:solidFill>
                <a:latin typeface="Times New Roman" panose="02020603050405020304" pitchFamily="18" charset="0"/>
                <a:ea typeface="Calibri" panose="020F0502020204030204" pitchFamily="34" charset="0"/>
              </a:rPr>
              <a:t>Recepcija</a:t>
            </a:r>
            <a:r>
              <a:rPr lang="en-US" dirty="0">
                <a:solidFill>
                  <a:schemeClr val="accent2">
                    <a:lumMod val="50000"/>
                  </a:schemeClr>
                </a:solidFill>
                <a:latin typeface="Times New Roman" panose="02020603050405020304" pitchFamily="18" charset="0"/>
                <a:ea typeface="Calibri" panose="020F0502020204030204" pitchFamily="34" charset="0"/>
              </a:rPr>
              <a:t> je mesto </a:t>
            </a:r>
            <a:r>
              <a:rPr lang="en-US" dirty="0" err="1">
                <a:solidFill>
                  <a:schemeClr val="accent2">
                    <a:lumMod val="50000"/>
                  </a:schemeClr>
                </a:solidFill>
                <a:latin typeface="Times New Roman" panose="02020603050405020304" pitchFamily="18" charset="0"/>
                <a:ea typeface="Calibri" panose="020F0502020204030204" pitchFamily="34" charset="0"/>
              </a:rPr>
              <a:t>gde</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gosti</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stiči</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prvi</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utisak</a:t>
            </a:r>
            <a:r>
              <a:rPr lang="en-US" dirty="0">
                <a:solidFill>
                  <a:schemeClr val="accent2">
                    <a:lumMod val="50000"/>
                  </a:schemeClr>
                </a:solidFill>
                <a:latin typeface="Times New Roman" panose="02020603050405020304" pitchFamily="18" charset="0"/>
                <a:ea typeface="Calibri" panose="020F0502020204030204" pitchFamily="34" charset="0"/>
              </a:rPr>
              <a:t> o </a:t>
            </a:r>
            <a:r>
              <a:rPr lang="en-US" dirty="0" err="1">
                <a:solidFill>
                  <a:schemeClr val="accent2">
                    <a:lumMod val="50000"/>
                  </a:schemeClr>
                </a:solidFill>
                <a:latin typeface="Times New Roman" panose="02020603050405020304" pitchFamily="18" charset="0"/>
                <a:ea typeface="Calibri" panose="020F0502020204030204" pitchFamily="34" charset="0"/>
              </a:rPr>
              <a:t>hotelu</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Način</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pružanja</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usluge</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pri</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prijemu</a:t>
            </a:r>
            <a:r>
              <a:rPr lang="en-US" dirty="0">
                <a:solidFill>
                  <a:schemeClr val="accent2">
                    <a:lumMod val="50000"/>
                  </a:schemeClr>
                </a:solidFill>
                <a:latin typeface="Times New Roman" panose="02020603050405020304" pitchFamily="18" charset="0"/>
                <a:ea typeface="Calibri" panose="020F0502020204030204" pitchFamily="34" charset="0"/>
              </a:rPr>
              <a:t> je </a:t>
            </a:r>
            <a:r>
              <a:rPr lang="en-US" dirty="0" err="1">
                <a:solidFill>
                  <a:schemeClr val="accent2">
                    <a:lumMod val="50000"/>
                  </a:schemeClr>
                </a:solidFill>
                <a:latin typeface="Times New Roman" panose="02020603050405020304" pitchFamily="18" charset="0"/>
                <a:ea typeface="Calibri" panose="020F0502020204030204" pitchFamily="34" charset="0"/>
              </a:rPr>
              <a:t>jako</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bitan</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i</a:t>
            </a:r>
            <a:r>
              <a:rPr lang="en-US" dirty="0">
                <a:solidFill>
                  <a:schemeClr val="accent2">
                    <a:lumMod val="50000"/>
                  </a:schemeClr>
                </a:solidFill>
                <a:latin typeface="Times New Roman" panose="02020603050405020304" pitchFamily="18" charset="0"/>
                <a:ea typeface="Calibri" panose="020F0502020204030204" pitchFamily="34" charset="0"/>
              </a:rPr>
              <a:t> on </a:t>
            </a:r>
            <a:r>
              <a:rPr lang="en-US" dirty="0" err="1">
                <a:solidFill>
                  <a:schemeClr val="accent2">
                    <a:lumMod val="50000"/>
                  </a:schemeClr>
                </a:solidFill>
                <a:latin typeface="Times New Roman" panose="02020603050405020304" pitchFamily="18" charset="0"/>
                <a:ea typeface="Calibri" panose="020F0502020204030204" pitchFamily="34" charset="0"/>
              </a:rPr>
              <a:t>ima</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svoje</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načine</a:t>
            </a:r>
            <a:r>
              <a:rPr lang="en-US" dirty="0">
                <a:solidFill>
                  <a:schemeClr val="accent2">
                    <a:lumMod val="50000"/>
                  </a:schemeClr>
                </a:solidFill>
                <a:latin typeface="Times New Roman" panose="02020603050405020304" pitchFamily="18" charset="0"/>
                <a:ea typeface="Calibri" panose="020F0502020204030204" pitchFamily="34" charset="0"/>
              </a:rPr>
              <a:t>.</a:t>
            </a:r>
            <a:endParaRPr lang="en-GB" dirty="0">
              <a:solidFill>
                <a:schemeClr val="accent2">
                  <a:lumMod val="50000"/>
                </a:schemeClr>
              </a:solidFill>
            </a:endParaRPr>
          </a:p>
        </p:txBody>
      </p:sp>
    </p:spTree>
    <p:extLst>
      <p:ext uri="{BB962C8B-B14F-4D97-AF65-F5344CB8AC3E}">
        <p14:creationId xmlns:p14="http://schemas.microsoft.com/office/powerpoint/2010/main" val="331665167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E231-482A-4CF5-8D5A-755DA81ABB24}"/>
              </a:ext>
            </a:extLst>
          </p:cNvPr>
          <p:cNvSpPr>
            <a:spLocks noGrp="1"/>
          </p:cNvSpPr>
          <p:nvPr>
            <p:ph type="title"/>
          </p:nvPr>
        </p:nvSpPr>
        <p:spPr/>
        <p:txBody>
          <a:bodyPr>
            <a:normAutofit/>
          </a:bodyPr>
          <a:lstStyle/>
          <a:p>
            <a:pPr algn="ctr"/>
            <a:br>
              <a:rPr lang="en-GB" dirty="0"/>
            </a:br>
            <a:endParaRPr lang="en-GB" sz="33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D11B1E-845A-4810-BEF9-8E15D1BDBD3D}"/>
              </a:ext>
            </a:extLst>
          </p:cNvPr>
          <p:cNvSpPr>
            <a:spLocks noGrp="1"/>
          </p:cNvSpPr>
          <p:nvPr>
            <p:ph idx="1"/>
          </p:nvPr>
        </p:nvSpPr>
        <p:spPr>
          <a:xfrm>
            <a:off x="1097280" y="1640914"/>
            <a:ext cx="10058400" cy="4228180"/>
          </a:xfrm>
        </p:spPr>
        <p:txBody>
          <a:bodyPr/>
          <a:lstStyle/>
          <a:p>
            <a:endParaRPr lang="en-GB" dirty="0"/>
          </a:p>
          <a:p>
            <a:endParaRPr lang="en-GB" dirty="0"/>
          </a:p>
        </p:txBody>
      </p:sp>
      <p:sp>
        <p:nvSpPr>
          <p:cNvPr id="6" name="Rectangle 5">
            <a:extLst>
              <a:ext uri="{FF2B5EF4-FFF2-40B4-BE49-F238E27FC236}">
                <a16:creationId xmlns:a16="http://schemas.microsoft.com/office/drawing/2014/main" id="{906D86FC-D372-4384-AA79-81C16C0DD52B}"/>
              </a:ext>
            </a:extLst>
          </p:cNvPr>
          <p:cNvSpPr/>
          <p:nvPr/>
        </p:nvSpPr>
        <p:spPr>
          <a:xfrm>
            <a:off x="1118532" y="1989030"/>
            <a:ext cx="10037148" cy="2851806"/>
          </a:xfrm>
          <a:prstGeom prst="rect">
            <a:avLst/>
          </a:prstGeom>
        </p:spPr>
        <p:txBody>
          <a:bodyPr wrap="square">
            <a:spAutoFit/>
          </a:bodyPr>
          <a:lstStyle/>
          <a:p>
            <a:pPr marL="285750" lvl="0" indent="-285750">
              <a:buFont typeface="Arial" panose="020B0604020202020204" pitchFamily="34" charset="0"/>
              <a:buChar char="•"/>
            </a:pPr>
            <a:r>
              <a:rPr lang="en-US" u="sng" dirty="0" err="1">
                <a:solidFill>
                  <a:schemeClr val="accent2">
                    <a:lumMod val="50000"/>
                  </a:schemeClr>
                </a:solidFill>
                <a:latin typeface="Times New Roman" panose="02020603050405020304" pitchFamily="18" charset="0"/>
                <a:cs typeface="Times New Roman" panose="02020603050405020304" pitchFamily="18" charset="0"/>
              </a:rPr>
              <a:t>Kontinuiran</a:t>
            </a:r>
            <a:r>
              <a:rPr lang="en-US" u="sng" dirty="0">
                <a:solidFill>
                  <a:schemeClr val="accent2">
                    <a:lumMod val="50000"/>
                  </a:schemeClr>
                </a:solidFill>
                <a:latin typeface="Times New Roman" panose="02020603050405020304" pitchFamily="18" charset="0"/>
                <a:cs typeface="Times New Roman" panose="02020603050405020304" pitchFamily="18" charset="0"/>
              </a:rPr>
              <a:t> </a:t>
            </a:r>
            <a:r>
              <a:rPr lang="en-US" u="sng" dirty="0" err="1">
                <a:solidFill>
                  <a:schemeClr val="accent2">
                    <a:lumMod val="50000"/>
                  </a:schemeClr>
                </a:solidFill>
                <a:latin typeface="Times New Roman" panose="02020603050405020304" pitchFamily="18" charset="0"/>
                <a:cs typeface="Times New Roman" panose="02020603050405020304" pitchFamily="18" charset="0"/>
              </a:rPr>
              <a:t>uvid</a:t>
            </a:r>
            <a:r>
              <a:rPr lang="en-US" u="sng" dirty="0">
                <a:solidFill>
                  <a:schemeClr val="accent2">
                    <a:lumMod val="50000"/>
                  </a:schemeClr>
                </a:solidFill>
                <a:latin typeface="Times New Roman" panose="02020603050405020304" pitchFamily="18" charset="0"/>
                <a:cs typeface="Times New Roman" panose="02020603050405020304" pitchFamily="18" charset="0"/>
              </a:rPr>
              <a:t> u </a:t>
            </a:r>
            <a:r>
              <a:rPr lang="en-US" u="sng" dirty="0" err="1">
                <a:solidFill>
                  <a:schemeClr val="accent2">
                    <a:lumMod val="50000"/>
                  </a:schemeClr>
                </a:solidFill>
                <a:latin typeface="Times New Roman" panose="02020603050405020304" pitchFamily="18" charset="0"/>
                <a:cs typeface="Times New Roman" panose="02020603050405020304" pitchFamily="18" charset="0"/>
              </a:rPr>
              <a:t>hotelske</a:t>
            </a:r>
            <a:r>
              <a:rPr lang="en-US" u="sng" dirty="0">
                <a:solidFill>
                  <a:schemeClr val="accent2">
                    <a:lumMod val="50000"/>
                  </a:schemeClr>
                </a:solidFill>
                <a:latin typeface="Times New Roman" panose="02020603050405020304" pitchFamily="18" charset="0"/>
                <a:cs typeface="Times New Roman" panose="02020603050405020304" pitchFamily="18" charset="0"/>
              </a:rPr>
              <a:t> </a:t>
            </a:r>
            <a:r>
              <a:rPr lang="en-US" u="sng" dirty="0" err="1">
                <a:solidFill>
                  <a:schemeClr val="accent2">
                    <a:lumMod val="50000"/>
                  </a:schemeClr>
                </a:solidFill>
                <a:latin typeface="Times New Roman" panose="02020603050405020304" pitchFamily="18" charset="0"/>
                <a:cs typeface="Times New Roman" panose="02020603050405020304" pitchFamily="18" charset="0"/>
              </a:rPr>
              <a:t>račune</a:t>
            </a:r>
            <a:endParaRPr lang="en-GB" u="sng"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dirty="0" err="1">
                <a:solidFill>
                  <a:schemeClr val="accent2">
                    <a:lumMod val="50000"/>
                  </a:schemeClr>
                </a:solidFill>
                <a:latin typeface="Times New Roman" panose="02020603050405020304" pitchFamily="18" charset="0"/>
                <a:cs typeface="Times New Roman" panose="02020603050405020304" pitchFamily="18" charset="0"/>
              </a:rPr>
              <a:t>Avansnom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uplatom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otvara</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dosije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gosta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gde</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evidentiraju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svi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troškovi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tokom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boravka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Informaciona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podrška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olakšava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praćenje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troškova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gosta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evidentiraju</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njegov</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račun</a:t>
            </a:r>
            <a:r>
              <a:rPr lang="en-US" dirty="0">
                <a:solidFill>
                  <a:schemeClr val="accent2">
                    <a:lumMod val="50000"/>
                  </a:schemeClr>
                </a:solidFill>
                <a:latin typeface="Times New Roman" panose="02020603050405020304" pitchFamily="18" charset="0"/>
                <a:cs typeface="Times New Roman" panose="02020603050405020304" pitchFamily="18" charset="0"/>
              </a:rPr>
              <a:t> a </a:t>
            </a:r>
            <a:r>
              <a:rPr lang="en-US" dirty="0" err="1">
                <a:solidFill>
                  <a:schemeClr val="accent2">
                    <a:lumMod val="50000"/>
                  </a:schemeClr>
                </a:solidFill>
                <a:latin typeface="Times New Roman" panose="02020603050405020304" pitchFamily="18" charset="0"/>
                <a:cs typeface="Times New Roman" panose="02020603050405020304" pitchFamily="18" charset="0"/>
              </a:rPr>
              <a:t>plaćanje</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realizuje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prilikom</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odjave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ili</a:t>
            </a:r>
            <a:r>
              <a:rPr lang="en-US" dirty="0">
                <a:solidFill>
                  <a:schemeClr val="accent2">
                    <a:lumMod val="50000"/>
                  </a:schemeClr>
                </a:solidFill>
                <a:latin typeface="Times New Roman" panose="02020603050405020304" pitchFamily="18"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cs typeface="Times New Roman" panose="02020603050405020304" pitchFamily="18" charset="0"/>
              </a:rPr>
              <a:t>račun</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prosleđuje</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kompaniji</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koja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plaća</a:t>
            </a:r>
            <a:r>
              <a:rPr lang="en-US" dirty="0">
                <a:solidFill>
                  <a:schemeClr val="accent2">
                    <a:lumMod val="50000"/>
                  </a:schemeClr>
                </a:solidFill>
                <a:latin typeface="Times New Roman" panose="02020603050405020304" pitchFamily="18"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cs typeface="Times New Roman" panose="02020603050405020304" pitchFamily="18" charset="0"/>
              </a:rPr>
              <a:t>troškove</a:t>
            </a:r>
            <a:r>
              <a:rPr lang="en-US" dirty="0">
                <a:solidFill>
                  <a:schemeClr val="accent2">
                    <a:lumMod val="50000"/>
                  </a:schemeClr>
                </a:solidFill>
                <a:latin typeface="Times New Roman" panose="02020603050405020304" pitchFamily="18"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r>
              <a:rPr lang="en-US" dirty="0">
                <a:solidFill>
                  <a:schemeClr val="accent2">
                    <a:lumMod val="50000"/>
                  </a:schemeClr>
                </a:solidFill>
                <a:latin typeface="Times New Roman" panose="02020603050405020304" pitchFamily="18"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de-DE" u="sng" dirty="0">
                <a:solidFill>
                  <a:schemeClr val="accent2">
                    <a:lumMod val="50000"/>
                  </a:schemeClr>
                </a:solidFill>
                <a:latin typeface="Times New Roman" panose="02020603050405020304" pitchFamily="18" charset="0"/>
                <a:cs typeface="Times New Roman" panose="02020603050405020304" pitchFamily="18" charset="0"/>
              </a:rPr>
              <a:t>Usluge u vezi sa lokalnim hotelskim informacijama, slanje pošte, komunikacija</a:t>
            </a:r>
            <a:endParaRPr lang="en-GB" u="sng"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dirty="0">
                <a:solidFill>
                  <a:schemeClr val="accent2">
                    <a:lumMod val="50000"/>
                  </a:schemeClr>
                </a:solidFill>
                <a:latin typeface="Times New Roman" panose="02020603050405020304" pitchFamily="18" charset="0"/>
                <a:cs typeface="Times New Roman" panose="02020603050405020304" pitchFamily="18" charset="0"/>
              </a:rPr>
              <a:t>Poznavanje različitih aktivnosti i svestranost mora biti osobina zaposlenih na recepciji, kako bi pružena usluga zadovoljila očekivanja gosta. </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lgn="just">
              <a:lnSpc>
                <a:spcPct val="115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659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EC13BC-C1C4-49B7-A31D-68D341AAAB15}"/>
              </a:ext>
            </a:extLst>
          </p:cNvPr>
          <p:cNvSpPr>
            <a:spLocks noGrp="1"/>
          </p:cNvSpPr>
          <p:nvPr>
            <p:ph idx="1"/>
          </p:nvPr>
        </p:nvSpPr>
        <p:spPr>
          <a:xfrm>
            <a:off x="1273449" y="612551"/>
            <a:ext cx="10058400" cy="5477855"/>
          </a:xfrm>
        </p:spPr>
        <p:txBody>
          <a:bodyPr>
            <a:normAutofit fontScale="25000" lnSpcReduction="20000"/>
          </a:bodyPr>
          <a:lstStyle/>
          <a:p>
            <a:r>
              <a:rPr lang="en-US" sz="7200" dirty="0" err="1">
                <a:solidFill>
                  <a:schemeClr val="accent2">
                    <a:lumMod val="50000"/>
                  </a:schemeClr>
                </a:solidFill>
                <a:latin typeface="Times New Roman" panose="02020603050405020304" pitchFamily="18" charset="0"/>
                <a:cs typeface="Times New Roman" panose="02020603050405020304" pitchFamily="18" charset="0"/>
              </a:rPr>
              <a:t>Osoblje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recepcije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obavlja</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sledeće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poslove</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doček</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prijem</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sz="7200" dirty="0">
                <a:solidFill>
                  <a:schemeClr val="accent2">
                    <a:lumMod val="50000"/>
                  </a:schemeClr>
                </a:solidFill>
                <a:latin typeface="Times New Roman" panose="02020603050405020304" pitchFamily="18" charset="0"/>
                <a:cs typeface="Times New Roman" panose="02020603050405020304" pitchFamily="18" charset="0"/>
              </a:rPr>
              <a:t> za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usluge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smeštaja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prijem</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sz="7200" dirty="0">
                <a:solidFill>
                  <a:schemeClr val="accent2">
                    <a:lumMod val="50000"/>
                  </a:schemeClr>
                </a:solidFill>
                <a:latin typeface="Times New Roman" panose="02020603050405020304" pitchFamily="18" charset="0"/>
                <a:cs typeface="Times New Roman" panose="02020603050405020304" pitchFamily="18" charset="0"/>
              </a:rPr>
              <a:t> za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usluge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hrane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i</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pića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vođenje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evidencije</a:t>
            </a:r>
            <a:r>
              <a:rPr lang="en-US" sz="7200" dirty="0">
                <a:solidFill>
                  <a:schemeClr val="accent2">
                    <a:lumMod val="50000"/>
                  </a:schemeClr>
                </a:solidFill>
                <a:latin typeface="Times New Roman" panose="02020603050405020304" pitchFamily="18" charset="0"/>
                <a:cs typeface="Times New Roman" panose="02020603050405020304" pitchFamily="18" charset="0"/>
              </a:rPr>
              <a:t> o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slobodnim</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i</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zauzetim</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sobama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vođenje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evidencije</a:t>
            </a:r>
            <a:r>
              <a:rPr lang="en-US" sz="7200" dirty="0">
                <a:solidFill>
                  <a:schemeClr val="accent2">
                    <a:lumMod val="50000"/>
                  </a:schemeClr>
                </a:solidFill>
                <a:latin typeface="Times New Roman" panose="02020603050405020304" pitchFamily="18" charset="0"/>
                <a:cs typeface="Times New Roman" panose="02020603050405020304" pitchFamily="18" charset="0"/>
              </a:rPr>
              <a:t> o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gostima</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prijave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i</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odjave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vođenje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evidencije</a:t>
            </a:r>
            <a:r>
              <a:rPr lang="en-US" sz="7200" dirty="0">
                <a:solidFill>
                  <a:schemeClr val="accent2">
                    <a:lumMod val="50000"/>
                  </a:schemeClr>
                </a:solidFill>
                <a:latin typeface="Times New Roman" panose="02020603050405020304" pitchFamily="18" charset="0"/>
                <a:cs typeface="Times New Roman" panose="02020603050405020304" pitchFamily="18" charset="0"/>
              </a:rPr>
              <a:t> o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pruženim</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uslugama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korespondencija</a:t>
            </a:r>
            <a:r>
              <a:rPr lang="en-US" sz="7200" dirty="0">
                <a:solidFill>
                  <a:schemeClr val="accent2">
                    <a:lumMod val="50000"/>
                  </a:schemeClr>
                </a:solidFill>
                <a:latin typeface="Times New Roman" panose="02020603050405020304" pitchFamily="18" charset="0"/>
                <a:cs typeface="Times New Roman" panose="02020603050405020304" pitchFamily="18" charset="0"/>
              </a:rPr>
              <a:t> s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gostima</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i</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poslovnim</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partnerima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davanje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informacija</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gostima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čuvanje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imovine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promene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novca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naplate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računa</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gostima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vođenje</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hotelskog</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dnevnika</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ispraćaj</a:t>
            </a:r>
            <a:r>
              <a:rPr lang="en-US" sz="7200" dirty="0">
                <a:solidFill>
                  <a:schemeClr val="accent2">
                    <a:lumMod val="50000"/>
                  </a:schemeClr>
                </a:solidFill>
                <a:latin typeface="Times New Roman" panose="02020603050405020304" pitchFamily="18" charset="0"/>
                <a:cs typeface="Times New Roman" panose="02020603050405020304" pitchFamily="18" charset="0"/>
              </a:rPr>
              <a:t> </a:t>
            </a:r>
            <a:r>
              <a:rPr lang="en-US" sz="72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7200" dirty="0">
                <a:solidFill>
                  <a:schemeClr val="accent2">
                    <a:lumMod val="50000"/>
                  </a:schemeClr>
                </a:solidFill>
                <a:latin typeface="Times New Roman" panose="02020603050405020304" pitchFamily="18" charset="0"/>
                <a:cs typeface="Times New Roman" panose="02020603050405020304" pitchFamily="18" charset="0"/>
              </a:rPr>
              <a:t>.</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r>
              <a:rPr lang="en-US" sz="7200" dirty="0">
                <a:solidFill>
                  <a:schemeClr val="accent2">
                    <a:lumMod val="50000"/>
                  </a:schemeClr>
                </a:solidFill>
                <a:latin typeface="Times New Roman" panose="02020603050405020304" pitchFamily="18" charset="0"/>
                <a:cs typeface="Times New Roman" panose="02020603050405020304" pitchFamily="18" charset="0"/>
              </a:rPr>
              <a:t> </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749007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D6606-7E36-4C3A-A466-23EAA9010830}"/>
              </a:ext>
            </a:extLst>
          </p:cNvPr>
          <p:cNvSpPr>
            <a:spLocks noGrp="1"/>
          </p:cNvSpPr>
          <p:nvPr>
            <p:ph idx="1"/>
          </p:nvPr>
        </p:nvSpPr>
        <p:spPr/>
        <p:txBody>
          <a:bodyPr>
            <a:noAutofit/>
          </a:bodyPr>
          <a:lstStyle/>
          <a:p>
            <a:pPr marL="0" indent="0" algn="just">
              <a:buNone/>
            </a:pPr>
            <a:r>
              <a:rPr lang="en-US" sz="1800" dirty="0" err="1">
                <a:solidFill>
                  <a:schemeClr val="accent2">
                    <a:lumMod val="50000"/>
                  </a:schemeClr>
                </a:solidFill>
                <a:latin typeface="Times New Roman" panose="02020603050405020304" pitchFamily="18" charset="0"/>
                <a:cs typeface="Times New Roman" panose="02020603050405020304" pitchFamily="18" charset="0"/>
              </a:rPr>
              <a:t>Konsijerž</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radnik</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posebno</a:t>
            </a:r>
            <a:r>
              <a:rPr lang="en-US" sz="1800" dirty="0">
                <a:solidFill>
                  <a:schemeClr val="accent2">
                    <a:lumMod val="50000"/>
                  </a:schemeClr>
                </a:solidFill>
                <a:latin typeface="Times New Roman" panose="02020603050405020304" pitchFamily="18" charset="0"/>
                <a:cs typeface="Times New Roman" panose="02020603050405020304" pitchFamily="18" charset="0"/>
              </a:rPr>
              <a:t> mesto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odvojeno</a:t>
            </a:r>
            <a:r>
              <a:rPr lang="en-US" sz="1800" dirty="0">
                <a:solidFill>
                  <a:schemeClr val="accent2">
                    <a:lumMod val="50000"/>
                  </a:schemeClr>
                </a:solidFill>
                <a:latin typeface="Times New Roman" panose="02020603050405020304" pitchFamily="18" charset="0"/>
                <a:cs typeface="Times New Roman" panose="02020603050405020304" pitchFamily="18" charset="0"/>
              </a:rPr>
              <a:t> od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recepcije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blagajne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Oni doprinose ugledu hotela jer svojim uslugama stvaraju konkurentsku prednost hotela.</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r>
              <a:rPr lang="de-DE" sz="1800" dirty="0">
                <a:solidFill>
                  <a:schemeClr val="accent2">
                    <a:lumMod val="50000"/>
                  </a:schemeClr>
                </a:solidFill>
                <a:latin typeface="Times New Roman" panose="02020603050405020304" pitchFamily="18" charset="0"/>
                <a:cs typeface="Times New Roman" panose="02020603050405020304" pitchFamily="18" charset="0"/>
              </a:rPr>
              <a:t>Kontinuirano obavljanje poslova prijemnog odeljenja obezbeđuju blagajnik koji naplaćuje usluge, odgovoran je za svaku novčanu transakciju u svojoj smeni, sređuje račune gostiju, sastavlja potrebne knjige, upoznaje se sa rezervacijama, zna položaj soba, njihovu opremljenost i cene, zna proceduru otkazivanja rezervacija, saldira ukupan račun na kraju smene, izdaje sefove gostima.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r>
              <a:rPr lang="de-DE" sz="1800" dirty="0">
                <a:solidFill>
                  <a:schemeClr val="accent2">
                    <a:lumMod val="50000"/>
                  </a:schemeClr>
                </a:solidFill>
                <a:latin typeface="Times New Roman" panose="02020603050405020304" pitchFamily="18" charset="0"/>
                <a:cs typeface="Times New Roman" panose="02020603050405020304" pitchFamily="18" charset="0"/>
              </a:rPr>
              <a:t>Pored njega, za poslove finansijske prirode zadužen je fakturista koji sastavlja i prati realizaciju faktura.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r>
              <a:rPr lang="de-DE" sz="1800" dirty="0">
                <a:solidFill>
                  <a:schemeClr val="accent2">
                    <a:lumMod val="50000"/>
                  </a:schemeClr>
                </a:solidFill>
                <a:latin typeface="Times New Roman" panose="02020603050405020304" pitchFamily="18" charset="0"/>
                <a:cs typeface="Times New Roman" panose="02020603050405020304" pitchFamily="18" charset="0"/>
              </a:rPr>
              <a:t>Blagajnik sve račune na kredit dostavlja službi za fakturisanje.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sz="1800" dirty="0"/>
          </a:p>
          <a:p>
            <a:endParaRPr lang="sr-Latn-RS" sz="1800" dirty="0"/>
          </a:p>
          <a:p>
            <a:endParaRPr lang="sr-Latn-RS" sz="1800" dirty="0"/>
          </a:p>
          <a:p>
            <a:endParaRPr lang="sr-Latn-RS" sz="1800" dirty="0"/>
          </a:p>
          <a:p>
            <a:endParaRPr lang="en-GB" sz="1800" dirty="0"/>
          </a:p>
          <a:p>
            <a:endParaRPr lang="en-GB" sz="1800" dirty="0"/>
          </a:p>
          <a:p>
            <a:endParaRPr lang="en-GB" sz="1800" dirty="0"/>
          </a:p>
        </p:txBody>
      </p:sp>
      <p:sp>
        <p:nvSpPr>
          <p:cNvPr id="5" name="Rectangle 4">
            <a:extLst>
              <a:ext uri="{FF2B5EF4-FFF2-40B4-BE49-F238E27FC236}">
                <a16:creationId xmlns:a16="http://schemas.microsoft.com/office/drawing/2014/main" id="{DF475B9A-ED33-4B7A-AEA1-8C5E2758FA69}"/>
              </a:ext>
            </a:extLst>
          </p:cNvPr>
          <p:cNvSpPr/>
          <p:nvPr/>
        </p:nvSpPr>
        <p:spPr>
          <a:xfrm>
            <a:off x="601630" y="5861063"/>
            <a:ext cx="10840953" cy="369332"/>
          </a:xfrm>
          <a:prstGeom prst="rect">
            <a:avLst/>
          </a:prstGeom>
        </p:spPr>
        <p:txBody>
          <a:bodyPr wrap="square">
            <a:spAutoFit/>
          </a:bodyPr>
          <a:lstStyle/>
          <a:p>
            <a:pPr>
              <a:spcAft>
                <a:spcPts val="0"/>
              </a:spcAft>
            </a:pPr>
            <a:r>
              <a:rPr lang="en-GB" dirty="0">
                <a:solidFill>
                  <a:srgbClr val="000000"/>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26368600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FE16-9F57-4227-9EE6-05583791AA35}"/>
              </a:ext>
            </a:extLst>
          </p:cNvPr>
          <p:cNvSpPr>
            <a:spLocks noGrp="1"/>
          </p:cNvSpPr>
          <p:nvPr>
            <p:ph type="title"/>
          </p:nvPr>
        </p:nvSpPr>
        <p:spPr>
          <a:xfrm>
            <a:off x="2827089" y="294992"/>
            <a:ext cx="10669119" cy="1802256"/>
          </a:xfrm>
        </p:spPr>
        <p:txBody>
          <a:bodyPr>
            <a:normAutofit/>
          </a:bodyPr>
          <a:lstStyle/>
          <a:p>
            <a:br>
              <a:rPr lang="en-GB" dirty="0"/>
            </a:br>
            <a:r>
              <a:rPr lang="sr-Latn-RS" dirty="0"/>
              <a:t> </a:t>
            </a:r>
            <a:br>
              <a:rPr lang="en-GB" dirty="0"/>
            </a:br>
            <a:endParaRPr lang="en-GB" sz="33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B7CE690-B902-4ED6-9AEA-1C1ABBE5EA1B}"/>
              </a:ext>
            </a:extLst>
          </p:cNvPr>
          <p:cNvSpPr/>
          <p:nvPr/>
        </p:nvSpPr>
        <p:spPr>
          <a:xfrm>
            <a:off x="1045435" y="1776034"/>
            <a:ext cx="10101129" cy="3252301"/>
          </a:xfrm>
          <a:prstGeom prst="rect">
            <a:avLst/>
          </a:prstGeom>
        </p:spPr>
        <p:txBody>
          <a:bodyPr wrap="square">
            <a:spAutoFit/>
          </a:bodyPr>
          <a:lstStyle/>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Ako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hotel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samostalno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prodaja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kapaciteta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može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biti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organizovana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okviru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prijemnog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odeljenja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ili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okviru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službe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prodaje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nivou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preduzeća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ili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kombinovano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službi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prodaje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uz</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adekvatnu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podelu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primenu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kompjuterske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tehnike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načina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prodaje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moraju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biti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utvrđeni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vrsta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cena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dokumentacija, odnosno formulari sa uputstvima,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ugovoru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između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putničke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agencije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610439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750EC-1674-4B3B-83A7-EF647C4F9A7E}"/>
              </a:ext>
            </a:extLst>
          </p:cNvPr>
          <p:cNvSpPr>
            <a:spLocks noGrp="1"/>
          </p:cNvSpPr>
          <p:nvPr>
            <p:ph type="title"/>
          </p:nvPr>
        </p:nvSpPr>
        <p:spPr>
          <a:xfrm>
            <a:off x="1615782" y="913921"/>
            <a:ext cx="10241280" cy="955346"/>
          </a:xfrm>
        </p:spPr>
        <p:txBody>
          <a:bodyPr>
            <a:normAutofit fontScale="90000"/>
          </a:bodyPr>
          <a:lstStyle/>
          <a:p>
            <a:r>
              <a:rPr lang="sr-Latn-RS" dirty="0"/>
              <a:t> </a:t>
            </a:r>
            <a:br>
              <a:rPr lang="en-GB" dirty="0"/>
            </a:br>
            <a:br>
              <a:rPr lang="en-GB" sz="3300" dirty="0">
                <a:solidFill>
                  <a:schemeClr val="accent2">
                    <a:lumMod val="50000"/>
                  </a:schemeClr>
                </a:solidFill>
                <a:latin typeface="Times New Roman" panose="02020603050405020304" pitchFamily="18" charset="0"/>
                <a:cs typeface="Times New Roman" panose="02020603050405020304" pitchFamily="18" charset="0"/>
              </a:rPr>
            </a:br>
            <a:endParaRPr lang="en-GB" sz="33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A24A89-55BB-4805-A742-5D4EE29A08BC}"/>
              </a:ext>
            </a:extLst>
          </p:cNvPr>
          <p:cNvSpPr>
            <a:spLocks noGrp="1"/>
          </p:cNvSpPr>
          <p:nvPr>
            <p:ph idx="1"/>
          </p:nvPr>
        </p:nvSpPr>
        <p:spPr/>
        <p:txBody>
          <a:bodyPr>
            <a:normAutofit/>
          </a:bodyPr>
          <a:lstStyle/>
          <a:p>
            <a:pPr marL="342900" indent="-342900">
              <a:buClr>
                <a:schemeClr val="accent2">
                  <a:lumMod val="50000"/>
                </a:schemeClr>
              </a:buClr>
              <a:buFont typeface="+mj-lt"/>
              <a:buAutoNum type="arabicParenR"/>
            </a:pPr>
            <a:r>
              <a:rPr lang="de-DE"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Prodaja putem rezervacije je karakteristična za hotele prolaznog tipa. </a:t>
            </a:r>
            <a:endParaRPr lang="sr-Latn-R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sr-Latn-R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de-DE"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Rezervacije mogu biti direktne individualne rezervacije i rezervacije u obliku ugovora sa putničkom agencijom.</a:t>
            </a:r>
            <a:endParaRPr lang="en-GB"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sz="1800" dirty="0">
                <a:solidFill>
                  <a:schemeClr val="accent2">
                    <a:lumMod val="50000"/>
                  </a:schemeClr>
                </a:solidFill>
                <a:latin typeface="Times New Roman" panose="02020603050405020304" pitchFamily="18" charset="0"/>
                <a:cs typeface="Times New Roman" panose="02020603050405020304" pitchFamily="18" charset="0"/>
              </a:rPr>
              <a:t> mora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biti</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pisanom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obliku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mora da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sadrži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sledeće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elemente</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prezime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gosta</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vreme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boravka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gosta</a:t>
            </a:r>
            <a:r>
              <a:rPr lang="en-US" sz="1800" dirty="0">
                <a:solidFill>
                  <a:schemeClr val="accent2">
                    <a:lumMod val="50000"/>
                  </a:schemeClr>
                </a:solidFill>
                <a:latin typeface="Times New Roman" panose="02020603050405020304" pitchFamily="18" charset="0"/>
                <a:cs typeface="Times New Roman" panose="02020603050405020304" pitchFamily="18" charset="0"/>
              </a:rPr>
              <a:t> (datum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dolaska</a:t>
            </a:r>
            <a:r>
              <a:rPr lang="en-US" sz="1800" dirty="0">
                <a:solidFill>
                  <a:schemeClr val="accent2">
                    <a:lumMod val="50000"/>
                  </a:schemeClr>
                </a:solidFill>
                <a:latin typeface="Times New Roman" panose="02020603050405020304" pitchFamily="18" charset="0"/>
                <a:cs typeface="Times New Roman" panose="02020603050405020304" pitchFamily="18" charset="0"/>
              </a:rPr>
              <a:t>, sat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početne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te</a:t>
            </a:r>
            <a:r>
              <a:rPr lang="en-US" sz="1800" dirty="0">
                <a:solidFill>
                  <a:schemeClr val="accent2">
                    <a:lumMod val="50000"/>
                  </a:schemeClr>
                </a:solidFill>
                <a:latin typeface="Times New Roman" panose="02020603050405020304" pitchFamily="18" charset="0"/>
                <a:cs typeface="Times New Roman" panose="02020603050405020304" pitchFamily="18" charset="0"/>
              </a:rPr>
              <a:t> datum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odlaska</a:t>
            </a:r>
            <a:r>
              <a:rPr lang="en-US" sz="1800" dirty="0">
                <a:solidFill>
                  <a:schemeClr val="accent2">
                    <a:lumMod val="50000"/>
                  </a:schemeClr>
                </a:solidFill>
                <a:latin typeface="Times New Roman" panose="02020603050405020304" pitchFamily="18" charset="0"/>
                <a:cs typeface="Times New Roman" panose="02020603050405020304" pitchFamily="18" charset="0"/>
              </a:rPr>
              <a:t>, sat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završne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usluge</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vrsta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broj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osobe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jednokrevetna</a:t>
            </a:r>
            <a:r>
              <a:rPr lang="en-US" sz="1800" dirty="0">
                <a:solidFill>
                  <a:schemeClr val="accent2">
                    <a:lumMod val="50000"/>
                  </a:schemeClr>
                </a:solidFill>
                <a:latin typeface="Times New Roman" panose="02020603050405020304" pitchFamily="18" charset="0"/>
                <a:cs typeface="Times New Roman" panose="02020603050405020304" pitchFamily="18" charset="0"/>
              </a:rPr>
              <a:t> soba,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apartman</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ručak</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cene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uslovi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plaćanja</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22902380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DD03D-0262-4F03-9554-4BF42823BE31}"/>
              </a:ext>
            </a:extLst>
          </p:cNvPr>
          <p:cNvSpPr>
            <a:spLocks noGrp="1"/>
          </p:cNvSpPr>
          <p:nvPr>
            <p:ph type="title"/>
          </p:nvPr>
        </p:nvSpPr>
        <p:spPr>
          <a:xfrm>
            <a:off x="553792" y="506792"/>
            <a:ext cx="11153104" cy="1325563"/>
          </a:xfrm>
        </p:spPr>
        <p:txBody>
          <a:bodyPr>
            <a:normAutofit/>
          </a:bodyPr>
          <a:lstStyle/>
          <a:p>
            <a:pPr algn="ctr"/>
            <a:r>
              <a:rPr lang="sr-Latn-RS" sz="3600" spc="0" dirty="0">
                <a:solidFill>
                  <a:schemeClr val="accent2">
                    <a:lumMod val="50000"/>
                  </a:schemeClr>
                </a:solidFill>
                <a:latin typeface="Times New Roman" panose="02020603050405020304" pitchFamily="18" charset="0"/>
                <a:cs typeface="Times New Roman" panose="02020603050405020304" pitchFamily="18" charset="0"/>
              </a:rPr>
              <a:t>1. Prostorno strukturiranje</a:t>
            </a:r>
            <a:br>
              <a:rPr lang="sr-Latn-RS" sz="4000" dirty="0">
                <a:solidFill>
                  <a:schemeClr val="accent2">
                    <a:lumMod val="50000"/>
                  </a:schemeClr>
                </a:solidFill>
                <a:latin typeface="Times New Roman" panose="02020603050405020304" pitchFamily="18" charset="0"/>
                <a:cs typeface="Times New Roman" panose="02020603050405020304" pitchFamily="18" charset="0"/>
              </a:rPr>
            </a:br>
            <a:endParaRPr lang="en-GB" sz="4000" i="1" u="sng"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C76E961-077D-4C6B-BC30-2A50548DCE6C}"/>
              </a:ext>
            </a:extLst>
          </p:cNvPr>
          <p:cNvSpPr>
            <a:spLocks noGrp="1"/>
          </p:cNvSpPr>
          <p:nvPr>
            <p:ph idx="1"/>
          </p:nvPr>
        </p:nvSpPr>
        <p:spPr>
          <a:xfrm>
            <a:off x="872544" y="1928657"/>
            <a:ext cx="10515600" cy="3540966"/>
          </a:xfrm>
        </p:spPr>
        <p:txBody>
          <a:bodyPr>
            <a:normAutofit/>
          </a:bodyPr>
          <a:lstStyle/>
          <a:p>
            <a:r>
              <a:rPr lang="en-GB" dirty="0">
                <a:latin typeface="Times New Roman" panose="02020603050405020304" pitchFamily="18" charset="0"/>
                <a:cs typeface="Times New Roman" panose="02020603050405020304" pitchFamily="18" charset="0"/>
              </a:rPr>
              <a:t> </a:t>
            </a:r>
            <a:endParaRPr lang="en-GB" dirty="0">
              <a:solidFill>
                <a:schemeClr val="accent2">
                  <a:lumMod val="75000"/>
                </a:schemeClr>
              </a:solidFill>
            </a:endParaRPr>
          </a:p>
          <a:p>
            <a:endParaRPr lang="en-GB" dirty="0"/>
          </a:p>
        </p:txBody>
      </p:sp>
      <p:sp>
        <p:nvSpPr>
          <p:cNvPr id="4" name="Rectangle 3">
            <a:extLst>
              <a:ext uri="{FF2B5EF4-FFF2-40B4-BE49-F238E27FC236}">
                <a16:creationId xmlns:a16="http://schemas.microsoft.com/office/drawing/2014/main" id="{E8A79E36-D318-4A18-BCD7-34BD2DCC9F19}"/>
              </a:ext>
            </a:extLst>
          </p:cNvPr>
          <p:cNvSpPr/>
          <p:nvPr/>
        </p:nvSpPr>
        <p:spPr>
          <a:xfrm>
            <a:off x="872544" y="2038525"/>
            <a:ext cx="8271456" cy="1341008"/>
          </a:xfrm>
          <a:prstGeom prst="rect">
            <a:avLst/>
          </a:prstGeom>
        </p:spPr>
        <p:txBody>
          <a:bodyPr wrap="square">
            <a:spAutoFit/>
          </a:bodyPr>
          <a:lstStyle/>
          <a:p>
            <a:pPr algn="just">
              <a:lnSpc>
                <a:spcPct val="115000"/>
              </a:lnSpc>
              <a:spcAft>
                <a:spcPts val="0"/>
              </a:spcAft>
            </a:pP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Možemo</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reći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da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dolaskom</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hotel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počinje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ciklus</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se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završava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njegovim</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odlaskom</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podeljeni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dve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velike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celine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742950" lvl="1" indent="-285750">
              <a:lnSpc>
                <a:spcPct val="115000"/>
              </a:lnSpc>
              <a:spcAft>
                <a:spcPts val="0"/>
              </a:spcAft>
              <a:buFont typeface="+mj-lt"/>
              <a:buAutoNum type="arabicPeriod"/>
            </a:pP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namenjeni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gostima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15000"/>
              </a:lnSpc>
              <a:spcAft>
                <a:spcPts val="0"/>
              </a:spcAft>
              <a:buFont typeface="+mj-lt"/>
              <a:buAutoNum type="arabicPeriod"/>
            </a:pP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Proizvodni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personalni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tehničko-ekonomski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a:t>
            </a:r>
            <a:endParaRPr lang="en-GB"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1466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5A48-A83A-473A-A428-DFBCC4739136}"/>
              </a:ext>
            </a:extLst>
          </p:cNvPr>
          <p:cNvSpPr>
            <a:spLocks noGrp="1"/>
          </p:cNvSpPr>
          <p:nvPr>
            <p:ph type="title"/>
          </p:nvPr>
        </p:nvSpPr>
        <p:spPr>
          <a:xfrm>
            <a:off x="1066800" y="558177"/>
            <a:ext cx="10058400" cy="1442906"/>
          </a:xfrm>
        </p:spPr>
        <p:txBody>
          <a:bodyPr>
            <a:normAutofit fontScale="90000"/>
          </a:bodyPr>
          <a:lstStyle/>
          <a:p>
            <a:pPr algn="ctr"/>
            <a:br>
              <a:rPr lang="sr-Latn-RS" b="1" dirty="0"/>
            </a:br>
            <a:br>
              <a:rPr lang="sr-Latn-RS" b="1" dirty="0"/>
            </a:br>
            <a:br>
              <a:rPr lang="sr-Latn-RS" b="1" dirty="0"/>
            </a:br>
            <a:br>
              <a:rPr lang="sr-Latn-RS" b="1" dirty="0"/>
            </a:br>
            <a:br>
              <a:rPr lang="sr-Latn-RS" b="1" dirty="0"/>
            </a:br>
            <a:br>
              <a:rPr lang="en-GB" dirty="0"/>
            </a:br>
            <a:endParaRPr lang="en-GB" dirty="0"/>
          </a:p>
        </p:txBody>
      </p:sp>
      <p:sp>
        <p:nvSpPr>
          <p:cNvPr id="3" name="Content Placeholder 2">
            <a:extLst>
              <a:ext uri="{FF2B5EF4-FFF2-40B4-BE49-F238E27FC236}">
                <a16:creationId xmlns:a16="http://schemas.microsoft.com/office/drawing/2014/main" id="{4E93597A-4F6C-4E13-B0F5-A2E17B8BE89D}"/>
              </a:ext>
            </a:extLst>
          </p:cNvPr>
          <p:cNvSpPr>
            <a:spLocks noGrp="1"/>
          </p:cNvSpPr>
          <p:nvPr>
            <p:ph idx="1"/>
          </p:nvPr>
        </p:nvSpPr>
        <p:spPr>
          <a:xfrm>
            <a:off x="1206336" y="1879134"/>
            <a:ext cx="10058400" cy="3884103"/>
          </a:xfrm>
        </p:spPr>
        <p:txBody>
          <a:bodyPr>
            <a:noAutofit/>
          </a:bodyPr>
          <a:lstStyle/>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Evidencija</a:t>
            </a:r>
            <a:r>
              <a:rPr lang="en-US" sz="1800" dirty="0">
                <a:solidFill>
                  <a:schemeClr val="accent2">
                    <a:lumMod val="50000"/>
                  </a:schemeClr>
                </a:solidFill>
                <a:latin typeface="Times New Roman" panose="02020603050405020304" pitchFamily="18" charset="0"/>
                <a:cs typeface="Times New Roman" panose="02020603050405020304" pitchFamily="18" charset="0"/>
              </a:rPr>
              <a:t> 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rezervacijama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vodi</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propisani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način</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putem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indeksa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knjige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ili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grafičkog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prikaza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a:solidFill>
                  <a:schemeClr val="accent2">
                    <a:lumMod val="50000"/>
                  </a:schemeClr>
                </a:solidFill>
                <a:latin typeface="Times New Roman" panose="02020603050405020304" pitchFamily="18" charset="0"/>
                <a:cs typeface="Times New Roman" panose="02020603050405020304" pitchFamily="18" charset="0"/>
              </a:rPr>
              <a:t>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indeksu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svaka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dobija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svoj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broj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čime</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omogućuje</a:t>
            </a:r>
            <a:r>
              <a:rPr lang="en-US" sz="1800" dirty="0">
                <a:solidFill>
                  <a:schemeClr val="accent2">
                    <a:lumMod val="50000"/>
                  </a:schemeClr>
                </a:solidFill>
                <a:latin typeface="Times New Roman" panose="02020603050405020304" pitchFamily="18" charset="0"/>
                <a:cs typeface="Times New Roman" panose="02020603050405020304" pitchFamily="18" charset="0"/>
              </a:rPr>
              <a:t> da se one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vode</a:t>
            </a:r>
            <a:r>
              <a:rPr lang="en-US" sz="1800" dirty="0">
                <a:solidFill>
                  <a:schemeClr val="accent2">
                    <a:lumMod val="50000"/>
                  </a:schemeClr>
                </a:solidFill>
                <a:latin typeface="Times New Roman" panose="02020603050405020304" pitchFamily="18" charset="0"/>
                <a:cs typeface="Times New Roman" panose="02020603050405020304" pitchFamily="18" charset="0"/>
              </a:rPr>
              <a:t> po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određenom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redosledu</a:t>
            </a:r>
            <a:r>
              <a:rPr lang="en-US" sz="1800" dirty="0">
                <a:solidFill>
                  <a:schemeClr val="accent2">
                    <a:lumMod val="50000"/>
                  </a:schemeClr>
                </a:solidFill>
                <a:latin typeface="Times New Roman" panose="02020603050405020304" pitchFamily="18" charset="0"/>
                <a:cs typeface="Times New Roman" panose="02020603050405020304" pitchFamily="18" charset="0"/>
              </a:rPr>
              <a:t>, a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grafički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prikaz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potrebno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unositi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prezime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korisnika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nego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samo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broj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rezervacije</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lgn="just"/>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lvl="0"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Knjiga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sadrži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sve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glavne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podatke</a:t>
            </a:r>
            <a:r>
              <a:rPr lang="en-US" sz="1800" dirty="0">
                <a:solidFill>
                  <a:schemeClr val="accent2">
                    <a:lumMod val="50000"/>
                  </a:schemeClr>
                </a:solidFill>
                <a:latin typeface="Times New Roman" panose="02020603050405020304" pitchFamily="18" charset="0"/>
                <a:cs typeface="Times New Roman" panose="02020603050405020304" pitchFamily="18" charset="0"/>
              </a:rPr>
              <a:t> 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broj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prezime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naziv</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agencije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koja</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izvršila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početak</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završetak</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korišćenja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završnu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rezervisanu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sobu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cenu</a:t>
            </a:r>
            <a:r>
              <a:rPr lang="en-US" sz="1800" dirty="0">
                <a:solidFill>
                  <a:schemeClr val="accent2">
                    <a:lumMod val="50000"/>
                  </a:schemeClr>
                </a:solidFill>
                <a:latin typeface="Times New Roman" panose="02020603050405020304" pitchFamily="18" charset="0"/>
                <a:cs typeface="Times New Roman" panose="02020603050405020304" pitchFamily="18" charset="0"/>
              </a:rPr>
              <a:t> po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osobi</a:t>
            </a:r>
            <a:r>
              <a:rPr lang="en-US" sz="1800" dirty="0">
                <a:solidFill>
                  <a:schemeClr val="accent2">
                    <a:lumMod val="50000"/>
                  </a:schemeClr>
                </a:solidFill>
                <a:latin typeface="Times New Roman" panose="02020603050405020304" pitchFamily="18" charset="0"/>
                <a:cs typeface="Times New Roman" panose="02020603050405020304" pitchFamily="18" charset="0"/>
              </a:rPr>
              <a:t>, ko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plaća</a:t>
            </a:r>
            <a:r>
              <a:rPr lang="en-US" sz="1800" dirty="0">
                <a:solidFill>
                  <a:schemeClr val="accent2">
                    <a:lumMod val="50000"/>
                  </a:schemeClr>
                </a:solidFill>
                <a:latin typeface="Times New Roman" panose="02020603050405020304" pitchFamily="18" charset="0"/>
                <a:cs typeface="Times New Roman" panose="02020603050405020304" pitchFamily="18" charset="0"/>
              </a:rPr>
              <a:t>, da li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doznačena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akontacija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ostale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eventualne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primedbe</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lgn="just"/>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lvl="0"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Grafički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prikaz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omogućava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uvid</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stanje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rezervisanosti</a:t>
            </a:r>
            <a:r>
              <a:rPr lang="en-US" sz="1800" dirty="0">
                <a:solidFill>
                  <a:schemeClr val="accent2">
                    <a:lumMod val="50000"/>
                  </a:schemeClr>
                </a:solidFill>
                <a:latin typeface="Times New Roman" panose="02020603050405020304" pitchFamily="18" charset="0"/>
                <a:cs typeface="Times New Roman" panose="02020603050405020304" pitchFamily="18" charset="0"/>
              </a:rPr>
              <a:t> po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sobama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datom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razdoblju</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346894601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5A48-A83A-473A-A428-DFBCC4739136}"/>
              </a:ext>
            </a:extLst>
          </p:cNvPr>
          <p:cNvSpPr>
            <a:spLocks noGrp="1"/>
          </p:cNvSpPr>
          <p:nvPr>
            <p:ph type="title"/>
          </p:nvPr>
        </p:nvSpPr>
        <p:spPr>
          <a:xfrm>
            <a:off x="1066800" y="558177"/>
            <a:ext cx="10058400" cy="1442906"/>
          </a:xfrm>
        </p:spPr>
        <p:txBody>
          <a:bodyPr>
            <a:normAutofit fontScale="90000"/>
          </a:bodyPr>
          <a:lstStyle/>
          <a:p>
            <a:pPr algn="ctr"/>
            <a:br>
              <a:rPr lang="sr-Latn-RS" b="1" dirty="0"/>
            </a:br>
            <a:br>
              <a:rPr lang="sr-Latn-RS" b="1" dirty="0"/>
            </a:br>
            <a:br>
              <a:rPr lang="sr-Latn-RS" b="1" dirty="0"/>
            </a:br>
            <a:br>
              <a:rPr lang="sr-Latn-RS" b="1" dirty="0"/>
            </a:br>
            <a:br>
              <a:rPr lang="sr-Latn-RS" b="1" dirty="0"/>
            </a:br>
            <a:br>
              <a:rPr lang="en-GB" dirty="0"/>
            </a:br>
            <a:endParaRPr lang="en-GB" dirty="0"/>
          </a:p>
        </p:txBody>
      </p:sp>
      <p:sp>
        <p:nvSpPr>
          <p:cNvPr id="3" name="Content Placeholder 2">
            <a:extLst>
              <a:ext uri="{FF2B5EF4-FFF2-40B4-BE49-F238E27FC236}">
                <a16:creationId xmlns:a16="http://schemas.microsoft.com/office/drawing/2014/main" id="{4E93597A-4F6C-4E13-B0F5-A2E17B8BE89D}"/>
              </a:ext>
            </a:extLst>
          </p:cNvPr>
          <p:cNvSpPr>
            <a:spLocks noGrp="1"/>
          </p:cNvSpPr>
          <p:nvPr>
            <p:ph idx="1"/>
          </p:nvPr>
        </p:nvSpPr>
        <p:spPr>
          <a:xfrm>
            <a:off x="1189558" y="1668414"/>
            <a:ext cx="10058400" cy="5189586"/>
          </a:xfrm>
        </p:spPr>
        <p:txBody>
          <a:bodyPr>
            <a:noAutofit/>
          </a:bodyPr>
          <a:lstStyle/>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Uz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osnovne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elemente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vode</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sledeći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podaci</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datum kada je rezervacija zaključena,</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ko je rezervaciju ispunio (službenik),</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titula i ime, ako je rezervacija za treću osobu,</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broj sobe,</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prethodna rezervacija (ako je došlo do promene),</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zahtev</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gosta</a:t>
            </a:r>
            <a:r>
              <a:rPr lang="en-US" sz="1800" dirty="0">
                <a:solidFill>
                  <a:schemeClr val="accent2">
                    <a:lumMod val="50000"/>
                  </a:schemeClr>
                </a:solidFill>
                <a:latin typeface="Times New Roman" panose="02020603050405020304" pitchFamily="18" charset="0"/>
                <a:cs typeface="Times New Roman" panose="02020603050405020304" pitchFamily="18" charset="0"/>
              </a:rPr>
              <a:t> –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odvojeni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kreveti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treći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krevet</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sl.</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1800" dirty="0"/>
          </a:p>
        </p:txBody>
      </p:sp>
    </p:spTree>
    <p:extLst>
      <p:ext uri="{BB962C8B-B14F-4D97-AF65-F5344CB8AC3E}">
        <p14:creationId xmlns:p14="http://schemas.microsoft.com/office/powerpoint/2010/main" val="272130987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2357-99BC-41F7-B71E-DF4BAFCE4177}"/>
              </a:ext>
            </a:extLst>
          </p:cNvPr>
          <p:cNvSpPr>
            <a:spLocks noGrp="1"/>
          </p:cNvSpPr>
          <p:nvPr>
            <p:ph type="title"/>
          </p:nvPr>
        </p:nvSpPr>
        <p:spPr/>
        <p:txBody>
          <a:bodyPr>
            <a:normAutofit/>
          </a:bodyPr>
          <a:lstStyle/>
          <a:p>
            <a:br>
              <a:rPr lang="en-GB" dirty="0"/>
            </a:br>
            <a:endParaRPr lang="en-GB" sz="3000" dirty="0">
              <a:solidFill>
                <a:schemeClr val="accent2">
                  <a:lumMod val="50000"/>
                </a:schemeClr>
              </a:solidFill>
            </a:endParaRPr>
          </a:p>
        </p:txBody>
      </p:sp>
      <p:sp>
        <p:nvSpPr>
          <p:cNvPr id="4" name="Rectangle 3">
            <a:extLst>
              <a:ext uri="{FF2B5EF4-FFF2-40B4-BE49-F238E27FC236}">
                <a16:creationId xmlns:a16="http://schemas.microsoft.com/office/drawing/2014/main" id="{B692D441-6C89-464B-9F68-728BC3FEC6C8}"/>
              </a:ext>
            </a:extLst>
          </p:cNvPr>
          <p:cNvSpPr/>
          <p:nvPr/>
        </p:nvSpPr>
        <p:spPr>
          <a:xfrm>
            <a:off x="1097280" y="1834443"/>
            <a:ext cx="10119360" cy="4207947"/>
          </a:xfrm>
          <a:prstGeom prst="rect">
            <a:avLst/>
          </a:prstGeom>
        </p:spPr>
        <p:txBody>
          <a:bodyPr wrap="square">
            <a:spAutoFit/>
          </a:bodyPr>
          <a:lstStyle/>
          <a:p>
            <a:pPr marL="342900" lvl="0" indent="-342900" algn="just">
              <a:lnSpc>
                <a:spcPct val="115000"/>
              </a:lnSpc>
              <a:spcAft>
                <a:spcPts val="0"/>
              </a:spcAft>
              <a:buFont typeface="+mj-lt"/>
              <a:buAutoNum type="arabicParenR" startAt="2"/>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Prodaja na osnovu ugovora između hotela i putničke agencije</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0"/>
              </a:spcAft>
            </a:pP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 sezonskom poslovanju hotela uobičajeno je da se 50% kapaciteta prodaje putem turističke agencije, što ima svoje prednosti i nedostatke. Prednosti se ogledaju u sigurnosti iskorišćenja hotelskih kapaciteta, kao i daljeg zadržavanja gostiju, a nedostaci u nižoj ceni, odloženom načinu</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plaćanja, te u plaćanju provizije.</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 i agencija ostvaruju interes koji ih trajno vezuje. Najčešće postoje tri vrste ugovora putem kojih hotelijeri posluju s putničkom agencijom:</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ugovor o alotmanu,</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ugovor o zakupu kapaciteta,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ugovor na osnovu rezervacije.</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927752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35B2-5515-4F0D-B453-312D2569BDAD}"/>
              </a:ext>
            </a:extLst>
          </p:cNvPr>
          <p:cNvSpPr>
            <a:spLocks noGrp="1"/>
          </p:cNvSpPr>
          <p:nvPr>
            <p:ph type="title"/>
          </p:nvPr>
        </p:nvSpPr>
        <p:spPr>
          <a:xfrm>
            <a:off x="1066800" y="622650"/>
            <a:ext cx="10058400" cy="1495400"/>
          </a:xfrm>
        </p:spPr>
        <p:txBody>
          <a:bodyPr>
            <a:normAutofit/>
          </a:bodyPr>
          <a:lstStyle/>
          <a:p>
            <a:pPr fontAlgn="base"/>
            <a:br>
              <a:rPr lang="sr-Latn-RS" sz="1800" dirty="0">
                <a:solidFill>
                  <a:schemeClr val="accent2">
                    <a:lumMod val="50000"/>
                  </a:schemeClr>
                </a:solidFill>
                <a:latin typeface="Times New Roman" panose="02020603050405020304" pitchFamily="18" charset="0"/>
                <a:ea typeface="+mn-ea"/>
                <a:cs typeface="Times New Roman" panose="02020603050405020304" pitchFamily="18" charset="0"/>
              </a:rPr>
            </a:br>
            <a:r>
              <a:rPr lang="sr-Latn-RS" sz="1800" dirty="0">
                <a:solidFill>
                  <a:schemeClr val="accent2">
                    <a:lumMod val="50000"/>
                  </a:schemeClr>
                </a:solidFill>
                <a:latin typeface="Times New Roman" panose="02020603050405020304" pitchFamily="18" charset="0"/>
                <a:ea typeface="+mn-ea"/>
                <a:cs typeface="Times New Roman" panose="02020603050405020304" pitchFamily="18" charset="0"/>
              </a:rPr>
              <a:t> </a:t>
            </a:r>
            <a:br>
              <a:rPr lang="en-GB" sz="1800" dirty="0">
                <a:solidFill>
                  <a:schemeClr val="accent2">
                    <a:lumMod val="50000"/>
                  </a:schemeClr>
                </a:solidFill>
                <a:latin typeface="Times New Roman" panose="02020603050405020304" pitchFamily="18" charset="0"/>
                <a:ea typeface="+mn-ea"/>
                <a:cs typeface="Times New Roman" panose="02020603050405020304" pitchFamily="18" charset="0"/>
              </a:rPr>
            </a:br>
            <a:r>
              <a:rPr lang="sr-Latn-RS" sz="1800" dirty="0">
                <a:solidFill>
                  <a:schemeClr val="accent2">
                    <a:lumMod val="50000"/>
                  </a:schemeClr>
                </a:solidFill>
                <a:latin typeface="Times New Roman" panose="02020603050405020304" pitchFamily="18" charset="0"/>
                <a:ea typeface="+mn-ea"/>
                <a:cs typeface="Times New Roman" panose="02020603050405020304" pitchFamily="18" charset="0"/>
              </a:rPr>
              <a:t> </a:t>
            </a:r>
            <a:br>
              <a:rPr lang="en-GB" sz="1800" dirty="0">
                <a:solidFill>
                  <a:schemeClr val="accent2">
                    <a:lumMod val="50000"/>
                  </a:schemeClr>
                </a:solidFill>
                <a:latin typeface="Times New Roman" panose="02020603050405020304" pitchFamily="18" charset="0"/>
                <a:cs typeface="Times New Roman" panose="02020603050405020304" pitchFamily="18" charset="0"/>
              </a:rPr>
            </a:b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3695DA2-CD65-4451-A671-EE3EBD259F3C}"/>
              </a:ext>
            </a:extLst>
          </p:cNvPr>
          <p:cNvSpPr>
            <a:spLocks noGrp="1"/>
          </p:cNvSpPr>
          <p:nvPr>
            <p:ph idx="1"/>
          </p:nvPr>
        </p:nvSpPr>
        <p:spPr/>
        <p:txBody>
          <a:bodyPr>
            <a:normAutofit fontScale="92500" lnSpcReduction="10000"/>
          </a:bodyPr>
          <a:lstStyle/>
          <a:p>
            <a:pPr algn="just"/>
            <a:r>
              <a:rPr lang="de-DE" sz="1900" dirty="0">
                <a:solidFill>
                  <a:schemeClr val="accent2">
                    <a:lumMod val="50000"/>
                  </a:schemeClr>
                </a:solidFill>
                <a:latin typeface="Times New Roman" panose="02020603050405020304" pitchFamily="18" charset="0"/>
                <a:cs typeface="Times New Roman" panose="02020603050405020304" pitchFamily="18" charset="0"/>
              </a:rPr>
              <a:t>Izveštaj o zauzetosti hotela recepcija sastavlja na osnovu pristiglih najava gostiju – rooming lista i rezervacija. To je najvažnija evidencija za službu prodaje hotelskih kapaciteta. Sastavlja se na osnovu broja gostiju u hotelu, uvećanog za rezervacije i umanjenog za odlazak gostiju.</a:t>
            </a:r>
            <a:endParaRPr lang="en-GB" sz="19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1900" dirty="0">
                <a:solidFill>
                  <a:schemeClr val="accent2">
                    <a:lumMod val="50000"/>
                  </a:schemeClr>
                </a:solidFill>
                <a:latin typeface="Times New Roman" panose="02020603050405020304" pitchFamily="18" charset="0"/>
                <a:cs typeface="Times New Roman" panose="02020603050405020304" pitchFamily="18" charset="0"/>
              </a:rPr>
              <a:t> </a:t>
            </a:r>
            <a:endParaRPr lang="en-GB" sz="19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1900" dirty="0">
                <a:solidFill>
                  <a:schemeClr val="accent2">
                    <a:lumMod val="50000"/>
                  </a:schemeClr>
                </a:solidFill>
                <a:latin typeface="Times New Roman" panose="02020603050405020304" pitchFamily="18" charset="0"/>
                <a:cs typeface="Times New Roman" panose="02020603050405020304" pitchFamily="18" charset="0"/>
              </a:rPr>
              <a:t>Da bi gosti bili primljeni u hotel recepcionar je dužan da obavi sledeće:</a:t>
            </a:r>
            <a:endParaRPr lang="en-GB" sz="1900" dirty="0">
              <a:solidFill>
                <a:schemeClr val="accent2">
                  <a:lumMod val="50000"/>
                </a:schemeClr>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Arial" panose="020B0604020202020204" pitchFamily="34" charset="0"/>
              <a:buChar char="•"/>
            </a:pPr>
            <a:r>
              <a:rPr lang="sr-Latn-RS" sz="1900" dirty="0">
                <a:solidFill>
                  <a:schemeClr val="accent2">
                    <a:lumMod val="50000"/>
                  </a:schemeClr>
                </a:solidFill>
                <a:latin typeface="Times New Roman" panose="02020603050405020304" pitchFamily="18" charset="0"/>
                <a:cs typeface="Times New Roman" panose="02020603050405020304" pitchFamily="18" charset="0"/>
              </a:rPr>
              <a:t> </a:t>
            </a:r>
            <a:r>
              <a:rPr lang="de-DE" sz="1900" dirty="0">
                <a:solidFill>
                  <a:schemeClr val="accent2">
                    <a:lumMod val="50000"/>
                  </a:schemeClr>
                </a:solidFill>
                <a:latin typeface="Times New Roman" panose="02020603050405020304" pitchFamily="18" charset="0"/>
                <a:cs typeface="Times New Roman" panose="02020603050405020304" pitchFamily="18" charset="0"/>
              </a:rPr>
              <a:t>da obavi prijavu na osnovu putne isprave,</a:t>
            </a:r>
            <a:endParaRPr lang="en-GB" sz="1900" dirty="0">
              <a:solidFill>
                <a:schemeClr val="accent2">
                  <a:lumMod val="50000"/>
                </a:schemeClr>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Arial" panose="020B0604020202020204" pitchFamily="34" charset="0"/>
              <a:buChar char="•"/>
            </a:pPr>
            <a:r>
              <a:rPr lang="sr-Latn-RS" sz="1900" dirty="0">
                <a:solidFill>
                  <a:schemeClr val="accent2">
                    <a:lumMod val="50000"/>
                  </a:schemeClr>
                </a:solidFill>
                <a:latin typeface="Times New Roman" panose="02020603050405020304" pitchFamily="18" charset="0"/>
                <a:cs typeface="Times New Roman" panose="02020603050405020304" pitchFamily="18" charset="0"/>
              </a:rPr>
              <a:t> </a:t>
            </a:r>
            <a:r>
              <a:rPr lang="de-DE" sz="1900" dirty="0">
                <a:solidFill>
                  <a:schemeClr val="accent2">
                    <a:lumMod val="50000"/>
                  </a:schemeClr>
                </a:solidFill>
                <a:latin typeface="Times New Roman" panose="02020603050405020304" pitchFamily="18" charset="0"/>
                <a:cs typeface="Times New Roman" panose="02020603050405020304" pitchFamily="18" charset="0"/>
              </a:rPr>
              <a:t>da izda gostu hotelsku potvrdu,</a:t>
            </a:r>
            <a:endParaRPr lang="en-GB" sz="1900" dirty="0">
              <a:solidFill>
                <a:schemeClr val="accent2">
                  <a:lumMod val="50000"/>
                </a:schemeClr>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Arial" panose="020B0604020202020204" pitchFamily="34" charset="0"/>
              <a:buChar char="•"/>
            </a:pPr>
            <a:r>
              <a:rPr lang="sr-Latn-RS" sz="1900" dirty="0">
                <a:solidFill>
                  <a:schemeClr val="accent2">
                    <a:lumMod val="50000"/>
                  </a:schemeClr>
                </a:solidFill>
                <a:latin typeface="Times New Roman" panose="02020603050405020304" pitchFamily="18" charset="0"/>
                <a:cs typeface="Times New Roman" panose="02020603050405020304" pitchFamily="18" charset="0"/>
              </a:rPr>
              <a:t> </a:t>
            </a:r>
            <a:r>
              <a:rPr lang="de-DE" sz="1900" dirty="0">
                <a:solidFill>
                  <a:schemeClr val="accent2">
                    <a:lumMod val="50000"/>
                  </a:schemeClr>
                </a:solidFill>
                <a:latin typeface="Times New Roman" panose="02020603050405020304" pitchFamily="18" charset="0"/>
                <a:cs typeface="Times New Roman" panose="02020603050405020304" pitchFamily="18" charset="0"/>
              </a:rPr>
              <a:t>da upiše gosta u recepcijski list, u plan slobodnih i zauzetih soba, otvori mu račun, upiše ga u indeks gostiju </a:t>
            </a:r>
            <a:r>
              <a:rPr lang="sr-Latn-RS" sz="1900" dirty="0">
                <a:solidFill>
                  <a:schemeClr val="accent2">
                    <a:lumMod val="50000"/>
                  </a:schemeClr>
                </a:solidFill>
                <a:latin typeface="Times New Roman" panose="02020603050405020304" pitchFamily="18" charset="0"/>
                <a:cs typeface="Times New Roman" panose="02020603050405020304" pitchFamily="18" charset="0"/>
              </a:rPr>
              <a:t> </a:t>
            </a:r>
            <a:r>
              <a:rPr lang="de-DE" sz="1900" dirty="0">
                <a:solidFill>
                  <a:schemeClr val="accent2">
                    <a:lumMod val="50000"/>
                  </a:schemeClr>
                </a:solidFill>
                <a:latin typeface="Times New Roman" panose="02020603050405020304" pitchFamily="18" charset="0"/>
                <a:cs typeface="Times New Roman" panose="02020603050405020304" pitchFamily="18" charset="0"/>
              </a:rPr>
              <a:t>(ako nema odvojene portirnice od recepcije), upiše vaučer u knjigu vaučera,</a:t>
            </a:r>
            <a:endParaRPr lang="en-GB" sz="1900" dirty="0">
              <a:solidFill>
                <a:schemeClr val="accent2">
                  <a:lumMod val="50000"/>
                </a:schemeClr>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Arial" panose="020B0604020202020204" pitchFamily="34" charset="0"/>
              <a:buChar char="•"/>
            </a:pPr>
            <a:r>
              <a:rPr lang="sr-Latn-RS" sz="1900" dirty="0">
                <a:solidFill>
                  <a:schemeClr val="accent2">
                    <a:lumMod val="50000"/>
                  </a:schemeClr>
                </a:solidFill>
                <a:latin typeface="Times New Roman" panose="02020603050405020304" pitchFamily="18" charset="0"/>
                <a:cs typeface="Times New Roman" panose="02020603050405020304" pitchFamily="18" charset="0"/>
              </a:rPr>
              <a:t> </a:t>
            </a:r>
            <a:r>
              <a:rPr lang="de-DE" sz="1900" dirty="0">
                <a:solidFill>
                  <a:schemeClr val="accent2">
                    <a:lumMod val="50000"/>
                  </a:schemeClr>
                </a:solidFill>
                <a:latin typeface="Times New Roman" panose="02020603050405020304" pitchFamily="18" charset="0"/>
                <a:cs typeface="Times New Roman" panose="02020603050405020304" pitchFamily="18" charset="0"/>
              </a:rPr>
              <a:t>da obavesti domaćinstvo, kuhinju i trpezariju o dolasku gosta.</a:t>
            </a:r>
            <a:endParaRPr lang="en-GB" sz="1900" dirty="0">
              <a:solidFill>
                <a:schemeClr val="accent2">
                  <a:lumMod val="50000"/>
                </a:schemeClr>
              </a:solidFill>
              <a:latin typeface="Times New Roman" panose="02020603050405020304" pitchFamily="18" charset="0"/>
              <a:cs typeface="Times New Roman" panose="02020603050405020304" pitchFamily="18" charset="0"/>
            </a:endParaRPr>
          </a:p>
          <a:p>
            <a:r>
              <a:rPr lang="de-DE" dirty="0"/>
              <a:t> </a:t>
            </a:r>
            <a:endParaRPr lang="en-GB" dirty="0"/>
          </a:p>
          <a:p>
            <a:endParaRPr lang="en-GB" dirty="0"/>
          </a:p>
        </p:txBody>
      </p:sp>
    </p:spTree>
    <p:extLst>
      <p:ext uri="{BB962C8B-B14F-4D97-AF65-F5344CB8AC3E}">
        <p14:creationId xmlns:p14="http://schemas.microsoft.com/office/powerpoint/2010/main" val="167919768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552961-9680-4848-A8AE-875F3221A7E8}"/>
              </a:ext>
            </a:extLst>
          </p:cNvPr>
          <p:cNvSpPr/>
          <p:nvPr/>
        </p:nvSpPr>
        <p:spPr>
          <a:xfrm>
            <a:off x="1195846" y="5713732"/>
            <a:ext cx="11302809" cy="390684"/>
          </a:xfrm>
          <a:prstGeom prst="rect">
            <a:avLst/>
          </a:prstGeom>
        </p:spPr>
        <p:txBody>
          <a:bodyPr wrap="square">
            <a:spAutoFit/>
          </a:bodyPr>
          <a:lstStyle/>
          <a:p>
            <a:pPr>
              <a:lnSpc>
                <a:spcPct val="115000"/>
              </a:lnSpc>
              <a:spcAft>
                <a:spcPts val="0"/>
              </a:spcAft>
            </a:pPr>
            <a:r>
              <a:rPr lang="sr-Latn-RS" b="1"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3D42E6F-5061-444F-B940-114BF185B3B7}"/>
              </a:ext>
            </a:extLst>
          </p:cNvPr>
          <p:cNvSpPr/>
          <p:nvPr/>
        </p:nvSpPr>
        <p:spPr>
          <a:xfrm>
            <a:off x="1195845" y="1699870"/>
            <a:ext cx="9936345" cy="3252301"/>
          </a:xfrm>
          <a:prstGeom prst="rect">
            <a:avLst/>
          </a:prstGeom>
        </p:spPr>
        <p:txBody>
          <a:bodyPr wrap="square">
            <a:spAutoFit/>
          </a:bodyPr>
          <a:lstStyle/>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Recepcijski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list je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osnovna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evidencija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recepcije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obično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vodi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svaki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dan. </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Predstavlja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osnov</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utvrđivanje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noćenja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Postoje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tri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načina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vođenja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recepcijskog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lista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Da se broj soba i iznos za osobu sabiraju svaki dan.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zaključivanju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recepcijskog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lista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odbije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zbir</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odlaska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od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dolaska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 time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dobije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stvarno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brojčano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Da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brojčani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podaci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ne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sabiraju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ne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prenose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drugi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dan.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ovom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slučaju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recepcijski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list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predstavlja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samo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evidenciju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pridošlih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otišlih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njihova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zaduženja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rabicParenR"/>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Da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brojčani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podaci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sabiraju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prenose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drugi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dan,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dok</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cene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samo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evidentiraju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služe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žurnalisti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zaduženje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dnevniku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75969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2D1A-ED71-4F9B-AED1-6AF567BE188D}"/>
              </a:ext>
            </a:extLst>
          </p:cNvPr>
          <p:cNvSpPr>
            <a:spLocks noGrp="1"/>
          </p:cNvSpPr>
          <p:nvPr>
            <p:ph type="title"/>
          </p:nvPr>
        </p:nvSpPr>
        <p:spPr>
          <a:xfrm>
            <a:off x="2322073" y="394977"/>
            <a:ext cx="10058400" cy="1450757"/>
          </a:xfrm>
        </p:spPr>
        <p:txBody>
          <a:bodyPr>
            <a:normAutofit/>
          </a:bodyPr>
          <a:lstStyle/>
          <a:p>
            <a:br>
              <a:rPr lang="en-GB" dirty="0"/>
            </a:br>
            <a:endParaRPr lang="en-GB" sz="2200" dirty="0">
              <a:latin typeface="+mn-lt"/>
              <a:ea typeface="+mn-ea"/>
              <a:cs typeface="+mn-cs"/>
            </a:endParaRPr>
          </a:p>
        </p:txBody>
      </p:sp>
      <p:sp>
        <p:nvSpPr>
          <p:cNvPr id="3" name="Content Placeholder 2">
            <a:extLst>
              <a:ext uri="{FF2B5EF4-FFF2-40B4-BE49-F238E27FC236}">
                <a16:creationId xmlns:a16="http://schemas.microsoft.com/office/drawing/2014/main" id="{8BCF4CC5-FD9F-423A-B8FA-8A0D03CF88F5}"/>
              </a:ext>
            </a:extLst>
          </p:cNvPr>
          <p:cNvSpPr>
            <a:spLocks noGrp="1"/>
          </p:cNvSpPr>
          <p:nvPr>
            <p:ph idx="1"/>
          </p:nvPr>
        </p:nvSpPr>
        <p:spPr>
          <a:xfrm>
            <a:off x="922789" y="1845734"/>
            <a:ext cx="10232891" cy="4169172"/>
          </a:xfrm>
        </p:spPr>
        <p:txBody>
          <a:bodyPr/>
          <a:lstStyle/>
          <a:p>
            <a:r>
              <a:rPr lang="en-GB" b="1" dirty="0"/>
              <a:t> </a:t>
            </a:r>
            <a:endParaRPr lang="en-GB" dirty="0"/>
          </a:p>
          <a:p>
            <a:endParaRPr lang="en-GB" dirty="0"/>
          </a:p>
        </p:txBody>
      </p:sp>
      <p:sp>
        <p:nvSpPr>
          <p:cNvPr id="4" name="Rectangle 3">
            <a:extLst>
              <a:ext uri="{FF2B5EF4-FFF2-40B4-BE49-F238E27FC236}">
                <a16:creationId xmlns:a16="http://schemas.microsoft.com/office/drawing/2014/main" id="{755C1A1D-6B07-4755-8973-6BB703146168}"/>
              </a:ext>
            </a:extLst>
          </p:cNvPr>
          <p:cNvSpPr/>
          <p:nvPr/>
        </p:nvSpPr>
        <p:spPr>
          <a:xfrm>
            <a:off x="1210811" y="1994999"/>
            <a:ext cx="10058400" cy="3544304"/>
          </a:xfrm>
          <a:prstGeom prst="rect">
            <a:avLst/>
          </a:prstGeom>
        </p:spPr>
        <p:txBody>
          <a:bodyPr wrap="square">
            <a:spAutoFit/>
          </a:bodyPr>
          <a:lstStyle/>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prijemnoj</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službi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vodi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evidencija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planu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slobodnih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zauzetih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je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važan</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informacije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vremenu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boravka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odlaska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novim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rezervacijama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Sama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evidencija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sastoji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od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nepromenjivih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podataka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podaci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koristi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vremenu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boravka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ostale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napomene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Indeks</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je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evidencija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po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abecednom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redu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služi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brzo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pronalaženje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uručenje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poruka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Izveštaj</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pansiona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je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obrazac</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unosi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aranžmanu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imaju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pravo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obroke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408013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2D1A-ED71-4F9B-AED1-6AF567BE188D}"/>
              </a:ext>
            </a:extLst>
          </p:cNvPr>
          <p:cNvSpPr>
            <a:spLocks noGrp="1"/>
          </p:cNvSpPr>
          <p:nvPr>
            <p:ph type="title"/>
          </p:nvPr>
        </p:nvSpPr>
        <p:spPr>
          <a:xfrm>
            <a:off x="2322073" y="394977"/>
            <a:ext cx="10058400" cy="1450757"/>
          </a:xfrm>
        </p:spPr>
        <p:txBody>
          <a:bodyPr>
            <a:normAutofit/>
          </a:bodyPr>
          <a:lstStyle/>
          <a:p>
            <a:br>
              <a:rPr lang="en-GB" dirty="0"/>
            </a:br>
            <a:endParaRPr lang="en-GB" sz="2200" dirty="0">
              <a:latin typeface="+mn-lt"/>
              <a:ea typeface="+mn-ea"/>
              <a:cs typeface="+mn-cs"/>
            </a:endParaRPr>
          </a:p>
        </p:txBody>
      </p:sp>
      <p:sp>
        <p:nvSpPr>
          <p:cNvPr id="3" name="Content Placeholder 2">
            <a:extLst>
              <a:ext uri="{FF2B5EF4-FFF2-40B4-BE49-F238E27FC236}">
                <a16:creationId xmlns:a16="http://schemas.microsoft.com/office/drawing/2014/main" id="{8BCF4CC5-FD9F-423A-B8FA-8A0D03CF88F5}"/>
              </a:ext>
            </a:extLst>
          </p:cNvPr>
          <p:cNvSpPr>
            <a:spLocks noGrp="1"/>
          </p:cNvSpPr>
          <p:nvPr>
            <p:ph idx="1"/>
          </p:nvPr>
        </p:nvSpPr>
        <p:spPr>
          <a:xfrm>
            <a:off x="922789" y="1845734"/>
            <a:ext cx="10232891" cy="4169172"/>
          </a:xfrm>
        </p:spPr>
        <p:txBody>
          <a:bodyPr/>
          <a:lstStyle/>
          <a:p>
            <a:r>
              <a:rPr lang="en-GB" b="1" dirty="0"/>
              <a:t> </a:t>
            </a:r>
            <a:endParaRPr lang="en-GB" dirty="0"/>
          </a:p>
          <a:p>
            <a:endParaRPr lang="en-GB" dirty="0"/>
          </a:p>
        </p:txBody>
      </p:sp>
      <p:sp>
        <p:nvSpPr>
          <p:cNvPr id="4" name="Rectangle 3">
            <a:extLst>
              <a:ext uri="{FF2B5EF4-FFF2-40B4-BE49-F238E27FC236}">
                <a16:creationId xmlns:a16="http://schemas.microsoft.com/office/drawing/2014/main" id="{755C1A1D-6B07-4755-8973-6BB703146168}"/>
              </a:ext>
            </a:extLst>
          </p:cNvPr>
          <p:cNvSpPr/>
          <p:nvPr/>
        </p:nvSpPr>
        <p:spPr>
          <a:xfrm>
            <a:off x="1174458" y="1575549"/>
            <a:ext cx="9981222" cy="3894721"/>
          </a:xfrm>
          <a:prstGeom prst="rect">
            <a:avLst/>
          </a:prstGeom>
        </p:spPr>
        <p:txBody>
          <a:bodyPr wrap="square">
            <a:spAutoFit/>
          </a:bodyPr>
          <a:lstStyle/>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Knjiga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sporednih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služi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unošenje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računa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sporedne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nisu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aranžmanu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ukoliko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želi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plati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putem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broja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sobe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Hotelski dnevnik je raščlanjen prikaz hotelskih dužnika. </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 poslovanju hotelske recepcije postoje 4 metode vođenja hotelskog dnevnika: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klasična metoda,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kopirna metoda,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vođenje hotelskog dnevnika,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mj-lt"/>
              <a:buAutoNum type="alphaLcParen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informatički sistem dnevnika i recepcijskog poslovanja vođen kompjuterom.</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36019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C83117-B071-4FED-BDC5-8C91D9AFEA65}"/>
              </a:ext>
            </a:extLst>
          </p:cNvPr>
          <p:cNvSpPr>
            <a:spLocks noGrp="1"/>
          </p:cNvSpPr>
          <p:nvPr>
            <p:ph idx="1"/>
          </p:nvPr>
        </p:nvSpPr>
        <p:spPr>
          <a:xfrm>
            <a:off x="1097280" y="1845734"/>
            <a:ext cx="10058400" cy="4336952"/>
          </a:xfrm>
        </p:spPr>
        <p:txBody>
          <a:bodyPr>
            <a:noAutofit/>
          </a:bodyPr>
          <a:lstStyle/>
          <a:p>
            <a:r>
              <a:rPr lang="de-DE" sz="1800" dirty="0">
                <a:solidFill>
                  <a:schemeClr val="accent2">
                    <a:lumMod val="50000"/>
                  </a:schemeClr>
                </a:solidFill>
                <a:latin typeface="Times New Roman" panose="02020603050405020304" pitchFamily="18" charset="0"/>
                <a:cs typeface="Times New Roman" panose="02020603050405020304" pitchFamily="18" charset="0"/>
              </a:rPr>
              <a:t>Hotelski račun mora da ima sledeće karakteristike:</a:t>
            </a: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p>
          <a:p>
            <a:pPr>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urednost,</a:t>
            </a: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p>
          <a:p>
            <a:pPr>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tačnost,</a:t>
            </a: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p>
          <a:p>
            <a:pPr>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preglednost i</a:t>
            </a: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p>
          <a:p>
            <a:pPr>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čitkost.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Račun</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otvara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recepcionar</a:t>
            </a:r>
            <a:r>
              <a:rPr lang="en-US" sz="1800" dirty="0">
                <a:solidFill>
                  <a:schemeClr val="accent2">
                    <a:lumMod val="50000"/>
                  </a:schemeClr>
                </a:solidFill>
                <a:latin typeface="Times New Roman" panose="02020603050405020304" pitchFamily="18" charset="0"/>
                <a:cs typeface="Times New Roman" panose="02020603050405020304" pitchFamily="18" charset="0"/>
              </a:rPr>
              <a:t> po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dolasku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gosta</a:t>
            </a:r>
            <a:r>
              <a:rPr lang="en-US" sz="1800" dirty="0">
                <a:solidFill>
                  <a:schemeClr val="accent2">
                    <a:lumMod val="50000"/>
                  </a:schemeClr>
                </a:solidFill>
                <a:latin typeface="Times New Roman" panose="02020603050405020304" pitchFamily="18" charset="0"/>
                <a:cs typeface="Times New Roman" panose="02020603050405020304" pitchFamily="18" charset="0"/>
              </a:rPr>
              <a:t>, po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individualnoj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ili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ugovorenoj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ceni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Računi se uzimaju po rednom broju, o čemu se vodi evidencija. Osnov za otvaranje računa je recepcijski list, cenovnik i ugovor, odnosno nalog šefa recepcije.</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Hotelska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može</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platiti</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gotovinski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ili</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bezgotovinski</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11025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C83117-B071-4FED-BDC5-8C91D9AFEA65}"/>
              </a:ext>
            </a:extLst>
          </p:cNvPr>
          <p:cNvSpPr>
            <a:spLocks noGrp="1"/>
          </p:cNvSpPr>
          <p:nvPr>
            <p:ph idx="1"/>
          </p:nvPr>
        </p:nvSpPr>
        <p:spPr>
          <a:xfrm>
            <a:off x="1097280" y="1845734"/>
            <a:ext cx="10058400" cy="4370508"/>
          </a:xfrm>
        </p:spPr>
        <p:txBody>
          <a:bodyPr>
            <a:noAutofit/>
          </a:bodyPr>
          <a:lstStyle/>
          <a:p>
            <a:r>
              <a:rPr lang="en-US" sz="1800" dirty="0" err="1">
                <a:solidFill>
                  <a:schemeClr val="accent2">
                    <a:lumMod val="50000"/>
                  </a:schemeClr>
                </a:solidFill>
                <a:latin typeface="Times New Roman" panose="02020603050405020304" pitchFamily="18" charset="0"/>
                <a:cs typeface="Times New Roman" panose="02020603050405020304" pitchFamily="18" charset="0"/>
              </a:rPr>
              <a:t>Bezgotovinska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sredstva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plaćanja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čekovi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virman</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vaučer</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kreditna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kartica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Poslednja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načina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najčešća</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Elementi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vaučera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naziv</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mesto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agencije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izdaje</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naziv</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sedište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izvršioca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usluga</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ime i prezime korisnika usluge,</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usluge ugovorene aranžmanom,</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serija i broj,</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potpis ovlašćene osobe.</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235863"/>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0C7A-83BD-4C90-B9D1-D3DE97A5B644}"/>
              </a:ext>
            </a:extLst>
          </p:cNvPr>
          <p:cNvSpPr>
            <a:spLocks noGrp="1"/>
          </p:cNvSpPr>
          <p:nvPr>
            <p:ph type="title"/>
          </p:nvPr>
        </p:nvSpPr>
        <p:spPr/>
        <p:txBody>
          <a:bodyPr>
            <a:normAutofit/>
          </a:bodyPr>
          <a:lstStyle/>
          <a:p>
            <a:br>
              <a:rPr lang="sr-Latn-RS" sz="4000" dirty="0">
                <a:solidFill>
                  <a:schemeClr val="accent2">
                    <a:lumMod val="50000"/>
                  </a:schemeClr>
                </a:solidFill>
                <a:latin typeface="Times New Roman" panose="02020603050405020304" pitchFamily="18" charset="0"/>
                <a:cs typeface="Times New Roman" panose="02020603050405020304" pitchFamily="18" charset="0"/>
              </a:rPr>
            </a:br>
            <a:endParaRPr lang="en-GB" sz="4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D2261C6-BD27-42BD-8E61-B4C8A156D960}"/>
              </a:ext>
            </a:extLst>
          </p:cNvPr>
          <p:cNvSpPr>
            <a:spLocks noGrp="1"/>
          </p:cNvSpPr>
          <p:nvPr>
            <p:ph idx="1"/>
          </p:nvPr>
        </p:nvSpPr>
        <p:spPr/>
        <p:txBody>
          <a:bodyPr/>
          <a:lstStyle/>
          <a:p>
            <a:r>
              <a:rPr lang="en-US" sz="1800" dirty="0" err="1">
                <a:solidFill>
                  <a:schemeClr val="accent2">
                    <a:lumMod val="50000"/>
                  </a:schemeClr>
                </a:solidFill>
                <a:latin typeface="Times New Roman" panose="02020603050405020304" pitchFamily="18" charset="0"/>
                <a:cs typeface="Times New Roman" panose="02020603050405020304" pitchFamily="18" charset="0"/>
              </a:rPr>
              <a:t>Domaćinstvo</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najveće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po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broju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vodi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domaćin</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koji</a:t>
            </a:r>
            <a:r>
              <a:rPr lang="en-US" sz="1800" dirty="0">
                <a:solidFill>
                  <a:schemeClr val="accent2">
                    <a:lumMod val="50000"/>
                  </a:schemeClr>
                </a:solidFill>
                <a:latin typeface="Times New Roman" panose="02020603050405020304" pitchFamily="18" charset="0"/>
                <a:cs typeface="Times New Roman" panose="02020603050405020304" pitchFamily="18" charset="0"/>
              </a:rPr>
              <a:t> mora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izražene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organizacione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liderske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sposobnosti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Dva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bitna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faktora</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potrebno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zadovoljiti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kako</a:t>
            </a:r>
            <a:r>
              <a:rPr lang="en-US" sz="1800" dirty="0">
                <a:solidFill>
                  <a:schemeClr val="accent2">
                    <a:lumMod val="50000"/>
                  </a:schemeClr>
                </a:solidFill>
                <a:latin typeface="Times New Roman" panose="02020603050405020304" pitchFamily="18" charset="0"/>
                <a:cs typeface="Times New Roman" panose="02020603050405020304" pitchFamily="18" charset="0"/>
              </a:rPr>
              <a:t> bi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domaćinstva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bilo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uspešno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ambijent</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unutrašnji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komfor</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uloga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servisa</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Domaćinstvo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ulogu</a:t>
            </a:r>
            <a:r>
              <a:rPr lang="en-US" sz="1800" dirty="0">
                <a:solidFill>
                  <a:schemeClr val="accent2">
                    <a:lumMod val="50000"/>
                  </a:schemeClr>
                </a:solidFill>
                <a:latin typeface="Times New Roman" panose="02020603050405020304" pitchFamily="18" charset="0"/>
                <a:cs typeface="Times New Roman" panose="02020603050405020304" pitchFamily="18" charset="0"/>
              </a:rPr>
              <a:t> da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održava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čistoću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zajedničkih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prostorija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soba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p>
        </p:txBody>
      </p:sp>
      <p:sp>
        <p:nvSpPr>
          <p:cNvPr id="5" name="Rectangle 4">
            <a:extLst>
              <a:ext uri="{FF2B5EF4-FFF2-40B4-BE49-F238E27FC236}">
                <a16:creationId xmlns:a16="http://schemas.microsoft.com/office/drawing/2014/main" id="{5D7B7278-F8EC-4AAA-A242-DAAB87470F9A}"/>
              </a:ext>
            </a:extLst>
          </p:cNvPr>
          <p:cNvSpPr/>
          <p:nvPr/>
        </p:nvSpPr>
        <p:spPr>
          <a:xfrm>
            <a:off x="244215" y="956896"/>
            <a:ext cx="3079689" cy="556434"/>
          </a:xfrm>
          <a:prstGeom prst="rect">
            <a:avLst/>
          </a:prstGeom>
        </p:spPr>
        <p:txBody>
          <a:bodyPr wrap="none">
            <a:spAutoFit/>
          </a:bodyPr>
          <a:lstStyle/>
          <a:p>
            <a:pPr lvl="2" algn="just">
              <a:lnSpc>
                <a:spcPct val="115000"/>
              </a:lnSpc>
              <a:spcAft>
                <a:spcPts val="0"/>
              </a:spcAft>
            </a:pPr>
            <a:r>
              <a:rPr lang="en-GB"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Domaćinstvo</a:t>
            </a:r>
            <a:endParaRPr lang="en-GB" sz="2800" b="1" i="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69476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CF41-7C8C-4986-92C9-DD4F52A15C86}"/>
              </a:ext>
            </a:extLst>
          </p:cNvPr>
          <p:cNvSpPr>
            <a:spLocks noGrp="1"/>
          </p:cNvSpPr>
          <p:nvPr>
            <p:ph type="title"/>
          </p:nvPr>
        </p:nvSpPr>
        <p:spPr>
          <a:xfrm>
            <a:off x="1171887" y="673540"/>
            <a:ext cx="10058400" cy="781261"/>
          </a:xfrm>
        </p:spPr>
        <p:txBody>
          <a:bodyPr>
            <a:normAutofit/>
          </a:bodyPr>
          <a:lstStyle/>
          <a:p>
            <a:pPr lvl="1" algn="l"/>
            <a:r>
              <a:rPr lang="en-GB" sz="3200" dirty="0" err="1">
                <a:solidFill>
                  <a:schemeClr val="accent2">
                    <a:lumMod val="50000"/>
                  </a:schemeClr>
                </a:solidFill>
                <a:latin typeface="Times New Roman" panose="02020603050405020304" pitchFamily="18" charset="0"/>
                <a:cs typeface="Times New Roman" panose="02020603050405020304" pitchFamily="18" charset="0"/>
              </a:rPr>
              <a:t>Prostor</a:t>
            </a:r>
            <a:r>
              <a:rPr lang="en-GB" sz="3200" dirty="0">
                <a:solidFill>
                  <a:schemeClr val="accent2">
                    <a:lumMod val="50000"/>
                  </a:schemeClr>
                </a:solidFill>
                <a:latin typeface="Times New Roman" panose="02020603050405020304" pitchFamily="18"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cs typeface="Times New Roman" panose="02020603050405020304" pitchFamily="18" charset="0"/>
              </a:rPr>
              <a:t>hotela</a:t>
            </a:r>
            <a:r>
              <a:rPr lang="en-GB" sz="3200" dirty="0">
                <a:solidFill>
                  <a:schemeClr val="accent2">
                    <a:lumMod val="50000"/>
                  </a:schemeClr>
                </a:solidFill>
                <a:latin typeface="Times New Roman" panose="02020603050405020304" pitchFamily="18"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cs typeface="Times New Roman" panose="02020603050405020304" pitchFamily="18" charset="0"/>
              </a:rPr>
              <a:t>namenjen</a:t>
            </a:r>
            <a:r>
              <a:rPr lang="en-GB" sz="3200" dirty="0">
                <a:solidFill>
                  <a:schemeClr val="accent2">
                    <a:lumMod val="50000"/>
                  </a:schemeClr>
                </a:solidFill>
                <a:latin typeface="Times New Roman" panose="02020603050405020304" pitchFamily="18"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cs typeface="Times New Roman" panose="02020603050405020304" pitchFamily="18" charset="0"/>
              </a:rPr>
              <a:t>gostima</a:t>
            </a:r>
            <a:endParaRPr lang="en-GB" sz="3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8C70561-8E12-4FB4-9601-068F33805804}"/>
              </a:ext>
            </a:extLst>
          </p:cNvPr>
          <p:cNvSpPr/>
          <p:nvPr/>
        </p:nvSpPr>
        <p:spPr>
          <a:xfrm>
            <a:off x="287623" y="2041780"/>
            <a:ext cx="7488971" cy="1978106"/>
          </a:xfrm>
          <a:prstGeom prst="rect">
            <a:avLst/>
          </a:prstGeom>
        </p:spPr>
        <p:txBody>
          <a:bodyPr wrap="square">
            <a:spAutoFit/>
          </a:bodyPr>
          <a:lstStyle/>
          <a:p>
            <a:pPr marL="1200150" lvl="2" indent="-285750" algn="just">
              <a:lnSpc>
                <a:spcPct val="115000"/>
              </a:lnSpc>
              <a:spcAft>
                <a:spcPts val="0"/>
              </a:spcAft>
              <a:buFont typeface="Arial" panose="020B0604020202020204" pitchFamily="34"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Prijemni prostor u hotelu</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1200150" lvl="2" indent="-285750" algn="just">
              <a:lnSpc>
                <a:spcPct val="115000"/>
              </a:lnSpc>
              <a:spcAft>
                <a:spcPts val="0"/>
              </a:spcAft>
              <a:buFont typeface="Arial" panose="020B0604020202020204" pitchFamily="34" charset="0"/>
              <a:buChar char="•"/>
            </a:pPr>
            <a:r>
              <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Komunikacioni prostori u hotelu</a:t>
            </a:r>
          </a:p>
          <a:p>
            <a:pPr marL="1200150" lvl="2" indent="-285750" algn="just">
              <a:lnSpc>
                <a:spcPct val="115000"/>
              </a:lnSpc>
              <a:spcAft>
                <a:spcPts val="0"/>
              </a:spcAft>
              <a:buFont typeface="Arial" panose="020B0604020202020204" pitchFamily="34" charset="0"/>
              <a:buChar char="•"/>
            </a:pPr>
            <a:r>
              <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Javni prostor za boravak gostiju u hotelu</a:t>
            </a:r>
          </a:p>
          <a:p>
            <a:pPr marL="1200150" lvl="2" indent="-285750" algn="just">
              <a:lnSpc>
                <a:spcPct val="115000"/>
              </a:lnSpc>
              <a:spcAft>
                <a:spcPts val="0"/>
              </a:spcAft>
              <a:buFont typeface="Arial" panose="020B0604020202020204" pitchFamily="34" charset="0"/>
              <a:buChar char="•"/>
            </a:pPr>
            <a:r>
              <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 za smeštaj gostiju u hotelu</a:t>
            </a:r>
          </a:p>
          <a:p>
            <a:pPr marL="1200150" lvl="2" indent="-285750" algn="just">
              <a:lnSpc>
                <a:spcPct val="115000"/>
              </a:lnSpc>
              <a:spcAft>
                <a:spcPts val="0"/>
              </a:spcAft>
              <a:buFont typeface="Arial" panose="020B0604020202020204" pitchFamily="34" charset="0"/>
              <a:buChar char="•"/>
            </a:pP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lvl="2" algn="just">
              <a:lnSpc>
                <a:spcPct val="115000"/>
              </a:lnSpc>
              <a:spcAft>
                <a:spcPts val="0"/>
              </a:spcAft>
            </a:pP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174336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5E27C9-32F4-4868-8C6B-EF291BACA7FC}"/>
              </a:ext>
            </a:extLst>
          </p:cNvPr>
          <p:cNvSpPr>
            <a:spLocks noGrp="1"/>
          </p:cNvSpPr>
          <p:nvPr>
            <p:ph idx="1"/>
          </p:nvPr>
        </p:nvSpPr>
        <p:spPr>
          <a:xfrm>
            <a:off x="2347239" y="1006835"/>
            <a:ext cx="8768173" cy="637407"/>
          </a:xfrm>
        </p:spPr>
        <p:txBody>
          <a:bodyPr>
            <a:normAutofit/>
          </a:bodyPr>
          <a:lstStyle/>
          <a:p>
            <a:pPr algn="just">
              <a:lnSpc>
                <a:spcPct val="115000"/>
              </a:lnSpc>
              <a:spcAft>
                <a:spcPts val="0"/>
              </a:spcAft>
            </a:pPr>
            <a:r>
              <a:rPr lang="de-DE" sz="30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Slika 32. Organizacija odeljenja domaćinstva</a:t>
            </a:r>
            <a:endParaRPr lang="en-GB" sz="30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GB" sz="30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24EDD8F-5C79-4F73-A864-41779D28A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091" y="1769379"/>
            <a:ext cx="5901240" cy="450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98095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0C7A-83BD-4C90-B9D1-D3DE97A5B644}"/>
              </a:ext>
            </a:extLst>
          </p:cNvPr>
          <p:cNvSpPr>
            <a:spLocks noGrp="1"/>
          </p:cNvSpPr>
          <p:nvPr>
            <p:ph type="title"/>
          </p:nvPr>
        </p:nvSpPr>
        <p:spPr/>
        <p:txBody>
          <a:bodyPr>
            <a:normAutofit/>
          </a:bodyPr>
          <a:lstStyle/>
          <a:p>
            <a:br>
              <a:rPr lang="sr-Latn-RS" sz="4000" dirty="0">
                <a:solidFill>
                  <a:schemeClr val="accent2">
                    <a:lumMod val="50000"/>
                  </a:schemeClr>
                </a:solidFill>
                <a:latin typeface="Times New Roman" panose="02020603050405020304" pitchFamily="18" charset="0"/>
                <a:cs typeface="Times New Roman" panose="02020603050405020304" pitchFamily="18" charset="0"/>
              </a:rPr>
            </a:br>
            <a:endParaRPr lang="en-GB" sz="4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D2261C6-BD27-42BD-8E61-B4C8A156D960}"/>
              </a:ext>
            </a:extLst>
          </p:cNvPr>
          <p:cNvSpPr>
            <a:spLocks noGrp="1"/>
          </p:cNvSpPr>
          <p:nvPr>
            <p:ph idx="1"/>
          </p:nvPr>
        </p:nvSpPr>
        <p:spPr>
          <a:xfrm>
            <a:off x="686220" y="1640914"/>
            <a:ext cx="10058400" cy="4023360"/>
          </a:xfrm>
        </p:spPr>
        <p:txBody>
          <a:bodyPr/>
          <a:lstStyle/>
          <a:p>
            <a:endParaRPr lang="sr-Latn-RS" dirty="0"/>
          </a:p>
          <a:p>
            <a:endParaRPr lang="en-GB" dirty="0"/>
          </a:p>
        </p:txBody>
      </p:sp>
      <p:sp>
        <p:nvSpPr>
          <p:cNvPr id="5" name="Rectangle 4">
            <a:extLst>
              <a:ext uri="{FF2B5EF4-FFF2-40B4-BE49-F238E27FC236}">
                <a16:creationId xmlns:a16="http://schemas.microsoft.com/office/drawing/2014/main" id="{D5454BA4-6954-44B3-B654-A1F7FCBE1019}"/>
              </a:ext>
            </a:extLst>
          </p:cNvPr>
          <p:cNvSpPr/>
          <p:nvPr/>
        </p:nvSpPr>
        <p:spPr>
          <a:xfrm>
            <a:off x="1165231" y="101663"/>
            <a:ext cx="10340549" cy="6437788"/>
          </a:xfrm>
          <a:prstGeom prst="rect">
            <a:avLst/>
          </a:prstGeom>
        </p:spPr>
        <p:txBody>
          <a:bodyPr wrap="square">
            <a:spAutoFit/>
          </a:bodyPr>
          <a:lstStyle/>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Domaćin</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je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bogatim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radnim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iskustvom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određenim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opštim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stručnim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znanjem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višegodišnje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iskustvo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hotelskoj</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službi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autoritet</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osobljem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rukovodi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Domaćin</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mora da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stvori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poverenje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svojih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pretpostavljenih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stekne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ugled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Dužnosti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domaćina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organizacija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spratovima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rukovođenje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nadzornice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sobarica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ostalog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zaposlenog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smeštajnom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delu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briga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red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čistoću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svim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prostorijama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raspoređivanje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zaposlenog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smeštajnom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delu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objekta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kao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briga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korišćenju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slobodnih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dana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odmora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tog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nega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cveća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ukras</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salona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apartmana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ukrašavanje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radnika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poslovima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ukrašavanja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briga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posteljini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stoljnacima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drugom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tekstilu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izdavanje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nadzornicama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zamenom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veša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veša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predlozi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stavljanje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van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upotrebe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itd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vođenje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različitih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evidencija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veša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utroška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vode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električne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energije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plina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kontrola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utroškom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uređajima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smeštajnom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delu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održavanje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radne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discipline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moralnim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vladanjem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zaposlenog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spratovima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održavanje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veze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šefom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tehničke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službe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šefom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recepcije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šefom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vešernice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ekonomom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upravom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kontaktiranje sa stranim i domaćim gostima.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05227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019A-399E-44A0-A377-305147B95D57}"/>
              </a:ext>
            </a:extLst>
          </p:cNvPr>
          <p:cNvSpPr>
            <a:spLocks noGrp="1"/>
          </p:cNvSpPr>
          <p:nvPr>
            <p:ph type="title"/>
          </p:nvPr>
        </p:nvSpPr>
        <p:spPr>
          <a:xfrm>
            <a:off x="2849842" y="671119"/>
            <a:ext cx="10058400" cy="982351"/>
          </a:xfrm>
        </p:spPr>
        <p:txBody>
          <a:bodyPr/>
          <a:lstStyle/>
          <a:p>
            <a:br>
              <a:rPr lang="en-GB" sz="3000" dirty="0">
                <a:solidFill>
                  <a:schemeClr val="accent2">
                    <a:lumMod val="50000"/>
                  </a:schemeClr>
                </a:solidFill>
                <a:latin typeface="Times New Roman" panose="02020603050405020304" pitchFamily="18" charset="0"/>
                <a:cs typeface="Times New Roman" panose="02020603050405020304" pitchFamily="18" charset="0"/>
              </a:rPr>
            </a:br>
            <a:endParaRPr lang="en-GB" sz="3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F50AC3D-9FD3-4B88-9134-33A470B88D27}"/>
              </a:ext>
            </a:extLst>
          </p:cNvPr>
          <p:cNvSpPr/>
          <p:nvPr/>
        </p:nvSpPr>
        <p:spPr>
          <a:xfrm>
            <a:off x="1283516" y="1844347"/>
            <a:ext cx="10058400" cy="3570849"/>
          </a:xfrm>
          <a:prstGeom prst="rect">
            <a:avLst/>
          </a:prstGeom>
        </p:spPr>
        <p:txBody>
          <a:bodyPr wrap="square">
            <a:spAutoFit/>
          </a:bodyPr>
          <a:lstStyle/>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Zaposlenu u domaćinstvu zaduženi su za: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održavanje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čistoće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opreme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njima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održavanje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čistoće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zajedničkih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opreme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njima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rukovanje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inventarom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sobama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zajedničkim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prostorijama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veša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peglanje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odeće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čišćenje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peglanje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usluživanje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jelima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pićima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sobama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vođenje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evidencije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zauzetosti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vođenje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evidencije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pruženim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sobama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obaveštavanje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zaboravljenim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stvarima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sobama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9915508"/>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6019A-399E-44A0-A377-305147B95D57}"/>
              </a:ext>
            </a:extLst>
          </p:cNvPr>
          <p:cNvSpPr>
            <a:spLocks noGrp="1"/>
          </p:cNvSpPr>
          <p:nvPr>
            <p:ph type="title"/>
          </p:nvPr>
        </p:nvSpPr>
        <p:spPr>
          <a:xfrm>
            <a:off x="2849842" y="671119"/>
            <a:ext cx="10058400" cy="982351"/>
          </a:xfrm>
        </p:spPr>
        <p:txBody>
          <a:bodyPr/>
          <a:lstStyle/>
          <a:p>
            <a:br>
              <a:rPr lang="en-GB" sz="3000" dirty="0">
                <a:solidFill>
                  <a:schemeClr val="accent2">
                    <a:lumMod val="50000"/>
                  </a:schemeClr>
                </a:solidFill>
                <a:latin typeface="Times New Roman" panose="02020603050405020304" pitchFamily="18" charset="0"/>
                <a:cs typeface="Times New Roman" panose="02020603050405020304" pitchFamily="18" charset="0"/>
              </a:rPr>
            </a:br>
            <a:endParaRPr lang="en-GB" sz="3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F50AC3D-9FD3-4B88-9134-33A470B88D27}"/>
              </a:ext>
            </a:extLst>
          </p:cNvPr>
          <p:cNvSpPr/>
          <p:nvPr/>
        </p:nvSpPr>
        <p:spPr>
          <a:xfrm>
            <a:off x="1216404" y="1852736"/>
            <a:ext cx="10058400" cy="3570849"/>
          </a:xfrm>
          <a:prstGeom prst="rect">
            <a:avLst/>
          </a:prstGeom>
        </p:spPr>
        <p:txBody>
          <a:bodyPr wrap="square">
            <a:spAutoFit/>
          </a:bodyPr>
          <a:lstStyle/>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Poslovi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domaćinstva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mogu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podeliti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sledeće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faze:</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planiranje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obuhvata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sastav</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veš</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materijala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korišćenje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mašina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planovi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čišćenja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postupak</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čišćenja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održavanja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obuhvata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program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standardizaciju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upitnik</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proveru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smeštaja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kvaliteta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angažman</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obuhvata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prognozu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poslovanja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tabele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planiranja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raspored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radnih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obaveza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plan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godišnjih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odmora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slobodnih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dana;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nadgledavanje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rukovođenje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obuhvata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motivaciju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način</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rukovođenja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trening</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kontrola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obuhvata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izveštaj</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domaćinstva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prijavu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ispravnosti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kontrolu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inventar</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veša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kontrolu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nameštaja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ugovore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izvan</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kuće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potrošnju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sredstava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čišćenje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trajne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kontrole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stanja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poboljšanje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učinka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dalji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razvoj</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obuhvata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pojednostavljenje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radnog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procesa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standarde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radnog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učinka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metode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11055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462C-732C-4C23-B195-6B5BF063F67A}"/>
              </a:ext>
            </a:extLst>
          </p:cNvPr>
          <p:cNvSpPr>
            <a:spLocks noGrp="1"/>
          </p:cNvSpPr>
          <p:nvPr>
            <p:ph type="title"/>
          </p:nvPr>
        </p:nvSpPr>
        <p:spPr>
          <a:xfrm>
            <a:off x="2481464" y="200652"/>
            <a:ext cx="10058400" cy="1007518"/>
          </a:xfrm>
        </p:spPr>
        <p:txBody>
          <a:bodyPr>
            <a:normAutofit fontScale="90000"/>
          </a:bodyPr>
          <a:lstStyle/>
          <a:p>
            <a:br>
              <a:rPr lang="en-GB" dirty="0"/>
            </a:br>
            <a:endParaRPr lang="en-GB" dirty="0"/>
          </a:p>
        </p:txBody>
      </p:sp>
      <p:sp>
        <p:nvSpPr>
          <p:cNvPr id="3" name="Content Placeholder 2">
            <a:extLst>
              <a:ext uri="{FF2B5EF4-FFF2-40B4-BE49-F238E27FC236}">
                <a16:creationId xmlns:a16="http://schemas.microsoft.com/office/drawing/2014/main" id="{F8A6F484-6DBB-4C29-A303-412F0B1D0F4C}"/>
              </a:ext>
            </a:extLst>
          </p:cNvPr>
          <p:cNvSpPr>
            <a:spLocks noGrp="1"/>
          </p:cNvSpPr>
          <p:nvPr>
            <p:ph idx="1"/>
          </p:nvPr>
        </p:nvSpPr>
        <p:spPr>
          <a:xfrm>
            <a:off x="988223" y="1632499"/>
            <a:ext cx="10058400" cy="5024849"/>
          </a:xfrm>
        </p:spPr>
        <p:txBody>
          <a:bodyPr>
            <a:normAutofit/>
          </a:bodyPr>
          <a:lstStyle/>
          <a:p>
            <a:endParaRPr lang="sr-Latn-RS" dirty="0"/>
          </a:p>
          <a:p>
            <a:endParaRPr lang="sr-Latn-RS" dirty="0"/>
          </a:p>
          <a:p>
            <a:endParaRPr lang="sr-Latn-RS" dirty="0"/>
          </a:p>
          <a:p>
            <a:endParaRPr lang="sr-Latn-RS" dirty="0"/>
          </a:p>
          <a:p>
            <a:endParaRPr lang="sr-Latn-RS" dirty="0"/>
          </a:p>
          <a:p>
            <a:endParaRPr lang="sr-Latn-RS" dirty="0"/>
          </a:p>
          <a:p>
            <a:endParaRPr lang="sr-Latn-RS" dirty="0"/>
          </a:p>
          <a:p>
            <a:endParaRPr lang="sr-Latn-RS" dirty="0"/>
          </a:p>
          <a:p>
            <a:endParaRPr lang="sr-Latn-RS" dirty="0"/>
          </a:p>
          <a:p>
            <a:endParaRPr lang="sr-Latn-RS" dirty="0"/>
          </a:p>
          <a:p>
            <a:r>
              <a:rPr lang="en-GB" sz="2900"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3CAD46AE-FF8E-4D04-82D9-E9A557F150D1}"/>
              </a:ext>
            </a:extLst>
          </p:cNvPr>
          <p:cNvSpPr/>
          <p:nvPr/>
        </p:nvSpPr>
        <p:spPr>
          <a:xfrm>
            <a:off x="1145377" y="1700219"/>
            <a:ext cx="10058400" cy="4531818"/>
          </a:xfrm>
          <a:prstGeom prst="rect">
            <a:avLst/>
          </a:prstGeom>
        </p:spPr>
        <p:txBody>
          <a:bodyPr wrap="square">
            <a:spAutoFit/>
          </a:bodyPr>
          <a:lstStyle/>
          <a:p>
            <a:pPr algn="just">
              <a:lnSpc>
                <a:spcPct val="115000"/>
              </a:lnSpc>
              <a:spcAft>
                <a:spcPts val="0"/>
              </a:spcAft>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Dužnost</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nadzornice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 je:</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raspoređivanje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službe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po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spratovima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raspoređivanje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nameštaja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uređivanje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salona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nega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cveća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nadzor</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nad</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zimskim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vrtom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ako</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postoji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izdavanje posteljine i ostalog veša,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čuvanje različitih ključeva,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kontrola potrošenog materijala i utroška električne energije, plina i vode,</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briga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o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radnoj</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disciplini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moralu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zaposlenog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kontrola nad hotelskim uređajima na spratovima,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kontrola sporednih usluga gostima,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vođenje inventara veša,</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veza sa recepcijom,</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veza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čuvanje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evidencija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nađenih</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stvari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veza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vešernicom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chemeClr val="accent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77490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91743A-D7B2-4B5D-82DC-6A434D0746C7}"/>
              </a:ext>
            </a:extLst>
          </p:cNvPr>
          <p:cNvSpPr>
            <a:spLocks noGrp="1"/>
          </p:cNvSpPr>
          <p:nvPr>
            <p:ph idx="1"/>
          </p:nvPr>
        </p:nvSpPr>
        <p:spPr>
          <a:xfrm>
            <a:off x="1191236" y="1845733"/>
            <a:ext cx="9964443" cy="4278229"/>
          </a:xfrm>
        </p:spPr>
        <p:txBody>
          <a:bodyPr>
            <a:noAutofit/>
          </a:bodyPr>
          <a:lstStyle/>
          <a:p>
            <a:pPr algn="just"/>
            <a:r>
              <a:rPr lang="de-DE" sz="1800" dirty="0">
                <a:solidFill>
                  <a:schemeClr val="accent2">
                    <a:lumMod val="50000"/>
                  </a:schemeClr>
                </a:solidFill>
                <a:latin typeface="Times New Roman" panose="02020603050405020304" pitchFamily="18" charset="0"/>
                <a:cs typeface="Times New Roman" panose="02020603050405020304" pitchFamily="18" charset="0"/>
              </a:rPr>
              <a:t>Nadzornica soba obično ima svoju sobu na spratu, u kojoj drži određenu količinu rezervnog veša i rezervne ključeve. U njoj se nalazi poseban ormar za nađene stvari, kao i potrebni kancelarijski materijal za podnošenje izveštaja.</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de-DE" sz="1800" dirty="0">
                <a:solidFill>
                  <a:schemeClr val="accent2">
                    <a:lumMod val="50000"/>
                  </a:schemeClr>
                </a:solidFill>
                <a:latin typeface="Times New Roman" panose="02020603050405020304" pitchFamily="18" charset="0"/>
                <a:cs typeface="Times New Roman" panose="02020603050405020304" pitchFamily="18" charset="0"/>
              </a:rPr>
              <a:t>U okviru domaćinstva radi i sobarica, koj je zadužena za održavanje čistoće i pripremanje gostinskih soba.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de-DE" sz="1800" dirty="0">
                <a:solidFill>
                  <a:schemeClr val="accent2">
                    <a:lumMod val="50000"/>
                  </a:schemeClr>
                </a:solidFill>
                <a:latin typeface="Times New Roman" panose="02020603050405020304" pitchFamily="18" charset="0"/>
                <a:cs typeface="Times New Roman" panose="02020603050405020304" pitchFamily="18" charset="0"/>
              </a:rPr>
              <a:t>Pranje i čuvanje hotelskog veša i veša gostiju obavlja se u vešernici. Delatnost vešernice je sporedna hotelska delatnost koja se bavi:</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pružanjem usluga pranja i peglanja veša za unutrašnje potrebe jednog ili više hotela,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buClr>
                <a:schemeClr val="accent2">
                  <a:lumMod val="50000"/>
                </a:schemeClr>
              </a:buClr>
              <a:buFont typeface="Arial" panose="020B0604020202020204" pitchFamily="34" charset="0"/>
              <a:buChar char="•"/>
            </a:pPr>
            <a:r>
              <a:rPr lang="sr-Latn-RS" sz="1800"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pružanjem usluga pranja, peglanja i čišćenja veša za potrebe hotelskih gostiju, a često i drugih korisnika.</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83159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D8F9-9B17-4271-A596-4497B43E3D41}"/>
              </a:ext>
            </a:extLst>
          </p:cNvPr>
          <p:cNvSpPr>
            <a:spLocks noGrp="1"/>
          </p:cNvSpPr>
          <p:nvPr>
            <p:ph type="title"/>
          </p:nvPr>
        </p:nvSpPr>
        <p:spPr/>
        <p:txBody>
          <a:bodyPr>
            <a:normAutofit/>
          </a:bodyPr>
          <a:lstStyle/>
          <a:p>
            <a:br>
              <a:rPr lang="en-GB" dirty="0"/>
            </a:br>
            <a:endParaRPr lang="en-GB" dirty="0"/>
          </a:p>
        </p:txBody>
      </p:sp>
      <p:sp>
        <p:nvSpPr>
          <p:cNvPr id="3" name="Content Placeholder 2">
            <a:extLst>
              <a:ext uri="{FF2B5EF4-FFF2-40B4-BE49-F238E27FC236}">
                <a16:creationId xmlns:a16="http://schemas.microsoft.com/office/drawing/2014/main" id="{4720F012-9155-49EC-8959-B9C5EDBCB188}"/>
              </a:ext>
            </a:extLst>
          </p:cNvPr>
          <p:cNvSpPr>
            <a:spLocks noGrp="1"/>
          </p:cNvSpPr>
          <p:nvPr>
            <p:ph idx="1"/>
          </p:nvPr>
        </p:nvSpPr>
        <p:spPr>
          <a:xfrm>
            <a:off x="1189558" y="286603"/>
            <a:ext cx="10058400" cy="6006362"/>
          </a:xfrm>
        </p:spPr>
        <p:txBody>
          <a:bodyPr>
            <a:normAutofit fontScale="25000" lnSpcReduction="20000"/>
          </a:bodyPr>
          <a:lstStyle/>
          <a:p>
            <a:r>
              <a:rPr lang="de-DE" sz="7200" dirty="0">
                <a:solidFill>
                  <a:schemeClr val="accent2">
                    <a:lumMod val="50000"/>
                  </a:schemeClr>
                </a:solidFill>
                <a:latin typeface="Times New Roman" panose="02020603050405020304" pitchFamily="18" charset="0"/>
                <a:cs typeface="Times New Roman" panose="02020603050405020304" pitchFamily="18" charset="0"/>
              </a:rPr>
              <a:t>U velikim hotelima postoji posebno radno mesto šefa vešernice, čije su dužnosti:</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čuvanja tekstilne robe;</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vođenje inventara tekstilne robe;</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izdavanje novog tekstila pojedinim odeljenjima;</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nadzor nad radom pralja, peglača, krojačica i ostalog osoblja;</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zahtevanje, preuzimanje i izdavanje potrošenog materijala;</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briga da pocepan veš bude zakrpljen;</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predlaganje koji se veš mora staviti van upotrebe, a koji upotrebiti u druge svrhe;</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sastavljanje predloga za nabavku novog veša i posteljine i ostalog tekstila;</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kontrola mašina u vešernici;</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kontrola utroška potrošenog materijala;</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preuzimanje i izdavanje gostinskog veša;</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lvl="0"/>
            <a:r>
              <a:rPr lang="sr-Latn-RS" sz="7200" dirty="0">
                <a:solidFill>
                  <a:schemeClr val="accent2">
                    <a:lumMod val="50000"/>
                  </a:schemeClr>
                </a:solidFill>
                <a:latin typeface="Times New Roman" panose="02020603050405020304" pitchFamily="18" charset="0"/>
                <a:cs typeface="Times New Roman" panose="02020603050405020304" pitchFamily="18" charset="0"/>
              </a:rPr>
              <a:t> - </a:t>
            </a:r>
            <a:r>
              <a:rPr lang="de-DE" sz="7200" dirty="0">
                <a:solidFill>
                  <a:schemeClr val="accent2">
                    <a:lumMod val="50000"/>
                  </a:schemeClr>
                </a:solidFill>
                <a:latin typeface="Times New Roman" panose="02020603050405020304" pitchFamily="18" charset="0"/>
                <a:cs typeface="Times New Roman" panose="02020603050405020304" pitchFamily="18" charset="0"/>
              </a:rPr>
              <a:t>vođenje dnevnika i sastavljanje mesečnog izveštaja o radu.</a:t>
            </a:r>
            <a:endParaRPr lang="sr-Latn-RS" sz="7200" dirty="0">
              <a:solidFill>
                <a:schemeClr val="accent2">
                  <a:lumMod val="50000"/>
                </a:schemeClr>
              </a:solidFill>
              <a:latin typeface="Times New Roman" panose="02020603050405020304" pitchFamily="18" charset="0"/>
              <a:cs typeface="Times New Roman" panose="02020603050405020304" pitchFamily="18" charset="0"/>
            </a:endParaRPr>
          </a:p>
          <a:p>
            <a:pPr lvl="0"/>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7200" dirty="0">
                <a:solidFill>
                  <a:schemeClr val="accent2">
                    <a:lumMod val="50000"/>
                  </a:schemeClr>
                </a:solidFill>
                <a:latin typeface="Times New Roman" panose="02020603050405020304" pitchFamily="18" charset="0"/>
                <a:cs typeface="Times New Roman" panose="02020603050405020304" pitchFamily="18" charset="0"/>
              </a:rPr>
              <a:t>Za hotelsko domaćinstvo možemo reći da je duša hotela. </a:t>
            </a:r>
            <a:endParaRPr lang="sr-Latn-RS" sz="72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7200" dirty="0">
                <a:solidFill>
                  <a:schemeClr val="accent2">
                    <a:lumMod val="50000"/>
                  </a:schemeClr>
                </a:solidFill>
                <a:latin typeface="Times New Roman" panose="02020603050405020304" pitchFamily="18" charset="0"/>
                <a:cs typeface="Times New Roman" panose="02020603050405020304" pitchFamily="18" charset="0"/>
              </a:rPr>
              <a:t>Hotelski domaćin mora da održava vezu sa svim odeljenjima hotela, a posebno sa recepcijom i tehničkim odeljenjem.</a:t>
            </a:r>
            <a:endParaRPr lang="en-GB" sz="72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4300" b="1" spc="-50" dirty="0">
              <a:solidFill>
                <a:schemeClr val="accent2">
                  <a:lumMod val="50000"/>
                </a:schemeClr>
              </a:solidFill>
              <a:latin typeface="+mj-lt"/>
              <a:ea typeface="+mj-ea"/>
              <a:cs typeface="+mj-cs"/>
            </a:endParaRPr>
          </a:p>
        </p:txBody>
      </p:sp>
    </p:spTree>
    <p:extLst>
      <p:ext uri="{BB962C8B-B14F-4D97-AF65-F5344CB8AC3E}">
        <p14:creationId xmlns:p14="http://schemas.microsoft.com/office/powerpoint/2010/main" val="315343028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088CE3-3823-42C2-80A0-C873254A7BE5}"/>
              </a:ext>
            </a:extLst>
          </p:cNvPr>
          <p:cNvSpPr>
            <a:spLocks noGrp="1"/>
          </p:cNvSpPr>
          <p:nvPr>
            <p:ph idx="1"/>
          </p:nvPr>
        </p:nvSpPr>
        <p:spPr>
          <a:xfrm>
            <a:off x="1066800" y="1141059"/>
            <a:ext cx="10058400" cy="4899014"/>
          </a:xfrm>
        </p:spPr>
        <p:txBody>
          <a:bodyPr>
            <a:noAutofit/>
          </a:bodyPr>
          <a:lstStyle/>
          <a:p>
            <a:pPr marL="384048" lvl="2" indent="0">
              <a:buNone/>
            </a:pPr>
            <a:r>
              <a:rPr lang="de-DE" sz="2800" b="1" i="1" dirty="0">
                <a:solidFill>
                  <a:schemeClr val="accent2">
                    <a:lumMod val="50000"/>
                  </a:schemeClr>
                </a:solidFill>
                <a:latin typeface="Times New Roman" panose="02020603050405020304" pitchFamily="18" charset="0"/>
                <a:cs typeface="Times New Roman" panose="02020603050405020304" pitchFamily="18" charset="0"/>
              </a:rPr>
              <a:t>Bezbednost</a:t>
            </a:r>
            <a:endParaRPr lang="en-GB" sz="2800" i="1"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1800" b="1" dirty="0">
                <a:solidFill>
                  <a:schemeClr val="accent2">
                    <a:lumMod val="50000"/>
                  </a:schemeClr>
                </a:solidFill>
                <a:latin typeface="Times New Roman" panose="02020603050405020304" pitchFamily="18" charset="0"/>
                <a:cs typeface="Times New Roman" panose="02020603050405020304" pitchFamily="18" charset="0"/>
              </a:rPr>
              <a:t> </a:t>
            </a:r>
            <a:r>
              <a:rPr lang="de-DE" sz="1800" dirty="0">
                <a:solidFill>
                  <a:schemeClr val="accent2">
                    <a:lumMod val="50000"/>
                  </a:schemeClr>
                </a:solidFill>
                <a:latin typeface="Times New Roman" panose="02020603050405020304" pitchFamily="18" charset="0"/>
                <a:cs typeface="Times New Roman" panose="02020603050405020304" pitchFamily="18" charset="0"/>
              </a:rPr>
              <a:t>Bezbednost u hotelima se može održavati sa zaposlenima u okviru hotela ili angažovanjem eksterne radne snage. Svi zaposleni su zaduženi za održavanje bezbedne situacije u hotelu jer su u obavezi da prijave svaku sumnjivu situaciju.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r>
              <a:rPr lang="sr-Latn-RS" sz="3000" b="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50000"/>
                  </a:schemeClr>
                </a:solidFill>
                <a:latin typeface="Times New Roman" panose="02020603050405020304" pitchFamily="18" charset="0"/>
                <a:cs typeface="Times New Roman" panose="02020603050405020304" pitchFamily="18" charset="0"/>
              </a:rPr>
              <a:t>Inženjerski</a:t>
            </a:r>
            <a:r>
              <a:rPr lang="en-US" sz="28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2">
                    <a:lumMod val="50000"/>
                  </a:schemeClr>
                </a:solidFill>
                <a:latin typeface="Times New Roman" panose="02020603050405020304" pitchFamily="18" charset="0"/>
                <a:cs typeface="Times New Roman" panose="02020603050405020304" pitchFamily="18" charset="0"/>
              </a:rPr>
              <a:t>poslovi</a:t>
            </a:r>
            <a:r>
              <a:rPr lang="en-US" sz="2800" b="1" i="1" dirty="0">
                <a:solidFill>
                  <a:schemeClr val="accent2">
                    <a:lumMod val="50000"/>
                  </a:schemeClr>
                </a:solidFill>
                <a:latin typeface="Times New Roman" panose="02020603050405020304" pitchFamily="18" charset="0"/>
                <a:cs typeface="Times New Roman" panose="02020603050405020304" pitchFamily="18" charset="0"/>
              </a:rPr>
              <a:t>  </a:t>
            </a:r>
            <a:endParaRPr lang="en-GB" sz="2800" i="1"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b="1"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zaduženi</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obavljanje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inženjerskih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nisu</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kontaktu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gostima</a:t>
            </a:r>
            <a:r>
              <a:rPr lang="en-US" sz="1800" dirty="0">
                <a:solidFill>
                  <a:schemeClr val="accent2">
                    <a:lumMod val="50000"/>
                  </a:schemeClr>
                </a:solidFill>
                <a:latin typeface="Times New Roman" panose="02020603050405020304" pitchFamily="18" charset="0"/>
                <a:cs typeface="Times New Roman" panose="02020603050405020304" pitchFamily="18" charset="0"/>
              </a:rPr>
              <a:t>. Oni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pružaju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jako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bitne</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uspešan</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boravak</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Kancelarije</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nalaze</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podrumu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ili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mestima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gde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neće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biti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vidljive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Inženjersko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odgovorno</a:t>
            </a:r>
            <a:r>
              <a:rPr lang="en-US" sz="1800" dirty="0">
                <a:solidFill>
                  <a:schemeClr val="accent2">
                    <a:lumMod val="50000"/>
                  </a:schemeClr>
                </a:solidFill>
                <a:latin typeface="Times New Roman" panose="02020603050405020304" pitchFamily="18" charset="0"/>
                <a:cs typeface="Times New Roman" panose="02020603050405020304" pitchFamily="18" charset="0"/>
              </a:rPr>
              <a:t> za rad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održavanje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fizičkog</a:t>
            </a:r>
            <a:r>
              <a:rPr lang="en-US" sz="1800" dirty="0">
                <a:solidFill>
                  <a:schemeClr val="accent2">
                    <a:lumMod val="50000"/>
                  </a:schemeClr>
                </a:solidFill>
                <a:latin typeface="Times New Roman" panose="02020603050405020304" pitchFamily="18" charset="0"/>
                <a:cs typeface="Times New Roman" panose="02020603050405020304" pitchFamily="18" charset="0"/>
              </a:rPr>
              <a:t> pogona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Pod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tim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podrazumevamo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električni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mehanički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grejni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vazdušni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klimatizaciju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ventilaciju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vodovod</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Ukoliko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potrebe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inženjersko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obavlja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popravke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4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662445"/>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A7C194-B6EC-488E-8767-C636FEA444E3}"/>
              </a:ext>
            </a:extLst>
          </p:cNvPr>
          <p:cNvSpPr>
            <a:spLocks noGrp="1"/>
          </p:cNvSpPr>
          <p:nvPr>
            <p:ph idx="1"/>
          </p:nvPr>
        </p:nvSpPr>
        <p:spPr/>
        <p:txBody>
          <a:bodyPr/>
          <a:lstStyle/>
          <a:p>
            <a:r>
              <a:rPr lang="de-DE" dirty="0"/>
              <a:t> </a:t>
            </a:r>
            <a:endParaRPr lang="en-GB" dirty="0"/>
          </a:p>
          <a:p>
            <a:endParaRPr lang="en-GB" dirty="0"/>
          </a:p>
        </p:txBody>
      </p:sp>
      <p:sp>
        <p:nvSpPr>
          <p:cNvPr id="2" name="Rectangle 1">
            <a:extLst>
              <a:ext uri="{FF2B5EF4-FFF2-40B4-BE49-F238E27FC236}">
                <a16:creationId xmlns:a16="http://schemas.microsoft.com/office/drawing/2014/main" id="{301E884C-8773-4063-97E4-17CCDC6FCF7B}"/>
              </a:ext>
            </a:extLst>
          </p:cNvPr>
          <p:cNvSpPr/>
          <p:nvPr/>
        </p:nvSpPr>
        <p:spPr>
          <a:xfrm>
            <a:off x="2896998" y="767411"/>
            <a:ext cx="6096000" cy="390684"/>
          </a:xfrm>
          <a:prstGeom prst="rect">
            <a:avLst/>
          </a:prstGeom>
        </p:spPr>
        <p:txBody>
          <a:bodyPr>
            <a:spAutoFit/>
          </a:bodyPr>
          <a:lstStyle/>
          <a:p>
            <a:pPr algn="just">
              <a:lnSpc>
                <a:spcPct val="115000"/>
              </a:lnSpc>
              <a:spcAft>
                <a:spcPts val="0"/>
              </a:spcAft>
            </a:pPr>
            <a:r>
              <a:rPr lang="de-DE"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52FD113-545B-4FB6-AAF3-D51F11E145DA}"/>
              </a:ext>
            </a:extLst>
          </p:cNvPr>
          <p:cNvSpPr/>
          <p:nvPr/>
        </p:nvSpPr>
        <p:spPr>
          <a:xfrm>
            <a:off x="1097280" y="398079"/>
            <a:ext cx="3799438" cy="584775"/>
          </a:xfrm>
          <a:prstGeom prst="rect">
            <a:avLst/>
          </a:prstGeom>
        </p:spPr>
        <p:txBody>
          <a:bodyPr wrap="none">
            <a:spAutoFit/>
          </a:bodyPr>
          <a:lstStyle/>
          <a:p>
            <a:r>
              <a:rPr lang="en-US" sz="32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hrane</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i</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pića</a:t>
            </a:r>
            <a:endParaRPr lang="en-GB" sz="3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1F93C0-9D66-485C-92BC-20D777B78855}"/>
              </a:ext>
            </a:extLst>
          </p:cNvPr>
          <p:cNvSpPr/>
          <p:nvPr/>
        </p:nvSpPr>
        <p:spPr>
          <a:xfrm>
            <a:off x="2829886" y="1125735"/>
            <a:ext cx="6716390" cy="553998"/>
          </a:xfrm>
          <a:prstGeom prst="rect">
            <a:avLst/>
          </a:prstGeom>
        </p:spPr>
        <p:txBody>
          <a:bodyPr wrap="none">
            <a:spAutoFit/>
          </a:bodyPr>
          <a:lstStyle/>
          <a:p>
            <a:r>
              <a:rPr lang="de-DE" sz="3000" dirty="0">
                <a:solidFill>
                  <a:schemeClr val="accent2">
                    <a:lumMod val="50000"/>
                  </a:schemeClr>
                </a:solidFill>
                <a:latin typeface="Times New Roman" panose="02020603050405020304" pitchFamily="18" charset="0"/>
                <a:cs typeface="Times New Roman" panose="02020603050405020304" pitchFamily="18" charset="0"/>
              </a:rPr>
              <a:t>Slika 33. Organizacija sektora hrane i pića</a:t>
            </a:r>
            <a:endParaRPr lang="en-GB" sz="30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C5E6A29-207B-44AD-ABB6-0F33DCA00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356" y="1747113"/>
            <a:ext cx="8619287" cy="446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1339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DE6D-DA96-40E1-9535-86DC751D7669}"/>
              </a:ext>
            </a:extLst>
          </p:cNvPr>
          <p:cNvSpPr>
            <a:spLocks noGrp="1"/>
          </p:cNvSpPr>
          <p:nvPr>
            <p:ph type="title"/>
          </p:nvPr>
        </p:nvSpPr>
        <p:spPr>
          <a:xfrm>
            <a:off x="2162680" y="536934"/>
            <a:ext cx="10788243" cy="719779"/>
          </a:xfrm>
        </p:spPr>
        <p:txBody>
          <a:bodyPr>
            <a:normAutofit/>
          </a:bodyPr>
          <a:lstStyle/>
          <a:p>
            <a:br>
              <a:rPr lang="en-GB" sz="2200" dirty="0">
                <a:latin typeface="+mn-lt"/>
                <a:ea typeface="+mn-ea"/>
                <a:cs typeface="+mn-cs"/>
              </a:rPr>
            </a:br>
            <a:endParaRPr lang="en-GB" sz="2000" dirty="0">
              <a:solidFill>
                <a:schemeClr val="tx1"/>
              </a:solidFill>
              <a:latin typeface="Times New Roman" panose="02020603050405020304" pitchFamily="18" charset="0"/>
              <a:ea typeface="+mn-ea"/>
              <a:cs typeface="Times New Roman" panose="02020603050405020304" pitchFamily="18" charset="0"/>
            </a:endParaRPr>
          </a:p>
        </p:txBody>
      </p:sp>
      <p:sp>
        <p:nvSpPr>
          <p:cNvPr id="4" name="Rectangle 3">
            <a:extLst>
              <a:ext uri="{FF2B5EF4-FFF2-40B4-BE49-F238E27FC236}">
                <a16:creationId xmlns:a16="http://schemas.microsoft.com/office/drawing/2014/main" id="{EACA315A-04FD-4126-9C84-7BB2E5312065}"/>
              </a:ext>
            </a:extLst>
          </p:cNvPr>
          <p:cNvSpPr/>
          <p:nvPr/>
        </p:nvSpPr>
        <p:spPr>
          <a:xfrm>
            <a:off x="1149291" y="1859028"/>
            <a:ext cx="9999677" cy="2301977"/>
          </a:xfrm>
          <a:prstGeom prst="rect">
            <a:avLst/>
          </a:prstGeom>
        </p:spPr>
        <p:txBody>
          <a:bodyPr wrap="square">
            <a:spAutoFit/>
          </a:bodyPr>
          <a:lstStyle/>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Najčešća komunikacija direktora je sa kolegama zaduženim za prodaju jer su oni dobar izvor poslovnih ideja. </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de-DE"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Obaveze koje svakodnevno obavlja direktor su: čitanje izveštaja iz barova, restorana, službe obezbeđenja, obilazak sala, provera specijaliteta menija za taj dan, provera jedinice usluge u sobi, sastanak sa glavnim kuvarom, direktorom nabavke, provera funkcionisanja jedinice za pranje sudova, provera termina bitnih događaja za taj dan, usavršavanje jelovnika za buduće periode, zajednički ručak sa šefom kuhinje, direktorima nabavke, keteringa, za ljudske resurse, gde diskutuju o budućnosti poslovanja, degustacija.</a:t>
            </a:r>
            <a:endParaRPr lang="en-GB" sz="1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616707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DC8F-9932-4835-A6E7-8D2C4CDFC936}"/>
              </a:ext>
            </a:extLst>
          </p:cNvPr>
          <p:cNvSpPr>
            <a:spLocks noGrp="1"/>
          </p:cNvSpPr>
          <p:nvPr>
            <p:ph type="title"/>
          </p:nvPr>
        </p:nvSpPr>
        <p:spPr>
          <a:xfrm>
            <a:off x="324106" y="789391"/>
            <a:ext cx="10515600" cy="748325"/>
          </a:xfrm>
        </p:spPr>
        <p:txBody>
          <a:bodyPr>
            <a:normAutofit/>
          </a:bodyPr>
          <a:lstStyle/>
          <a:p>
            <a:pPr marL="914400" lvl="2" algn="l">
              <a:lnSpc>
                <a:spcPct val="115000"/>
              </a:lnSpc>
              <a:spcAft>
                <a:spcPts val="0"/>
              </a:spcAft>
            </a:pPr>
            <a:r>
              <a:rPr lang="de-DE"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Prijemni prostor u hotelu </a:t>
            </a:r>
            <a:endParaRPr lang="en-GB" sz="3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A967E28-C8F4-400C-9316-613BF70CFBC1}"/>
              </a:ext>
            </a:extLst>
          </p:cNvPr>
          <p:cNvSpPr>
            <a:spLocks noGrp="1"/>
          </p:cNvSpPr>
          <p:nvPr>
            <p:ph sz="half" idx="1"/>
          </p:nvPr>
        </p:nvSpPr>
        <p:spPr>
          <a:xfrm>
            <a:off x="1149292" y="1737337"/>
            <a:ext cx="10101476" cy="4641778"/>
          </a:xfrm>
        </p:spPr>
        <p:txBody>
          <a:bodyPr>
            <a:normAutofit/>
          </a:bodyPr>
          <a:lstStyle/>
          <a:p>
            <a:pPr algn="just"/>
            <a:endParaRPr lang="sr-Latn-RS" dirty="0"/>
          </a:p>
          <a:p>
            <a:pPr algn="just"/>
            <a:r>
              <a:rPr lang="de-DE" sz="1800" b="1" dirty="0">
                <a:solidFill>
                  <a:schemeClr val="accent2">
                    <a:lumMod val="50000"/>
                  </a:schemeClr>
                </a:solidFill>
                <a:latin typeface="Times New Roman" panose="02020603050405020304" pitchFamily="18" charset="0"/>
                <a:cs typeface="Times New Roman" panose="02020603050405020304" pitchFamily="18" charset="0"/>
              </a:rPr>
              <a:t>Ulaz</a:t>
            </a:r>
            <a:r>
              <a:rPr lang="de-DE" sz="1800" dirty="0">
                <a:solidFill>
                  <a:schemeClr val="accent2">
                    <a:lumMod val="50000"/>
                  </a:schemeClr>
                </a:solidFill>
                <a:latin typeface="Times New Roman" panose="02020603050405020304" pitchFamily="18" charset="0"/>
                <a:cs typeface="Times New Roman" panose="02020603050405020304" pitchFamily="18" charset="0"/>
              </a:rPr>
              <a:t> u hotel služi isključivo za gosta. Obično hoteli imaju jedan glavni i jedan sporedni ulaz za goste.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1800" b="1" dirty="0">
                <a:solidFill>
                  <a:schemeClr val="accent2">
                    <a:lumMod val="50000"/>
                  </a:schemeClr>
                </a:solidFill>
                <a:latin typeface="Times New Roman" panose="02020603050405020304" pitchFamily="18" charset="0"/>
                <a:cs typeface="Times New Roman" panose="02020603050405020304" pitchFamily="18" charset="0"/>
              </a:rPr>
              <a:t>U predvorje</a:t>
            </a:r>
            <a:r>
              <a:rPr lang="de-DE" sz="1800" dirty="0">
                <a:solidFill>
                  <a:schemeClr val="accent2">
                    <a:lumMod val="50000"/>
                  </a:schemeClr>
                </a:solidFill>
                <a:latin typeface="Times New Roman" panose="02020603050405020304" pitchFamily="18" charset="0"/>
                <a:cs typeface="Times New Roman" panose="02020603050405020304" pitchFamily="18" charset="0"/>
              </a:rPr>
              <a:t> hotela se stiže nakon glavnog ulaza.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1800" dirty="0">
                <a:solidFill>
                  <a:schemeClr val="accent2">
                    <a:lumMod val="50000"/>
                  </a:schemeClr>
                </a:solidFill>
                <a:latin typeface="Times New Roman" panose="02020603050405020304" pitchFamily="18" charset="0"/>
                <a:cs typeface="Times New Roman" panose="02020603050405020304" pitchFamily="18" charset="0"/>
              </a:rPr>
              <a:t>Njegove funkcije su prihvatanje, prijem, otpust, komunikacija i kontrola gosta.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en-GB" sz="2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EB23DB11-91BE-43B2-B6D7-9F6AC382CFBB}"/>
              </a:ext>
            </a:extLst>
          </p:cNvPr>
          <p:cNvSpPr>
            <a:spLocks noGrp="1"/>
          </p:cNvSpPr>
          <p:nvPr>
            <p:ph sz="half" idx="2"/>
          </p:nvPr>
        </p:nvSpPr>
        <p:spPr>
          <a:xfrm>
            <a:off x="7704785" y="5967341"/>
            <a:ext cx="5181600" cy="411774"/>
          </a:xfrm>
        </p:spPr>
        <p:txBody>
          <a:bodyPr>
            <a:normAutofit/>
          </a:bodyPr>
          <a:lstStyle/>
          <a:p>
            <a:pPr marL="0" indent="0">
              <a:buNone/>
            </a:pPr>
            <a:r>
              <a:rPr lang="sr-Latn-RS" sz="1600" dirty="0">
                <a:solidFill>
                  <a:schemeClr val="accent2">
                    <a:lumMod val="50000"/>
                  </a:schemeClr>
                </a:solidFill>
              </a:rPr>
              <a:t>                                   </a:t>
            </a:r>
            <a:endParaRPr lang="en-GB" sz="16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1991748"/>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558130-6C12-409B-8127-CF2A23F5790D}"/>
              </a:ext>
            </a:extLst>
          </p:cNvPr>
          <p:cNvSpPr>
            <a:spLocks noGrp="1"/>
          </p:cNvSpPr>
          <p:nvPr>
            <p:ph idx="1"/>
          </p:nvPr>
        </p:nvSpPr>
        <p:spPr>
          <a:xfrm>
            <a:off x="1191237" y="1856255"/>
            <a:ext cx="9982899" cy="4110604"/>
          </a:xfrm>
        </p:spPr>
        <p:txBody>
          <a:bodyPr>
            <a:normAutofit lnSpcReduction="10000"/>
          </a:bodyPr>
          <a:lstStyle/>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Šef</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odgovoran</a:t>
            </a:r>
            <a:r>
              <a:rPr lang="en-US" sz="1800" dirty="0">
                <a:solidFill>
                  <a:schemeClr val="accent2">
                    <a:lumMod val="50000"/>
                  </a:schemeClr>
                </a:solidFill>
                <a:latin typeface="Times New Roman" panose="02020603050405020304" pitchFamily="18" charset="0"/>
                <a:cs typeface="Times New Roman" panose="02020603050405020304" pitchFamily="18" charset="0"/>
              </a:rPr>
              <a:t> za rad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obezbeđivanje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kontinuiteta</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načinu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serviranja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ukusu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veličini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porcije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treba</a:t>
            </a:r>
            <a:r>
              <a:rPr lang="en-US" sz="1800" dirty="0">
                <a:solidFill>
                  <a:schemeClr val="accent2">
                    <a:lumMod val="50000"/>
                  </a:schemeClr>
                </a:solidFill>
                <a:latin typeface="Times New Roman" panose="02020603050405020304" pitchFamily="18" charset="0"/>
                <a:cs typeface="Times New Roman" panose="02020603050405020304" pitchFamily="18" charset="0"/>
              </a:rPr>
              <a:t> da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prevazilaze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očekivanja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Radni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zadaci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šefa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provera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uređaja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aparata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prisustvo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testira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ukuse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hrane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odobrava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rasporede</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barove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restorane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svakodnevno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evidentira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troškove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prihode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planira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buduće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obaveze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proverava</a:t>
            </a:r>
            <a:r>
              <a:rPr lang="en-US" sz="1800" dirty="0">
                <a:solidFill>
                  <a:schemeClr val="accent2">
                    <a:lumMod val="50000"/>
                  </a:schemeClr>
                </a:solidFill>
                <a:latin typeface="Times New Roman" panose="02020603050405020304" pitchFamily="18" charset="0"/>
                <a:cs typeface="Times New Roman" panose="02020603050405020304" pitchFamily="18" charset="0"/>
              </a:rPr>
              <a:t> rad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keteringa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a:solidFill>
                  <a:schemeClr val="accent2">
                    <a:lumMod val="50000"/>
                  </a:schemeClr>
                </a:solidFill>
                <a:latin typeface="Times New Roman" panose="02020603050405020304" pitchFamily="18" charset="0"/>
                <a:cs typeface="Times New Roman" panose="02020603050405020304" pitchFamily="18" charset="0"/>
              </a:rPr>
              <a:t>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linijske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kuvare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ubrajamo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kuvar</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pečenja</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ribu</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sosove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hladne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bankete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poslastičar</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povrće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Kod</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planiranja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jelovnika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potrebno</a:t>
            </a:r>
            <a:r>
              <a:rPr lang="en-US" sz="1800" dirty="0">
                <a:solidFill>
                  <a:schemeClr val="accent2">
                    <a:lumMod val="50000"/>
                  </a:schemeClr>
                </a:solidFill>
                <a:latin typeface="Times New Roman" panose="02020603050405020304" pitchFamily="18" charset="0"/>
                <a:cs typeface="Times New Roman" panose="02020603050405020304" pitchFamily="18" charset="0"/>
              </a:rPr>
              <a:t> je da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vodi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računa</a:t>
            </a:r>
            <a:r>
              <a:rPr lang="en-US" sz="1800" dirty="0">
                <a:solidFill>
                  <a:schemeClr val="accent2">
                    <a:lumMod val="50000"/>
                  </a:schemeClr>
                </a:solidFill>
                <a:latin typeface="Times New Roman" panose="02020603050405020304" pitchFamily="18" charset="0"/>
                <a:cs typeface="Times New Roman" panose="02020603050405020304" pitchFamily="18" charset="0"/>
              </a:rPr>
              <a:t> 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dnevnim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potrebama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organizma</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materijama</a:t>
            </a:r>
            <a:r>
              <a:rPr lang="en-US" sz="1800" dirty="0">
                <a:solidFill>
                  <a:schemeClr val="accent2">
                    <a:lumMod val="50000"/>
                  </a:schemeClr>
                </a:solidFill>
                <a:latin typeface="Times New Roman" panose="02020603050405020304" pitchFamily="18" charset="0"/>
                <a:cs typeface="Times New Roman" panose="02020603050405020304" pitchFamily="18" charset="0"/>
              </a:rPr>
              <a:t>, 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količini</a:t>
            </a:r>
            <a:r>
              <a:rPr lang="en-US" sz="1800" dirty="0">
                <a:solidFill>
                  <a:schemeClr val="accent2">
                    <a:lumMod val="50000"/>
                  </a:schemeClr>
                </a:solidFill>
                <a:latin typeface="Times New Roman" panose="02020603050405020304" pitchFamily="18" charset="0"/>
                <a:cs typeface="Times New Roman" panose="02020603050405020304" pitchFamily="18" charset="0"/>
              </a:rPr>
              <a:t>, 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povećanju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apetita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kod</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1800" dirty="0">
                <a:solidFill>
                  <a:schemeClr val="accent2">
                    <a:lumMod val="50000"/>
                  </a:schemeClr>
                </a:solidFill>
                <a:latin typeface="Times New Roman" panose="02020603050405020304" pitchFamily="18" charset="0"/>
                <a:cs typeface="Times New Roman" panose="02020603050405020304" pitchFamily="18" charset="0"/>
              </a:rPr>
              <a:t>, 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higjeni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namirnica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Prema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načinu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razvrstavamo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restauracijske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pripremaju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osnovu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jelovnika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pripremljenog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prema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kapacitetu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potrošnji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Drugi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oblik</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kuhinja</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pansionski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gde</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pripremaju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osnovu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menija</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određen</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broj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p>
        </p:txBody>
      </p:sp>
      <p:sp>
        <p:nvSpPr>
          <p:cNvPr id="2" name="Rectangle 1">
            <a:extLst>
              <a:ext uri="{FF2B5EF4-FFF2-40B4-BE49-F238E27FC236}">
                <a16:creationId xmlns:a16="http://schemas.microsoft.com/office/drawing/2014/main" id="{0E43B103-4878-464B-BC03-351560767C18}"/>
              </a:ext>
            </a:extLst>
          </p:cNvPr>
          <p:cNvSpPr/>
          <p:nvPr/>
        </p:nvSpPr>
        <p:spPr>
          <a:xfrm>
            <a:off x="1191237" y="891141"/>
            <a:ext cx="6096000" cy="584775"/>
          </a:xfrm>
          <a:prstGeom prst="rect">
            <a:avLst/>
          </a:prstGeom>
        </p:spPr>
        <p:txBody>
          <a:bodyPr>
            <a:spAutoFit/>
          </a:bodyPr>
          <a:lstStyle/>
          <a:p>
            <a:r>
              <a:rPr lang="sr-Latn-RS" sz="3200" dirty="0">
                <a:solidFill>
                  <a:schemeClr val="accent2">
                    <a:lumMod val="50000"/>
                  </a:schemeClr>
                </a:solidFill>
                <a:latin typeface="Times New Roman" panose="02020603050405020304" pitchFamily="18" charset="0"/>
                <a:ea typeface="Calibri" panose="020F0502020204030204" pitchFamily="34" charset="0"/>
              </a:rPr>
              <a:t>Kuhinja</a:t>
            </a:r>
          </a:p>
        </p:txBody>
      </p:sp>
    </p:spTree>
    <p:extLst>
      <p:ext uri="{BB962C8B-B14F-4D97-AF65-F5344CB8AC3E}">
        <p14:creationId xmlns:p14="http://schemas.microsoft.com/office/powerpoint/2010/main" val="1080785125"/>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8D939C-7A2B-467B-93A7-24F9D9A2563C}"/>
              </a:ext>
            </a:extLst>
          </p:cNvPr>
          <p:cNvSpPr>
            <a:spLocks noGrp="1"/>
          </p:cNvSpPr>
          <p:nvPr>
            <p:ph idx="1"/>
          </p:nvPr>
        </p:nvSpPr>
        <p:spPr>
          <a:xfrm>
            <a:off x="1171663" y="1944894"/>
            <a:ext cx="10044418" cy="6031625"/>
          </a:xfrm>
        </p:spPr>
        <p:txBody>
          <a:bodyPr>
            <a:noAutofit/>
          </a:bodyPr>
          <a:lstStyle/>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Prema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broju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zaposlenog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osoblja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kapacitetu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razlikujemo</a:t>
            </a:r>
            <a:r>
              <a:rPr lang="en-US" sz="1800" dirty="0">
                <a:solidFill>
                  <a:schemeClr val="accent2">
                    <a:lumMod val="50000"/>
                  </a:schemeClr>
                </a:solidFill>
                <a:latin typeface="Times New Roman" panose="02020603050405020304" pitchFamily="18" charset="0"/>
                <a:cs typeface="Times New Roman" panose="02020603050405020304" pitchFamily="18" charset="0"/>
              </a:rPr>
              <a:t> male,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sredne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velike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a:solidFill>
                  <a:schemeClr val="accent2">
                    <a:lumMod val="50000"/>
                  </a:schemeClr>
                </a:solidFill>
                <a:latin typeface="Times New Roman" panose="02020603050405020304" pitchFamily="18" charset="0"/>
                <a:cs typeface="Times New Roman" panose="02020603050405020304" pitchFamily="18" charset="0"/>
              </a:rPr>
              <a:t>Male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imaju</a:t>
            </a:r>
            <a:r>
              <a:rPr lang="en-US" sz="1800" dirty="0">
                <a:solidFill>
                  <a:schemeClr val="accent2">
                    <a:lumMod val="50000"/>
                  </a:schemeClr>
                </a:solidFill>
                <a:latin typeface="Times New Roman" panose="02020603050405020304" pitchFamily="18" charset="0"/>
                <a:cs typeface="Times New Roman" panose="02020603050405020304" pitchFamily="18" charset="0"/>
              </a:rPr>
              <a:t> 12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članova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osoblja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jednog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kuvara</a:t>
            </a:r>
            <a:r>
              <a:rPr lang="en-US" sz="1800" dirty="0">
                <a:solidFill>
                  <a:schemeClr val="accent2">
                    <a:lumMod val="50000"/>
                  </a:schemeClr>
                </a:solidFill>
                <a:latin typeface="Times New Roman" panose="02020603050405020304" pitchFamily="18" charset="0"/>
                <a:cs typeface="Times New Roman" panose="02020603050405020304" pitchFamily="18" charset="0"/>
              </a:rPr>
              <a:t>, 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kapacitet</a:t>
            </a:r>
            <a:r>
              <a:rPr lang="en-US" sz="1800" dirty="0">
                <a:solidFill>
                  <a:schemeClr val="accent2">
                    <a:lumMod val="50000"/>
                  </a:schemeClr>
                </a:solidFill>
                <a:latin typeface="Times New Roman" panose="02020603050405020304" pitchFamily="18" charset="0"/>
                <a:cs typeface="Times New Roman" panose="02020603050405020304" pitchFamily="18" charset="0"/>
              </a:rPr>
              <a:t> je do 100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obroka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Redovno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postoji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samo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topla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gde</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pripremaju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samo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topla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poslastice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Srednje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zapošljavaju</a:t>
            </a:r>
            <a:r>
              <a:rPr lang="en-US" sz="1800" dirty="0">
                <a:solidFill>
                  <a:schemeClr val="accent2">
                    <a:lumMod val="50000"/>
                  </a:schemeClr>
                </a:solidFill>
                <a:latin typeface="Times New Roman" panose="02020603050405020304" pitchFamily="18" charset="0"/>
                <a:cs typeface="Times New Roman" panose="02020603050405020304" pitchFamily="18" charset="0"/>
              </a:rPr>
              <a:t> 12-15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osoba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kuvar</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ima</a:t>
            </a:r>
            <a:r>
              <a:rPr lang="en-US" sz="1800" dirty="0">
                <a:solidFill>
                  <a:schemeClr val="accent2">
                    <a:lumMod val="50000"/>
                  </a:schemeClr>
                </a:solidFill>
                <a:latin typeface="Times New Roman" panose="02020603050405020304" pitchFamily="18" charset="0"/>
                <a:cs typeface="Times New Roman" panose="02020603050405020304" pitchFamily="18" charset="0"/>
              </a:rPr>
              <a:t> do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pomoćnika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poslastičara</a:t>
            </a:r>
            <a:r>
              <a:rPr lang="en-US" sz="1800" dirty="0">
                <a:solidFill>
                  <a:schemeClr val="accent2">
                    <a:lumMod val="50000"/>
                  </a:schemeClr>
                </a:solidFill>
                <a:latin typeface="Times New Roman" panose="02020603050405020304" pitchFamily="18" charset="0"/>
                <a:cs typeface="Times New Roman" panose="02020603050405020304" pitchFamily="18" charset="0"/>
              </a:rPr>
              <a:t>, 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često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mlađeg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kuvara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kafe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kuvaricu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osoblje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Kapacitet</a:t>
            </a:r>
            <a:r>
              <a:rPr lang="en-US" sz="1800" dirty="0">
                <a:solidFill>
                  <a:schemeClr val="accent2">
                    <a:lumMod val="50000"/>
                  </a:schemeClr>
                </a:solidFill>
                <a:latin typeface="Times New Roman" panose="02020603050405020304" pitchFamily="18" charset="0"/>
                <a:cs typeface="Times New Roman" panose="02020603050405020304" pitchFamily="18" charset="0"/>
              </a:rPr>
              <a:t> je od 100-300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obroka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Velike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zapošljavaju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više</a:t>
            </a:r>
            <a:r>
              <a:rPr lang="en-US" sz="1800" dirty="0">
                <a:solidFill>
                  <a:schemeClr val="accent2">
                    <a:lumMod val="50000"/>
                  </a:schemeClr>
                </a:solidFill>
                <a:latin typeface="Times New Roman" panose="02020603050405020304" pitchFamily="18" charset="0"/>
                <a:cs typeface="Times New Roman" panose="02020603050405020304" pitchFamily="18" charset="0"/>
              </a:rPr>
              <a:t> od 30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osoba</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smjene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najmanje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6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kuvara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Velike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imaju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više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samostalnih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odeljenja</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kojima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imaju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toplu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kuhinju</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doručak</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poslastičarnicu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sl.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Kapacitet</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preko</a:t>
            </a:r>
            <a:r>
              <a:rPr lang="en-US" sz="1800" dirty="0">
                <a:solidFill>
                  <a:schemeClr val="accent2">
                    <a:lumMod val="50000"/>
                  </a:schemeClr>
                </a:solidFill>
                <a:latin typeface="Times New Roman" panose="02020603050405020304" pitchFamily="18" charset="0"/>
                <a:cs typeface="Times New Roman" panose="02020603050405020304" pitchFamily="18" charset="0"/>
              </a:rPr>
              <a:t> 300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obroka</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en-GB" sz="1600" dirty="0"/>
          </a:p>
        </p:txBody>
      </p:sp>
    </p:spTree>
    <p:extLst>
      <p:ext uri="{BB962C8B-B14F-4D97-AF65-F5344CB8AC3E}">
        <p14:creationId xmlns:p14="http://schemas.microsoft.com/office/powerpoint/2010/main" val="2740930965"/>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7AAF6-F3E8-4612-A2C1-DBAF25D5C748}"/>
              </a:ext>
            </a:extLst>
          </p:cNvPr>
          <p:cNvSpPr>
            <a:spLocks noGrp="1"/>
          </p:cNvSpPr>
          <p:nvPr>
            <p:ph idx="1"/>
          </p:nvPr>
        </p:nvSpPr>
        <p:spPr/>
        <p:txBody>
          <a:bodyPr/>
          <a:lstStyle/>
          <a:p>
            <a:pPr algn="just"/>
            <a:r>
              <a:rPr lang="en-U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Profit od </a:t>
            </a:r>
            <a:r>
              <a:rPr lang="en-US" sz="18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prodaje</a:t>
            </a:r>
            <a:r>
              <a:rPr lang="en-U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pića</a:t>
            </a:r>
            <a:r>
              <a:rPr lang="en-U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veći</a:t>
            </a:r>
            <a:r>
              <a:rPr lang="en-U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odnosu</a:t>
            </a:r>
            <a:r>
              <a:rPr lang="en-U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profit od </a:t>
            </a:r>
            <a:r>
              <a:rPr lang="en-US" sz="18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prodaje</a:t>
            </a:r>
            <a:r>
              <a:rPr lang="en-U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hrane</a:t>
            </a:r>
            <a:r>
              <a:rPr lang="en-U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sr-Latn-RS" sz="18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Menadžer</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pića</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odgovoran</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kupovinu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prijem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skladištenje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kontrolisanje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prodaje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a:solidFill>
                  <a:schemeClr val="accent2">
                    <a:lumMod val="50000"/>
                  </a:schemeClr>
                </a:solidFill>
                <a:latin typeface="Times New Roman" panose="02020603050405020304" pitchFamily="18" charset="0"/>
                <a:cs typeface="Times New Roman" panose="02020603050405020304" pitchFamily="18" charset="0"/>
              </a:rPr>
              <a:t>Pored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navedenog</a:t>
            </a:r>
            <a:r>
              <a:rPr lang="en-US" sz="1800" dirty="0">
                <a:solidFill>
                  <a:schemeClr val="accent2">
                    <a:lumMod val="50000"/>
                  </a:schemeClr>
                </a:solidFill>
                <a:latin typeface="Times New Roman" panose="02020603050405020304" pitchFamily="18" charset="0"/>
                <a:cs typeface="Times New Roman" panose="02020603050405020304" pitchFamily="18" charset="0"/>
              </a:rPr>
              <a:t> on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zapošljava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obučava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raspoređuje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kontroliše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osoblje</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piće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Usklađuje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potrebe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drugih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odeljenja</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potrebama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pića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Uspešnost</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bara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meri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učešćem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troškova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posluženog</a:t>
            </a:r>
            <a:r>
              <a:rPr lang="en-US" sz="1800" dirty="0">
                <a:solidFill>
                  <a:schemeClr val="accent2">
                    <a:lumMod val="50000"/>
                  </a:schemeClr>
                </a:solidFill>
                <a:latin typeface="Times New Roman" panose="02020603050405020304" pitchFamily="18" charset="0"/>
                <a:cs typeface="Times New Roman" panose="02020603050405020304" pitchFamily="18" charset="0"/>
              </a:rPr>
              <a:t> pica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koje</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dobija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tako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što</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troškovi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utrošenih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zaliha</a:t>
            </a:r>
            <a:r>
              <a:rPr lang="en-US" sz="1800" dirty="0">
                <a:solidFill>
                  <a:schemeClr val="accent2">
                    <a:lumMod val="50000"/>
                  </a:schemeClr>
                </a:solidFill>
                <a:latin typeface="Times New Roman" panose="02020603050405020304" pitchFamily="18" charset="0"/>
                <a:cs typeface="Times New Roman" panose="02020603050405020304" pitchFamily="18" charset="0"/>
              </a:rPr>
              <a:t> pica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podele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ukupnom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prodajom</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određenom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vremenskom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periodu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Rentabilno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ukoliko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troškovi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popijenog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pića</a:t>
            </a:r>
            <a:r>
              <a:rPr lang="en-US" sz="1800" dirty="0">
                <a:solidFill>
                  <a:schemeClr val="accent2">
                    <a:lumMod val="50000"/>
                  </a:schemeClr>
                </a:solidFill>
                <a:latin typeface="Times New Roman" panose="02020603050405020304" pitchFamily="18" charset="0"/>
                <a:cs typeface="Times New Roman" panose="02020603050405020304" pitchFamily="18" charset="0"/>
              </a:rPr>
              <a:t> 20-30%.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a:solidFill>
                  <a:schemeClr val="accent2">
                    <a:lumMod val="50000"/>
                  </a:schemeClr>
                </a:solidFill>
                <a:latin typeface="Times New Roman" panose="02020603050405020304" pitchFamily="18" charset="0"/>
                <a:cs typeface="Times New Roman" panose="02020603050405020304" pitchFamily="18" charset="0"/>
              </a:rPr>
              <a:t>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hotelima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postoje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više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barova</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zavisnosti</a:t>
            </a:r>
            <a:r>
              <a:rPr lang="en-US" sz="1800" dirty="0">
                <a:solidFill>
                  <a:schemeClr val="accent2">
                    <a:lumMod val="50000"/>
                  </a:schemeClr>
                </a:solidFill>
                <a:latin typeface="Times New Roman" panose="02020603050405020304" pitchFamily="18" charset="0"/>
                <a:cs typeface="Times New Roman" panose="02020603050405020304" pitchFamily="18" charset="0"/>
              </a:rPr>
              <a:t> od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mesta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gde</a:t>
            </a:r>
            <a:r>
              <a:rPr lang="en-US" sz="1800" dirty="0">
                <a:solidFill>
                  <a:schemeClr val="accent2">
                    <a:lumMod val="50000"/>
                  </a:schemeClr>
                </a:solidFill>
                <a:latin typeface="Times New Roman" panose="02020603050405020304" pitchFamily="18" charset="0"/>
                <a:cs typeface="Times New Roman" panose="02020603050405020304" pitchFamily="18" charset="0"/>
              </a:rPr>
              <a:t>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nalaze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p>
        </p:txBody>
      </p:sp>
      <p:sp>
        <p:nvSpPr>
          <p:cNvPr id="2" name="Rectangle 1">
            <a:extLst>
              <a:ext uri="{FF2B5EF4-FFF2-40B4-BE49-F238E27FC236}">
                <a16:creationId xmlns:a16="http://schemas.microsoft.com/office/drawing/2014/main" id="{89E7ABAB-9C97-4232-869A-94092F7FC773}"/>
              </a:ext>
            </a:extLst>
          </p:cNvPr>
          <p:cNvSpPr/>
          <p:nvPr/>
        </p:nvSpPr>
        <p:spPr>
          <a:xfrm>
            <a:off x="984309" y="873225"/>
            <a:ext cx="6096000" cy="622799"/>
          </a:xfrm>
          <a:prstGeom prst="rect">
            <a:avLst/>
          </a:prstGeom>
        </p:spPr>
        <p:txBody>
          <a:bodyPr>
            <a:spAutoFit/>
          </a:bodyPr>
          <a:lstStyle/>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Barovi</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pića</a:t>
            </a:r>
            <a:endParaRPr lang="en-GB" sz="3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4F22476-CF55-4F76-AE68-E6464C0A6FFD}"/>
              </a:ext>
            </a:extLst>
          </p:cNvPr>
          <p:cNvSpPr/>
          <p:nvPr/>
        </p:nvSpPr>
        <p:spPr>
          <a:xfrm>
            <a:off x="1235978" y="1612594"/>
            <a:ext cx="10956022" cy="369332"/>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rPr>
              <a:t> </a:t>
            </a:r>
            <a:endParaRPr lang="en-GB" dirty="0"/>
          </a:p>
        </p:txBody>
      </p:sp>
    </p:spTree>
    <p:extLst>
      <p:ext uri="{BB962C8B-B14F-4D97-AF65-F5344CB8AC3E}">
        <p14:creationId xmlns:p14="http://schemas.microsoft.com/office/powerpoint/2010/main" val="1567107519"/>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AF8A-8F2B-40B5-9135-C272D568D7B0}"/>
              </a:ext>
            </a:extLst>
          </p:cNvPr>
          <p:cNvSpPr>
            <a:spLocks noGrp="1"/>
          </p:cNvSpPr>
          <p:nvPr>
            <p:ph type="title"/>
          </p:nvPr>
        </p:nvSpPr>
        <p:spPr>
          <a:xfrm>
            <a:off x="1134833" y="121482"/>
            <a:ext cx="10058400" cy="709233"/>
          </a:xfrm>
        </p:spPr>
        <p:txBody>
          <a:bodyPr>
            <a:normAutofit/>
          </a:bodyPr>
          <a:lstStyle/>
          <a:p>
            <a:r>
              <a:rPr lang="en-US" sz="3200" dirty="0" err="1">
                <a:solidFill>
                  <a:schemeClr val="accent2">
                    <a:lumMod val="50000"/>
                  </a:schemeClr>
                </a:solidFill>
                <a:latin typeface="Times New Roman" panose="02020603050405020304" pitchFamily="18" charset="0"/>
                <a:cs typeface="Times New Roman" panose="02020603050405020304" pitchFamily="18" charset="0"/>
              </a:rPr>
              <a:t>Banketi</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i</a:t>
            </a:r>
            <a:r>
              <a:rPr lang="en-US" sz="3200" dirty="0">
                <a:solidFill>
                  <a:schemeClr val="accent2">
                    <a:lumMod val="50000"/>
                  </a:schemeClr>
                </a:solidFill>
                <a:latin typeface="Times New Roman" panose="02020603050405020304" pitchFamily="18"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cs typeface="Times New Roman" panose="02020603050405020304" pitchFamily="18" charset="0"/>
              </a:rPr>
              <a:t>ketering</a:t>
            </a:r>
            <a:endParaRPr lang="en-GB" sz="3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E7E91BB-DE12-463D-8E29-191607F98A39}"/>
              </a:ext>
            </a:extLst>
          </p:cNvPr>
          <p:cNvSpPr/>
          <p:nvPr/>
        </p:nvSpPr>
        <p:spPr>
          <a:xfrm>
            <a:off x="1134833" y="830715"/>
            <a:ext cx="9922334" cy="369332"/>
          </a:xfrm>
          <a:prstGeom prst="rect">
            <a:avLst/>
          </a:prstGeom>
        </p:spPr>
        <p:txBody>
          <a:bodyPr wrap="square">
            <a:spAutoFit/>
          </a:bodyPr>
          <a:lstStyle/>
          <a:p>
            <a:r>
              <a:rPr lang="en-US" dirty="0" err="1">
                <a:solidFill>
                  <a:schemeClr val="accent2">
                    <a:lumMod val="50000"/>
                  </a:schemeClr>
                </a:solidFill>
                <a:latin typeface="Times New Roman" panose="02020603050405020304" pitchFamily="18" charset="0"/>
                <a:ea typeface="Calibri" panose="020F0502020204030204" pitchFamily="34" charset="0"/>
              </a:rPr>
              <a:t>Banketi</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i</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ketering</a:t>
            </a:r>
            <a:r>
              <a:rPr lang="en-US" dirty="0">
                <a:solidFill>
                  <a:schemeClr val="accent2">
                    <a:lumMod val="50000"/>
                  </a:schemeClr>
                </a:solidFill>
                <a:latin typeface="Times New Roman" panose="02020603050405020304" pitchFamily="18" charset="0"/>
                <a:ea typeface="Calibri" panose="020F0502020204030204" pitchFamily="34" charset="0"/>
              </a:rPr>
              <a:t> se </a:t>
            </a:r>
            <a:r>
              <a:rPr lang="en-US" dirty="0" err="1">
                <a:solidFill>
                  <a:schemeClr val="accent2">
                    <a:lumMod val="50000"/>
                  </a:schemeClr>
                </a:solidFill>
                <a:latin typeface="Times New Roman" panose="02020603050405020304" pitchFamily="18" charset="0"/>
                <a:ea typeface="Calibri" panose="020F0502020204030204" pitchFamily="34" charset="0"/>
              </a:rPr>
              <a:t>priređuju</a:t>
            </a:r>
            <a:r>
              <a:rPr lang="en-US" dirty="0">
                <a:solidFill>
                  <a:schemeClr val="accent2">
                    <a:lumMod val="50000"/>
                  </a:schemeClr>
                </a:solidFill>
                <a:latin typeface="Times New Roman" panose="02020603050405020304" pitchFamily="18" charset="0"/>
                <a:ea typeface="Calibri" panose="020F0502020204030204" pitchFamily="34" charset="0"/>
              </a:rPr>
              <a:t> u </a:t>
            </a:r>
            <a:r>
              <a:rPr lang="en-US" dirty="0" err="1">
                <a:solidFill>
                  <a:schemeClr val="accent2">
                    <a:lumMod val="50000"/>
                  </a:schemeClr>
                </a:solidFill>
                <a:latin typeface="Times New Roman" panose="02020603050405020304" pitchFamily="18" charset="0"/>
                <a:ea typeface="Calibri" panose="020F0502020204030204" pitchFamily="34" charset="0"/>
              </a:rPr>
              <a:t>različitim</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situacijama</a:t>
            </a:r>
            <a:r>
              <a:rPr lang="en-US" dirty="0">
                <a:solidFill>
                  <a:schemeClr val="accent2">
                    <a:lumMod val="50000"/>
                  </a:schemeClr>
                </a:solidFill>
                <a:latin typeface="Times New Roman" panose="02020603050405020304" pitchFamily="18" charset="0"/>
                <a:ea typeface="Calibri" panose="020F0502020204030204" pitchFamily="34" charset="0"/>
              </a:rPr>
              <a:t>, od </a:t>
            </a:r>
            <a:r>
              <a:rPr lang="en-US" dirty="0" err="1">
                <a:solidFill>
                  <a:schemeClr val="accent2">
                    <a:lumMod val="50000"/>
                  </a:schemeClr>
                </a:solidFill>
                <a:latin typeface="Times New Roman" panose="02020603050405020304" pitchFamily="18" charset="0"/>
                <a:ea typeface="Calibri" panose="020F0502020204030204" pitchFamily="34" charset="0"/>
              </a:rPr>
              <a:t>državnog</a:t>
            </a:r>
            <a:r>
              <a:rPr lang="en-US" dirty="0">
                <a:solidFill>
                  <a:schemeClr val="accent2">
                    <a:lumMod val="50000"/>
                  </a:schemeClr>
                </a:solidFill>
                <a:latin typeface="Times New Roman" panose="02020603050405020304" pitchFamily="18" charset="0"/>
                <a:ea typeface="Calibri" panose="020F0502020204030204" pitchFamily="34" charset="0"/>
              </a:rPr>
              <a:t> do </a:t>
            </a:r>
            <a:r>
              <a:rPr lang="en-US" dirty="0" err="1">
                <a:solidFill>
                  <a:schemeClr val="accent2">
                    <a:lumMod val="50000"/>
                  </a:schemeClr>
                </a:solidFill>
                <a:latin typeface="Times New Roman" panose="02020603050405020304" pitchFamily="18" charset="0"/>
                <a:ea typeface="Calibri" panose="020F0502020204030204" pitchFamily="34" charset="0"/>
              </a:rPr>
              <a:t>individualnog</a:t>
            </a:r>
            <a:r>
              <a:rPr lang="en-US" dirty="0">
                <a:solidFill>
                  <a:schemeClr val="accent2">
                    <a:lumMod val="50000"/>
                  </a:schemeClr>
                </a:solidFill>
                <a:latin typeface="Times New Roman" panose="02020603050405020304" pitchFamily="18" charset="0"/>
                <a:ea typeface="Calibri" panose="020F0502020204030204" pitchFamily="34" charset="0"/>
              </a:rPr>
              <a:t> </a:t>
            </a:r>
            <a:r>
              <a:rPr lang="en-US" dirty="0" err="1">
                <a:solidFill>
                  <a:schemeClr val="accent2">
                    <a:lumMod val="50000"/>
                  </a:schemeClr>
                </a:solidFill>
                <a:latin typeface="Times New Roman" panose="02020603050405020304" pitchFamily="18" charset="0"/>
                <a:ea typeface="Calibri" panose="020F0502020204030204" pitchFamily="34" charset="0"/>
              </a:rPr>
              <a:t>povoda</a:t>
            </a:r>
            <a:r>
              <a:rPr lang="en-US" dirty="0">
                <a:solidFill>
                  <a:schemeClr val="accent2">
                    <a:lumMod val="50000"/>
                  </a:schemeClr>
                </a:solidFill>
                <a:latin typeface="Times New Roman" panose="02020603050405020304" pitchFamily="18" charset="0"/>
                <a:ea typeface="Calibri" panose="020F0502020204030204" pitchFamily="34" charset="0"/>
              </a:rPr>
              <a:t>. </a:t>
            </a:r>
            <a:endParaRPr lang="en-GB" dirty="0">
              <a:solidFill>
                <a:schemeClr val="accent2">
                  <a:lumMod val="50000"/>
                </a:schemeClr>
              </a:solidFill>
            </a:endParaRPr>
          </a:p>
        </p:txBody>
      </p:sp>
      <p:sp>
        <p:nvSpPr>
          <p:cNvPr id="4" name="Rectangle 3">
            <a:extLst>
              <a:ext uri="{FF2B5EF4-FFF2-40B4-BE49-F238E27FC236}">
                <a16:creationId xmlns:a16="http://schemas.microsoft.com/office/drawing/2014/main" id="{972F1701-B2DC-463F-A8F2-99542238210C}"/>
              </a:ext>
            </a:extLst>
          </p:cNvPr>
          <p:cNvSpPr/>
          <p:nvPr/>
        </p:nvSpPr>
        <p:spPr>
          <a:xfrm>
            <a:off x="2343553" y="1261731"/>
            <a:ext cx="6857455" cy="589649"/>
          </a:xfrm>
          <a:prstGeom prst="rect">
            <a:avLst/>
          </a:prstGeom>
        </p:spPr>
        <p:txBody>
          <a:bodyPr wrap="none">
            <a:spAutoFit/>
          </a:bodyPr>
          <a:lstStyle/>
          <a:p>
            <a:pPr algn="just">
              <a:lnSpc>
                <a:spcPct val="115000"/>
              </a:lnSpc>
              <a:spcAft>
                <a:spcPts val="0"/>
              </a:spcAft>
            </a:pPr>
            <a:r>
              <a:rPr lang="de-DE" sz="30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Slika 34. Organizacija odeljenja za bankete</a:t>
            </a:r>
            <a:endParaRPr lang="en-GB" sz="30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A7087D5-C728-4ADD-BBB9-CBBCC4DE8043}"/>
              </a:ext>
            </a:extLst>
          </p:cNvPr>
          <p:cNvSpPr/>
          <p:nvPr/>
        </p:nvSpPr>
        <p:spPr>
          <a:xfrm>
            <a:off x="916665" y="5974439"/>
            <a:ext cx="10941466" cy="673839"/>
          </a:xfrm>
          <a:prstGeom prst="rect">
            <a:avLst/>
          </a:prstGeom>
        </p:spPr>
        <p:txBody>
          <a:bodyPr wrap="square">
            <a:spAutoFit/>
          </a:bodyPr>
          <a:lstStyle/>
          <a:p>
            <a:pPr algn="just">
              <a:lnSpc>
                <a:spcPct val="115000"/>
              </a:lnSpc>
              <a:spcAft>
                <a:spcPts val="0"/>
              </a:spcAft>
            </a:pPr>
            <a:r>
              <a:rPr lang="en-US" sz="16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Izvor</a:t>
            </a:r>
            <a:r>
              <a:rPr lang="en-US" sz="16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Džon</a:t>
            </a:r>
            <a:r>
              <a:rPr lang="en-US" sz="16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Voker</a:t>
            </a:r>
            <a:r>
              <a:rPr lang="en-US" sz="16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Menadžment</a:t>
            </a:r>
            <a:r>
              <a:rPr lang="en-US" sz="16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sz="16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ugostiteljstvu</a:t>
            </a:r>
            <a:r>
              <a:rPr lang="en-US" sz="16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peto</a:t>
            </a:r>
            <a:r>
              <a:rPr lang="en-US" sz="16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izdanje</a:t>
            </a:r>
            <a:r>
              <a:rPr lang="en-US" sz="16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str. 172, Pearson, 2020.</a:t>
            </a:r>
            <a:endParaRPr lang="en-GB" sz="16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1E7BE1A-26B7-4243-888B-9D7DF7928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405" y="1821403"/>
            <a:ext cx="5475848" cy="418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18708"/>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3AB5A-3476-4084-9156-736D2AB62AF7}"/>
              </a:ext>
            </a:extLst>
          </p:cNvPr>
          <p:cNvSpPr>
            <a:spLocks noGrp="1"/>
          </p:cNvSpPr>
          <p:nvPr>
            <p:ph idx="1"/>
          </p:nvPr>
        </p:nvSpPr>
        <p:spPr/>
        <p:txBody>
          <a:bodyPr>
            <a:normAutofit/>
          </a:bodyPr>
          <a:lstStyle/>
          <a:p>
            <a:pPr algn="just"/>
            <a:r>
              <a:rPr lang="en-GB" sz="1800" dirty="0" err="1">
                <a:solidFill>
                  <a:schemeClr val="accent2">
                    <a:lumMod val="50000"/>
                  </a:schemeClr>
                </a:solidFill>
                <a:latin typeface="Times New Roman" panose="02020603050405020304" pitchFamily="18" charset="0"/>
                <a:cs typeface="Times New Roman" panose="02020603050405020304" pitchFamily="18" charset="0"/>
              </a:rPr>
              <a:t>Restorani</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pružaju</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usluge</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gostima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i</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gostima</a:t>
            </a:r>
            <a:r>
              <a:rPr lang="en-GB" sz="1800" dirty="0">
                <a:solidFill>
                  <a:schemeClr val="accent2">
                    <a:lumMod val="50000"/>
                  </a:schemeClr>
                </a:solidFill>
                <a:latin typeface="Times New Roman" panose="02020603050405020304" pitchFamily="18" charset="0"/>
                <a:cs typeface="Times New Roman" panose="02020603050405020304" pitchFamily="18" charset="0"/>
              </a:rPr>
              <a:t> van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Menadžeri</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restorana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zaduženi</a:t>
            </a:r>
            <a:r>
              <a:rPr lang="en-GB" sz="1800" dirty="0">
                <a:solidFill>
                  <a:schemeClr val="accent2">
                    <a:lumMod val="50000"/>
                  </a:schemeClr>
                </a:solidFill>
                <a:latin typeface="Times New Roman" panose="02020603050405020304" pitchFamily="18" charset="0"/>
                <a:cs typeface="Times New Roman" panose="02020603050405020304" pitchFamily="18" charset="0"/>
              </a:rPr>
              <a:t> za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vođenje</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poslova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Neka</a:t>
            </a:r>
            <a:r>
              <a:rPr lang="en-GB" sz="1800" dirty="0">
                <a:solidFill>
                  <a:schemeClr val="accent2">
                    <a:lumMod val="50000"/>
                  </a:schemeClr>
                </a:solidFill>
                <a:latin typeface="Times New Roman" panose="02020603050405020304" pitchFamily="18" charset="0"/>
                <a:cs typeface="Times New Roman" panose="02020603050405020304" pitchFamily="18" charset="0"/>
              </a:rPr>
              <a:t> od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njihovih</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zaduženja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obuka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i</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usavršavanje</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uspostavljanje</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i</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održavanje</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standarda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kvaliteta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organizacija</a:t>
            </a:r>
            <a:r>
              <a:rPr lang="en-GB" sz="1800" dirty="0">
                <a:solidFill>
                  <a:schemeClr val="accent2">
                    <a:lumMod val="50000"/>
                  </a:schemeClr>
                </a:solidFill>
                <a:latin typeface="Times New Roman" panose="02020603050405020304" pitchFamily="18" charset="0"/>
                <a:cs typeface="Times New Roman" panose="02020603050405020304" pitchFamily="18" charset="0"/>
              </a:rPr>
              <a:t> </a:t>
            </a:r>
            <a:r>
              <a:rPr lang="en-GB" sz="1800" dirty="0" err="1">
                <a:solidFill>
                  <a:schemeClr val="accent2">
                    <a:lumMod val="50000"/>
                  </a:schemeClr>
                </a:solidFill>
                <a:latin typeface="Times New Roman" panose="02020603050405020304" pitchFamily="18" charset="0"/>
                <a:cs typeface="Times New Roman" panose="02020603050405020304" pitchFamily="18" charset="0"/>
              </a:rPr>
              <a:t>banketa</a:t>
            </a:r>
            <a:r>
              <a:rPr lang="en-GB" sz="1800" dirty="0">
                <a:solidFill>
                  <a:schemeClr val="accent2">
                    <a:lumMod val="50000"/>
                  </a:schemeClr>
                </a:solidFill>
                <a:latin typeface="Times New Roman" panose="02020603050405020304" pitchFamily="18" charset="0"/>
                <a:cs typeface="Times New Roman" panose="02020603050405020304" pitchFamily="18" charset="0"/>
              </a:rPr>
              <a:t>...</a:t>
            </a:r>
          </a:p>
          <a:p>
            <a:pPr algn="just"/>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GB" sz="3200" dirty="0" err="1">
                <a:solidFill>
                  <a:schemeClr val="accent2">
                    <a:lumMod val="50000"/>
                  </a:schemeClr>
                </a:solidFill>
                <a:latin typeface="Times New Roman" panose="02020603050405020304" pitchFamily="18" charset="0"/>
                <a:cs typeface="Times New Roman" panose="02020603050405020304" pitchFamily="18" charset="0"/>
              </a:rPr>
              <a:t>Usluge</a:t>
            </a:r>
            <a:r>
              <a:rPr lang="en-GB" sz="3200" dirty="0">
                <a:solidFill>
                  <a:schemeClr val="accent2">
                    <a:lumMod val="50000"/>
                  </a:schemeClr>
                </a:solidFill>
                <a:latin typeface="Times New Roman" panose="02020603050405020304" pitchFamily="18" charset="0"/>
                <a:cs typeface="Times New Roman" panose="02020603050405020304" pitchFamily="18" charset="0"/>
              </a:rPr>
              <a:t> u </a:t>
            </a:r>
            <a:r>
              <a:rPr lang="en-GB" sz="3200" dirty="0" err="1">
                <a:solidFill>
                  <a:schemeClr val="accent2">
                    <a:lumMod val="50000"/>
                  </a:schemeClr>
                </a:solidFill>
                <a:latin typeface="Times New Roman" panose="02020603050405020304" pitchFamily="18" charset="0"/>
                <a:cs typeface="Times New Roman" panose="02020603050405020304" pitchFamily="18" charset="0"/>
              </a:rPr>
              <a:t>sobi</a:t>
            </a:r>
            <a:endParaRPr lang="en-GB" sz="3200"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1800" dirty="0">
                <a:solidFill>
                  <a:schemeClr val="accent2">
                    <a:lumMod val="50000"/>
                  </a:schemeClr>
                </a:solidFill>
                <a:latin typeface="Times New Roman" panose="02020603050405020304" pitchFamily="18" charset="0"/>
                <a:cs typeface="Times New Roman" panose="02020603050405020304" pitchFamily="18" charset="0"/>
              </a:rPr>
              <a:t>Ideja je da se pored hrane i pića, omogući kompletan ugođaj i kvalitetna usluga.</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1800" dirty="0">
                <a:solidFill>
                  <a:schemeClr val="accent2">
                    <a:lumMod val="50000"/>
                  </a:schemeClr>
                </a:solidFill>
                <a:latin typeface="Times New Roman" panose="02020603050405020304" pitchFamily="18" charset="0"/>
                <a:cs typeface="Times New Roman" panose="02020603050405020304" pitchFamily="18" charset="0"/>
              </a:rPr>
              <a:t>Kako bi usluga mogla da zadovolji potrebe gosta u pogledu kvaliteta, preciznosti u vremenu, menadžer mora tačno da predvidi tražnju.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AA58EDA-BB28-4A7E-BF1C-7AA04FD2B669}"/>
              </a:ext>
            </a:extLst>
          </p:cNvPr>
          <p:cNvSpPr/>
          <p:nvPr/>
        </p:nvSpPr>
        <p:spPr>
          <a:xfrm>
            <a:off x="162885" y="677506"/>
            <a:ext cx="4038285" cy="622799"/>
          </a:xfrm>
          <a:prstGeom prst="rect">
            <a:avLst/>
          </a:prstGeom>
        </p:spPr>
        <p:txBody>
          <a:bodyPr wrap="none">
            <a:spAutoFit/>
          </a:bodyPr>
          <a:lstStyle/>
          <a:p>
            <a:pPr lvl="2" algn="just">
              <a:lnSpc>
                <a:spcPct val="115000"/>
              </a:lnSpc>
              <a:spcAft>
                <a:spcPts val="0"/>
              </a:spcAft>
            </a:pPr>
            <a:r>
              <a:rPr lang="sr-Latn-R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Hotelski restorani</a:t>
            </a:r>
            <a:endParaRPr lang="en-GB" sz="3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6048247"/>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0FBAA-62D8-4D13-B1DA-0D6C450032E6}"/>
              </a:ext>
            </a:extLst>
          </p:cNvPr>
          <p:cNvSpPr>
            <a:spLocks noGrp="1"/>
          </p:cNvSpPr>
          <p:nvPr>
            <p:ph idx="1"/>
          </p:nvPr>
        </p:nvSpPr>
        <p:spPr>
          <a:xfrm>
            <a:off x="1165647" y="888605"/>
            <a:ext cx="10058400" cy="5119088"/>
          </a:xfrm>
        </p:spPr>
        <p:txBody>
          <a:bodyPr>
            <a:normAutofit/>
          </a:bodyPr>
          <a:lstStyle/>
          <a:p>
            <a:pPr algn="just"/>
            <a:r>
              <a:rPr lang="en-US" sz="1900" dirty="0" err="1">
                <a:solidFill>
                  <a:schemeClr val="accent2">
                    <a:lumMod val="50000"/>
                  </a:schemeClr>
                </a:solidFill>
                <a:latin typeface="Times New Roman" panose="02020603050405020304" pitchFamily="18" charset="0"/>
                <a:cs typeface="Times New Roman" panose="02020603050405020304" pitchFamily="18" charset="0"/>
              </a:rPr>
              <a:t>Posao</a:t>
            </a:r>
            <a:r>
              <a:rPr lang="en-US" sz="1900" dirty="0">
                <a:solidFill>
                  <a:schemeClr val="accent2">
                    <a:lumMod val="50000"/>
                  </a:schemeClr>
                </a:solidFill>
                <a:latin typeface="Times New Roman" panose="02020603050405020304" pitchFamily="18" charset="0"/>
                <a:cs typeface="Times New Roman" panose="02020603050405020304" pitchFamily="18" charset="0"/>
              </a:rPr>
              <a:t> se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obavlja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noću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kako</a:t>
            </a:r>
            <a:r>
              <a:rPr lang="en-US" sz="1900" dirty="0">
                <a:solidFill>
                  <a:schemeClr val="accent2">
                    <a:lumMod val="50000"/>
                  </a:schemeClr>
                </a:solidFill>
                <a:latin typeface="Times New Roman" panose="02020603050405020304" pitchFamily="18" charset="0"/>
                <a:cs typeface="Times New Roman" panose="02020603050405020304" pitchFamily="18" charset="0"/>
              </a:rPr>
              <a:t> se ne bi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remetio</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mir</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9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900" dirty="0">
                <a:solidFill>
                  <a:schemeClr val="accent2">
                    <a:lumMod val="50000"/>
                  </a:schemeClr>
                </a:solidFill>
                <a:latin typeface="Times New Roman" panose="02020603050405020304" pitchFamily="18" charset="0"/>
                <a:cs typeface="Times New Roman" panose="02020603050405020304" pitchFamily="18" charset="0"/>
              </a:rPr>
              <a:t>Pored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higijene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stjuard</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odgovara</a:t>
            </a:r>
            <a:r>
              <a:rPr lang="en-US" sz="1900" dirty="0">
                <a:solidFill>
                  <a:schemeClr val="accent2">
                    <a:lumMod val="50000"/>
                  </a:schemeClr>
                </a:solidFill>
                <a:latin typeface="Times New Roman" panose="02020603050405020304" pitchFamily="18" charset="0"/>
                <a:cs typeface="Times New Roman" panose="02020603050405020304" pitchFamily="18" charset="0"/>
              </a:rPr>
              <a:t> da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inventar</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koji</a:t>
            </a:r>
            <a:r>
              <a:rPr lang="en-US" sz="1900" dirty="0">
                <a:solidFill>
                  <a:schemeClr val="accent2">
                    <a:lumMod val="50000"/>
                  </a:schemeClr>
                </a:solidFill>
                <a:latin typeface="Times New Roman" panose="02020603050405020304" pitchFamily="18" charset="0"/>
                <a:cs typeface="Times New Roman" panose="02020603050405020304" pitchFamily="18" charset="0"/>
              </a:rPr>
              <a:t> se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koristi</a:t>
            </a:r>
            <a:r>
              <a:rPr lang="en-US" sz="1900" dirty="0">
                <a:solidFill>
                  <a:schemeClr val="accent2">
                    <a:lumMod val="50000"/>
                  </a:schemeClr>
                </a:solidFill>
                <a:latin typeface="Times New Roman" panose="02020603050405020304" pitchFamily="18" charset="0"/>
                <a:cs typeface="Times New Roman" panose="02020603050405020304" pitchFamily="18" charset="0"/>
              </a:rPr>
              <a:t> za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bankete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restorane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proslave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bude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vraćen</a:t>
            </a:r>
            <a:r>
              <a:rPr lang="en-US" sz="1900" dirty="0">
                <a:solidFill>
                  <a:schemeClr val="accent2">
                    <a:lumMod val="50000"/>
                  </a:schemeClr>
                </a:solidFill>
                <a:latin typeface="Times New Roman" panose="02020603050405020304" pitchFamily="18" charset="0"/>
                <a:cs typeface="Times New Roman" panose="02020603050405020304" pitchFamily="18" charset="0"/>
              </a:rPr>
              <a:t> u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tačnom</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broju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900"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sr-Latn-RS" sz="19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35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3500" dirty="0">
                <a:solidFill>
                  <a:schemeClr val="accent2">
                    <a:lumMod val="50000"/>
                  </a:schemeClr>
                </a:solidFill>
                <a:latin typeface="Times New Roman" panose="02020603050405020304" pitchFamily="18" charset="0"/>
                <a:cs typeface="Times New Roman" panose="02020603050405020304" pitchFamily="18" charset="0"/>
              </a:rPr>
              <a:t> za </a:t>
            </a:r>
            <a:r>
              <a:rPr lang="en-US" sz="3500" dirty="0" err="1">
                <a:solidFill>
                  <a:schemeClr val="accent2">
                    <a:lumMod val="50000"/>
                  </a:schemeClr>
                </a:solidFill>
                <a:latin typeface="Times New Roman" panose="02020603050405020304" pitchFamily="18" charset="0"/>
                <a:cs typeface="Times New Roman" panose="02020603050405020304" pitchFamily="18" charset="0"/>
              </a:rPr>
              <a:t>računovodstvene</a:t>
            </a:r>
            <a:r>
              <a:rPr lang="en-US" sz="3500" dirty="0">
                <a:solidFill>
                  <a:schemeClr val="accent2">
                    <a:lumMod val="50000"/>
                  </a:schemeClr>
                </a:solidFill>
                <a:latin typeface="Times New Roman" panose="02020603050405020304" pitchFamily="18" charset="0"/>
                <a:cs typeface="Times New Roman" panose="02020603050405020304" pitchFamily="18" charset="0"/>
              </a:rPr>
              <a:t> </a:t>
            </a:r>
            <a:r>
              <a:rPr lang="en-US" sz="3500" dirty="0" err="1">
                <a:solidFill>
                  <a:schemeClr val="accent2">
                    <a:lumMod val="50000"/>
                  </a:schemeClr>
                </a:solidFill>
                <a:latin typeface="Times New Roman" panose="02020603050405020304" pitchFamily="18" charset="0"/>
                <a:cs typeface="Times New Roman" panose="02020603050405020304" pitchFamily="18" charset="0"/>
              </a:rPr>
              <a:t>poslove</a:t>
            </a:r>
            <a:endParaRPr lang="sr-Latn-RS" sz="35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9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računovodstva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ima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ulogu</a:t>
            </a:r>
            <a:r>
              <a:rPr lang="en-US" sz="1900" dirty="0">
                <a:solidFill>
                  <a:schemeClr val="accent2">
                    <a:lumMod val="50000"/>
                  </a:schemeClr>
                </a:solidFill>
                <a:latin typeface="Times New Roman" panose="02020603050405020304" pitchFamily="18" charset="0"/>
                <a:cs typeface="Times New Roman" panose="02020603050405020304" pitchFamily="18" charset="0"/>
              </a:rPr>
              <a:t> da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prati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finansijske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transakcije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priprema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tumači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finansijske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izveštaje</a:t>
            </a:r>
            <a:r>
              <a:rPr lang="en-US" sz="1900" dirty="0">
                <a:solidFill>
                  <a:schemeClr val="accent2">
                    <a:lumMod val="50000"/>
                  </a:schemeClr>
                </a:solidFill>
                <a:latin typeface="Times New Roman" panose="02020603050405020304" pitchFamily="18" charset="0"/>
                <a:cs typeface="Times New Roman" panose="02020603050405020304" pitchFamily="18" charset="0"/>
              </a:rPr>
              <a:t> o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rezultatima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poslovanja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Odgovornost</a:t>
            </a:r>
            <a:r>
              <a:rPr lang="en-US" sz="1900" dirty="0">
                <a:solidFill>
                  <a:schemeClr val="accent2">
                    <a:lumMod val="50000"/>
                  </a:schemeClr>
                </a:solidFill>
                <a:latin typeface="Times New Roman" panose="02020603050405020304" pitchFamily="18" charset="0"/>
                <a:cs typeface="Times New Roman" panose="02020603050405020304" pitchFamily="18" charset="0"/>
              </a:rPr>
              <a:t> o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isplati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zarade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zaposlenima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tokovima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računa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takođe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osnovne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funkcije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računovodstva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Kontrola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troškova</a:t>
            </a:r>
            <a:r>
              <a:rPr lang="en-US" sz="1900" dirty="0">
                <a:solidFill>
                  <a:schemeClr val="accent2">
                    <a:lumMod val="50000"/>
                  </a:schemeClr>
                </a:solidFill>
                <a:latin typeface="Times New Roman" panose="02020603050405020304" pitchFamily="18" charset="0"/>
                <a:cs typeface="Times New Roman" panose="02020603050405020304" pitchFamily="18" charset="0"/>
              </a:rPr>
              <a:t> u celom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hotelu</a:t>
            </a:r>
            <a:r>
              <a:rPr lang="en-US" sz="1900" dirty="0">
                <a:solidFill>
                  <a:schemeClr val="accent2">
                    <a:lumMod val="50000"/>
                  </a:schemeClr>
                </a:solidFill>
                <a:latin typeface="Times New Roman" panose="02020603050405020304" pitchFamily="18" charset="0"/>
                <a:cs typeface="Times New Roman" panose="02020603050405020304" pitchFamily="18" charset="0"/>
              </a:rPr>
              <a:t>, a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naročito</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poslovanje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odeljenja</a:t>
            </a:r>
            <a:r>
              <a:rPr lang="en-US" sz="1900" dirty="0">
                <a:solidFill>
                  <a:schemeClr val="accent2">
                    <a:lumMod val="50000"/>
                  </a:schemeClr>
                </a:solidFill>
                <a:latin typeface="Times New Roman" panose="02020603050405020304" pitchFamily="18" charset="0"/>
                <a:cs typeface="Times New Roman" panose="02020603050405020304" pitchFamily="18" charset="0"/>
              </a:rPr>
              <a:t> soba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odeljenja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hrane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pića</a:t>
            </a:r>
            <a:r>
              <a:rPr lang="en-US" sz="1900" dirty="0">
                <a:solidFill>
                  <a:schemeClr val="accent2">
                    <a:lumMod val="50000"/>
                  </a:schemeClr>
                </a:solidFill>
                <a:latin typeface="Times New Roman" panose="02020603050405020304" pitchFamily="18" charset="0"/>
                <a:cs typeface="Times New Roman" panose="02020603050405020304" pitchFamily="18" charset="0"/>
              </a:rPr>
              <a:t>, je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centralna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obaveza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ovog</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odeljenja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Blagajnik</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koji</a:t>
            </a:r>
            <a:r>
              <a:rPr lang="en-US" sz="1900" dirty="0">
                <a:solidFill>
                  <a:schemeClr val="accent2">
                    <a:lumMod val="50000"/>
                  </a:schemeClr>
                </a:solidFill>
                <a:latin typeface="Times New Roman" panose="02020603050405020304" pitchFamily="18" charset="0"/>
                <a:cs typeface="Times New Roman" panose="02020603050405020304" pitchFamily="18" charset="0"/>
              </a:rPr>
              <a:t> je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zaposlen</a:t>
            </a:r>
            <a:r>
              <a:rPr lang="en-US" sz="1900" dirty="0">
                <a:solidFill>
                  <a:schemeClr val="accent2">
                    <a:lumMod val="50000"/>
                  </a:schemeClr>
                </a:solidFill>
                <a:latin typeface="Times New Roman" panose="02020603050405020304" pitchFamily="18" charset="0"/>
                <a:cs typeface="Times New Roman" panose="02020603050405020304" pitchFamily="18" charset="0"/>
              </a:rPr>
              <a:t> u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sektoru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računovodstva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zadužen</a:t>
            </a:r>
            <a:r>
              <a:rPr lang="en-US" sz="1900" dirty="0">
                <a:solidFill>
                  <a:schemeClr val="accent2">
                    <a:lumMod val="50000"/>
                  </a:schemeClr>
                </a:solidFill>
                <a:latin typeface="Times New Roman" panose="02020603050405020304" pitchFamily="18" charset="0"/>
                <a:cs typeface="Times New Roman" panose="02020603050405020304" pitchFamily="18" charset="0"/>
              </a:rPr>
              <a:t> je da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prati</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sve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troškove</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računima</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r>
              <a:rPr lang="en-US" sz="1900" dirty="0" err="1">
                <a:solidFill>
                  <a:schemeClr val="accent2">
                    <a:lumMod val="50000"/>
                  </a:schemeClr>
                </a:solidFill>
                <a:latin typeface="Times New Roman" panose="02020603050405020304" pitchFamily="18" charset="0"/>
                <a:cs typeface="Times New Roman" panose="02020603050405020304" pitchFamily="18" charset="0"/>
              </a:rPr>
              <a:t>gostiju</a:t>
            </a:r>
            <a:r>
              <a:rPr lang="en-US" sz="1900" dirty="0">
                <a:solidFill>
                  <a:schemeClr val="accent2">
                    <a:lumMod val="50000"/>
                  </a:schemeClr>
                </a:solidFill>
                <a:latin typeface="Times New Roman" panose="02020603050405020304" pitchFamily="18" charset="0"/>
                <a:cs typeface="Times New Roman" panose="02020603050405020304" pitchFamily="18" charset="0"/>
              </a:rPr>
              <a:t>. </a:t>
            </a:r>
            <a:endParaRPr lang="en-GB" sz="19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1900" dirty="0">
                <a:solidFill>
                  <a:schemeClr val="accent2">
                    <a:lumMod val="50000"/>
                  </a:schemeClr>
                </a:solidFill>
                <a:latin typeface="Times New Roman" panose="02020603050405020304" pitchFamily="18" charset="0"/>
                <a:cs typeface="Times New Roman" panose="02020603050405020304" pitchFamily="18" charset="0"/>
              </a:rPr>
              <a:t>Šef računovodstva je odgovoran generalnom menadžeru ali i vlasniku hotela. </a:t>
            </a:r>
            <a:endParaRPr lang="sr-Latn-RS" sz="19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sz="1900" dirty="0">
                <a:solidFill>
                  <a:schemeClr val="accent2">
                    <a:lumMod val="50000"/>
                  </a:schemeClr>
                </a:solidFill>
                <a:latin typeface="Times New Roman" panose="02020603050405020304" pitchFamily="18" charset="0"/>
                <a:cs typeface="Times New Roman" panose="02020603050405020304" pitchFamily="18" charset="0"/>
              </a:rPr>
              <a:t>Kontrolor i blagajnik za odeljenje hrane i pića pripadaju službi računovodstva, vode evidenciju o prihodima i troškovima za hranu i piće. Zaključak je da računovodstvo mora biti uključeno u svakodnevne aktivnosti hotela. </a:t>
            </a:r>
            <a:endParaRPr lang="en-GB" sz="19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p>
        </p:txBody>
      </p:sp>
      <p:sp>
        <p:nvSpPr>
          <p:cNvPr id="2" name="Rectangle 1">
            <a:extLst>
              <a:ext uri="{FF2B5EF4-FFF2-40B4-BE49-F238E27FC236}">
                <a16:creationId xmlns:a16="http://schemas.microsoft.com/office/drawing/2014/main" id="{243CB190-9A4A-4848-B968-C283964779E8}"/>
              </a:ext>
            </a:extLst>
          </p:cNvPr>
          <p:cNvSpPr/>
          <p:nvPr/>
        </p:nvSpPr>
        <p:spPr>
          <a:xfrm>
            <a:off x="149366" y="155589"/>
            <a:ext cx="11243784" cy="622799"/>
          </a:xfrm>
          <a:prstGeom prst="rect">
            <a:avLst/>
          </a:prstGeom>
        </p:spPr>
        <p:txBody>
          <a:bodyPr wrap="none">
            <a:spAutoFit/>
          </a:bodyPr>
          <a:lstStyle/>
          <a:p>
            <a:pPr lvl="2" algn="just">
              <a:lnSpc>
                <a:spcPct val="115000"/>
              </a:lnSpc>
              <a:spcAft>
                <a:spcPts val="0"/>
              </a:spcAft>
            </a:pP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Stjuarding</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odeljenje</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pranje</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sudova</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održavanje</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higijene</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sz="3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571418"/>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7AB3B-5265-4B83-8427-DEF348DFAE83}"/>
              </a:ext>
            </a:extLst>
          </p:cNvPr>
          <p:cNvSpPr>
            <a:spLocks noGrp="1"/>
          </p:cNvSpPr>
          <p:nvPr>
            <p:ph idx="1"/>
          </p:nvPr>
        </p:nvSpPr>
        <p:spPr>
          <a:xfrm>
            <a:off x="1066800" y="276837"/>
            <a:ext cx="10058400" cy="5893227"/>
          </a:xfrm>
        </p:spPr>
        <p:txBody>
          <a:bodyPr>
            <a:normAutofit fontScale="85000" lnSpcReduction="20000"/>
          </a:bodyPr>
          <a:lstStyle/>
          <a:p>
            <a:pPr algn="just"/>
            <a:r>
              <a:rPr lang="en-US" sz="35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3500" dirty="0">
                <a:solidFill>
                  <a:schemeClr val="accent2">
                    <a:lumMod val="50000"/>
                  </a:schemeClr>
                </a:solidFill>
                <a:latin typeface="Times New Roman" panose="02020603050405020304" pitchFamily="18" charset="0"/>
                <a:cs typeface="Times New Roman" panose="02020603050405020304" pitchFamily="18" charset="0"/>
              </a:rPr>
              <a:t> </a:t>
            </a:r>
            <a:r>
              <a:rPr lang="en-US" sz="3500" dirty="0" err="1">
                <a:solidFill>
                  <a:schemeClr val="accent2">
                    <a:lumMod val="50000"/>
                  </a:schemeClr>
                </a:solidFill>
                <a:latin typeface="Times New Roman" panose="02020603050405020304" pitchFamily="18" charset="0"/>
                <a:cs typeface="Times New Roman" panose="02020603050405020304" pitchFamily="18" charset="0"/>
              </a:rPr>
              <a:t>prodaje</a:t>
            </a:r>
            <a:r>
              <a:rPr lang="en-US" sz="3500" dirty="0">
                <a:solidFill>
                  <a:schemeClr val="accent2">
                    <a:lumMod val="50000"/>
                  </a:schemeClr>
                </a:solidFill>
                <a:latin typeface="Times New Roman" panose="02020603050405020304" pitchFamily="18" charset="0"/>
                <a:cs typeface="Times New Roman" panose="02020603050405020304" pitchFamily="18" charset="0"/>
              </a:rPr>
              <a:t> </a:t>
            </a:r>
            <a:r>
              <a:rPr lang="en-US" sz="3500" dirty="0" err="1">
                <a:solidFill>
                  <a:schemeClr val="accent2">
                    <a:lumMod val="50000"/>
                  </a:schemeClr>
                </a:solidFill>
                <a:latin typeface="Times New Roman" panose="02020603050405020304" pitchFamily="18" charset="0"/>
                <a:cs typeface="Times New Roman" panose="02020603050405020304" pitchFamily="18" charset="0"/>
              </a:rPr>
              <a:t>i</a:t>
            </a:r>
            <a:r>
              <a:rPr lang="en-US" sz="3500" dirty="0">
                <a:solidFill>
                  <a:schemeClr val="accent2">
                    <a:lumMod val="50000"/>
                  </a:schemeClr>
                </a:solidFill>
                <a:latin typeface="Times New Roman" panose="02020603050405020304" pitchFamily="18" charset="0"/>
                <a:cs typeface="Times New Roman" panose="02020603050405020304" pitchFamily="18" charset="0"/>
              </a:rPr>
              <a:t> </a:t>
            </a:r>
            <a:r>
              <a:rPr lang="en-US" sz="3500" dirty="0" err="1">
                <a:solidFill>
                  <a:schemeClr val="accent2">
                    <a:lumMod val="50000"/>
                  </a:schemeClr>
                </a:solidFill>
                <a:latin typeface="Times New Roman" panose="02020603050405020304" pitchFamily="18" charset="0"/>
                <a:cs typeface="Times New Roman" panose="02020603050405020304" pitchFamily="18" charset="0"/>
              </a:rPr>
              <a:t>marketinga</a:t>
            </a:r>
            <a:endParaRPr lang="en-GB" sz="35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100" dirty="0">
                <a:solidFill>
                  <a:schemeClr val="accent2">
                    <a:lumMod val="50000"/>
                  </a:schemeClr>
                </a:solidFill>
                <a:latin typeface="Times New Roman" panose="02020603050405020304" pitchFamily="18" charset="0"/>
                <a:cs typeface="Times New Roman" panose="02020603050405020304" pitchFamily="18" charset="0"/>
              </a:rPr>
              <a:t>Marketing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omogućava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hotelima</a:t>
            </a:r>
            <a:r>
              <a:rPr lang="en-US" sz="2100" dirty="0">
                <a:solidFill>
                  <a:schemeClr val="accent2">
                    <a:lumMod val="50000"/>
                  </a:schemeClr>
                </a:solidFill>
                <a:latin typeface="Times New Roman" panose="02020603050405020304" pitchFamily="18" charset="0"/>
                <a:cs typeface="Times New Roman" panose="02020603050405020304" pitchFamily="18" charset="0"/>
              </a:rPr>
              <a:t> da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svoju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ponudu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prilagode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gostima</a:t>
            </a:r>
            <a:r>
              <a:rPr lang="en-US" sz="2100" dirty="0">
                <a:solidFill>
                  <a:schemeClr val="accent2">
                    <a:lumMod val="50000"/>
                  </a:schemeClr>
                </a:solidFill>
                <a:latin typeface="Times New Roman" panose="02020603050405020304" pitchFamily="18" charset="0"/>
                <a:cs typeface="Times New Roman" panose="02020603050405020304" pitchFamily="18" charset="0"/>
              </a:rPr>
              <a:t>, da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stvore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konkurentsku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prednost</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povećaju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prodaju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svojih</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kapaciteta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samim</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tim</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povećaju</a:t>
            </a:r>
            <a:r>
              <a:rPr lang="en-US" sz="2100" dirty="0">
                <a:solidFill>
                  <a:schemeClr val="accent2">
                    <a:lumMod val="50000"/>
                  </a:schemeClr>
                </a:solidFill>
                <a:latin typeface="Times New Roman" panose="02020603050405020304" pitchFamily="18" charset="0"/>
                <a:cs typeface="Times New Roman" panose="02020603050405020304" pitchFamily="18" charset="0"/>
              </a:rPr>
              <a:t> profit.</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100" dirty="0">
                <a:solidFill>
                  <a:schemeClr val="accent2">
                    <a:lumMod val="50000"/>
                  </a:schemeClr>
                </a:solidFill>
                <a:latin typeface="Times New Roman" panose="02020603050405020304" pitchFamily="18" charset="0"/>
                <a:cs typeface="Times New Roman" panose="02020603050405020304" pitchFamily="18" charset="0"/>
              </a:rPr>
              <a:t>Marketing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funkcija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može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biti</a:t>
            </a:r>
            <a:r>
              <a:rPr lang="en-US" sz="2100" dirty="0">
                <a:solidFill>
                  <a:schemeClr val="accent2">
                    <a:lumMod val="50000"/>
                  </a:schemeClr>
                </a:solidFill>
                <a:latin typeface="Times New Roman" panose="02020603050405020304" pitchFamily="18" charset="0"/>
                <a:cs typeface="Times New Roman" panose="02020603050405020304" pitchFamily="18" charset="0"/>
              </a:rPr>
              <a:t> u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okviru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proširene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recepcije</a:t>
            </a:r>
            <a:r>
              <a:rPr lang="en-US" sz="2100" dirty="0">
                <a:solidFill>
                  <a:schemeClr val="accent2">
                    <a:lumMod val="50000"/>
                  </a:schemeClr>
                </a:solidFill>
                <a:latin typeface="Times New Roman" panose="02020603050405020304" pitchFamily="18" charset="0"/>
                <a:cs typeface="Times New Roman" panose="02020603050405020304" pitchFamily="18" charset="0"/>
              </a:rPr>
              <a:t> (u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okviru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manjih</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ili</a:t>
            </a:r>
            <a:r>
              <a:rPr lang="en-US" sz="2100" dirty="0">
                <a:solidFill>
                  <a:schemeClr val="accent2">
                    <a:lumMod val="50000"/>
                  </a:schemeClr>
                </a:solidFill>
                <a:latin typeface="Times New Roman" panose="02020603050405020304" pitchFamily="18" charset="0"/>
                <a:cs typeface="Times New Roman" panose="02020603050405020304" pitchFamily="18" charset="0"/>
              </a:rPr>
              <a:t> da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postoji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odvojeno</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veliki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hoteli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21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100" dirty="0" err="1">
                <a:solidFill>
                  <a:schemeClr val="accent2">
                    <a:lumMod val="50000"/>
                  </a:schemeClr>
                </a:solidFill>
                <a:latin typeface="Times New Roman" panose="02020603050405020304" pitchFamily="18" charset="0"/>
                <a:cs typeface="Times New Roman" panose="02020603050405020304" pitchFamily="18" charset="0"/>
              </a:rPr>
              <a:t>Cilj</a:t>
            </a:r>
            <a:r>
              <a:rPr lang="en-US" sz="2100" dirty="0">
                <a:solidFill>
                  <a:schemeClr val="accent2">
                    <a:lumMod val="50000"/>
                  </a:schemeClr>
                </a:solidFill>
                <a:latin typeface="Times New Roman" panose="02020603050405020304" pitchFamily="18" charset="0"/>
                <a:cs typeface="Times New Roman" panose="02020603050405020304" pitchFamily="18" charset="0"/>
              </a:rPr>
              <a:t> u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poslovanju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marketinga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ostvaruje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istraživanje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turističkog</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tržišta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planiranja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razvoja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hotelskog</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proizvoda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promocije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hotelskog</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proizvoda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prodaje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domaćem</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stranom</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tržištu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100" dirty="0" err="1">
                <a:solidFill>
                  <a:schemeClr val="accent2">
                    <a:lumMod val="50000"/>
                  </a:schemeClr>
                </a:solidFill>
                <a:latin typeface="Times New Roman" panose="02020603050405020304" pitchFamily="18" charset="0"/>
                <a:cs typeface="Times New Roman" panose="02020603050405020304" pitchFamily="18" charset="0"/>
              </a:rPr>
              <a:t>Marketinške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službe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mogu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biti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organizovane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prema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funkcijama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proizvodima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tržištima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kupcima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Najčešći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oblik</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organizovanja</a:t>
            </a:r>
            <a:r>
              <a:rPr lang="en-US" sz="2100" dirty="0">
                <a:solidFill>
                  <a:schemeClr val="accent2">
                    <a:lumMod val="50000"/>
                  </a:schemeClr>
                </a:solidFill>
                <a:latin typeface="Times New Roman" panose="02020603050405020304" pitchFamily="18" charset="0"/>
                <a:cs typeface="Times New Roman" panose="02020603050405020304" pitchFamily="18" charset="0"/>
              </a:rPr>
              <a:t> je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prema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funkcijama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gde</a:t>
            </a:r>
            <a:r>
              <a:rPr lang="en-US" sz="2100" dirty="0">
                <a:solidFill>
                  <a:schemeClr val="accent2">
                    <a:lumMod val="50000"/>
                  </a:schemeClr>
                </a:solidFill>
                <a:latin typeface="Times New Roman" panose="02020603050405020304" pitchFamily="18" charset="0"/>
                <a:cs typeface="Times New Roman" panose="02020603050405020304" pitchFamily="18" charset="0"/>
              </a:rPr>
              <a:t> se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aktivnosti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marketinga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realizuju</a:t>
            </a:r>
            <a:r>
              <a:rPr lang="en-US" sz="2100" dirty="0">
                <a:solidFill>
                  <a:schemeClr val="accent2">
                    <a:lumMod val="50000"/>
                  </a:schemeClr>
                </a:solidFill>
                <a:latin typeface="Times New Roman" panose="02020603050405020304" pitchFamily="18" charset="0"/>
                <a:cs typeface="Times New Roman" panose="02020603050405020304" pitchFamily="18" charset="0"/>
              </a:rPr>
              <a:t> po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funkcijama</a:t>
            </a:r>
            <a:r>
              <a:rPr lang="en-US" sz="2100" dirty="0">
                <a:solidFill>
                  <a:schemeClr val="accent2">
                    <a:lumMod val="50000"/>
                  </a:schemeClr>
                </a:solidFill>
                <a:latin typeface="Times New Roman" panose="02020603050405020304" pitchFamily="18" charset="0"/>
                <a:cs typeface="Times New Roman" panose="02020603050405020304" pitchFamily="18" charset="0"/>
              </a:rPr>
              <a:t> za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celo</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preduzeće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100" dirty="0">
                <a:solidFill>
                  <a:schemeClr val="accent2">
                    <a:lumMod val="50000"/>
                  </a:schemeClr>
                </a:solidFill>
                <a:latin typeface="Times New Roman" panose="02020603050405020304" pitchFamily="18" charset="0"/>
                <a:cs typeface="Times New Roman" panose="02020603050405020304" pitchFamily="18" charset="0"/>
              </a:rPr>
              <a:t>Marketing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miks</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i</a:t>
            </a:r>
            <a:r>
              <a:rPr lang="en-US" sz="2100" dirty="0">
                <a:solidFill>
                  <a:schemeClr val="accent2">
                    <a:lumMod val="50000"/>
                  </a:schemeClr>
                </a:solidFill>
                <a:latin typeface="Times New Roman" panose="02020603050405020304" pitchFamily="18" charset="0"/>
                <a:cs typeface="Times New Roman" panose="02020603050405020304" pitchFamily="18" charset="0"/>
              </a:rPr>
              <a:t> marketing plan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dve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baze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rada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slu</a:t>
            </a:r>
            <a:r>
              <a:rPr lang="sr-Latn-RS" sz="2100" dirty="0">
                <a:solidFill>
                  <a:schemeClr val="accent2">
                    <a:lumMod val="50000"/>
                  </a:schemeClr>
                </a:solidFill>
                <a:latin typeface="Times New Roman" panose="02020603050405020304" pitchFamily="18" charset="0"/>
                <a:cs typeface="Times New Roman" panose="02020603050405020304" pitchFamily="18" charset="0"/>
              </a:rPr>
              <a:t>žbe marketinga.</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2100" dirty="0" err="1">
                <a:solidFill>
                  <a:schemeClr val="accent2">
                    <a:lumMod val="50000"/>
                  </a:schemeClr>
                </a:solidFill>
                <a:latin typeface="Times New Roman" panose="02020603050405020304" pitchFamily="18" charset="0"/>
                <a:cs typeface="Times New Roman" panose="02020603050405020304" pitchFamily="18" charset="0"/>
              </a:rPr>
              <a:t>Dve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osnovne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strategije</a:t>
            </a:r>
            <a:r>
              <a:rPr lang="en-US" sz="2100" dirty="0">
                <a:solidFill>
                  <a:schemeClr val="accent2">
                    <a:lumMod val="50000"/>
                  </a:schemeClr>
                </a:solidFill>
                <a:latin typeface="Times New Roman" panose="02020603050405020304" pitchFamily="18" charset="0"/>
                <a:cs typeface="Times New Roman" panose="02020603050405020304" pitchFamily="18" charset="0"/>
              </a:rPr>
              <a:t> u marketing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orjentacija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prema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tržištu</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ili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turistima</a:t>
            </a:r>
            <a:r>
              <a:rPr lang="en-US" sz="2100" dirty="0">
                <a:solidFill>
                  <a:schemeClr val="accent2">
                    <a:lumMod val="50000"/>
                  </a:schemeClr>
                </a:solidFill>
                <a:latin typeface="Times New Roman" panose="02020603050405020304" pitchFamily="18" charset="0"/>
                <a:cs typeface="Times New Roman" panose="02020603050405020304" pitchFamily="18" charset="0"/>
              </a:rPr>
              <a:t> za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koje</a:t>
            </a:r>
            <a:r>
              <a:rPr lang="en-US" sz="2100" dirty="0">
                <a:solidFill>
                  <a:schemeClr val="accent2">
                    <a:lumMod val="50000"/>
                  </a:schemeClr>
                </a:solidFill>
                <a:latin typeface="Times New Roman" panose="02020603050405020304" pitchFamily="18" charset="0"/>
                <a:cs typeface="Times New Roman" panose="02020603050405020304" pitchFamily="18" charset="0"/>
              </a:rPr>
              <a:t> se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oblikuje</a:t>
            </a:r>
            <a:r>
              <a:rPr lang="en-US" sz="2100" dirty="0">
                <a:solidFill>
                  <a:schemeClr val="accent2">
                    <a:lumMod val="50000"/>
                  </a:schemeClr>
                </a:solidFill>
                <a:latin typeface="Times New Roman" panose="02020603050405020304" pitchFamily="18" charset="0"/>
                <a:cs typeface="Times New Roman" panose="02020603050405020304" pitchFamily="18" charset="0"/>
              </a:rPr>
              <a:t> marketing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miks</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proizvoda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Osnovni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elementi</a:t>
            </a:r>
            <a:r>
              <a:rPr lang="en-US" sz="2100" dirty="0">
                <a:solidFill>
                  <a:schemeClr val="accent2">
                    <a:lumMod val="50000"/>
                  </a:schemeClr>
                </a:solidFill>
                <a:latin typeface="Times New Roman" panose="02020603050405020304" pitchFamily="18" charset="0"/>
                <a:cs typeface="Times New Roman" panose="02020603050405020304" pitchFamily="18" charset="0"/>
              </a:rPr>
              <a:t> marketing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mixa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2100" dirty="0">
                <a:solidFill>
                  <a:schemeClr val="accent2">
                    <a:lumMod val="50000"/>
                  </a:schemeClr>
                </a:solidFill>
                <a:latin typeface="Times New Roman" panose="02020603050405020304" pitchFamily="18" charset="0"/>
                <a:cs typeface="Times New Roman" panose="02020603050405020304" pitchFamily="18" charset="0"/>
              </a:rPr>
              <a:t>:</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Arial" panose="020B0604020202020204" pitchFamily="34" charset="0"/>
              <a:buChar char="•"/>
            </a:pPr>
            <a:r>
              <a:rPr lang="sr-Latn-R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ljudi</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Arial" panose="020B0604020202020204" pitchFamily="34" charset="0"/>
              <a:buChar char="•"/>
            </a:pPr>
            <a:r>
              <a:rPr lang="sr-Latn-R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hotelski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proizvod</a:t>
            </a:r>
            <a:r>
              <a:rPr lang="en-US" sz="2100" dirty="0">
                <a:solidFill>
                  <a:schemeClr val="accent2">
                    <a:lumMod val="50000"/>
                  </a:schemeClr>
                </a:solidFill>
                <a:latin typeface="Times New Roman" panose="02020603050405020304" pitchFamily="18" charset="0"/>
                <a:cs typeface="Times New Roman" panose="02020603050405020304" pitchFamily="18" charset="0"/>
              </a:rPr>
              <a:t>,</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Arial" panose="020B0604020202020204" pitchFamily="34" charset="0"/>
              <a:buChar char="•"/>
            </a:pPr>
            <a:r>
              <a:rPr lang="sr-Latn-R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cena</a:t>
            </a:r>
            <a:r>
              <a:rPr lang="en-US" sz="2100" dirty="0">
                <a:solidFill>
                  <a:schemeClr val="accent2">
                    <a:lumMod val="50000"/>
                  </a:schemeClr>
                </a:solidFill>
                <a:latin typeface="Times New Roman" panose="02020603050405020304" pitchFamily="18" charset="0"/>
                <a:cs typeface="Times New Roman" panose="02020603050405020304" pitchFamily="18" charset="0"/>
              </a:rPr>
              <a:t>,</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Arial" panose="020B0604020202020204" pitchFamily="34" charset="0"/>
              <a:buChar char="•"/>
            </a:pPr>
            <a:r>
              <a:rPr lang="sr-Latn-R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kanali</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prodaje</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hotelskog</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proizvoda</a:t>
            </a:r>
            <a:r>
              <a:rPr lang="en-US" sz="2100" dirty="0">
                <a:solidFill>
                  <a:schemeClr val="accent2">
                    <a:lumMod val="50000"/>
                  </a:schemeClr>
                </a:solidFill>
                <a:latin typeface="Times New Roman" panose="02020603050405020304" pitchFamily="18" charset="0"/>
                <a:cs typeface="Times New Roman" panose="02020603050405020304" pitchFamily="18" charset="0"/>
              </a:rPr>
              <a:t>,</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pPr algn="just">
              <a:buClr>
                <a:schemeClr val="accent2">
                  <a:lumMod val="50000"/>
                </a:schemeClr>
              </a:buClr>
              <a:buFont typeface="Arial" panose="020B0604020202020204" pitchFamily="34" charset="0"/>
              <a:buChar char="•"/>
            </a:pPr>
            <a:r>
              <a:rPr lang="sr-Latn-R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promocija</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hotelskog</a:t>
            </a:r>
            <a:r>
              <a:rPr lang="en-US" sz="2100" dirty="0">
                <a:solidFill>
                  <a:schemeClr val="accent2">
                    <a:lumMod val="50000"/>
                  </a:schemeClr>
                </a:solidFill>
                <a:latin typeface="Times New Roman" panose="02020603050405020304" pitchFamily="18" charset="0"/>
                <a:cs typeface="Times New Roman" panose="02020603050405020304" pitchFamily="18" charset="0"/>
              </a:rPr>
              <a:t> </a:t>
            </a:r>
            <a:r>
              <a:rPr lang="en-US" sz="2100" dirty="0" err="1">
                <a:solidFill>
                  <a:schemeClr val="accent2">
                    <a:lumMod val="50000"/>
                  </a:schemeClr>
                </a:solidFill>
                <a:latin typeface="Times New Roman" panose="02020603050405020304" pitchFamily="18" charset="0"/>
                <a:cs typeface="Times New Roman" panose="02020603050405020304" pitchFamily="18" charset="0"/>
              </a:rPr>
              <a:t>proizvoda</a:t>
            </a:r>
            <a:r>
              <a:rPr lang="en-US" sz="2100" dirty="0">
                <a:solidFill>
                  <a:schemeClr val="accent2">
                    <a:lumMod val="50000"/>
                  </a:schemeClr>
                </a:solidFill>
                <a:latin typeface="Times New Roman" panose="02020603050405020304" pitchFamily="18" charset="0"/>
                <a:cs typeface="Times New Roman" panose="02020603050405020304" pitchFamily="18" charset="0"/>
              </a:rPr>
              <a:t>.</a:t>
            </a:r>
            <a:endParaRPr lang="en-GB" sz="21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145190244"/>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111E9-0E2F-4509-9A95-0442B19D7382}"/>
              </a:ext>
            </a:extLst>
          </p:cNvPr>
          <p:cNvSpPr>
            <a:spLocks noGrp="1"/>
          </p:cNvSpPr>
          <p:nvPr>
            <p:ph idx="1"/>
          </p:nvPr>
        </p:nvSpPr>
        <p:spPr>
          <a:xfrm>
            <a:off x="1133912" y="1921079"/>
            <a:ext cx="10058400" cy="3967993"/>
          </a:xfrm>
        </p:spPr>
        <p:txBody>
          <a:bodyPr>
            <a:noAutofit/>
          </a:bodyPr>
          <a:lstStyle/>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Hotelska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prodaja</a:t>
            </a:r>
            <a:r>
              <a:rPr lang="en-US" sz="1800" dirty="0">
                <a:solidFill>
                  <a:schemeClr val="accent2">
                    <a:lumMod val="50000"/>
                  </a:schemeClr>
                </a:solidFill>
                <a:latin typeface="Times New Roman" panose="02020603050405020304" pitchFamily="18" charset="0"/>
                <a:cs typeface="Times New Roman" panose="02020603050405020304" pitchFamily="18" charset="0"/>
              </a:rPr>
              <a:t> mora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biti</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svakodnevnoj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vezi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jedinisama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recepcije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Hotelska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prodaja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svoje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aktivnosti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obavlja</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nekoliko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etapa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Počinje</a:t>
            </a:r>
            <a:r>
              <a:rPr lang="en-US" sz="1800" dirty="0">
                <a:solidFill>
                  <a:schemeClr val="accent2">
                    <a:lumMod val="50000"/>
                  </a:schemeClr>
                </a:solidFill>
                <a:latin typeface="Times New Roman" panose="02020603050405020304" pitchFamily="18" charset="0"/>
                <a:cs typeface="Times New Roman" panose="02020603050405020304" pitchFamily="18" charset="0"/>
              </a:rPr>
              <a:t> od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traženja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tržišne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niše</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bolje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stvaranja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oblikovanja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proizvoda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usluga</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potencijalne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goste,stvaranja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konkurentske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prednosti</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pružanju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kako</a:t>
            </a:r>
            <a:r>
              <a:rPr lang="en-US" sz="1800" dirty="0">
                <a:solidFill>
                  <a:schemeClr val="accent2">
                    <a:lumMod val="50000"/>
                  </a:schemeClr>
                </a:solidFill>
                <a:latin typeface="Times New Roman" panose="02020603050405020304" pitchFamily="18" charset="0"/>
                <a:cs typeface="Times New Roman" panose="02020603050405020304" pitchFamily="18" charset="0"/>
              </a:rPr>
              <a:t> bi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ponovo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vratili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Rukovodilac</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prodaje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zadužen</a:t>
            </a:r>
            <a:r>
              <a:rPr lang="en-US" sz="1800" dirty="0">
                <a:solidFill>
                  <a:schemeClr val="accent2">
                    <a:lumMod val="50000"/>
                  </a:schemeClr>
                </a:solidFill>
                <a:latin typeface="Times New Roman" panose="02020603050405020304" pitchFamily="18" charset="0"/>
                <a:cs typeface="Times New Roman" panose="02020603050405020304" pitchFamily="18" charset="0"/>
              </a:rPr>
              <a:t> je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vođenje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dokumentacije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svim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dnevnim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transakcijama</a:t>
            </a:r>
            <a:r>
              <a:rPr lang="en-US" sz="1800" dirty="0">
                <a:solidFill>
                  <a:schemeClr val="accent2">
                    <a:lumMod val="50000"/>
                  </a:schemeClr>
                </a:solidFill>
                <a:latin typeface="Times New Roman" panose="02020603050405020304" pitchFamily="18" charset="0"/>
                <a:cs typeface="Times New Roman" panose="02020603050405020304" pitchFamily="18" charset="0"/>
              </a:rPr>
              <a:t>. On mora da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odlaže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dokumentaciju</a:t>
            </a:r>
            <a:r>
              <a:rPr lang="en-US" sz="1800" dirty="0">
                <a:solidFill>
                  <a:schemeClr val="accent2">
                    <a:lumMod val="50000"/>
                  </a:schemeClr>
                </a:solidFill>
                <a:latin typeface="Times New Roman" panose="02020603050405020304" pitchFamily="18" charset="0"/>
                <a:cs typeface="Times New Roman" panose="02020603050405020304" pitchFamily="18" charset="0"/>
              </a:rPr>
              <a:t>, da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priprema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formulare</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vezi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rezervacijama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svakodnevno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ostvarivanje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marketing plana.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modernizaciju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službe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marketinga</a:t>
            </a:r>
            <a:r>
              <a:rPr lang="en-US" sz="1800" dirty="0">
                <a:solidFill>
                  <a:schemeClr val="accent2">
                    <a:lumMod val="50000"/>
                  </a:schemeClr>
                </a:solidFill>
                <a:latin typeface="Times New Roman" panose="02020603050405020304" pitchFamily="18" charset="0"/>
                <a:cs typeface="Times New Roman" panose="02020603050405020304" pitchFamily="18" charset="0"/>
              </a:rPr>
              <a:t> u segment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vođenja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prihoda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rashoda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digitalizaciju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hotelske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prodaje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dolazi</a:t>
            </a:r>
            <a:r>
              <a:rPr lang="en-US" sz="1800" dirty="0">
                <a:solidFill>
                  <a:schemeClr val="accent2">
                    <a:lumMod val="50000"/>
                  </a:schemeClr>
                </a:solidFill>
                <a:latin typeface="Times New Roman" panose="02020603050405020304" pitchFamily="18" charset="0"/>
                <a:cs typeface="Times New Roman" panose="02020603050405020304" pitchFamily="18" charset="0"/>
              </a:rPr>
              <a:t> se do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stvaranja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konkurentske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prednosti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108560"/>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AEC7-9657-43D7-BE50-ED3DE2AFB126}"/>
              </a:ext>
            </a:extLst>
          </p:cNvPr>
          <p:cNvSpPr>
            <a:spLocks noGrp="1"/>
          </p:cNvSpPr>
          <p:nvPr>
            <p:ph type="title"/>
          </p:nvPr>
        </p:nvSpPr>
        <p:spPr/>
        <p:txBody>
          <a:bodyPr>
            <a:normAutofit/>
          </a:bodyPr>
          <a:lstStyle/>
          <a:p>
            <a:br>
              <a:rPr lang="en-GB" dirty="0"/>
            </a:br>
            <a:endParaRPr lang="en-GB" dirty="0"/>
          </a:p>
        </p:txBody>
      </p:sp>
      <p:sp>
        <p:nvSpPr>
          <p:cNvPr id="3" name="Content Placeholder 2">
            <a:extLst>
              <a:ext uri="{FF2B5EF4-FFF2-40B4-BE49-F238E27FC236}">
                <a16:creationId xmlns:a16="http://schemas.microsoft.com/office/drawing/2014/main" id="{CA1D7F1F-B0C3-4D64-A683-16ABB7940CC7}"/>
              </a:ext>
            </a:extLst>
          </p:cNvPr>
          <p:cNvSpPr>
            <a:spLocks noGrp="1"/>
          </p:cNvSpPr>
          <p:nvPr>
            <p:ph idx="1"/>
          </p:nvPr>
        </p:nvSpPr>
        <p:spPr/>
        <p:txBody>
          <a:bodyPr>
            <a:normAutofit/>
          </a:bodyPr>
          <a:lstStyle/>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Kako</a:t>
            </a:r>
            <a:r>
              <a:rPr lang="en-US" sz="1800" dirty="0">
                <a:solidFill>
                  <a:schemeClr val="accent2">
                    <a:lumMod val="50000"/>
                  </a:schemeClr>
                </a:solidFill>
                <a:latin typeface="Times New Roman" panose="02020603050405020304" pitchFamily="18" charset="0"/>
                <a:cs typeface="Times New Roman" panose="02020603050405020304" pitchFamily="18" charset="0"/>
              </a:rPr>
              <a:t> bi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postigli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najbolji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rezultati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uskladilo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psihološko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zadovoljstvo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ekonomska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dobit</a:t>
            </a:r>
            <a:r>
              <a:rPr lang="en-US" sz="1800" dirty="0">
                <a:solidFill>
                  <a:schemeClr val="accent2">
                    <a:lumMod val="50000"/>
                  </a:schemeClr>
                </a:solidFill>
                <a:latin typeface="Times New Roman" panose="02020603050405020304" pitchFamily="18" charset="0"/>
                <a:cs typeface="Times New Roman" panose="02020603050405020304" pitchFamily="18" charset="0"/>
              </a:rPr>
              <a:t> za hotel,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posebna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pažnja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treba</a:t>
            </a:r>
            <a:r>
              <a:rPr lang="en-US" sz="1800" dirty="0">
                <a:solidFill>
                  <a:schemeClr val="accent2">
                    <a:lumMod val="50000"/>
                  </a:schemeClr>
                </a:solidFill>
                <a:latin typeface="Times New Roman" panose="02020603050405020304" pitchFamily="18" charset="0"/>
                <a:cs typeface="Times New Roman" panose="02020603050405020304" pitchFamily="18" charset="0"/>
              </a:rPr>
              <a:t> da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obrati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brigu</a:t>
            </a:r>
            <a:r>
              <a:rPr lang="en-US" sz="1800" dirty="0">
                <a:solidFill>
                  <a:schemeClr val="accent2">
                    <a:lumMod val="50000"/>
                  </a:schemeClr>
                </a:solidFill>
                <a:latin typeface="Times New Roman" panose="02020603050405020304" pitchFamily="18" charset="0"/>
                <a:cs typeface="Times New Roman" panose="02020603050405020304" pitchFamily="18" charset="0"/>
              </a:rPr>
              <a:t> o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aktivnosti</a:t>
            </a:r>
            <a:r>
              <a:rPr lang="en-US" sz="1800" dirty="0">
                <a:solidFill>
                  <a:schemeClr val="accent2">
                    <a:lumMod val="50000"/>
                  </a:schemeClr>
                </a:solidFill>
                <a:latin typeface="Times New Roman" panose="02020603050405020304" pitchFamily="18" charset="0"/>
                <a:cs typeface="Times New Roman" panose="02020603050405020304" pitchFamily="18" charset="0"/>
              </a:rPr>
              <a:t>:</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Prijema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testiranja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obuke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uključivanja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hotelsko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preduzeće</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Stvaranje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pozitivnih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međuljudskih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odnosa</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Usavršavanje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mogućnost</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napredovanja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skladu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tržišnim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izazovima</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lvl="0"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Stimulacija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nagrade</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Ljubaznost</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tolerantnost</a:t>
            </a:r>
            <a:r>
              <a:rPr lang="en-US" sz="1800" dirty="0">
                <a:solidFill>
                  <a:schemeClr val="accent2">
                    <a:lumMod val="50000"/>
                  </a:schemeClr>
                </a:solidFill>
                <a:latin typeface="Times New Roman" panose="02020603050405020304" pitchFamily="18" charset="0"/>
                <a:cs typeface="Times New Roman" panose="02020603050405020304" pitchFamily="18" charset="0"/>
              </a:rPr>
              <a:t> u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neposrednom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kontaktu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gostima</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glavni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cilj</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koji</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zaduženo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odeljenje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osoblje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Neposredni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rukovodioci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zaduženi</a:t>
            </a:r>
            <a:r>
              <a:rPr lang="en-US" sz="1800" dirty="0">
                <a:solidFill>
                  <a:schemeClr val="accent2">
                    <a:lumMod val="50000"/>
                  </a:schemeClr>
                </a:solidFill>
                <a:latin typeface="Times New Roman" panose="02020603050405020304" pitchFamily="18" charset="0"/>
                <a:cs typeface="Times New Roman" panose="02020603050405020304" pitchFamily="18" charset="0"/>
              </a:rPr>
              <a:t> za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praćenje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atmosfere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raspoloženje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kod</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US" sz="1800" dirty="0" err="1">
                <a:solidFill>
                  <a:schemeClr val="accent2">
                    <a:lumMod val="50000"/>
                  </a:schemeClr>
                </a:solidFill>
                <a:latin typeface="Times New Roman" panose="02020603050405020304" pitchFamily="18" charset="0"/>
                <a:cs typeface="Times New Roman" panose="02020603050405020304" pitchFamily="18" charset="0"/>
              </a:rPr>
              <a:t>Motivisan</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radnik</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jedino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zadovoljan</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radnik</a:t>
            </a:r>
            <a:r>
              <a:rPr lang="en-US" sz="1800" dirty="0">
                <a:solidFill>
                  <a:schemeClr val="accent2">
                    <a:lumMod val="50000"/>
                  </a:schemeClr>
                </a:solidFill>
                <a:latin typeface="Times New Roman" panose="02020603050405020304" pitchFamily="18" charset="0"/>
                <a:cs typeface="Times New Roman" panose="02020603050405020304" pitchFamily="18" charset="0"/>
              </a:rPr>
              <a:t>. To se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postiže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adekvatne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uslove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rada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nagrade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priznanja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EA21A64-D11A-4B91-AD50-3D4BBA92C6CA}"/>
              </a:ext>
            </a:extLst>
          </p:cNvPr>
          <p:cNvSpPr/>
          <p:nvPr/>
        </p:nvSpPr>
        <p:spPr>
          <a:xfrm>
            <a:off x="710301" y="677506"/>
            <a:ext cx="5654112" cy="622799"/>
          </a:xfrm>
          <a:prstGeom prst="rect">
            <a:avLst/>
          </a:prstGeom>
        </p:spPr>
        <p:txBody>
          <a:bodyPr wrap="none">
            <a:spAutoFit/>
          </a:bodyPr>
          <a:lstStyle/>
          <a:p>
            <a:pPr lvl="1" algn="just">
              <a:lnSpc>
                <a:spcPct val="115000"/>
              </a:lnSpc>
              <a:spcAft>
                <a:spcPts val="0"/>
              </a:spcAft>
            </a:pP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Odeljenje</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zaduženo</a:t>
            </a:r>
            <a:r>
              <a:rPr lang="en-US"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US"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osoblje</a:t>
            </a:r>
            <a:endParaRPr lang="en-GB" sz="32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750538"/>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95A66-A650-4C3E-A72C-9C7F8D3254A3}"/>
              </a:ext>
            </a:extLst>
          </p:cNvPr>
          <p:cNvSpPr>
            <a:spLocks noGrp="1"/>
          </p:cNvSpPr>
          <p:nvPr>
            <p:ph idx="1"/>
          </p:nvPr>
        </p:nvSpPr>
        <p:spPr/>
        <p:txBody>
          <a:bodyPr/>
          <a:lstStyle/>
          <a:p>
            <a:r>
              <a:rPr lang="en-US" sz="1800" dirty="0" err="1">
                <a:solidFill>
                  <a:schemeClr val="accent2">
                    <a:lumMod val="50000"/>
                  </a:schemeClr>
                </a:solidFill>
                <a:latin typeface="Times New Roman" panose="02020603050405020304" pitchFamily="18" charset="0"/>
                <a:cs typeface="Times New Roman" panose="02020603050405020304" pitchFamily="18" charset="0"/>
              </a:rPr>
              <a:t>Standardi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postavljaju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određuju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načine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nagrađivanja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Povezanost</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ekonomski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efikasnog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hotela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nagrađivanja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velika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Uspeh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profitabilnost</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koju</a:t>
            </a:r>
            <a:r>
              <a:rPr lang="en-US" sz="1800" dirty="0">
                <a:solidFill>
                  <a:schemeClr val="accent2">
                    <a:lumMod val="50000"/>
                  </a:schemeClr>
                </a:solidFill>
                <a:latin typeface="Times New Roman" panose="02020603050405020304" pitchFamily="18" charset="0"/>
                <a:cs typeface="Times New Roman" panose="02020603050405020304" pitchFamily="18" charset="0"/>
              </a:rPr>
              <a:t> hotel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postiže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najbitni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faktor</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 to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zaposlenog</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doprinosi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samoj</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nagradi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zaposlenom</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Nagrade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mogu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biti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novčane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iznose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ali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druge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vidove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stimulacije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sr-Latn-RS" sz="1800" dirty="0">
              <a:solidFill>
                <a:schemeClr val="accent2">
                  <a:lumMod val="50000"/>
                </a:schemeClr>
              </a:solidFill>
              <a:latin typeface="Times New Roman" panose="02020603050405020304" pitchFamily="18" charset="0"/>
              <a:cs typeface="Times New Roman" panose="02020603050405020304" pitchFamily="18" charset="0"/>
            </a:endParaRPr>
          </a:p>
          <a:p>
            <a:r>
              <a:rPr lang="en-US" sz="1800" dirty="0" err="1">
                <a:solidFill>
                  <a:schemeClr val="accent2">
                    <a:lumMod val="50000"/>
                  </a:schemeClr>
                </a:solidFill>
                <a:latin typeface="Times New Roman" panose="02020603050405020304" pitchFamily="18" charset="0"/>
                <a:cs typeface="Times New Roman" panose="02020603050405020304" pitchFamily="18" charset="0"/>
              </a:rPr>
              <a:t>Eksterni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faktori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iz</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okruženja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kao</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što</a:t>
            </a:r>
            <a:r>
              <a:rPr lang="en-US" sz="1800" dirty="0">
                <a:solidFill>
                  <a:schemeClr val="accent2">
                    <a:lumMod val="50000"/>
                  </a:schemeClr>
                </a:solidFill>
                <a:latin typeface="Times New Roman" panose="02020603050405020304" pitchFamily="18" charset="0"/>
                <a:cs typeface="Times New Roman" panose="02020603050405020304" pitchFamily="18" charset="0"/>
              </a:rPr>
              <a:t> je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država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može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uticati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poslovanje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nagrade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zaposlenih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kroz</a:t>
            </a:r>
            <a:r>
              <a:rPr lang="en-US" sz="1800" dirty="0">
                <a:solidFill>
                  <a:schemeClr val="accent2">
                    <a:lumMod val="50000"/>
                  </a:schemeClr>
                </a:solidFill>
                <a:latin typeface="Times New Roman" panose="02020603050405020304" pitchFamily="18" charset="0"/>
                <a:cs typeface="Times New Roman" panose="02020603050405020304" pitchFamily="18" charset="0"/>
              </a:rPr>
              <a:t> mere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koje</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sporovodi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na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tržištu</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turističkih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i</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ugostiteljskih</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r>
              <a:rPr lang="en-US" sz="1800" dirty="0" err="1">
                <a:solidFill>
                  <a:schemeClr val="accent2">
                    <a:lumMod val="50000"/>
                  </a:schemeClr>
                </a:solidFill>
                <a:latin typeface="Times New Roman" panose="02020603050405020304" pitchFamily="18" charset="0"/>
                <a:cs typeface="Times New Roman" panose="02020603050405020304" pitchFamily="18" charset="0"/>
              </a:rPr>
              <a:t>usluga</a:t>
            </a:r>
            <a:r>
              <a:rPr lang="en-US" sz="1800" dirty="0">
                <a:solidFill>
                  <a:schemeClr val="accent2">
                    <a:lumMod val="50000"/>
                  </a:schemeClr>
                </a:solidFill>
                <a:latin typeface="Times New Roman" panose="02020603050405020304" pitchFamily="18" charset="0"/>
                <a:cs typeface="Times New Roman" panose="02020603050405020304" pitchFamily="18" charset="0"/>
              </a:rPr>
              <a:t>. </a:t>
            </a:r>
            <a:endParaRPr lang="en-GB" sz="1800" dirty="0">
              <a:solidFill>
                <a:schemeClr val="accent2">
                  <a:lumMod val="50000"/>
                </a:schemeClr>
              </a:solidFill>
              <a:latin typeface="Times New Roman" panose="02020603050405020304" pitchFamily="18" charset="0"/>
              <a:cs typeface="Times New Roman" panose="02020603050405020304" pitchFamily="18" charset="0"/>
            </a:endParaRPr>
          </a:p>
          <a:p>
            <a:r>
              <a:rPr lang="en-GB" sz="1800" dirty="0">
                <a:solidFill>
                  <a:schemeClr val="accent2">
                    <a:lumMod val="50000"/>
                  </a:schemeClr>
                </a:solidFill>
                <a:latin typeface="Times New Roman" panose="02020603050405020304" pitchFamily="18"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417959685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9FE3-EA59-46B4-B7B3-38B6910BEF45}"/>
              </a:ext>
            </a:extLst>
          </p:cNvPr>
          <p:cNvSpPr>
            <a:spLocks noGrp="1"/>
          </p:cNvSpPr>
          <p:nvPr>
            <p:ph type="title"/>
          </p:nvPr>
        </p:nvSpPr>
        <p:spPr>
          <a:xfrm>
            <a:off x="300507" y="515154"/>
            <a:ext cx="11590986" cy="1325563"/>
          </a:xfrm>
        </p:spPr>
        <p:txBody>
          <a:bodyPr>
            <a:noAutofit/>
          </a:bodyPr>
          <a:lstStyle/>
          <a:p>
            <a:pPr algn="ctr"/>
            <a:br>
              <a:rPr lang="sr-Latn-RS" sz="4000" dirty="0">
                <a:solidFill>
                  <a:schemeClr val="accent2">
                    <a:lumMod val="50000"/>
                  </a:schemeClr>
                </a:solidFill>
                <a:latin typeface="Times New Roman" panose="02020603050405020304" pitchFamily="18" charset="0"/>
                <a:cs typeface="Times New Roman" panose="02020603050405020304" pitchFamily="18" charset="0"/>
              </a:rPr>
            </a:br>
            <a:br>
              <a:rPr lang="sr-Latn-RS" sz="4000" dirty="0">
                <a:solidFill>
                  <a:schemeClr val="accent2">
                    <a:lumMod val="50000"/>
                  </a:schemeClr>
                </a:solidFill>
                <a:latin typeface="Times New Roman" panose="02020603050405020304" pitchFamily="18" charset="0"/>
                <a:cs typeface="Times New Roman" panose="02020603050405020304" pitchFamily="18" charset="0"/>
              </a:rPr>
            </a:br>
            <a:endParaRPr lang="en-GB" sz="3000" i="1" u="sng"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F4CB3C3-820B-4D9B-A597-7F24F68815A4}"/>
              </a:ext>
            </a:extLst>
          </p:cNvPr>
          <p:cNvSpPr/>
          <p:nvPr/>
        </p:nvSpPr>
        <p:spPr>
          <a:xfrm>
            <a:off x="228855" y="736167"/>
            <a:ext cx="6464398" cy="622799"/>
          </a:xfrm>
          <a:prstGeom prst="rect">
            <a:avLst/>
          </a:prstGeom>
        </p:spPr>
        <p:txBody>
          <a:bodyPr wrap="none">
            <a:spAutoFit/>
          </a:bodyPr>
          <a:lstStyle/>
          <a:p>
            <a:pPr lvl="2" algn="just">
              <a:lnSpc>
                <a:spcPct val="115000"/>
              </a:lnSpc>
              <a:spcAft>
                <a:spcPts val="0"/>
              </a:spcAft>
            </a:pP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Komunikacioni</a:t>
            </a:r>
            <a:r>
              <a:rPr lang="en-GB"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a:t>
            </a:r>
            <a:r>
              <a:rPr lang="en-GB"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hotelu</a:t>
            </a:r>
            <a:endParaRPr lang="en-GB" sz="32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59EF4F7-8036-4A8F-B754-EB3725F23585}"/>
              </a:ext>
            </a:extLst>
          </p:cNvPr>
          <p:cNvSpPr/>
          <p:nvPr/>
        </p:nvSpPr>
        <p:spPr>
          <a:xfrm>
            <a:off x="1160477" y="2104022"/>
            <a:ext cx="7874466" cy="1560427"/>
          </a:xfrm>
          <a:prstGeom prst="rect">
            <a:avLst/>
          </a:prstGeom>
        </p:spPr>
        <p:txBody>
          <a:bodyPr wrap="square">
            <a:spAutoFit/>
          </a:bodyPr>
          <a:lstStyle/>
          <a:p>
            <a:pPr algn="just">
              <a:lnSpc>
                <a:spcPct val="115000"/>
              </a:lnSpc>
              <a:spcAft>
                <a:spcPts val="0"/>
              </a:spcAft>
            </a:pP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Povezanost</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svih</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prostorija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se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obezbeđuje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stepeništima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hodnicima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GB" sz="16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de-DE" dirty="0">
                <a:solidFill>
                  <a:schemeClr val="accent2">
                    <a:lumMod val="50000"/>
                  </a:schemeClr>
                </a:solidFill>
                <a:latin typeface="Times New Roman" panose="02020603050405020304" pitchFamily="18" charset="0"/>
                <a:ea typeface="Calibri" panose="020F0502020204030204" pitchFamily="34" charset="0"/>
              </a:rPr>
              <a:t>Vertikalna komunikacija se ostvaruje stepeništima. </a:t>
            </a:r>
            <a:endParaRPr lang="sr-Latn-RS" dirty="0">
              <a:solidFill>
                <a:schemeClr val="accent2">
                  <a:lumMod val="50000"/>
                </a:schemeClr>
              </a:solidFill>
              <a:latin typeface="Times New Roman" panose="02020603050405020304" pitchFamily="18" charset="0"/>
              <a:ea typeface="Calibri" panose="020F0502020204030204" pitchFamily="34" charset="0"/>
            </a:endParaRPr>
          </a:p>
          <a:p>
            <a:endParaRPr lang="sr-Latn-RS" dirty="0">
              <a:solidFill>
                <a:schemeClr val="accent2">
                  <a:lumMod val="50000"/>
                </a:schemeClr>
              </a:solidFill>
              <a:latin typeface="Times New Roman" panose="02020603050405020304" pitchFamily="18" charset="0"/>
            </a:endParaRPr>
          </a:p>
          <a:p>
            <a:r>
              <a:rPr lang="de-DE" dirty="0">
                <a:solidFill>
                  <a:schemeClr val="accent2">
                    <a:lumMod val="50000"/>
                  </a:schemeClr>
                </a:solidFill>
                <a:latin typeface="Times New Roman" panose="02020603050405020304" pitchFamily="18" charset="0"/>
                <a:ea typeface="Calibri" panose="020F0502020204030204" pitchFamily="34" charset="0"/>
              </a:rPr>
              <a:t>Hodnici obezbeđuju horizontalnu komunikaciju u hotelu</a:t>
            </a:r>
            <a:endParaRPr lang="en-GB" dirty="0">
              <a:solidFill>
                <a:schemeClr val="accent2">
                  <a:lumMod val="50000"/>
                </a:schemeClr>
              </a:solidFill>
            </a:endParaRPr>
          </a:p>
        </p:txBody>
      </p:sp>
    </p:spTree>
    <p:extLst>
      <p:ext uri="{BB962C8B-B14F-4D97-AF65-F5344CB8AC3E}">
        <p14:creationId xmlns:p14="http://schemas.microsoft.com/office/powerpoint/2010/main" val="3628606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C2C9D-7A74-4178-BFBC-6F1530705EDB}"/>
              </a:ext>
            </a:extLst>
          </p:cNvPr>
          <p:cNvSpPr>
            <a:spLocks noGrp="1"/>
          </p:cNvSpPr>
          <p:nvPr>
            <p:ph idx="1"/>
          </p:nvPr>
        </p:nvSpPr>
        <p:spPr/>
        <p:txBody>
          <a:bodyPr>
            <a:normAutofit/>
          </a:bodyPr>
          <a:lstStyle/>
          <a:p>
            <a:pPr algn="ctr"/>
            <a:endParaRPr lang="sr-Latn-RS" sz="8000" dirty="0"/>
          </a:p>
          <a:p>
            <a:pPr algn="ctr"/>
            <a:r>
              <a:rPr lang="sr-Latn-RS" sz="5000" dirty="0">
                <a:solidFill>
                  <a:schemeClr val="accent2">
                    <a:lumMod val="50000"/>
                  </a:schemeClr>
                </a:solidFill>
                <a:latin typeface="Times New Roman" panose="02020603050405020304" pitchFamily="18" charset="0"/>
                <a:cs typeface="Times New Roman" panose="02020603050405020304" pitchFamily="18" charset="0"/>
              </a:rPr>
              <a:t>HVALA  NA  PAŽNJI!</a:t>
            </a:r>
            <a:endParaRPr lang="en-GB" sz="500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41346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5CAEB-7395-42D5-A2DF-684DAD9FDB34}"/>
              </a:ext>
            </a:extLst>
          </p:cNvPr>
          <p:cNvSpPr>
            <a:spLocks noGrp="1"/>
          </p:cNvSpPr>
          <p:nvPr>
            <p:ph idx="1"/>
          </p:nvPr>
        </p:nvSpPr>
        <p:spPr/>
        <p:txBody>
          <a:bodyPr/>
          <a:lstStyle/>
          <a:p>
            <a:r>
              <a:rPr lang="en-US" dirty="0"/>
              <a:t> </a:t>
            </a:r>
            <a:endParaRPr lang="en-GB" dirty="0"/>
          </a:p>
          <a:p>
            <a:endParaRPr lang="en-GB" dirty="0"/>
          </a:p>
        </p:txBody>
      </p:sp>
      <p:sp>
        <p:nvSpPr>
          <p:cNvPr id="6" name="Rectangle 5">
            <a:extLst>
              <a:ext uri="{FF2B5EF4-FFF2-40B4-BE49-F238E27FC236}">
                <a16:creationId xmlns:a16="http://schemas.microsoft.com/office/drawing/2014/main" id="{F732E58B-F5E0-41E7-AE1E-EAF75314CA5D}"/>
              </a:ext>
            </a:extLst>
          </p:cNvPr>
          <p:cNvSpPr/>
          <p:nvPr/>
        </p:nvSpPr>
        <p:spPr>
          <a:xfrm>
            <a:off x="1097280" y="880565"/>
            <a:ext cx="11094720" cy="584775"/>
          </a:xfrm>
          <a:prstGeom prst="rect">
            <a:avLst/>
          </a:prstGeom>
        </p:spPr>
        <p:txBody>
          <a:bodyPr wrap="square">
            <a:spAutoFit/>
          </a:bodyPr>
          <a:lstStyle/>
          <a:p>
            <a:r>
              <a:rPr lang="en-GB" sz="3200" dirty="0" err="1">
                <a:solidFill>
                  <a:schemeClr val="accent2">
                    <a:lumMod val="50000"/>
                  </a:schemeClr>
                </a:solidFill>
                <a:latin typeface="Times New Roman" panose="02020603050405020304" pitchFamily="18" charset="0"/>
                <a:ea typeface="Calibri" panose="020F0502020204030204" pitchFamily="34" charset="0"/>
              </a:rPr>
              <a:t>Javni</a:t>
            </a:r>
            <a:r>
              <a:rPr lang="en-GB" sz="3200" dirty="0">
                <a:solidFill>
                  <a:schemeClr val="accent2">
                    <a:lumMod val="50000"/>
                  </a:schemeClr>
                </a:solidFill>
                <a:latin typeface="Times New Roman" panose="02020603050405020304" pitchFamily="18" charset="0"/>
                <a:ea typeface="Calibri" panose="020F0502020204030204" pitchFamily="34" charset="0"/>
              </a:rPr>
              <a:t> </a:t>
            </a:r>
            <a:r>
              <a:rPr lang="en-GB" sz="3200" dirty="0" err="1">
                <a:solidFill>
                  <a:schemeClr val="accent2">
                    <a:lumMod val="50000"/>
                  </a:schemeClr>
                </a:solidFill>
                <a:latin typeface="Times New Roman" panose="02020603050405020304" pitchFamily="18" charset="0"/>
                <a:ea typeface="Calibri" panose="020F0502020204030204" pitchFamily="34" charset="0"/>
              </a:rPr>
              <a:t>prostor</a:t>
            </a:r>
            <a:r>
              <a:rPr lang="en-GB" sz="3200" dirty="0">
                <a:solidFill>
                  <a:schemeClr val="accent2">
                    <a:lumMod val="50000"/>
                  </a:schemeClr>
                </a:solidFill>
                <a:latin typeface="Times New Roman" panose="02020603050405020304" pitchFamily="18" charset="0"/>
                <a:ea typeface="Calibri" panose="020F0502020204030204" pitchFamily="34" charset="0"/>
              </a:rPr>
              <a:t> za </a:t>
            </a:r>
            <a:r>
              <a:rPr lang="en-GB" sz="3200" dirty="0" err="1">
                <a:solidFill>
                  <a:schemeClr val="accent2">
                    <a:lumMod val="50000"/>
                  </a:schemeClr>
                </a:solidFill>
                <a:latin typeface="Times New Roman" panose="02020603050405020304" pitchFamily="18" charset="0"/>
                <a:ea typeface="Calibri" panose="020F0502020204030204" pitchFamily="34" charset="0"/>
              </a:rPr>
              <a:t>boravak</a:t>
            </a:r>
            <a:r>
              <a:rPr lang="en-GB" sz="3200" dirty="0">
                <a:solidFill>
                  <a:schemeClr val="accent2">
                    <a:lumMod val="50000"/>
                  </a:schemeClr>
                </a:solidFill>
                <a:latin typeface="Times New Roman" panose="02020603050405020304" pitchFamily="18" charset="0"/>
                <a:ea typeface="Calibri" panose="020F0502020204030204" pitchFamily="34" charset="0"/>
              </a:rPr>
              <a:t> </a:t>
            </a:r>
            <a:r>
              <a:rPr lang="en-GB" sz="3200" dirty="0" err="1">
                <a:solidFill>
                  <a:schemeClr val="accent2">
                    <a:lumMod val="50000"/>
                  </a:schemeClr>
                </a:solidFill>
                <a:latin typeface="Times New Roman" panose="02020603050405020304" pitchFamily="18" charset="0"/>
                <a:ea typeface="Calibri" panose="020F0502020204030204" pitchFamily="34" charset="0"/>
              </a:rPr>
              <a:t>gostiju</a:t>
            </a:r>
            <a:r>
              <a:rPr lang="en-GB" sz="3200" dirty="0">
                <a:solidFill>
                  <a:schemeClr val="accent2">
                    <a:lumMod val="50000"/>
                  </a:schemeClr>
                </a:solidFill>
                <a:latin typeface="Times New Roman" panose="02020603050405020304" pitchFamily="18" charset="0"/>
                <a:ea typeface="Calibri" panose="020F0502020204030204" pitchFamily="34" charset="0"/>
              </a:rPr>
              <a:t> u </a:t>
            </a:r>
            <a:r>
              <a:rPr lang="en-GB" sz="3200" dirty="0" err="1">
                <a:solidFill>
                  <a:schemeClr val="accent2">
                    <a:lumMod val="50000"/>
                  </a:schemeClr>
                </a:solidFill>
                <a:latin typeface="Times New Roman" panose="02020603050405020304" pitchFamily="18" charset="0"/>
                <a:ea typeface="Calibri" panose="020F0502020204030204" pitchFamily="34" charset="0"/>
              </a:rPr>
              <a:t>hotelu</a:t>
            </a:r>
            <a:endParaRPr lang="en-GB" sz="3200" dirty="0">
              <a:solidFill>
                <a:schemeClr val="accent2">
                  <a:lumMod val="50000"/>
                </a:schemeClr>
              </a:solidFill>
            </a:endParaRPr>
          </a:p>
        </p:txBody>
      </p:sp>
      <p:sp>
        <p:nvSpPr>
          <p:cNvPr id="2" name="Rectangle 1">
            <a:extLst>
              <a:ext uri="{FF2B5EF4-FFF2-40B4-BE49-F238E27FC236}">
                <a16:creationId xmlns:a16="http://schemas.microsoft.com/office/drawing/2014/main" id="{486D52FF-DFB8-4DD3-A1B6-A3A10FBAE523}"/>
              </a:ext>
            </a:extLst>
          </p:cNvPr>
          <p:cNvSpPr/>
          <p:nvPr/>
        </p:nvSpPr>
        <p:spPr>
          <a:xfrm>
            <a:off x="1166069" y="2055303"/>
            <a:ext cx="9928651" cy="1027782"/>
          </a:xfrm>
          <a:prstGeom prst="rect">
            <a:avLst/>
          </a:prstGeom>
        </p:spPr>
        <p:txBody>
          <a:bodyPr wrap="square">
            <a:spAutoFit/>
          </a:bodyPr>
          <a:lstStyle/>
          <a:p>
            <a:pPr algn="just">
              <a:lnSpc>
                <a:spcPct val="115000"/>
              </a:lnSpc>
              <a:spcAft>
                <a:spcPts val="0"/>
              </a:spcAft>
            </a:pP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deo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svog</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boravka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mogu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provesti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javnom</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ukoliko</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je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preuređen</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pružanje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ishrane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pica,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sanitarno-higjenske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prostorije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prostorije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održavanje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skupova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sastanaka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drugih</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ličnih</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usluga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772830"/>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7C64-81A4-45CD-9F2A-74EB04C61006}"/>
              </a:ext>
            </a:extLst>
          </p:cNvPr>
          <p:cNvSpPr>
            <a:spLocks noGrp="1"/>
          </p:cNvSpPr>
          <p:nvPr>
            <p:ph type="title"/>
          </p:nvPr>
        </p:nvSpPr>
        <p:spPr>
          <a:xfrm>
            <a:off x="1040463" y="263527"/>
            <a:ext cx="10058400" cy="1450757"/>
          </a:xfrm>
        </p:spPr>
        <p:txBody>
          <a:bodyPr/>
          <a:lstStyle/>
          <a:p>
            <a:br>
              <a:rPr lang="sr-Latn-RS" sz="4000" dirty="0">
                <a:solidFill>
                  <a:schemeClr val="accent2">
                    <a:lumMod val="50000"/>
                  </a:schemeClr>
                </a:solidFill>
                <a:latin typeface="Times New Roman" panose="02020603050405020304" pitchFamily="18" charset="0"/>
                <a:cs typeface="Times New Roman" panose="02020603050405020304" pitchFamily="18" charset="0"/>
              </a:rPr>
            </a:br>
            <a:endParaRPr lang="en-GB" sz="40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918DB26-6377-4C7B-BF4F-7A6CA2560BD8}"/>
              </a:ext>
            </a:extLst>
          </p:cNvPr>
          <p:cNvSpPr>
            <a:spLocks noGrp="1"/>
          </p:cNvSpPr>
          <p:nvPr>
            <p:ph idx="1"/>
          </p:nvPr>
        </p:nvSpPr>
        <p:spPr>
          <a:xfrm>
            <a:off x="906012" y="981511"/>
            <a:ext cx="10478740" cy="4832059"/>
          </a:xfrm>
        </p:spPr>
        <p:txBody>
          <a:bodyPr>
            <a:normAutofit/>
          </a:bodyPr>
          <a:lstStyle/>
          <a:p>
            <a:endParaRPr lang="en-GB"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4000" spc="-50" dirty="0">
              <a:solidFill>
                <a:schemeClr val="accent2">
                  <a:lumMod val="50000"/>
                </a:schemeClr>
              </a:solidFill>
              <a:latin typeface="Times New Roman" panose="02020603050405020304" pitchFamily="18" charset="0"/>
              <a:ea typeface="+mj-ea"/>
              <a:cs typeface="Times New Roman" panose="02020603050405020304" pitchFamily="18" charset="0"/>
            </a:endParaRPr>
          </a:p>
        </p:txBody>
      </p:sp>
      <p:sp>
        <p:nvSpPr>
          <p:cNvPr id="4" name="Rectangle 3">
            <a:extLst>
              <a:ext uri="{FF2B5EF4-FFF2-40B4-BE49-F238E27FC236}">
                <a16:creationId xmlns:a16="http://schemas.microsoft.com/office/drawing/2014/main" id="{63B7DAED-CCA8-4833-9C47-6AC64C0E7CC7}"/>
              </a:ext>
            </a:extLst>
          </p:cNvPr>
          <p:cNvSpPr/>
          <p:nvPr/>
        </p:nvSpPr>
        <p:spPr>
          <a:xfrm>
            <a:off x="169719" y="591424"/>
            <a:ext cx="6921254" cy="622799"/>
          </a:xfrm>
          <a:prstGeom prst="rect">
            <a:avLst/>
          </a:prstGeom>
        </p:spPr>
        <p:txBody>
          <a:bodyPr wrap="none">
            <a:spAutoFit/>
          </a:bodyPr>
          <a:lstStyle/>
          <a:p>
            <a:pPr lvl="2" algn="just">
              <a:lnSpc>
                <a:spcPct val="115000"/>
              </a:lnSpc>
              <a:spcAft>
                <a:spcPts val="0"/>
              </a:spcAft>
            </a:pP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a:t>
            </a:r>
            <a:r>
              <a:rPr lang="en-GB"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za </a:t>
            </a: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smeštaj</a:t>
            </a:r>
            <a:r>
              <a:rPr lang="en-GB"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gostiju</a:t>
            </a:r>
            <a:r>
              <a:rPr lang="en-GB"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hotelu</a:t>
            </a:r>
            <a:endParaRPr lang="en-GB" sz="32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6658197-8702-4778-9FCD-485B140A1DCF}"/>
              </a:ext>
            </a:extLst>
          </p:cNvPr>
          <p:cNvSpPr/>
          <p:nvPr/>
        </p:nvSpPr>
        <p:spPr>
          <a:xfrm>
            <a:off x="1040463" y="1777203"/>
            <a:ext cx="10058399" cy="7017306"/>
          </a:xfrm>
          <a:prstGeom prst="rect">
            <a:avLst/>
          </a:prstGeom>
        </p:spPr>
        <p:txBody>
          <a:bodyPr wrap="square">
            <a:spAutoFit/>
          </a:bodyPr>
          <a:lstStyle/>
          <a:p>
            <a:pPr algn="just"/>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Lokacija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soba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apartmana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teba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da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obezbedi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preko</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komunikacionih</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jednostavnu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brzu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povezanost</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javnim</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prostorima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dirty="0" err="1">
                <a:solidFill>
                  <a:schemeClr val="accent2">
                    <a:lumMod val="50000"/>
                  </a:schemeClr>
                </a:solidFill>
                <a:latin typeface="Times New Roman" panose="02020603050405020304" pitchFamily="18" charset="0"/>
                <a:cs typeface="Times New Roman" panose="02020603050405020304" pitchFamily="18" charset="0"/>
              </a:rPr>
              <a:t>Recepcija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svoju</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najvažniju</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funkciju</a:t>
            </a:r>
            <a:r>
              <a:rPr lang="en-GB" dirty="0">
                <a:solidFill>
                  <a:schemeClr val="accent2">
                    <a:lumMod val="50000"/>
                  </a:schemeClr>
                </a:solidFill>
                <a:latin typeface="Times New Roman" panose="02020603050405020304" pitchFamily="18" charset="0"/>
                <a:cs typeface="Times New Roman" panose="02020603050405020304" pitchFamily="18" charset="0"/>
              </a:rPr>
              <a:t> u </a:t>
            </a:r>
            <a:r>
              <a:rPr lang="en-GB" dirty="0" err="1">
                <a:solidFill>
                  <a:schemeClr val="accent2">
                    <a:lumMod val="50000"/>
                  </a:schemeClr>
                </a:solidFill>
                <a:latin typeface="Times New Roman" panose="02020603050405020304" pitchFamily="18" charset="0"/>
                <a:cs typeface="Times New Roman" panose="02020603050405020304" pitchFamily="18" charset="0"/>
              </a:rPr>
              <a:t>smislu</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praćenja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kontrole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komunikacije</a:t>
            </a:r>
            <a:r>
              <a:rPr lang="en-GB" dirty="0">
                <a:solidFill>
                  <a:schemeClr val="accent2">
                    <a:lumMod val="50000"/>
                  </a:schemeClr>
                </a:solidFill>
                <a:latin typeface="Times New Roman" panose="02020603050405020304" pitchFamily="18" charset="0"/>
                <a:cs typeface="Times New Roman" panose="02020603050405020304" pitchFamily="18" charset="0"/>
              </a:rPr>
              <a:t> u </a:t>
            </a:r>
            <a:r>
              <a:rPr lang="en-GB" dirty="0" err="1">
                <a:solidFill>
                  <a:schemeClr val="accent2">
                    <a:lumMod val="50000"/>
                  </a:schemeClr>
                </a:solidFill>
                <a:latin typeface="Times New Roman" panose="02020603050405020304" pitchFamily="18" charset="0"/>
                <a:cs typeface="Times New Roman" panose="02020603050405020304" pitchFamily="18" charset="0"/>
              </a:rPr>
              <a:t>hotelu</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obavlja</a:t>
            </a:r>
            <a:r>
              <a:rPr lang="en-GB" dirty="0">
                <a:solidFill>
                  <a:schemeClr val="accent2">
                    <a:lumMod val="50000"/>
                  </a:schemeClr>
                </a:solidFill>
                <a:latin typeface="Times New Roman" panose="02020603050405020304" pitchFamily="18" charset="0"/>
                <a:cs typeface="Times New Roman" panose="02020603050405020304" pitchFamily="18" charset="0"/>
              </a:rPr>
              <a:t> dobro </a:t>
            </a:r>
            <a:r>
              <a:rPr lang="en-GB" dirty="0" err="1">
                <a:solidFill>
                  <a:schemeClr val="accent2">
                    <a:lumMod val="50000"/>
                  </a:schemeClr>
                </a:solidFill>
                <a:latin typeface="Times New Roman" panose="02020603050405020304" pitchFamily="18" charset="0"/>
                <a:cs typeface="Times New Roman" panose="02020603050405020304" pitchFamily="18" charset="0"/>
              </a:rPr>
              <a:t>jedino</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ako</a:t>
            </a:r>
            <a:r>
              <a:rPr lang="en-GB" dirty="0">
                <a:solidFill>
                  <a:schemeClr val="accent2">
                    <a:lumMod val="50000"/>
                  </a:schemeClr>
                </a:solidFill>
                <a:latin typeface="Times New Roman" panose="02020603050405020304" pitchFamily="18" charset="0"/>
                <a:cs typeface="Times New Roman" panose="02020603050405020304" pitchFamily="18" charset="0"/>
              </a:rPr>
              <a:t> je </a:t>
            </a:r>
            <a:r>
              <a:rPr lang="en-GB" dirty="0" err="1">
                <a:solidFill>
                  <a:schemeClr val="accent2">
                    <a:lumMod val="50000"/>
                  </a:schemeClr>
                </a:solidFill>
                <a:latin typeface="Times New Roman" panose="02020603050405020304" pitchFamily="18" charset="0"/>
                <a:cs typeface="Times New Roman" panose="02020603050405020304" pitchFamily="18" charset="0"/>
              </a:rPr>
              <a:t>locirana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tako</a:t>
            </a:r>
            <a:r>
              <a:rPr lang="en-GB" dirty="0">
                <a:solidFill>
                  <a:schemeClr val="accent2">
                    <a:lumMod val="50000"/>
                  </a:schemeClr>
                </a:solidFill>
                <a:latin typeface="Times New Roman" panose="02020603050405020304" pitchFamily="18" charset="0"/>
                <a:cs typeface="Times New Roman" panose="02020603050405020304" pitchFamily="18" charset="0"/>
              </a:rPr>
              <a:t> da </a:t>
            </a:r>
            <a:r>
              <a:rPr lang="en-GB" dirty="0" err="1">
                <a:solidFill>
                  <a:schemeClr val="accent2">
                    <a:lumMod val="50000"/>
                  </a:schemeClr>
                </a:solidFill>
                <a:latin typeface="Times New Roman" panose="02020603050405020304" pitchFamily="18" charset="0"/>
                <a:cs typeface="Times New Roman" panose="02020603050405020304" pitchFamily="18" charset="0"/>
              </a:rPr>
              <a:t>ima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pregled</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na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ulaz</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hodnik</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stepenište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liftove</a:t>
            </a:r>
            <a:r>
              <a:rPr lang="en-GB" dirty="0">
                <a:solidFill>
                  <a:schemeClr val="accent2">
                    <a:lumMod val="50000"/>
                  </a:schemeClr>
                </a:solidFill>
                <a:latin typeface="Times New Roman" panose="02020603050405020304" pitchFamily="18" charset="0"/>
                <a:cs typeface="Times New Roman" panose="02020603050405020304" pitchFamily="18" charset="0"/>
              </a:rPr>
              <a:t>.</a:t>
            </a:r>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GB" dirty="0" err="1">
                <a:solidFill>
                  <a:schemeClr val="accent2">
                    <a:lumMod val="50000"/>
                  </a:schemeClr>
                </a:solidFill>
                <a:latin typeface="Times New Roman" panose="02020603050405020304" pitchFamily="18" charset="0"/>
                <a:cs typeface="Times New Roman" panose="02020603050405020304" pitchFamily="18" charset="0"/>
              </a:rPr>
              <a:t>Prostorno-funkcionalna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objedinjenost</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objekta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kao</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građevinske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celine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treba</a:t>
            </a:r>
            <a:r>
              <a:rPr lang="en-GB" dirty="0">
                <a:solidFill>
                  <a:schemeClr val="accent2">
                    <a:lumMod val="50000"/>
                  </a:schemeClr>
                </a:solidFill>
                <a:latin typeface="Times New Roman" panose="02020603050405020304" pitchFamily="18" charset="0"/>
                <a:cs typeface="Times New Roman" panose="02020603050405020304" pitchFamily="18" charset="0"/>
              </a:rPr>
              <a:t> da </a:t>
            </a:r>
            <a:r>
              <a:rPr lang="en-GB" dirty="0" err="1">
                <a:solidFill>
                  <a:schemeClr val="accent2">
                    <a:lumMod val="50000"/>
                  </a:schemeClr>
                </a:solidFill>
                <a:latin typeface="Times New Roman" panose="02020603050405020304" pitchFamily="18" charset="0"/>
                <a:cs typeface="Times New Roman" panose="02020603050405020304" pitchFamily="18" charset="0"/>
              </a:rPr>
              <a:t>obezbedi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unutrašnju</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komunikaciju</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javnih</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smeštajnih</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prostora</a:t>
            </a:r>
            <a:r>
              <a:rPr lang="en-GB" dirty="0">
                <a:solidFill>
                  <a:schemeClr val="accent2">
                    <a:lumMod val="50000"/>
                  </a:schemeClr>
                </a:solidFill>
                <a:latin typeface="Times New Roman" panose="02020603050405020304" pitchFamily="18"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en-GB" dirty="0" err="1">
                <a:solidFill>
                  <a:schemeClr val="accent2">
                    <a:lumMod val="50000"/>
                  </a:schemeClr>
                </a:solidFill>
                <a:latin typeface="Times New Roman" panose="02020603050405020304" pitchFamily="18" charset="0"/>
                <a:cs typeface="Times New Roman" panose="02020603050405020304" pitchFamily="18" charset="0"/>
              </a:rPr>
              <a:t>Novina</a:t>
            </a:r>
            <a:r>
              <a:rPr lang="en-GB" dirty="0">
                <a:solidFill>
                  <a:schemeClr val="accent2">
                    <a:lumMod val="50000"/>
                  </a:schemeClr>
                </a:solidFill>
                <a:latin typeface="Times New Roman" panose="02020603050405020304" pitchFamily="18" charset="0"/>
                <a:cs typeface="Times New Roman" panose="02020603050405020304" pitchFamily="18" charset="0"/>
              </a:rPr>
              <a:t> u </a:t>
            </a:r>
            <a:r>
              <a:rPr lang="en-GB" dirty="0" err="1">
                <a:solidFill>
                  <a:schemeClr val="accent2">
                    <a:lumMod val="50000"/>
                  </a:schemeClr>
                </a:solidFill>
                <a:latin typeface="Times New Roman" panose="02020603050405020304" pitchFamily="18" charset="0"/>
                <a:cs typeface="Times New Roman" panose="02020603050405020304" pitchFamily="18" charset="0"/>
              </a:rPr>
              <a:t>savremenom</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poslovanju</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hotela</a:t>
            </a:r>
            <a:r>
              <a:rPr lang="en-GB" dirty="0">
                <a:solidFill>
                  <a:schemeClr val="accent2">
                    <a:lumMod val="50000"/>
                  </a:schemeClr>
                </a:solidFill>
                <a:latin typeface="Times New Roman" panose="02020603050405020304" pitchFamily="18" charset="0"/>
                <a:cs typeface="Times New Roman" panose="02020603050405020304" pitchFamily="18" charset="0"/>
              </a:rPr>
              <a:t> je </a:t>
            </a:r>
            <a:r>
              <a:rPr lang="en-GB" dirty="0" err="1">
                <a:solidFill>
                  <a:schemeClr val="accent2">
                    <a:lumMod val="50000"/>
                  </a:schemeClr>
                </a:solidFill>
                <a:latin typeface="Times New Roman" panose="02020603050405020304" pitchFamily="18" charset="0"/>
                <a:cs typeface="Times New Roman" panose="02020603050405020304" pitchFamily="18" charset="0"/>
              </a:rPr>
              <a:t>pojava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depandansa</a:t>
            </a:r>
            <a:r>
              <a:rPr lang="en-GB" dirty="0">
                <a:solidFill>
                  <a:schemeClr val="accent2">
                    <a:lumMod val="50000"/>
                  </a:schemeClr>
                </a:solidFill>
                <a:latin typeface="Times New Roman" panose="02020603050405020304" pitchFamily="18"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dirty="0" err="1">
                <a:solidFill>
                  <a:schemeClr val="accent2">
                    <a:lumMod val="50000"/>
                  </a:schemeClr>
                </a:solidFill>
                <a:latin typeface="Times New Roman" panose="02020603050405020304" pitchFamily="18" charset="0"/>
                <a:cs typeface="Times New Roman" panose="02020603050405020304" pitchFamily="18" charset="0"/>
              </a:rPr>
              <a:t>Hotelska</a:t>
            </a:r>
            <a:r>
              <a:rPr lang="en-GB" dirty="0">
                <a:solidFill>
                  <a:schemeClr val="accent2">
                    <a:lumMod val="50000"/>
                  </a:schemeClr>
                </a:solidFill>
                <a:latin typeface="Times New Roman" panose="02020603050405020304" pitchFamily="18" charset="0"/>
                <a:cs typeface="Times New Roman" panose="02020603050405020304" pitchFamily="18" charset="0"/>
              </a:rPr>
              <a:t> soba je </a:t>
            </a:r>
            <a:r>
              <a:rPr lang="en-GB" dirty="0" err="1">
                <a:solidFill>
                  <a:schemeClr val="accent2">
                    <a:lumMod val="50000"/>
                  </a:schemeClr>
                </a:solidFill>
                <a:latin typeface="Times New Roman" panose="02020603050405020304" pitchFamily="18" charset="0"/>
                <a:cs typeface="Times New Roman" panose="02020603050405020304" pitchFamily="18" charset="0"/>
              </a:rPr>
              <a:t>osnovna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tržišna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jedinica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na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čijoj</a:t>
            </a:r>
            <a:r>
              <a:rPr lang="en-GB" dirty="0">
                <a:solidFill>
                  <a:schemeClr val="accent2">
                    <a:lumMod val="50000"/>
                  </a:schemeClr>
                </a:solidFill>
                <a:latin typeface="Times New Roman" panose="02020603050405020304" pitchFamily="18" charset="0"/>
                <a:cs typeface="Times New Roman" panose="02020603050405020304" pitchFamily="18" charset="0"/>
              </a:rPr>
              <a:t> se </a:t>
            </a:r>
            <a:r>
              <a:rPr lang="en-GB" dirty="0" err="1">
                <a:solidFill>
                  <a:schemeClr val="accent2">
                    <a:lumMod val="50000"/>
                  </a:schemeClr>
                </a:solidFill>
                <a:latin typeface="Times New Roman" panose="02020603050405020304" pitchFamily="18" charset="0"/>
                <a:cs typeface="Times New Roman" panose="02020603050405020304" pitchFamily="18" charset="0"/>
              </a:rPr>
              <a:t>prodaji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zasniva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konkurentska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prednost</a:t>
            </a:r>
            <a:r>
              <a:rPr lang="en-GB" dirty="0">
                <a:solidFill>
                  <a:schemeClr val="accent2">
                    <a:lumMod val="50000"/>
                  </a:schemeClr>
                </a:solidFill>
                <a:latin typeface="Times New Roman" panose="02020603050405020304" pitchFamily="18" charset="0"/>
                <a:cs typeface="Times New Roman" panose="02020603050405020304" pitchFamily="18" charset="0"/>
              </a:rPr>
              <a:t>. Ona </a:t>
            </a:r>
            <a:r>
              <a:rPr lang="en-GB" dirty="0" err="1">
                <a:solidFill>
                  <a:schemeClr val="accent2">
                    <a:lumMod val="50000"/>
                  </a:schemeClr>
                </a:solidFill>
                <a:latin typeface="Times New Roman" panose="02020603050405020304" pitchFamily="18" charset="0"/>
                <a:cs typeface="Times New Roman" panose="02020603050405020304" pitchFamily="18" charset="0"/>
              </a:rPr>
              <a:t>treba</a:t>
            </a:r>
            <a:r>
              <a:rPr lang="en-GB" dirty="0">
                <a:solidFill>
                  <a:schemeClr val="accent2">
                    <a:lumMod val="50000"/>
                  </a:schemeClr>
                </a:solidFill>
                <a:latin typeface="Times New Roman" panose="02020603050405020304" pitchFamily="18" charset="0"/>
                <a:cs typeface="Times New Roman" panose="02020603050405020304" pitchFamily="18" charset="0"/>
              </a:rPr>
              <a:t> da </a:t>
            </a:r>
            <a:r>
              <a:rPr lang="en-GB" dirty="0" err="1">
                <a:solidFill>
                  <a:schemeClr val="accent2">
                    <a:lumMod val="50000"/>
                  </a:schemeClr>
                </a:solidFill>
                <a:latin typeface="Times New Roman" panose="02020603050405020304" pitchFamily="18" charset="0"/>
                <a:cs typeface="Times New Roman" panose="02020603050405020304" pitchFamily="18" charset="0"/>
              </a:rPr>
              <a:t>zadovolji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biološke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sociološke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kulturne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potrebe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gostiju</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Svaka</a:t>
            </a:r>
            <a:r>
              <a:rPr lang="en-GB" dirty="0">
                <a:solidFill>
                  <a:schemeClr val="accent2">
                    <a:lumMod val="50000"/>
                  </a:schemeClr>
                </a:solidFill>
                <a:latin typeface="Times New Roman" panose="02020603050405020304" pitchFamily="18" charset="0"/>
                <a:cs typeface="Times New Roman" panose="02020603050405020304" pitchFamily="18" charset="0"/>
              </a:rPr>
              <a:t> soba mora </a:t>
            </a:r>
            <a:r>
              <a:rPr lang="en-GB" dirty="0" err="1">
                <a:solidFill>
                  <a:schemeClr val="accent2">
                    <a:lumMod val="50000"/>
                  </a:schemeClr>
                </a:solidFill>
                <a:latin typeface="Times New Roman" panose="02020603050405020304" pitchFamily="18" charset="0"/>
                <a:cs typeface="Times New Roman" panose="02020603050405020304" pitchFamily="18" charset="0"/>
              </a:rPr>
              <a:t>zadovoljiti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potrebe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gostiju</a:t>
            </a:r>
            <a:r>
              <a:rPr lang="en-GB" dirty="0">
                <a:solidFill>
                  <a:schemeClr val="accent2">
                    <a:lumMod val="50000"/>
                  </a:schemeClr>
                </a:solidFill>
                <a:latin typeface="Times New Roman" panose="02020603050405020304" pitchFamily="18" charset="0"/>
                <a:cs typeface="Times New Roman" panose="02020603050405020304" pitchFamily="18" charset="0"/>
              </a:rPr>
              <a:t> za: </a:t>
            </a:r>
            <a:r>
              <a:rPr lang="en-GB" dirty="0" err="1">
                <a:solidFill>
                  <a:schemeClr val="accent2">
                    <a:lumMod val="50000"/>
                  </a:schemeClr>
                </a:solidFill>
                <a:latin typeface="Times New Roman" panose="02020603050405020304" pitchFamily="18" charset="0"/>
                <a:cs typeface="Times New Roman" panose="02020603050405020304" pitchFamily="18" charset="0"/>
              </a:rPr>
              <a:t>odlaganjem</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prtljaga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spavanjem</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održavanjem</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higijene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pisanjem</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čitanjem</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odmorom</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razonodom</a:t>
            </a:r>
            <a:r>
              <a:rPr lang="en-GB" dirty="0">
                <a:solidFill>
                  <a:schemeClr val="accent2">
                    <a:lumMod val="50000"/>
                  </a:schemeClr>
                </a:solidFill>
                <a:latin typeface="Times New Roman" panose="02020603050405020304" pitchFamily="18"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endParaRPr lang="en-GB" dirty="0">
              <a:solidFill>
                <a:schemeClr val="accent2">
                  <a:lumMod val="50000"/>
                </a:schemeClr>
              </a:solidFill>
              <a:latin typeface="Times New Roman" panose="02020603050405020304" pitchFamily="18" charset="0"/>
              <a:cs typeface="Times New Roman" panose="02020603050405020304" pitchFamily="18" charset="0"/>
            </a:endParaRPr>
          </a:p>
          <a:p>
            <a:r>
              <a:rPr lang="en-GB" dirty="0" err="1">
                <a:solidFill>
                  <a:schemeClr val="accent2">
                    <a:lumMod val="50000"/>
                  </a:schemeClr>
                </a:solidFill>
                <a:latin typeface="Times New Roman" panose="02020603050405020304" pitchFamily="18" charset="0"/>
                <a:cs typeface="Times New Roman" panose="02020603050405020304" pitchFamily="18" charset="0"/>
              </a:rPr>
              <a:t>Smeštaj</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kao</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osnovna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jedinica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opredeljuje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sadržaj</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kapacitet</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ostalih</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prostora</a:t>
            </a:r>
            <a:r>
              <a:rPr lang="en-GB" dirty="0">
                <a:solidFill>
                  <a:schemeClr val="accent2">
                    <a:lumMod val="50000"/>
                  </a:schemeClr>
                </a:solidFill>
                <a:latin typeface="Times New Roman" panose="02020603050405020304" pitchFamily="18" charset="0"/>
                <a:cs typeface="Times New Roman" panose="02020603050405020304" pitchFamily="18" charset="0"/>
              </a:rPr>
              <a:t> u </a:t>
            </a:r>
            <a:r>
              <a:rPr lang="en-GB" dirty="0" err="1">
                <a:solidFill>
                  <a:schemeClr val="accent2">
                    <a:lumMod val="50000"/>
                  </a:schemeClr>
                </a:solidFill>
                <a:latin typeface="Times New Roman" panose="02020603050405020304" pitchFamily="18" charset="0"/>
                <a:cs typeface="Times New Roman" panose="02020603050405020304" pitchFamily="18" charset="0"/>
              </a:rPr>
              <a:t>hotelu</a:t>
            </a:r>
            <a:r>
              <a:rPr lang="en-GB" dirty="0">
                <a:solidFill>
                  <a:schemeClr val="accent2">
                    <a:lumMod val="50000"/>
                  </a:schemeClr>
                </a:solidFill>
                <a:latin typeface="Times New Roman" panose="02020603050405020304" pitchFamily="18" charset="0"/>
                <a:cs typeface="Times New Roman" panose="02020603050405020304" pitchFamily="18" charset="0"/>
              </a:rPr>
              <a:t>. </a:t>
            </a:r>
          </a:p>
          <a:p>
            <a:endParaRPr lang="en-GB"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dirty="0">
              <a:latin typeface="Times New Roman" panose="02020603050405020304" pitchFamily="18" charset="0"/>
            </a:endParaRPr>
          </a:p>
          <a:p>
            <a:endParaRPr lang="sr-Latn-RS" dirty="0">
              <a:latin typeface="Times New Roman" panose="02020603050405020304" pitchFamily="18" charset="0"/>
            </a:endParaRPr>
          </a:p>
          <a:p>
            <a:endParaRPr lang="sr-Latn-RS" dirty="0">
              <a:latin typeface="Times New Roman" panose="02020603050405020304" pitchFamily="18" charset="0"/>
            </a:endParaRPr>
          </a:p>
          <a:p>
            <a:endParaRPr lang="sr-Latn-RS" dirty="0">
              <a:latin typeface="Times New Roman" panose="02020603050405020304" pitchFamily="18" charset="0"/>
            </a:endParaRPr>
          </a:p>
          <a:p>
            <a:endParaRPr lang="en-GB" dirty="0"/>
          </a:p>
        </p:txBody>
      </p:sp>
    </p:spTree>
    <p:extLst>
      <p:ext uri="{BB962C8B-B14F-4D97-AF65-F5344CB8AC3E}">
        <p14:creationId xmlns:p14="http://schemas.microsoft.com/office/powerpoint/2010/main" val="25461570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5102-6613-4533-A2BD-10A71CFA42DF}"/>
              </a:ext>
            </a:extLst>
          </p:cNvPr>
          <p:cNvSpPr>
            <a:spLocks noGrp="1"/>
          </p:cNvSpPr>
          <p:nvPr>
            <p:ph type="title"/>
          </p:nvPr>
        </p:nvSpPr>
        <p:spPr>
          <a:xfrm>
            <a:off x="1097280" y="263527"/>
            <a:ext cx="10058400" cy="1450757"/>
          </a:xfrm>
        </p:spPr>
        <p:txBody>
          <a:bodyPr>
            <a:normAutofit/>
          </a:bodyPr>
          <a:lstStyle/>
          <a:p>
            <a:pPr algn="ctr"/>
            <a:br>
              <a:rPr lang="en-GB" dirty="0"/>
            </a:br>
            <a:endParaRPr lang="en-GB" sz="3000" dirty="0">
              <a:solidFill>
                <a:schemeClr val="accent2">
                  <a:lumMod val="50000"/>
                </a:schemeClr>
              </a:solidFill>
            </a:endParaRPr>
          </a:p>
        </p:txBody>
      </p:sp>
      <p:sp>
        <p:nvSpPr>
          <p:cNvPr id="3" name="Content Placeholder 2">
            <a:extLst>
              <a:ext uri="{FF2B5EF4-FFF2-40B4-BE49-F238E27FC236}">
                <a16:creationId xmlns:a16="http://schemas.microsoft.com/office/drawing/2014/main" id="{474B9531-6E31-4BB0-A5A0-C304F1A6E9E8}"/>
              </a:ext>
            </a:extLst>
          </p:cNvPr>
          <p:cNvSpPr>
            <a:spLocks noGrp="1"/>
          </p:cNvSpPr>
          <p:nvPr>
            <p:ph idx="1"/>
          </p:nvPr>
        </p:nvSpPr>
        <p:spPr>
          <a:xfrm>
            <a:off x="1097281" y="461395"/>
            <a:ext cx="10058400" cy="5340588"/>
          </a:xfrm>
        </p:spPr>
        <p:txBody>
          <a:bodyPr>
            <a:normAutofit/>
          </a:bodyPr>
          <a:lstStyle/>
          <a:p>
            <a:r>
              <a:rPr lang="en-US" sz="7200" dirty="0">
                <a:solidFill>
                  <a:schemeClr val="tx1"/>
                </a:solidFill>
                <a:latin typeface="Times New Roman" panose="02020603050405020304" pitchFamily="18" charset="0"/>
                <a:cs typeface="Times New Roman" panose="02020603050405020304" pitchFamily="18" charset="0"/>
              </a:rPr>
              <a:t> </a:t>
            </a:r>
            <a:endParaRPr lang="en-GB" sz="7200" dirty="0">
              <a:solidFill>
                <a:schemeClr val="tx1"/>
              </a:solidFill>
              <a:latin typeface="Times New Roman" panose="02020603050405020304" pitchFamily="18" charset="0"/>
              <a:cs typeface="Times New Roman" panose="02020603050405020304" pitchFamily="18" charset="0"/>
            </a:endParaRPr>
          </a:p>
          <a:p>
            <a:endParaRPr lang="en-GB" dirty="0"/>
          </a:p>
        </p:txBody>
      </p:sp>
      <p:sp>
        <p:nvSpPr>
          <p:cNvPr id="4" name="Rectangle 3">
            <a:extLst>
              <a:ext uri="{FF2B5EF4-FFF2-40B4-BE49-F238E27FC236}">
                <a16:creationId xmlns:a16="http://schemas.microsoft.com/office/drawing/2014/main" id="{796FA526-A10F-4423-B44A-7628B7307449}"/>
              </a:ext>
            </a:extLst>
          </p:cNvPr>
          <p:cNvSpPr/>
          <p:nvPr/>
        </p:nvSpPr>
        <p:spPr>
          <a:xfrm>
            <a:off x="525214" y="659732"/>
            <a:ext cx="9411551" cy="622799"/>
          </a:xfrm>
          <a:prstGeom prst="rect">
            <a:avLst/>
          </a:prstGeom>
        </p:spPr>
        <p:txBody>
          <a:bodyPr wrap="none">
            <a:spAutoFit/>
          </a:bodyPr>
          <a:lstStyle/>
          <a:p>
            <a:pPr lvl="1">
              <a:lnSpc>
                <a:spcPct val="115000"/>
              </a:lnSpc>
              <a:spcAft>
                <a:spcPts val="0"/>
              </a:spcAft>
            </a:pP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Proizvodni</a:t>
            </a:r>
            <a:r>
              <a:rPr lang="en-GB"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personalni</a:t>
            </a:r>
            <a:r>
              <a:rPr lang="en-GB"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tehničko-ekonomski</a:t>
            </a:r>
            <a:r>
              <a:rPr lang="en-GB" sz="3200"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prostori</a:t>
            </a:r>
            <a:endParaRPr lang="en-GB" sz="32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FE700B5-CC71-4967-91BE-41A9E7A2E4B6}"/>
              </a:ext>
            </a:extLst>
          </p:cNvPr>
          <p:cNvSpPr/>
          <p:nvPr/>
        </p:nvSpPr>
        <p:spPr>
          <a:xfrm>
            <a:off x="838900" y="1714284"/>
            <a:ext cx="10410738" cy="4247317"/>
          </a:xfrm>
          <a:prstGeom prst="rect">
            <a:avLst/>
          </a:prstGeom>
        </p:spPr>
        <p:txBody>
          <a:bodyPr wrap="square">
            <a:spAutoFit/>
          </a:bodyPr>
          <a:lstStyle/>
          <a:p>
            <a:pPr algn="just"/>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Faze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ciklusa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robe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materijala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opredeljuju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prostore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nisu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namenjeni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gostima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ali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satavni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deo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hotelskog</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proizvoda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Kako</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bi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realizacija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proizvoda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bila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potpuna</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potrebno</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je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dostaviti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skladištiti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čuvati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robu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material,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obraditi</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sirovine</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tehnološkom</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procesu</a:t>
            </a:r>
            <a:r>
              <a:rPr lang="en-GB"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GB" dirty="0" err="1">
                <a:solidFill>
                  <a:schemeClr val="accent2">
                    <a:lumMod val="50000"/>
                  </a:schemeClr>
                </a:solidFill>
                <a:latin typeface="Times New Roman" panose="02020603050405020304" pitchFamily="18" charset="0"/>
                <a:cs typeface="Times New Roman" panose="02020603050405020304" pitchFamily="18" charset="0"/>
              </a:rPr>
              <a:t>Ekonomsko-tehnički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prostor</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obuhvata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prostorije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opremu</a:t>
            </a:r>
            <a:r>
              <a:rPr lang="en-GB" dirty="0">
                <a:solidFill>
                  <a:schemeClr val="accent2">
                    <a:lumMod val="50000"/>
                  </a:schemeClr>
                </a:solidFill>
                <a:latin typeface="Times New Roman" panose="02020603050405020304" pitchFamily="18" charset="0"/>
                <a:cs typeface="Times New Roman" panose="02020603050405020304" pitchFamily="18" charset="0"/>
              </a:rPr>
              <a:t> za </a:t>
            </a:r>
            <a:r>
              <a:rPr lang="en-GB" dirty="0" err="1">
                <a:solidFill>
                  <a:schemeClr val="accent2">
                    <a:lumMod val="50000"/>
                  </a:schemeClr>
                </a:solidFill>
                <a:latin typeface="Times New Roman" panose="02020603050405020304" pitchFamily="18" charset="0"/>
                <a:cs typeface="Times New Roman" panose="02020603050405020304" pitchFamily="18" charset="0"/>
              </a:rPr>
              <a:t>čuvanje</a:t>
            </a:r>
            <a:r>
              <a:rPr lang="en-GB" dirty="0">
                <a:solidFill>
                  <a:schemeClr val="accent2">
                    <a:lumMod val="50000"/>
                  </a:schemeClr>
                </a:solidFill>
                <a:latin typeface="Times New Roman" panose="02020603050405020304" pitchFamily="18" charset="0"/>
                <a:cs typeface="Times New Roman" panose="02020603050405020304" pitchFamily="18" charset="0"/>
              </a:rPr>
              <a:t> robe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materijala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prijemne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prostorije</a:t>
            </a:r>
            <a:r>
              <a:rPr lang="en-GB" dirty="0">
                <a:solidFill>
                  <a:schemeClr val="accent2">
                    <a:lumMod val="50000"/>
                  </a:schemeClr>
                </a:solidFill>
                <a:latin typeface="Times New Roman" panose="02020603050405020304" pitchFamily="18" charset="0"/>
                <a:cs typeface="Times New Roman" panose="02020603050405020304" pitchFamily="18" charset="0"/>
              </a:rPr>
              <a:t> za </a:t>
            </a:r>
            <a:r>
              <a:rPr lang="en-GB" dirty="0" err="1">
                <a:solidFill>
                  <a:schemeClr val="accent2">
                    <a:lumMod val="50000"/>
                  </a:schemeClr>
                </a:solidFill>
                <a:latin typeface="Times New Roman" panose="02020603050405020304" pitchFamily="18" charset="0"/>
                <a:cs typeface="Times New Roman" panose="02020603050405020304" pitchFamily="18" charset="0"/>
              </a:rPr>
              <a:t>merenje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skladištenje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prostorije</a:t>
            </a:r>
            <a:r>
              <a:rPr lang="en-GB" dirty="0">
                <a:solidFill>
                  <a:schemeClr val="accent2">
                    <a:lumMod val="50000"/>
                  </a:schemeClr>
                </a:solidFill>
                <a:latin typeface="Times New Roman" panose="02020603050405020304" pitchFamily="18" charset="0"/>
                <a:cs typeface="Times New Roman" panose="02020603050405020304" pitchFamily="18" charset="0"/>
              </a:rPr>
              <a:t> za </a:t>
            </a:r>
            <a:r>
              <a:rPr lang="en-GB" dirty="0" err="1">
                <a:solidFill>
                  <a:schemeClr val="accent2">
                    <a:lumMod val="50000"/>
                  </a:schemeClr>
                </a:solidFill>
                <a:latin typeface="Times New Roman" panose="02020603050405020304" pitchFamily="18" charset="0"/>
                <a:cs typeface="Times New Roman" panose="02020603050405020304" pitchFamily="18" charset="0"/>
              </a:rPr>
              <a:t>čuvanje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magacini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rashladne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komore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radionice</a:t>
            </a:r>
            <a:r>
              <a:rPr lang="en-GB" dirty="0">
                <a:solidFill>
                  <a:schemeClr val="accent2">
                    <a:lumMod val="50000"/>
                  </a:schemeClr>
                </a:solidFill>
                <a:latin typeface="Times New Roman" panose="02020603050405020304" pitchFamily="18" charset="0"/>
                <a:cs typeface="Times New Roman" panose="02020603050405020304" pitchFamily="18" charset="0"/>
              </a:rPr>
              <a:t> za </a:t>
            </a:r>
            <a:r>
              <a:rPr lang="en-GB" dirty="0" err="1">
                <a:solidFill>
                  <a:schemeClr val="accent2">
                    <a:lumMod val="50000"/>
                  </a:schemeClr>
                </a:solidFill>
                <a:latin typeface="Times New Roman" panose="02020603050405020304" pitchFamily="18" charset="0"/>
                <a:cs typeface="Times New Roman" panose="02020603050405020304" pitchFamily="18" charset="0"/>
              </a:rPr>
              <a:t>servisiranje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održavanje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uređaja</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i</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opreme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perionice</a:t>
            </a:r>
            <a:r>
              <a:rPr lang="en-GB" dirty="0">
                <a:solidFill>
                  <a:schemeClr val="accent2">
                    <a:lumMod val="50000"/>
                  </a:schemeClr>
                </a:solidFill>
                <a:latin typeface="Times New Roman" panose="02020603050405020304" pitchFamily="18" charset="0"/>
                <a:cs typeface="Times New Roman" panose="02020603050405020304" pitchFamily="18" charset="0"/>
              </a:rPr>
              <a:t> </a:t>
            </a:r>
            <a:r>
              <a:rPr lang="en-GB" dirty="0" err="1">
                <a:solidFill>
                  <a:schemeClr val="accent2">
                    <a:lumMod val="50000"/>
                  </a:schemeClr>
                </a:solidFill>
                <a:latin typeface="Times New Roman" panose="02020603050405020304" pitchFamily="18" charset="0"/>
                <a:cs typeface="Times New Roman" panose="02020603050405020304" pitchFamily="18" charset="0"/>
              </a:rPr>
              <a:t>rublja</a:t>
            </a:r>
            <a:r>
              <a:rPr lang="en-GB" dirty="0">
                <a:solidFill>
                  <a:schemeClr val="accent2">
                    <a:lumMod val="50000"/>
                  </a:schemeClr>
                </a:solidFill>
                <a:latin typeface="Times New Roman" panose="02020603050405020304" pitchFamily="18"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dirty="0">
                <a:solidFill>
                  <a:schemeClr val="accent2">
                    <a:lumMod val="50000"/>
                  </a:schemeClr>
                </a:solidFill>
                <a:latin typeface="Times New Roman" panose="02020603050405020304" pitchFamily="18" charset="0"/>
                <a:cs typeface="Times New Roman" panose="02020603050405020304" pitchFamily="18" charset="0"/>
              </a:rPr>
              <a:t>Proizvodni procesi u hotelu se odnosi na sektor ishrane. Prostor namenjen sa osnovnom namenom pripremanja hrane nazivamo kuhinjskim blokom. Faze u obradi hrane su: mehanička, termička i finalna obrada hrane. Pored prostorija za obavljanje navedenih faza obrade hrane, hotel mora imati i prostorije za proizvodnju pekarskih proizvoda, prostor za pranje suđa, prostor za točenje pića i pripremu napitaka. </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dirty="0">
                <a:solidFill>
                  <a:schemeClr val="accent2">
                    <a:lumMod val="50000"/>
                  </a:schemeClr>
                </a:solidFill>
                <a:latin typeface="Times New Roman" panose="02020603050405020304" pitchFamily="18" charset="0"/>
                <a:cs typeface="Times New Roman" panose="02020603050405020304" pitchFamily="18" charset="0"/>
              </a:rPr>
              <a:t> </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a:p>
            <a:pPr algn="just"/>
            <a:r>
              <a:rPr lang="de-DE" dirty="0">
                <a:solidFill>
                  <a:schemeClr val="accent2">
                    <a:lumMod val="50000"/>
                  </a:schemeClr>
                </a:solidFill>
                <a:latin typeface="Times New Roman" panose="02020603050405020304" pitchFamily="18" charset="0"/>
                <a:cs typeface="Times New Roman" panose="02020603050405020304" pitchFamily="18" charset="0"/>
              </a:rPr>
              <a:t>U prostorije namenjene personalu hotela, pored garderobera sa sanitarno-higjenskim prostorom, uključujemo i trpezarije i prostor za odmor osoblja. </a:t>
            </a:r>
            <a:endParaRPr lang="en-GB"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21380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6000">
              <a:schemeClr val="accent1">
                <a:lumMod val="45000"/>
                <a:lumOff val="55000"/>
              </a:schemeClr>
            </a:gs>
            <a:gs pos="83000">
              <a:schemeClr val="accent1">
                <a:lumMod val="45000"/>
                <a:lumOff val="55000"/>
              </a:schemeClr>
            </a:gs>
            <a:gs pos="9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051A83-596E-4087-B726-9936656F8439}"/>
              </a:ext>
            </a:extLst>
          </p:cNvPr>
          <p:cNvSpPr>
            <a:spLocks noGrp="1"/>
          </p:cNvSpPr>
          <p:nvPr>
            <p:ph idx="1"/>
          </p:nvPr>
        </p:nvSpPr>
        <p:spPr>
          <a:xfrm>
            <a:off x="1191237" y="713063"/>
            <a:ext cx="9966121" cy="696287"/>
          </a:xfrm>
        </p:spPr>
        <p:txBody>
          <a:bodyPr>
            <a:noAutofit/>
          </a:bodyPr>
          <a:lstStyle/>
          <a:p>
            <a:r>
              <a:rPr lang="en-GB" sz="3200" dirty="0" err="1">
                <a:solidFill>
                  <a:schemeClr val="accent2">
                    <a:lumMod val="50000"/>
                  </a:schemeClr>
                </a:solidFill>
                <a:latin typeface="Times New Roman" panose="02020603050405020304" pitchFamily="18" charset="0"/>
                <a:cs typeface="Times New Roman" panose="02020603050405020304" pitchFamily="18" charset="0"/>
              </a:rPr>
              <a:t>Analiza</a:t>
            </a:r>
            <a:r>
              <a:rPr lang="en-GB" sz="3200" dirty="0">
                <a:solidFill>
                  <a:schemeClr val="accent2">
                    <a:lumMod val="50000"/>
                  </a:schemeClr>
                </a:solidFill>
                <a:latin typeface="Times New Roman" panose="02020603050405020304" pitchFamily="18"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cs typeface="Times New Roman" panose="02020603050405020304" pitchFamily="18" charset="0"/>
              </a:rPr>
              <a:t>radnih</a:t>
            </a:r>
            <a:r>
              <a:rPr lang="en-GB" sz="3200" dirty="0">
                <a:solidFill>
                  <a:schemeClr val="accent2">
                    <a:lumMod val="50000"/>
                  </a:schemeClr>
                </a:solidFill>
                <a:latin typeface="Times New Roman" panose="02020603050405020304" pitchFamily="18"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cs typeface="Times New Roman" panose="02020603050405020304" pitchFamily="18" charset="0"/>
              </a:rPr>
              <a:t>procesa</a:t>
            </a:r>
            <a:r>
              <a:rPr lang="en-GB" sz="3200" dirty="0">
                <a:solidFill>
                  <a:schemeClr val="accent2">
                    <a:lumMod val="50000"/>
                  </a:schemeClr>
                </a:solidFill>
                <a:latin typeface="Times New Roman" panose="02020603050405020304" pitchFamily="18"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cs typeface="Times New Roman" panose="02020603050405020304" pitchFamily="18" charset="0"/>
              </a:rPr>
              <a:t>osnovnih</a:t>
            </a:r>
            <a:r>
              <a:rPr lang="en-GB" sz="3200" dirty="0">
                <a:solidFill>
                  <a:schemeClr val="accent2">
                    <a:lumMod val="50000"/>
                  </a:schemeClr>
                </a:solidFill>
                <a:latin typeface="Times New Roman" panose="02020603050405020304" pitchFamily="18" charset="0"/>
                <a:cs typeface="Times New Roman" panose="02020603050405020304" pitchFamily="18" charset="0"/>
              </a:rPr>
              <a:t> </a:t>
            </a:r>
            <a:r>
              <a:rPr lang="en-GB" sz="3200" dirty="0" err="1">
                <a:solidFill>
                  <a:schemeClr val="accent2">
                    <a:lumMod val="50000"/>
                  </a:schemeClr>
                </a:solidFill>
                <a:latin typeface="Times New Roman" panose="02020603050405020304" pitchFamily="18" charset="0"/>
                <a:cs typeface="Times New Roman" panose="02020603050405020304" pitchFamily="18" charset="0"/>
              </a:rPr>
              <a:t>delatnosti</a:t>
            </a:r>
            <a:endParaRPr lang="en-GB" sz="3200" dirty="0">
              <a:solidFill>
                <a:schemeClr val="accent2">
                  <a:lumMod val="50000"/>
                </a:schemeClr>
              </a:solidFill>
              <a:latin typeface="Times New Roman" panose="02020603050405020304" pitchFamily="18" charset="0"/>
              <a:cs typeface="Times New Roman" panose="02020603050405020304" pitchFamily="18" charset="0"/>
            </a:endParaRPr>
          </a:p>
          <a:p>
            <a:endParaRPr lang="en-GB" sz="32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6188DC7-7E37-4749-A66A-CDD0AC527AC2}"/>
              </a:ext>
            </a:extLst>
          </p:cNvPr>
          <p:cNvSpPr/>
          <p:nvPr/>
        </p:nvSpPr>
        <p:spPr>
          <a:xfrm>
            <a:off x="1191237" y="1895912"/>
            <a:ext cx="9966121" cy="3416320"/>
          </a:xfrm>
          <a:prstGeom prst="rect">
            <a:avLst/>
          </a:prstGeom>
        </p:spPr>
        <p:txBody>
          <a:bodyPr wrap="square">
            <a:spAutoFit/>
          </a:bodyPr>
          <a:lstStyle/>
          <a:p>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Zaposleni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organizacionim</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delovima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koji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prate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funkcionalni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model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organizacione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strukture</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učestvuju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u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stvaranju</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isporuci</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hotelskog</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proizvoda</a:t>
            </a:r>
            <a:r>
              <a:rPr lang="en-U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sr-Latn-RS" dirty="0">
              <a:solidFill>
                <a:schemeClr val="accent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de-DE" dirty="0">
                <a:solidFill>
                  <a:schemeClr val="accent2">
                    <a:lumMod val="50000"/>
                  </a:schemeClr>
                </a:solidFill>
                <a:latin typeface="Times New Roman" panose="02020603050405020304" pitchFamily="18" charset="0"/>
                <a:cs typeface="Times New Roman" panose="02020603050405020304" pitchFamily="18" charset="0"/>
              </a:rPr>
              <a:t>Slika 30. nam pokazuje ciklus gosta od trenutka donošenja odluke o odabiru hotela do trenutka kada se odjavi.</a:t>
            </a:r>
            <a:endParaRPr lang="sr-Cyrl-RS" dirty="0">
              <a:solidFill>
                <a:schemeClr val="accent2">
                  <a:lumMod val="50000"/>
                </a:schemeClr>
              </a:solidFill>
              <a:latin typeface="Times New Roman" panose="02020603050405020304" pitchFamily="18" charset="0"/>
              <a:cs typeface="Times New Roman" panose="02020603050405020304" pitchFamily="18" charset="0"/>
            </a:endParaRPr>
          </a:p>
          <a:p>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r-Latn-RS" dirty="0">
                <a:solidFill>
                  <a:schemeClr val="accent2">
                    <a:lumMod val="50000"/>
                  </a:schemeClr>
                </a:solidFill>
                <a:latin typeface="Times New Roman" panose="02020603050405020304" pitchFamily="18" charset="0"/>
                <a:cs typeface="Times New Roman" panose="02020603050405020304" pitchFamily="18" charset="0"/>
              </a:rPr>
              <a:t>S</a:t>
            </a:r>
            <a:r>
              <a:rPr lang="de-DE" dirty="0">
                <a:solidFill>
                  <a:schemeClr val="accent2">
                    <a:lumMod val="50000"/>
                  </a:schemeClr>
                </a:solidFill>
                <a:latin typeface="Times New Roman" panose="02020603050405020304" pitchFamily="18" charset="0"/>
                <a:cs typeface="Times New Roman" panose="02020603050405020304" pitchFamily="18" charset="0"/>
              </a:rPr>
              <a:t>lužb</a:t>
            </a:r>
            <a:r>
              <a:rPr lang="sr-Latn-RS" dirty="0">
                <a:solidFill>
                  <a:schemeClr val="accent2">
                    <a:lumMod val="50000"/>
                  </a:schemeClr>
                </a:solidFill>
                <a:latin typeface="Times New Roman" panose="02020603050405020304" pitchFamily="18" charset="0"/>
                <a:cs typeface="Times New Roman" panose="02020603050405020304" pitchFamily="18" charset="0"/>
              </a:rPr>
              <a:t>a</a:t>
            </a:r>
            <a:r>
              <a:rPr lang="de-DE" dirty="0">
                <a:solidFill>
                  <a:schemeClr val="accent2">
                    <a:lumMod val="50000"/>
                  </a:schemeClr>
                </a:solidFill>
                <a:latin typeface="Times New Roman" panose="02020603050405020304" pitchFamily="18" charset="0"/>
                <a:cs typeface="Times New Roman" panose="02020603050405020304" pitchFamily="18" charset="0"/>
              </a:rPr>
              <a:t> marketinga </a:t>
            </a:r>
            <a:endParaRPr lang="sr-Latn-RS" dirty="0">
              <a:solidFill>
                <a:schemeClr val="accent2">
                  <a:lumMod val="50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sr-Latn-RS" dirty="0">
                <a:solidFill>
                  <a:schemeClr val="accent2">
                    <a:lumMod val="50000"/>
                  </a:schemeClr>
                </a:solidFill>
                <a:latin typeface="Times New Roman" panose="02020603050405020304" pitchFamily="18" charset="0"/>
                <a:cs typeface="Times New Roman" panose="02020603050405020304" pitchFamily="18" charset="0"/>
              </a:rPr>
              <a:t>Rezervacije</a:t>
            </a:r>
          </a:p>
          <a:p>
            <a:pPr marL="285750" indent="-285750">
              <a:buFont typeface="Arial" panose="020B0604020202020204" pitchFamily="34" charset="0"/>
              <a:buChar char="•"/>
            </a:pPr>
            <a:r>
              <a:rPr lang="sr-Latn-RS" dirty="0">
                <a:solidFill>
                  <a:schemeClr val="accent2">
                    <a:lumMod val="50000"/>
                  </a:schemeClr>
                </a:solidFill>
                <a:latin typeface="Times New Roman" panose="02020603050405020304" pitchFamily="18" charset="0"/>
                <a:cs typeface="Times New Roman" panose="02020603050405020304" pitchFamily="18" charset="0"/>
              </a:rPr>
              <a:t>Registracija</a:t>
            </a:r>
          </a:p>
          <a:p>
            <a:pPr marL="285750" indent="-285750">
              <a:buFont typeface="Arial" panose="020B0604020202020204" pitchFamily="34" charset="0"/>
              <a:buChar char="•"/>
            </a:pPr>
            <a:r>
              <a:rPr lang="sr-Latn-RS" dirty="0">
                <a:solidFill>
                  <a:schemeClr val="accent2">
                    <a:lumMod val="50000"/>
                  </a:schemeClr>
                </a:solidFill>
                <a:latin typeface="Times New Roman" panose="02020603050405020304" pitchFamily="18" charset="0"/>
                <a:cs typeface="Times New Roman" panose="02020603050405020304" pitchFamily="18" charset="0"/>
              </a:rPr>
              <a:t>Boravak</a:t>
            </a:r>
          </a:p>
          <a:p>
            <a:endParaRPr lang="sr-Latn-RS" dirty="0"/>
          </a:p>
          <a:p>
            <a:endParaRPr lang="en-GB" dirty="0"/>
          </a:p>
        </p:txBody>
      </p:sp>
    </p:spTree>
    <p:extLst>
      <p:ext uri="{BB962C8B-B14F-4D97-AF65-F5344CB8AC3E}">
        <p14:creationId xmlns:p14="http://schemas.microsoft.com/office/powerpoint/2010/main" val="116890843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Override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0.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2.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3.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4.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5.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6.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7.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8.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19.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0.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2.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3.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4.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5.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6.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7.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8.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29.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0.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2.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3.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4.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5.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6.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7.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8.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39.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0.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1.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2.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3.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4.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5.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46.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5.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6.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7.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8.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ppt/theme/themeOverride9.xml><?xml version="1.0" encoding="utf-8"?>
<a:themeOverride xmlns:a="http://schemas.openxmlformats.org/drawingml/2006/main">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emplate/>
  <TotalTime>1152</TotalTime>
  <Words>4566</Words>
  <Application>Microsoft Office PowerPoint</Application>
  <PresentationFormat>Widescreen</PresentationFormat>
  <Paragraphs>432</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Times New Roman</vt:lpstr>
      <vt:lpstr>Retrospect</vt:lpstr>
      <vt:lpstr>                  III Poslovanje u hotelijerstvu  dr Katica Radosavljević, viši naučni saradnik</vt:lpstr>
      <vt:lpstr>1. Prostorno strukturiranje </vt:lpstr>
      <vt:lpstr>Prostor hotela namenjen gostima</vt:lpstr>
      <vt:lpstr>Prijemni prostor u hotelu </vt:lpstr>
      <vt:lpstr>  </vt:lpstr>
      <vt:lpstr>PowerPoint Presentation</vt:lpstr>
      <vt:lpstr> </vt:lpstr>
      <vt:lpstr> </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   </vt:lpstr>
      <vt:lpstr>   </vt:lpstr>
      <vt:lpstr>      </vt:lpstr>
      <vt:lpstr>      </vt:lpstr>
      <vt:lpstr> </vt:lpstr>
      <vt:lpstr>     </vt:lpstr>
      <vt:lpstr>PowerPoint Presentation</vt:lpstr>
      <vt:lpstr> </vt:lpstr>
      <vt:lpstr> </vt:lpstr>
      <vt:lpstr>PowerPoint Presentation</vt:lpstr>
      <vt:lpstr>PowerPoint Presentation</vt:lpstr>
      <vt:lpstr> </vt:lpstr>
      <vt:lpstr>PowerPoint Presentation</vt:lpstr>
      <vt:lpstr> </vt:lpstr>
      <vt:lpstr> </vt:lpstr>
      <vt:lpstr> </vt:lpstr>
      <vt:lpstr> </vt:lpstr>
      <vt:lpstr>PowerPoint Presentation</vt:lpstr>
      <vt:lpstr> </vt:lpstr>
      <vt:lpstr>PowerPoint Presentation</vt:lpstr>
      <vt:lpstr>PowerPoint Presentation</vt:lpstr>
      <vt:lpstr> </vt:lpstr>
      <vt:lpstr>PowerPoint Presentation</vt:lpstr>
      <vt:lpstr>PowerPoint Presentation</vt:lpstr>
      <vt:lpstr>PowerPoint Presentation</vt:lpstr>
      <vt:lpstr>Banketi i ketering</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Katica</dc:creator>
  <cp:lastModifiedBy>Knjigovodstvo</cp:lastModifiedBy>
  <cp:revision>470</cp:revision>
  <cp:lastPrinted>2022-02-08T11:14:26Z</cp:lastPrinted>
  <dcterms:created xsi:type="dcterms:W3CDTF">2021-06-07T08:58:10Z</dcterms:created>
  <dcterms:modified xsi:type="dcterms:W3CDTF">2022-03-01T14:23:26Z</dcterms:modified>
</cp:coreProperties>
</file>