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A72A-198E-4081-9E07-768BA70537C2}" type="datetimeFigureOut">
              <a:rPr lang="en-US" smtClean="0"/>
              <a:t>11/14/2016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600F8-99BA-48D6-AA78-EE416628985F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>
                <a:latin typeface="Cambria" pitchFamily="18" charset="0"/>
              </a:rPr>
              <a:t>Stadtrundfahrten </a:t>
            </a:r>
            <a:r>
              <a:rPr lang="en-US" dirty="0">
                <a:latin typeface="Cambria" pitchFamily="18" charset="0"/>
              </a:rPr>
              <a:t/>
            </a:r>
            <a:br>
              <a:rPr lang="en-US" dirty="0">
                <a:latin typeface="Cambria" pitchFamily="18" charset="0"/>
              </a:rPr>
            </a:br>
            <a:endParaRPr lang="de-DE" dirty="0"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</p:spPr>
        <p:txBody>
          <a:bodyPr>
            <a:normAutofit fontScale="85000" lnSpcReduction="20000"/>
          </a:bodyPr>
          <a:lstStyle/>
          <a:p>
            <a:pPr marL="20955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Entdecken Sie Athen mit den </a:t>
            </a:r>
            <a:r>
              <a:rPr lang="de-DE" b="1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Hellas- Tours. </a:t>
            </a:r>
            <a:endParaRPr lang="en-US" dirty="0" smtClean="0">
              <a:latin typeface="Cambria" pitchFamily="18" charset="0"/>
              <a:ea typeface="Times New Roman"/>
            </a:endParaRPr>
          </a:p>
          <a:p>
            <a:pPr marR="254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Bleiben Sie im Bus sitzen oder steigen</a:t>
            </a:r>
            <a:r>
              <a:rPr lang="de-DE" baseline="0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 S</a:t>
            </a: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ie </a:t>
            </a:r>
            <a:b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</a:b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an eine</a:t>
            </a:r>
            <a:r>
              <a:rPr lang="de-DE" dirty="0" smtClean="0">
                <a:solidFill>
                  <a:srgbClr val="4D4D4D"/>
                </a:solidFill>
                <a:latin typeface="Cambria" pitchFamily="18" charset="0"/>
                <a:ea typeface="Times New Roman"/>
              </a:rPr>
              <a:t>r </a:t>
            </a: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Haltestelle aus und fahren Sie </a:t>
            </a:r>
            <a:b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</a:b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mit e</a:t>
            </a:r>
            <a:r>
              <a:rPr lang="de-DE" dirty="0" smtClean="0">
                <a:solidFill>
                  <a:srgbClr val="4D4D4D"/>
                </a:solidFill>
                <a:latin typeface="Cambria" pitchFamily="18" charset="0"/>
                <a:ea typeface="Times New Roman"/>
              </a:rPr>
              <a:t>i</a:t>
            </a: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nem späteren Bus weiter. </a:t>
            </a:r>
            <a:endParaRPr lang="en-US" dirty="0">
              <a:solidFill>
                <a:srgbClr val="343434"/>
              </a:solidFill>
              <a:latin typeface="Cambria" pitchFamily="18" charset="0"/>
              <a:ea typeface="Times New Roman"/>
            </a:endParaRPr>
          </a:p>
          <a:p>
            <a:pPr marR="254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Ticket gültig für: </a:t>
            </a:r>
            <a:endParaRPr lang="en-US" dirty="0" smtClean="0">
              <a:latin typeface="Cambria" pitchFamily="18" charset="0"/>
              <a:ea typeface="Times New Roman"/>
            </a:endParaRPr>
          </a:p>
          <a:p>
            <a:pPr marL="481330" marR="523875" indent="81915" algn="ctr">
              <a:lnSpc>
                <a:spcPct val="15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2 Tage &amp; 13 Haltestellen </a:t>
            </a:r>
            <a:b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</a:b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Abfahrt: Am Sintagmaplatz </a:t>
            </a:r>
            <a:b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</a:b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9</a:t>
            </a:r>
            <a:r>
              <a:rPr lang="de-DE" dirty="0" smtClean="0">
                <a:solidFill>
                  <a:srgbClr val="000000"/>
                </a:solidFill>
                <a:latin typeface="Cambria" pitchFamily="18" charset="0"/>
                <a:ea typeface="Times New Roman"/>
              </a:rPr>
              <a:t>.</a:t>
            </a: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30-19.00 alle 30 Minuten </a:t>
            </a:r>
            <a:endParaRPr lang="en-US" dirty="0" smtClean="0">
              <a:latin typeface="Cambria" pitchFamily="18" charset="0"/>
              <a:ea typeface="Times New Roman"/>
            </a:endParaRPr>
          </a:p>
          <a:p>
            <a:pPr marL="254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Ticket</a:t>
            </a:r>
            <a:r>
              <a:rPr lang="de-DE" dirty="0" smtClean="0">
                <a:solidFill>
                  <a:srgbClr val="4D4D4D"/>
                </a:solidFill>
                <a:latin typeface="Cambria" pitchFamily="18" charset="0"/>
                <a:ea typeface="Times New Roman"/>
              </a:rPr>
              <a:t>s </a:t>
            </a:r>
            <a:r>
              <a:rPr lang="de-DE" dirty="0" smtClean="0">
                <a:solidFill>
                  <a:srgbClr val="343434"/>
                </a:solidFill>
                <a:latin typeface="Cambria" pitchFamily="18" charset="0"/>
                <a:ea typeface="Times New Roman"/>
              </a:rPr>
              <a:t>12 Euro im Bus oder in Ihrem Hotel</a:t>
            </a:r>
            <a:r>
              <a:rPr lang="de-DE" dirty="0" smtClean="0">
                <a:solidFill>
                  <a:srgbClr val="000000"/>
                </a:solidFill>
                <a:latin typeface="Cambria" pitchFamily="18" charset="0"/>
                <a:ea typeface="Times New Roman"/>
              </a:rPr>
              <a:t>.</a:t>
            </a:r>
            <a:r>
              <a:rPr lang="de-DE" dirty="0" smtClean="0">
                <a:solidFill>
                  <a:srgbClr val="878787"/>
                </a:solidFill>
                <a:latin typeface="Cambria" pitchFamily="18" charset="0"/>
                <a:ea typeface="Times New Roman"/>
              </a:rPr>
              <a:t>"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latin typeface="Cambria" pitchFamily="18" charset="0"/>
              </a:rPr>
              <a:t>Dialog 3</a:t>
            </a:r>
            <a:endParaRPr lang="de-DE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de-DE" sz="2800" dirty="0">
                <a:latin typeface="Cambria" pitchFamily="18" charset="0"/>
              </a:rPr>
              <a:t>Wo bekomme ich eine deutsche Zeitung? </a:t>
            </a:r>
            <a:endParaRPr lang="en-US" sz="2800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800" i="1" dirty="0" smtClean="0">
                <a:latin typeface="Cambria" pitchFamily="18" charset="0"/>
              </a:rPr>
              <a:t>Am </a:t>
            </a:r>
            <a:r>
              <a:rPr lang="de-DE" sz="2800" i="1" dirty="0">
                <a:latin typeface="Cambria" pitchFamily="18" charset="0"/>
              </a:rPr>
              <a:t>Kiosk und in jedem größeren Supermarkt. </a:t>
            </a:r>
            <a:endParaRPr lang="de-DE" sz="2800" i="1" dirty="0" smtClean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800" dirty="0" smtClean="0">
                <a:latin typeface="Cambria" pitchFamily="18" charset="0"/>
              </a:rPr>
              <a:t>Und </a:t>
            </a:r>
            <a:r>
              <a:rPr lang="de-DE" sz="2800" dirty="0">
                <a:latin typeface="Cambria" pitchFamily="18" charset="0"/>
              </a:rPr>
              <a:t>wo finde ich einen deutschen Reiseführer? </a:t>
            </a:r>
            <a:endParaRPr lang="en-US" sz="2800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800" dirty="0">
                <a:latin typeface="Cambria" pitchFamily="18" charset="0"/>
              </a:rPr>
              <a:t> </a:t>
            </a:r>
            <a:r>
              <a:rPr lang="de-DE" sz="2800" i="1" dirty="0" smtClean="0">
                <a:latin typeface="Cambria" pitchFamily="18" charset="0"/>
              </a:rPr>
              <a:t>Das </a:t>
            </a:r>
            <a:r>
              <a:rPr lang="de-DE" sz="2800" i="1" dirty="0">
                <a:latin typeface="Cambria" pitchFamily="18" charset="0"/>
              </a:rPr>
              <a:t>kann ich Ihnen leider nicht sagen. Vielleicht kann Ihnen die Buchhandlung am </a:t>
            </a:r>
            <a:r>
              <a:rPr lang="de-DE" sz="2800" i="1" dirty="0" smtClean="0">
                <a:latin typeface="Cambria" pitchFamily="18" charset="0"/>
              </a:rPr>
              <a:t>Sintagmaplatz </a:t>
            </a:r>
            <a:r>
              <a:rPr lang="de-DE" sz="2800" i="1" dirty="0">
                <a:latin typeface="Cambria" pitchFamily="18" charset="0"/>
              </a:rPr>
              <a:t>weiterhelfen. </a:t>
            </a:r>
            <a:endParaRPr lang="en-US" sz="2800" i="1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de-DE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2800" b="1" dirty="0">
                <a:latin typeface="Cambria" pitchFamily="18" charset="0"/>
              </a:rPr>
              <a:t>Was fragen Touristen noch? Sammeln Sie. Spielen Sie Informationsgespräche.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de-DE" dirty="0" smtClean="0">
              <a:latin typeface="Cambria" pitchFamily="18" charset="0"/>
            </a:endParaRPr>
          </a:p>
          <a:p>
            <a:r>
              <a:rPr lang="de-DE" dirty="0" smtClean="0">
                <a:latin typeface="Cambria" pitchFamily="18" charset="0"/>
              </a:rPr>
              <a:t>Touristen </a:t>
            </a:r>
            <a:endParaRPr lang="en-US" dirty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0" y="2174874"/>
            <a:ext cx="4497388" cy="4254521"/>
          </a:xfrm>
        </p:spPr>
        <p:txBody>
          <a:bodyPr>
            <a:normAutofit fontScale="92500" lnSpcReduction="10000"/>
          </a:bodyPr>
          <a:lstStyle/>
          <a:p>
            <a:r>
              <a:rPr lang="de-DE" dirty="0">
                <a:latin typeface="Cambria" pitchFamily="18" charset="0"/>
              </a:rPr>
              <a:t>Wann beginnt die nächste Führung </a:t>
            </a:r>
            <a:r>
              <a:rPr lang="de-DE" i="1" dirty="0">
                <a:latin typeface="Cambria" pitchFamily="18" charset="0"/>
              </a:rPr>
              <a:t>I ... ? </a:t>
            </a:r>
            <a:br>
              <a:rPr lang="de-DE" i="1" dirty="0">
                <a:latin typeface="Cambria" pitchFamily="18" charset="0"/>
              </a:rPr>
            </a:br>
            <a:r>
              <a:rPr lang="de-DE" dirty="0">
                <a:latin typeface="Cambria" pitchFamily="18" charset="0"/>
              </a:rPr>
              <a:t>Wie lange dauert die Rundfahrt </a:t>
            </a:r>
            <a:r>
              <a:rPr lang="de-DE" i="1" dirty="0">
                <a:latin typeface="Cambria" pitchFamily="18" charset="0"/>
              </a:rPr>
              <a:t>I ... ? </a:t>
            </a:r>
            <a:endParaRPr lang="en-US" dirty="0">
              <a:latin typeface="Cambria" pitchFamily="18" charset="0"/>
            </a:endParaRPr>
          </a:p>
          <a:p>
            <a:r>
              <a:rPr lang="de-DE" dirty="0">
                <a:latin typeface="Cambria" pitchFamily="18" charset="0"/>
              </a:rPr>
              <a:t>Wo fahren die Busse ab? </a:t>
            </a:r>
            <a:endParaRPr lang="en-US" dirty="0">
              <a:latin typeface="Cambria" pitchFamily="18" charset="0"/>
            </a:endParaRPr>
          </a:p>
          <a:p>
            <a:r>
              <a:rPr lang="de-DE" dirty="0">
                <a:latin typeface="Cambria" pitchFamily="18" charset="0"/>
              </a:rPr>
              <a:t>Wie viel kostet das Zwei-Tage-Ticket für Kinder? </a:t>
            </a:r>
            <a:br>
              <a:rPr lang="de-DE" dirty="0">
                <a:latin typeface="Cambria" pitchFamily="18" charset="0"/>
              </a:rPr>
            </a:br>
            <a:r>
              <a:rPr lang="de-DE" dirty="0">
                <a:latin typeface="Cambria" pitchFamily="18" charset="0"/>
              </a:rPr>
              <a:t>Kann man die Tickets hier kaufen? </a:t>
            </a:r>
            <a:endParaRPr lang="en-US" dirty="0">
              <a:latin typeface="Cambria" pitchFamily="18" charset="0"/>
            </a:endParaRPr>
          </a:p>
          <a:p>
            <a:r>
              <a:rPr lang="de-DE" dirty="0">
                <a:latin typeface="Cambria" pitchFamily="18" charset="0"/>
              </a:rPr>
              <a:t>Wo bekomme/finde ich eine deutsche </a:t>
            </a:r>
            <a:r>
              <a:rPr lang="de-DE">
                <a:latin typeface="Cambria" pitchFamily="18" charset="0"/>
              </a:rPr>
              <a:t>Zeitung </a:t>
            </a:r>
            <a:r>
              <a:rPr lang="de-DE" i="1">
                <a:latin typeface="Cambria" pitchFamily="18" charset="0"/>
              </a:rPr>
              <a:t>/</a:t>
            </a:r>
            <a:r>
              <a:rPr lang="de-DE" i="1" dirty="0">
                <a:latin typeface="Cambria" pitchFamily="18" charset="0"/>
              </a:rPr>
              <a:t/>
            </a:r>
            <a:br>
              <a:rPr lang="de-DE" i="1" dirty="0">
                <a:latin typeface="Cambria" pitchFamily="18" charset="0"/>
              </a:rPr>
            </a:br>
            <a:r>
              <a:rPr lang="de-DE" dirty="0">
                <a:latin typeface="Cambria" pitchFamily="18" charset="0"/>
              </a:rPr>
              <a:t>einen deutschen </a:t>
            </a:r>
            <a:r>
              <a:rPr lang="de-DE">
                <a:latin typeface="Cambria" pitchFamily="18" charset="0"/>
              </a:rPr>
              <a:t>Reiseführer </a:t>
            </a:r>
            <a:r>
              <a:rPr lang="de-DE" i="1" smtClean="0">
                <a:latin typeface="Cambria" pitchFamily="18" charset="0"/>
              </a:rPr>
              <a:t>I</a:t>
            </a:r>
            <a:r>
              <a:rPr lang="de-DE" smtClean="0">
                <a:latin typeface="Cambria" pitchFamily="18" charset="0"/>
              </a:rPr>
              <a:t>... </a:t>
            </a:r>
            <a:r>
              <a:rPr lang="de-DE" dirty="0">
                <a:latin typeface="Cambria" pitchFamily="18" charset="0"/>
              </a:rPr>
              <a:t>? </a:t>
            </a:r>
            <a:endParaRPr lang="en-US" dirty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0000" lnSpcReduction="20000"/>
          </a:bodyPr>
          <a:lstStyle/>
          <a:p>
            <a:endParaRPr lang="de-DE" dirty="0" smtClean="0">
              <a:latin typeface="Cambria" pitchFamily="18" charset="0"/>
            </a:endParaRPr>
          </a:p>
          <a:p>
            <a:r>
              <a:rPr lang="de-DE" dirty="0" smtClean="0">
                <a:latin typeface="Cambria" pitchFamily="18" charset="0"/>
              </a:rPr>
              <a:t>Personal </a:t>
            </a:r>
            <a:r>
              <a:rPr lang="de-DE" dirty="0">
                <a:latin typeface="Cambria" pitchFamily="18" charset="0"/>
              </a:rPr>
              <a:t>in der Touristen-Information </a:t>
            </a:r>
            <a:endParaRPr lang="en-US" dirty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284693" cy="4040207"/>
          </a:xfrm>
        </p:spPr>
        <p:txBody>
          <a:bodyPr>
            <a:normAutofit fontScale="92500" lnSpcReduction="10000"/>
          </a:bodyPr>
          <a:lstStyle/>
          <a:p>
            <a:r>
              <a:rPr lang="de-DE" dirty="0">
                <a:latin typeface="Cambria" pitchFamily="18" charset="0"/>
              </a:rPr>
              <a:t>In zwanzig Minuten./ln einer Stunde. </a:t>
            </a:r>
            <a:r>
              <a:rPr lang="de-DE" i="1" dirty="0">
                <a:latin typeface="Cambria" pitchFamily="18" charset="0"/>
              </a:rPr>
              <a:t>I </a:t>
            </a:r>
            <a:r>
              <a:rPr lang="de-DE" dirty="0">
                <a:latin typeface="Cambria" pitchFamily="18" charset="0"/>
              </a:rPr>
              <a:t>Um .... </a:t>
            </a:r>
            <a:br>
              <a:rPr lang="de-DE" dirty="0">
                <a:latin typeface="Cambria" pitchFamily="18" charset="0"/>
              </a:rPr>
            </a:br>
            <a:r>
              <a:rPr lang="de-DE" dirty="0">
                <a:latin typeface="Cambria" pitchFamily="18" charset="0"/>
              </a:rPr>
              <a:t>(Wenn Sie nicht aussteigen,) </a:t>
            </a:r>
            <a:r>
              <a:rPr lang="de-DE" i="1" dirty="0" smtClean="0">
                <a:latin typeface="Cambria" pitchFamily="18" charset="0"/>
              </a:rPr>
              <a:t>zwei </a:t>
            </a:r>
            <a:r>
              <a:rPr lang="de-DE" i="1" dirty="0">
                <a:latin typeface="Cambria" pitchFamily="18" charset="0"/>
              </a:rPr>
              <a:t>... </a:t>
            </a:r>
            <a:r>
              <a:rPr lang="de-DE" dirty="0">
                <a:latin typeface="Cambria" pitchFamily="18" charset="0"/>
              </a:rPr>
              <a:t>Stunden. </a:t>
            </a:r>
            <a:br>
              <a:rPr lang="de-DE" dirty="0">
                <a:latin typeface="Cambria" pitchFamily="18" charset="0"/>
              </a:rPr>
            </a:br>
            <a:r>
              <a:rPr lang="de-DE" dirty="0">
                <a:latin typeface="Cambria" pitchFamily="18" charset="0"/>
              </a:rPr>
              <a:t>Am ... Platz </a:t>
            </a:r>
            <a:r>
              <a:rPr lang="de-DE" i="1" dirty="0" smtClean="0">
                <a:latin typeface="Cambria" pitchFamily="18" charset="0"/>
              </a:rPr>
              <a:t>I in </a:t>
            </a:r>
            <a:r>
              <a:rPr lang="de-DE" dirty="0">
                <a:latin typeface="Cambria" pitchFamily="18" charset="0"/>
              </a:rPr>
              <a:t>der ... Straße. </a:t>
            </a:r>
            <a:endParaRPr lang="en-US" dirty="0">
              <a:latin typeface="Cambria" pitchFamily="18" charset="0"/>
            </a:endParaRPr>
          </a:p>
          <a:p>
            <a:r>
              <a:rPr lang="de-DE" dirty="0">
                <a:latin typeface="Cambria" pitchFamily="18" charset="0"/>
              </a:rPr>
              <a:t>Wenn sie unter zwölf sind, zahlen sie ... Euro. </a:t>
            </a:r>
            <a:br>
              <a:rPr lang="de-DE" dirty="0">
                <a:latin typeface="Cambria" pitchFamily="18" charset="0"/>
              </a:rPr>
            </a:br>
            <a:r>
              <a:rPr lang="de-DE" dirty="0">
                <a:latin typeface="Cambria" pitchFamily="18" charset="0"/>
              </a:rPr>
              <a:t>Ja. </a:t>
            </a:r>
            <a:r>
              <a:rPr lang="de-DE" i="1" dirty="0">
                <a:latin typeface="Cambria" pitchFamily="18" charset="0"/>
              </a:rPr>
              <a:t>I </a:t>
            </a:r>
            <a:r>
              <a:rPr lang="de-DE" dirty="0">
                <a:latin typeface="Cambria" pitchFamily="18" charset="0"/>
              </a:rPr>
              <a:t>Nein. Sie zahlen im Bus. </a:t>
            </a:r>
            <a:endParaRPr lang="en-US" dirty="0">
              <a:latin typeface="Cambria" pitchFamily="18" charset="0"/>
            </a:endParaRPr>
          </a:p>
          <a:p>
            <a:r>
              <a:rPr lang="en-US" dirty="0">
                <a:latin typeface="Cambria" pitchFamily="18" charset="0"/>
              </a:rPr>
              <a:t>Am Kiosk. </a:t>
            </a:r>
            <a:r>
              <a:rPr lang="en-US" i="1" dirty="0" smtClean="0">
                <a:latin typeface="Cambria" pitchFamily="18" charset="0"/>
              </a:rPr>
              <a:t>/ </a:t>
            </a:r>
            <a:r>
              <a:rPr lang="en-US" i="1" dirty="0" err="1" smtClean="0">
                <a:latin typeface="Cambria" pitchFamily="18" charset="0"/>
              </a:rPr>
              <a:t>Im</a:t>
            </a:r>
            <a:r>
              <a:rPr lang="en-US" i="1" dirty="0" smtClean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Supermarkt</a:t>
            </a:r>
            <a:r>
              <a:rPr lang="en-US" dirty="0">
                <a:latin typeface="Cambria" pitchFamily="18" charset="0"/>
              </a:rPr>
              <a:t>. </a:t>
            </a:r>
            <a:r>
              <a:rPr lang="en-US" i="1" dirty="0">
                <a:latin typeface="Cambria" pitchFamily="18" charset="0"/>
              </a:rPr>
              <a:t>I </a:t>
            </a:r>
            <a:r>
              <a:rPr lang="en-US" dirty="0">
                <a:latin typeface="Cambria" pitchFamily="18" charset="0"/>
              </a:rPr>
              <a:t>... </a:t>
            </a:r>
          </a:p>
          <a:p>
            <a:r>
              <a:rPr lang="de-DE" dirty="0">
                <a:latin typeface="Cambria" pitchFamily="18" charset="0"/>
              </a:rPr>
              <a:t>Das kann ich Ihnen (leider) nicht sagen. </a:t>
            </a:r>
            <a:r>
              <a:rPr lang="de-DE" dirty="0" smtClean="0">
                <a:latin typeface="Cambria" pitchFamily="18" charset="0"/>
              </a:rPr>
              <a:t>Vielleicht </a:t>
            </a:r>
            <a:r>
              <a:rPr lang="de-DE" dirty="0">
                <a:latin typeface="Cambria" pitchFamily="18" charset="0"/>
              </a:rPr>
              <a:t>kann die Buchhandlung </a:t>
            </a:r>
            <a:r>
              <a:rPr lang="de-DE" i="1" dirty="0">
                <a:latin typeface="Cambria" pitchFamily="18" charset="0"/>
              </a:rPr>
              <a:t>I </a:t>
            </a:r>
            <a:r>
              <a:rPr lang="de-DE" dirty="0">
                <a:latin typeface="Cambria" pitchFamily="18" charset="0"/>
              </a:rPr>
              <a:t>... </a:t>
            </a:r>
            <a:r>
              <a:rPr lang="de-DE" dirty="0" smtClean="0">
                <a:latin typeface="Cambria" pitchFamily="18" charset="0"/>
              </a:rPr>
              <a:t>weiterhelfen</a:t>
            </a:r>
            <a:r>
              <a:rPr lang="de-DE" dirty="0">
                <a:latin typeface="Cambria" pitchFamily="18" charset="0"/>
              </a:rPr>
              <a:t>. </a:t>
            </a:r>
            <a:endParaRPr lang="en-US" dirty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de-DE" b="1" dirty="0">
                <a:latin typeface="Cambria" pitchFamily="18" charset="0"/>
              </a:rPr>
              <a:t>Panorama-Stadtrundfahrt </a:t>
            </a:r>
            <a:endParaRPr lang="de-DE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de-DE" b="1" dirty="0" smtClean="0">
                <a:latin typeface="Cambria" pitchFamily="18" charset="0"/>
              </a:rPr>
              <a:t>inkl</a:t>
            </a:r>
            <a:r>
              <a:rPr lang="de-DE" b="1" dirty="0">
                <a:latin typeface="Cambria" pitchFamily="18" charset="0"/>
              </a:rPr>
              <a:t>. Archäologisches Museum </a:t>
            </a:r>
            <a:endParaRPr lang="de-DE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de-DE" dirty="0" smtClean="0">
                <a:latin typeface="Cambria" pitchFamily="18" charset="0"/>
              </a:rPr>
              <a:t>Dauer</a:t>
            </a:r>
            <a:r>
              <a:rPr lang="de-DE" dirty="0">
                <a:latin typeface="Cambria" pitchFamily="18" charset="0"/>
              </a:rPr>
              <a:t>: 4 Stunden </a:t>
            </a:r>
            <a:endParaRPr lang="en-US" dirty="0">
              <a:latin typeface="Cambria" pitchFamily="18" charset="0"/>
            </a:endParaRPr>
          </a:p>
          <a:p>
            <a:pPr algn="ctr">
              <a:buNone/>
            </a:pPr>
            <a:r>
              <a:rPr lang="de-DE" dirty="0">
                <a:latin typeface="Cambria" pitchFamily="18" charset="0"/>
              </a:rPr>
              <a:t>Preis: 15 Euro </a:t>
            </a:r>
            <a:endParaRPr lang="en-US" dirty="0">
              <a:latin typeface="Cambria" pitchFamily="18" charset="0"/>
            </a:endParaRPr>
          </a:p>
          <a:p>
            <a:pPr algn="ctr"/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de-DE" b="1" dirty="0" smtClean="0">
                <a:latin typeface="Cambria" pitchFamily="18" charset="0"/>
              </a:rPr>
              <a:t>Athen bei </a:t>
            </a:r>
            <a:r>
              <a:rPr lang="de-DE" b="1" dirty="0">
                <a:latin typeface="Cambria" pitchFamily="18" charset="0"/>
              </a:rPr>
              <a:t>Nacht </a:t>
            </a:r>
            <a:endParaRPr lang="en-US" dirty="0">
              <a:latin typeface="Cambria" pitchFamily="18" charset="0"/>
            </a:endParaRPr>
          </a:p>
          <a:p>
            <a:pPr algn="ctr">
              <a:buNone/>
            </a:pPr>
            <a:r>
              <a:rPr lang="de-DE" b="1" dirty="0">
                <a:latin typeface="Cambria" pitchFamily="18" charset="0"/>
              </a:rPr>
              <a:t>inkl. Likavitos </a:t>
            </a:r>
            <a:endParaRPr lang="en-US" dirty="0">
              <a:latin typeface="Cambria" pitchFamily="18" charset="0"/>
            </a:endParaRPr>
          </a:p>
          <a:p>
            <a:pPr algn="ctr">
              <a:buNone/>
            </a:pPr>
            <a:r>
              <a:rPr lang="de-DE" dirty="0">
                <a:latin typeface="Cambria" pitchFamily="18" charset="0"/>
              </a:rPr>
              <a:t>21.00 Uhr </a:t>
            </a:r>
            <a:endParaRPr lang="en-US" dirty="0">
              <a:latin typeface="Cambria" pitchFamily="18" charset="0"/>
            </a:endParaRPr>
          </a:p>
          <a:p>
            <a:pPr algn="ctr">
              <a:buNone/>
            </a:pPr>
            <a:r>
              <a:rPr lang="de-DE" dirty="0">
                <a:latin typeface="Cambria" pitchFamily="18" charset="0"/>
              </a:rPr>
              <a:t>2 Stunden </a:t>
            </a:r>
            <a:endParaRPr lang="en-US" dirty="0">
              <a:latin typeface="Cambria" pitchFamily="18" charset="0"/>
            </a:endParaRPr>
          </a:p>
          <a:p>
            <a:pPr algn="ctr">
              <a:buNone/>
            </a:pPr>
            <a:r>
              <a:rPr lang="de-DE" dirty="0">
                <a:latin typeface="Cambria" pitchFamily="18" charset="0"/>
              </a:rPr>
              <a:t>Preis: 10 Euro </a:t>
            </a:r>
            <a:endParaRPr lang="de-DE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de-DE" dirty="0" smtClean="0">
                <a:latin typeface="Cambria" pitchFamily="18" charset="0"/>
              </a:rPr>
              <a:t>Abfahrt</a:t>
            </a:r>
            <a:r>
              <a:rPr lang="de-DE" dirty="0">
                <a:latin typeface="Cambria" pitchFamily="18" charset="0"/>
              </a:rPr>
              <a:t>: in der Amerikistraße 2 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>
                <a:latin typeface="Cambria" pitchFamily="18" charset="0"/>
              </a:rPr>
              <a:t>Führungen </a:t>
            </a:r>
            <a:r>
              <a:rPr lang="en-US" sz="3600" dirty="0">
                <a:latin typeface="Cambria" pitchFamily="18" charset="0"/>
              </a:rPr>
              <a:t/>
            </a:r>
            <a:br>
              <a:rPr lang="en-US" sz="3600" dirty="0">
                <a:latin typeface="Cambria" pitchFamily="18" charset="0"/>
              </a:rPr>
            </a:br>
            <a:r>
              <a:rPr lang="de-DE" sz="3600" b="1" dirty="0">
                <a:latin typeface="Cambria" pitchFamily="18" charset="0"/>
              </a:rPr>
              <a:t>in der Innenstadt</a:t>
            </a:r>
            <a:endParaRPr lang="de-DE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de-DE" b="1" dirty="0"/>
              <a:t>Athen zu Fuß </a:t>
            </a:r>
            <a:br>
              <a:rPr lang="de-DE" b="1" dirty="0"/>
            </a:br>
            <a:r>
              <a:rPr lang="de-DE" dirty="0"/>
              <a:t>Gruppenführungen täglich: 10.30, 12.00 </a:t>
            </a:r>
            <a:br>
              <a:rPr lang="de-DE" dirty="0"/>
            </a:br>
            <a:r>
              <a:rPr lang="de-DE" dirty="0"/>
              <a:t>und 15.30 Uhr </a:t>
            </a:r>
            <a:endParaRPr lang="en-US" dirty="0"/>
          </a:p>
          <a:p>
            <a:pPr algn="ctr">
              <a:buNone/>
            </a:pPr>
            <a:r>
              <a:rPr lang="de-DE" dirty="0"/>
              <a:t>Treffpunkt: Am Sintagmaplatz </a:t>
            </a:r>
            <a:br>
              <a:rPr lang="de-DE" dirty="0"/>
            </a:br>
            <a:r>
              <a:rPr lang="de-DE" dirty="0"/>
              <a:t>Dauer: 11/2 Stunden </a:t>
            </a:r>
            <a:endParaRPr lang="en-US" dirty="0"/>
          </a:p>
          <a:p>
            <a:pPr algn="ctr">
              <a:buNone/>
            </a:pPr>
            <a:r>
              <a:rPr lang="de-DE" dirty="0"/>
              <a:t>Preis: 12 Euro </a:t>
            </a:r>
            <a:endParaRPr lang="en-US" dirty="0"/>
          </a:p>
          <a:p>
            <a:endParaRPr lang="de-D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600" b="1" dirty="0" smtClean="0">
                <a:latin typeface="Cambria" pitchFamily="18" charset="0"/>
              </a:rPr>
              <a:t>Rundgänge </a:t>
            </a:r>
            <a:r>
              <a:rPr lang="de-DE" sz="3600" b="1" dirty="0">
                <a:latin typeface="Cambria" pitchFamily="18" charset="0"/>
              </a:rPr>
              <a:t>• Broschüren</a:t>
            </a:r>
            <a:r>
              <a:rPr lang="en-US" sz="3600" dirty="0">
                <a:latin typeface="Cambria" pitchFamily="18" charset="0"/>
              </a:rPr>
              <a:t/>
            </a:r>
            <a:br>
              <a:rPr lang="en-US" sz="3600" dirty="0">
                <a:latin typeface="Cambria" pitchFamily="18" charset="0"/>
              </a:rPr>
            </a:br>
            <a:endParaRPr lang="de-DE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de-DE" dirty="0" smtClean="0">
                <a:latin typeface="Cambria" pitchFamily="18" charset="0"/>
              </a:rPr>
              <a:t>Vom </a:t>
            </a:r>
            <a:r>
              <a:rPr lang="de-DE" dirty="0">
                <a:latin typeface="Cambria" pitchFamily="18" charset="0"/>
              </a:rPr>
              <a:t>Monastiraki-Platz zur Akropolis </a:t>
            </a:r>
            <a:endParaRPr lang="de-DE" dirty="0" smtClean="0">
              <a:latin typeface="Cambria" pitchFamily="18" charset="0"/>
            </a:endParaRPr>
          </a:p>
          <a:p>
            <a:pPr marL="571500" indent="-571500">
              <a:buAutoNum type="romanUcPeriod"/>
            </a:pPr>
            <a:r>
              <a:rPr lang="de-DE" dirty="0" smtClean="0">
                <a:latin typeface="Cambria" pitchFamily="18" charset="0"/>
              </a:rPr>
              <a:t>Unterhalb </a:t>
            </a:r>
            <a:r>
              <a:rPr lang="de-DE" dirty="0">
                <a:latin typeface="Cambria" pitchFamily="18" charset="0"/>
              </a:rPr>
              <a:t>von der Akropolis: </a:t>
            </a:r>
            <a:r>
              <a:rPr lang="de-DE" dirty="0" smtClean="0">
                <a:latin typeface="Cambria" pitchFamily="18" charset="0"/>
              </a:rPr>
              <a:t>Dionysostheater </a:t>
            </a:r>
            <a:r>
              <a:rPr lang="de-DE" dirty="0">
                <a:latin typeface="Cambria" pitchFamily="18" charset="0"/>
              </a:rPr>
              <a:t>und Odeion </a:t>
            </a:r>
            <a:endParaRPr lang="de-DE" dirty="0" smtClean="0">
              <a:latin typeface="Cambria" pitchFamily="18" charset="0"/>
            </a:endParaRPr>
          </a:p>
          <a:p>
            <a:pPr marL="571500" indent="-571500">
              <a:buAutoNum type="romanUcPeriod"/>
            </a:pPr>
            <a:r>
              <a:rPr lang="de-DE" dirty="0" smtClean="0">
                <a:latin typeface="Cambria" pitchFamily="18" charset="0"/>
              </a:rPr>
              <a:t>Die </a:t>
            </a:r>
            <a:r>
              <a:rPr lang="de-DE" dirty="0">
                <a:latin typeface="Cambria" pitchFamily="18" charset="0"/>
              </a:rPr>
              <a:t>Altstadt </a:t>
            </a:r>
            <a:endParaRPr lang="en-US" dirty="0">
              <a:latin typeface="Cambria" pitchFamily="18" charset="0"/>
            </a:endParaRPr>
          </a:p>
          <a:p>
            <a:pPr>
              <a:buNone/>
            </a:pPr>
            <a:r>
              <a:rPr lang="de-DE" dirty="0">
                <a:latin typeface="Cambria" pitchFamily="18" charset="0"/>
              </a:rPr>
              <a:t>IV. Das modeme Athen </a:t>
            </a:r>
            <a:endParaRPr lang="en-US" dirty="0">
              <a:latin typeface="Cambria" pitchFamily="18" charset="0"/>
            </a:endParaRPr>
          </a:p>
          <a:p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>
                <a:latin typeface="Cambria" pitchFamily="18" charset="0"/>
              </a:rPr>
              <a:t>Einkaufen</a:t>
            </a:r>
            <a:endParaRPr lang="de-DE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de-DE" sz="2800" dirty="0">
                <a:latin typeface="Cambria" pitchFamily="18" charset="0"/>
              </a:rPr>
              <a:t>Die Geschäfte sind von 8.00 bis 20.30 Uhr </a:t>
            </a:r>
            <a:br>
              <a:rPr lang="de-DE" sz="2800" dirty="0">
                <a:latin typeface="Cambria" pitchFamily="18" charset="0"/>
              </a:rPr>
            </a:br>
            <a:r>
              <a:rPr lang="de-DE" sz="2800" dirty="0">
                <a:latin typeface="Cambria" pitchFamily="18" charset="0"/>
              </a:rPr>
              <a:t>geöffnet, einige auch sonntags </a:t>
            </a:r>
            <a:endParaRPr lang="en-US" sz="2800" dirty="0">
              <a:latin typeface="Cambria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de-DE" sz="2800" dirty="0">
                <a:latin typeface="Cambria" pitchFamily="18" charset="0"/>
              </a:rPr>
              <a:t>von 8.00-15.00 Uhr. </a:t>
            </a:r>
            <a:endParaRPr lang="en-US" sz="2800" dirty="0">
              <a:latin typeface="Cambria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de-DE" sz="2800" dirty="0">
                <a:latin typeface="Cambria" pitchFamily="18" charset="0"/>
              </a:rPr>
              <a:t>Sie finden Lederwaren, Schmuck, </a:t>
            </a:r>
            <a:br>
              <a:rPr lang="de-DE" sz="2800" dirty="0">
                <a:latin typeface="Cambria" pitchFamily="18" charset="0"/>
              </a:rPr>
            </a:br>
            <a:r>
              <a:rPr lang="de-DE" sz="2800" dirty="0">
                <a:latin typeface="Cambria" pitchFamily="18" charset="0"/>
              </a:rPr>
              <a:t>Antiquitäten, neue und alte Bücher, </a:t>
            </a:r>
            <a:br>
              <a:rPr lang="de-DE" sz="2800" dirty="0">
                <a:latin typeface="Cambria" pitchFamily="18" charset="0"/>
              </a:rPr>
            </a:br>
            <a:r>
              <a:rPr lang="de-DE" sz="2800" dirty="0">
                <a:latin typeface="Cambria" pitchFamily="18" charset="0"/>
              </a:rPr>
              <a:t>Kunsthandwerk und vieles mehr. </a:t>
            </a:r>
            <a:endParaRPr lang="en-US" sz="2800" dirty="0">
              <a:latin typeface="Cambria" pitchFamily="18" charset="0"/>
            </a:endParaRPr>
          </a:p>
          <a:p>
            <a:pPr algn="ctr">
              <a:buNone/>
            </a:pPr>
            <a:endParaRPr lang="de-DE" sz="28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rcRect t="17500"/>
          <a:stretch>
            <a:fillRect/>
          </a:stretch>
        </p:blipFill>
        <p:spPr bwMode="auto">
          <a:xfrm>
            <a:off x="357158" y="2143116"/>
            <a:ext cx="5214974" cy="23574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/>
          <a:srcRect t="26367" r="22375"/>
          <a:stretch>
            <a:fillRect/>
          </a:stretch>
        </p:blipFill>
        <p:spPr bwMode="auto">
          <a:xfrm>
            <a:off x="6072198" y="2285992"/>
            <a:ext cx="2643206" cy="221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latin typeface="Cambria" pitchFamily="18" charset="0"/>
              </a:rPr>
              <a:t>Dialog 1</a:t>
            </a:r>
            <a:endParaRPr lang="de-DE" sz="3600" dirty="0"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Cambria" pitchFamily="18" charset="0"/>
              </a:rPr>
              <a:t>Kann ich Ihnen </a:t>
            </a:r>
            <a:r>
              <a:rPr lang="de-DE" dirty="0">
                <a:solidFill>
                  <a:srgbClr val="FF0000"/>
                </a:solidFill>
                <a:latin typeface="Cambria" pitchFamily="18" charset="0"/>
              </a:rPr>
              <a:t>behilflich</a:t>
            </a:r>
            <a:r>
              <a:rPr lang="de-DE" dirty="0">
                <a:latin typeface="Cambria" pitchFamily="18" charset="0"/>
              </a:rPr>
              <a:t> sein? </a:t>
            </a:r>
            <a:endParaRPr lang="en-US" dirty="0">
              <a:latin typeface="Cambria" pitchFamily="18" charset="0"/>
            </a:endParaRPr>
          </a:p>
          <a:p>
            <a:r>
              <a:rPr lang="de-DE" i="1" dirty="0" smtClean="0">
                <a:latin typeface="Cambria" pitchFamily="18" charset="0"/>
              </a:rPr>
              <a:t>Wo </a:t>
            </a:r>
            <a:r>
              <a:rPr lang="de-DE" i="1" dirty="0">
                <a:latin typeface="Cambria" pitchFamily="18" charset="0"/>
              </a:rPr>
              <a:t>fahren die Busse für die Panorama-Fahrt ab? </a:t>
            </a:r>
            <a:endParaRPr lang="en-US" i="1" dirty="0" smtClean="0">
              <a:latin typeface="Cambria" pitchFamily="18" charset="0"/>
            </a:endParaRPr>
          </a:p>
          <a:p>
            <a:r>
              <a:rPr lang="de-DE" dirty="0" smtClean="0">
                <a:latin typeface="Cambria" pitchFamily="18" charset="0"/>
              </a:rPr>
              <a:t>In </a:t>
            </a:r>
            <a:r>
              <a:rPr lang="de-DE" dirty="0">
                <a:latin typeface="Cambria" pitchFamily="18" charset="0"/>
              </a:rPr>
              <a:t>der Amerikistraße. Augenblick. Ich zeige sie Ihnen auf dem Stadtplan. </a:t>
            </a:r>
            <a:endParaRPr lang="de-DE" dirty="0" smtClean="0">
              <a:latin typeface="Cambria" pitchFamily="18" charset="0"/>
            </a:endParaRPr>
          </a:p>
          <a:p>
            <a:r>
              <a:rPr lang="de-DE" i="1" dirty="0" smtClean="0">
                <a:latin typeface="Cambria" pitchFamily="18" charset="0"/>
              </a:rPr>
              <a:t>Und </a:t>
            </a:r>
            <a:r>
              <a:rPr lang="de-DE" i="1" dirty="0">
                <a:latin typeface="Cambria" pitchFamily="18" charset="0"/>
              </a:rPr>
              <a:t>wann beginnt </a:t>
            </a:r>
            <a:r>
              <a:rPr lang="de-DE" i="1" dirty="0">
                <a:solidFill>
                  <a:srgbClr val="FF0000"/>
                </a:solidFill>
                <a:latin typeface="Cambria" pitchFamily="18" charset="0"/>
              </a:rPr>
              <a:t>die nächste Führung </a:t>
            </a:r>
            <a:r>
              <a:rPr lang="de-DE" i="1" dirty="0">
                <a:latin typeface="Cambria" pitchFamily="18" charset="0"/>
              </a:rPr>
              <a:t>durch </a:t>
            </a:r>
            <a:r>
              <a:rPr lang="de-DE" i="1" dirty="0">
                <a:solidFill>
                  <a:srgbClr val="FF0000"/>
                </a:solidFill>
                <a:latin typeface="Cambria" pitchFamily="18" charset="0"/>
              </a:rPr>
              <a:t>die Altstadt</a:t>
            </a:r>
            <a:r>
              <a:rPr lang="de-DE" i="1" dirty="0">
                <a:latin typeface="Cambria" pitchFamily="18" charset="0"/>
              </a:rPr>
              <a:t>? </a:t>
            </a:r>
            <a:endParaRPr lang="de-DE" i="1" dirty="0" smtClean="0">
              <a:latin typeface="Cambria" pitchFamily="18" charset="0"/>
            </a:endParaRPr>
          </a:p>
          <a:p>
            <a:r>
              <a:rPr lang="de-DE" dirty="0" smtClean="0">
                <a:latin typeface="Cambria" pitchFamily="18" charset="0"/>
              </a:rPr>
              <a:t>In </a:t>
            </a:r>
            <a:r>
              <a:rPr lang="de-DE" dirty="0">
                <a:latin typeface="Cambria" pitchFamily="18" charset="0"/>
              </a:rPr>
              <a:t>zwanzig Minuten. </a:t>
            </a:r>
            <a:endParaRPr lang="en-US" dirty="0">
              <a:latin typeface="Cambria" pitchFamily="18" charset="0"/>
            </a:endParaRPr>
          </a:p>
          <a:p>
            <a:endParaRPr lang="de-DE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 smtClean="0">
                <a:latin typeface="Cambria" pitchFamily="18" charset="0"/>
              </a:rPr>
              <a:t>Dialog 2</a:t>
            </a:r>
            <a:endParaRPr lang="de-DE" sz="3600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501122" cy="53578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2800" i="1" dirty="0">
                <a:latin typeface="Cambria" pitchFamily="18" charset="0"/>
              </a:rPr>
              <a:t>Entschuldigen Sie. Wie lange dauert die Rundfahrt</a:t>
            </a:r>
            <a:r>
              <a:rPr lang="de-DE" sz="2800" i="1" dirty="0" smtClean="0">
                <a:latin typeface="Cambria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de-DE" sz="2800" dirty="0" smtClean="0">
                <a:latin typeface="Cambria" pitchFamily="18" charset="0"/>
              </a:rPr>
              <a:t> </a:t>
            </a:r>
            <a:r>
              <a:rPr lang="de-DE" sz="2800" dirty="0">
                <a:solidFill>
                  <a:srgbClr val="FF0000"/>
                </a:solidFill>
                <a:latin typeface="Cambria" pitchFamily="18" charset="0"/>
              </a:rPr>
              <a:t>Wenn Sie nicht aussteigen</a:t>
            </a:r>
            <a:r>
              <a:rPr lang="de-DE" sz="2800" dirty="0">
                <a:latin typeface="Cambria" pitchFamily="18" charset="0"/>
              </a:rPr>
              <a:t>, dauert sie zwei </a:t>
            </a:r>
            <a:r>
              <a:rPr lang="de-DE" sz="2800" dirty="0" smtClean="0">
                <a:latin typeface="Cambria" pitchFamily="18" charset="0"/>
              </a:rPr>
              <a:t>Stunden.</a:t>
            </a:r>
          </a:p>
          <a:p>
            <a:pPr>
              <a:lnSpc>
                <a:spcPct val="150000"/>
              </a:lnSpc>
            </a:pPr>
            <a:r>
              <a:rPr lang="de-DE" sz="2800" i="1" dirty="0" smtClean="0">
                <a:latin typeface="Cambria" pitchFamily="18" charset="0"/>
              </a:rPr>
              <a:t>Wie </a:t>
            </a:r>
            <a:r>
              <a:rPr lang="de-DE" sz="2800" i="1" dirty="0">
                <a:latin typeface="Cambria" pitchFamily="18" charset="0"/>
              </a:rPr>
              <a:t>viel kostet das Zwei-Tage-Ticket für Kinder? </a:t>
            </a:r>
            <a:endParaRPr lang="en-US" sz="2800" i="1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800" dirty="0" smtClean="0">
                <a:solidFill>
                  <a:srgbClr val="FF0000"/>
                </a:solidFill>
                <a:latin typeface="Cambria" pitchFamily="18" charset="0"/>
              </a:rPr>
              <a:t>Wenn </a:t>
            </a:r>
            <a:r>
              <a:rPr lang="de-DE" sz="2800" dirty="0">
                <a:solidFill>
                  <a:srgbClr val="FF0000"/>
                </a:solidFill>
                <a:latin typeface="Cambria" pitchFamily="18" charset="0"/>
              </a:rPr>
              <a:t>sie unter zwölf </a:t>
            </a:r>
            <a:r>
              <a:rPr lang="de-DE" sz="2800" dirty="0">
                <a:latin typeface="Cambria" pitchFamily="18" charset="0"/>
              </a:rPr>
              <a:t>sind, zahlen sie sechs Euro. </a:t>
            </a:r>
            <a:endParaRPr lang="en-US" sz="2800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800" i="1" dirty="0" smtClean="0">
                <a:latin typeface="Cambria" pitchFamily="18" charset="0"/>
              </a:rPr>
              <a:t>Kann </a:t>
            </a:r>
            <a:r>
              <a:rPr lang="de-DE" sz="2800" i="1" dirty="0">
                <a:latin typeface="Cambria" pitchFamily="18" charset="0"/>
              </a:rPr>
              <a:t>man die Tickets hier kaufen? </a:t>
            </a:r>
            <a:endParaRPr lang="en-US" sz="2800" i="1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2800" dirty="0" smtClean="0">
                <a:latin typeface="Cambria" pitchFamily="18" charset="0"/>
              </a:rPr>
              <a:t>Nein</a:t>
            </a:r>
            <a:r>
              <a:rPr lang="de-DE" sz="2800" dirty="0">
                <a:latin typeface="Cambria" pitchFamily="18" charset="0"/>
              </a:rPr>
              <a:t>. Sie zahlen im Bus. </a:t>
            </a:r>
            <a:endParaRPr lang="en-US" sz="2800" dirty="0">
              <a:latin typeface="Cambria" pitchFamily="18" charset="0"/>
            </a:endParaRPr>
          </a:p>
          <a:p>
            <a:pPr>
              <a:lnSpc>
                <a:spcPct val="150000"/>
              </a:lnSpc>
            </a:pPr>
            <a:endParaRPr lang="de-DE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246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Stadtrundfahrten  </vt:lpstr>
      <vt:lpstr>Slide 2</vt:lpstr>
      <vt:lpstr>Slide 3</vt:lpstr>
      <vt:lpstr>Führungen  in der Innenstadt</vt:lpstr>
      <vt:lpstr>Rundgänge • Broschüren </vt:lpstr>
      <vt:lpstr>Einkaufen</vt:lpstr>
      <vt:lpstr>Slide 7</vt:lpstr>
      <vt:lpstr>Dialog 1</vt:lpstr>
      <vt:lpstr>Dialog 2</vt:lpstr>
      <vt:lpstr>Dialog 3</vt:lpstr>
      <vt:lpstr>Was fragen Touristen noch? Sammeln Sie. Spielen Sie Informationsgespräche.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Stadtrundfahrten</dc:title>
  <dc:creator>Andjelka</dc:creator>
  <cp:lastModifiedBy>Andjelka</cp:lastModifiedBy>
  <cp:revision>8</cp:revision>
  <dcterms:created xsi:type="dcterms:W3CDTF">2016-11-14T22:56:52Z</dcterms:created>
  <dcterms:modified xsi:type="dcterms:W3CDTF">2016-11-14T23:52:54Z</dcterms:modified>
</cp:coreProperties>
</file>