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70" r:id="rId4"/>
    <p:sldId id="260" r:id="rId5"/>
    <p:sldId id="268" r:id="rId6"/>
    <p:sldId id="261" r:id="rId7"/>
    <p:sldId id="271" r:id="rId8"/>
    <p:sldId id="259" r:id="rId9"/>
    <p:sldId id="262" r:id="rId10"/>
    <p:sldId id="263" r:id="rId11"/>
    <p:sldId id="264" r:id="rId12"/>
    <p:sldId id="266" r:id="rId13"/>
    <p:sldId id="277" r:id="rId14"/>
    <p:sldId id="267" r:id="rId15"/>
    <p:sldId id="265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12-05T13:40:18.4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E31E549-68A8-46D5-B707-EA04BCDEC865}" emma:medium="tactile" emma:mode="ink">
          <msink:context xmlns:msink="http://schemas.microsoft.com/ink/2010/main" type="writingRegion" rotatedBoundingBox="5541,2039 6672,2039 6672,3040 5541,3040"/>
        </emma:interpretation>
      </emma:emma>
    </inkml:annotationXML>
    <inkml:traceGroup>
      <inkml:annotationXML>
        <emma:emma xmlns:emma="http://www.w3.org/2003/04/emma" version="1.0">
          <emma:interpretation id="{18C0D50B-A0CC-4B4F-AAAB-48AD6BF3195A}" emma:medium="tactile" emma:mode="ink">
            <msink:context xmlns:msink="http://schemas.microsoft.com/ink/2010/main" type="paragraph" rotatedBoundingBox="5541,2039 6672,2039 6672,3040 5541,3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2A4906A-7AFF-4DDB-B2BE-0E386E80E397}" emma:medium="tactile" emma:mode="ink">
              <msink:context xmlns:msink="http://schemas.microsoft.com/ink/2010/main" type="line" rotatedBoundingBox="5541,2039 6672,2039 6672,3040 5541,3040"/>
            </emma:interpretation>
          </emma:emma>
        </inkml:annotationXML>
        <inkml:traceGroup>
          <inkml:annotationXML>
            <emma:emma xmlns:emma="http://www.w3.org/2003/04/emma" version="1.0">
              <emma:interpretation id="{D3ABE582-4CB1-4808-839E-6D65D601BD83}" emma:medium="tactile" emma:mode="ink">
                <msink:context xmlns:msink="http://schemas.microsoft.com/ink/2010/main" type="inkWord" rotatedBoundingBox="5522,3018 6647,2028 6666,2049 5540,3040"/>
              </emma:interpretation>
              <emma:one-of disjunction-type="recognition" id="oneOf0">
                <emma:interpretation id="interp0" emma:lang="de-DE" emma:confidence="0">
                  <emma:literal>:</emma:literal>
                </emma:interpretation>
                <emma:interpretation id="interp1" emma:lang="de-DE" emma:confidence="0">
                  <emma:literal>;</emma:literal>
                </emma:interpretation>
                <emma:interpretation id="interp2" emma:lang="de-DE" emma:confidence="0">
                  <emma:literal>i</emma:literal>
                </emma:interpretation>
                <emma:interpretation id="interp3" emma:lang="de-DE" emma:confidence="0">
                  <emma:literal>I</emma:literal>
                </emma:interpretation>
                <emma:interpretation id="interp4" emma:lang="de-DE" emma:confidence="0">
                  <emma:literal>!</emma:literal>
                </emma:interpretation>
              </emma:one-of>
            </emma:emma>
          </inkml:annotationXML>
          <inkml:trace contextRef="#ctx0" brushRef="#br0">0 38,'0'-38</inkml:trace>
          <inkml:trace contextRef="#ctx0" brushRef="#br0" timeOffset="731.0418">1116-963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12-05T14:08:04.5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F7363AA-E877-4DCC-99F5-A84AEDF188E3}" emma:medium="tactile" emma:mode="ink">
          <msink:context xmlns:msink="http://schemas.microsoft.com/ink/2010/main" type="writingRegion" rotatedBoundingBox="6580,15163 6595,15163 6595,15178 6580,15178"/>
        </emma:interpretation>
      </emma:emma>
    </inkml:annotationXML>
    <inkml:traceGroup>
      <inkml:annotationXML>
        <emma:emma xmlns:emma="http://www.w3.org/2003/04/emma" version="1.0">
          <emma:interpretation id="{8CAC8516-DFDE-4A42-85E4-FA22DCB08D0F}" emma:medium="tactile" emma:mode="ink">
            <msink:context xmlns:msink="http://schemas.microsoft.com/ink/2010/main" type="paragraph" rotatedBoundingBox="6580,15163 6595,15163 6595,15178 6580,151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A284AE-D2E0-4DB2-AD7E-FA9D30C41DC8}" emma:medium="tactile" emma:mode="ink">
              <msink:context xmlns:msink="http://schemas.microsoft.com/ink/2010/main" type="line" rotatedBoundingBox="6580,15163 6595,15163 6595,15178 6580,15178"/>
            </emma:interpretation>
          </emma:emma>
        </inkml:annotationXML>
        <inkml:traceGroup>
          <inkml:annotationXML>
            <emma:emma xmlns:emma="http://www.w3.org/2003/04/emma" version="1.0">
              <emma:interpretation id="{14765093-0A3F-4BA6-A6B1-AF9D9F8FD3C9}" emma:medium="tactile" emma:mode="ink">
                <msink:context xmlns:msink="http://schemas.microsoft.com/ink/2010/main" type="inkWord" rotatedBoundingBox="6580,15163 6595,15163 6595,15178 6580,15178"/>
              </emma:interpretation>
              <emma:one-of disjunction-type="recognition" id="oneOf0">
                <emma:interpretation id="interp0" emma:lang="de-DE" emma:confidence="0">
                  <emma:literal>.</emma:literal>
                </emma:interpretation>
                <emma:interpretation id="interp1" emma:lang="de-DE" emma:confidence="0">
                  <emma:literal>'</emma:literal>
                </emma:interpretation>
                <emma:interpretation id="interp2" emma:lang="de-DE" emma:confidence="0">
                  <emma:literal>*</emma:literal>
                </emma:interpretation>
                <emma:interpretation id="interp3" emma:lang="de-DE" emma:confidence="0">
                  <emma:literal>,</emma:literal>
                </emma:interpretation>
                <emma:interpretation id="interp4" emma:lang="de-DE" emma:confidence="0">
                  <emma:literal>l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BB93-2621-4F23-99A0-8B97740F00E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0DC6D-7AC5-49A1-860E-33D6E7A6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</a:t>
            </a:r>
            <a:r>
              <a:rPr lang="en-US" dirty="0" smtClean="0"/>
              <a:t> Koch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DC6D-7AC5-49A1-860E-33D6E7A636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44F1-F0B9-46EF-AB24-09257207D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9EA8-5AB2-48D0-A1BC-0A88910B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B930-505C-4AA4-B978-7A2AF0E9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C4A8-A17F-402D-826D-7FD56D35B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7677-2DE5-4BDB-870C-5817CD93F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8779-F163-4B04-9ED2-F2A3777DC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0A40-6C0D-4159-87A2-F104EE3F8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7460-0E0F-4746-99D2-DCA877F6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C0C48-B0E9-407B-8207-2F865EEB3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6E61-2F1A-4399-9590-BE0A57DFC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0018-F547-4A33-937C-359488DFE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B16853-83F0-44B5-86C3-6B889635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de-DE" i="1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1428750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latin typeface="Cambria" pitchFamily="18" charset="0"/>
              </a:rPr>
              <a:t>Lektion</a:t>
            </a:r>
            <a:r>
              <a:rPr lang="en-US" dirty="0" smtClean="0">
                <a:latin typeface="Cambria" pitchFamily="18" charset="0"/>
              </a:rPr>
              <a:t> 3</a:t>
            </a:r>
          </a:p>
        </p:txBody>
      </p:sp>
      <p:sp>
        <p:nvSpPr>
          <p:cNvPr id="2052" name="Text Placeholder 5"/>
          <p:cNvSpPr>
            <a:spLocks noGrp="1"/>
          </p:cNvSpPr>
          <p:nvPr>
            <p:ph type="body" idx="1"/>
          </p:nvPr>
        </p:nvSpPr>
        <p:spPr>
          <a:xfrm>
            <a:off x="785813" y="2000250"/>
            <a:ext cx="7772400" cy="1500188"/>
          </a:xfrm>
        </p:spPr>
        <p:txBody>
          <a:bodyPr/>
          <a:lstStyle/>
          <a:p>
            <a:pPr algn="ctr" eaLnBrk="1" hangingPunct="1"/>
            <a:r>
              <a:rPr lang="de-DE" sz="4000" b="1" smtClean="0">
                <a:latin typeface="Cambria" pitchFamily="18" charset="0"/>
              </a:rPr>
              <a:t>HOTELPERSONAL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pPr eaLnBrk="1" hangingPunct="1"/>
            <a:r>
              <a:rPr lang="de-DE" smtClean="0">
                <a:latin typeface="Cambria" pitchFamily="18" charset="0"/>
              </a:rPr>
              <a:t>Ana Jovi</a:t>
            </a:r>
            <a:r>
              <a:rPr lang="sr-Latn-CS" smtClean="0">
                <a:latin typeface="Cambria" pitchFamily="18" charset="0"/>
              </a:rPr>
              <a:t>ć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Alter:   </a:t>
            </a:r>
            <a:r>
              <a:rPr lang="de-DE" sz="3600" smtClean="0">
                <a:latin typeface="Monotype Corsiva" pitchFamily="66" charset="0"/>
              </a:rPr>
              <a:t>24 Jahre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Beruf:   </a:t>
            </a:r>
            <a:r>
              <a:rPr lang="de-DE" sz="3600" smtClean="0">
                <a:latin typeface="Monotype Corsiva" pitchFamily="66" charset="0"/>
              </a:rPr>
              <a:t>Restaurantleiterin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Geburtsort:   </a:t>
            </a:r>
            <a:r>
              <a:rPr lang="de-DE" sz="3600" smtClean="0">
                <a:latin typeface="Monotype Corsiva" pitchFamily="66" charset="0"/>
              </a:rPr>
              <a:t>Wien, Österreich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Wohnort:   </a:t>
            </a:r>
            <a:r>
              <a:rPr lang="de-DE" sz="3600" smtClean="0">
                <a:latin typeface="Monotype Corsiva" pitchFamily="66" charset="0"/>
              </a:rPr>
              <a:t>Belgrad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Familienstand:   </a:t>
            </a:r>
            <a:r>
              <a:rPr lang="de-DE" sz="3600" smtClean="0">
                <a:latin typeface="Monotype Corsiva" pitchFamily="66" charset="0"/>
              </a:rPr>
              <a:t>ledig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Familie: </a:t>
            </a:r>
            <a:r>
              <a:rPr lang="de-DE" sz="3600" smtClean="0">
                <a:latin typeface="Monotype Corsiva" pitchFamily="66" charset="0"/>
              </a:rPr>
              <a:t>Eltern in Österreich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Fremdsprachen: </a:t>
            </a:r>
            <a:r>
              <a:rPr lang="de-DE" sz="3600" smtClean="0">
                <a:latin typeface="Monotype Corsiva" pitchFamily="66" charset="0"/>
              </a:rPr>
              <a:t>Deutsch, Englisch, Italienisch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Hobbys: </a:t>
            </a:r>
            <a:r>
              <a:rPr lang="de-DE" sz="3600" smtClean="0">
                <a:latin typeface="Monotype Corsiva" pitchFamily="66" charset="0"/>
              </a:rPr>
              <a:t>Tennis</a:t>
            </a:r>
          </a:p>
          <a:p>
            <a:pPr eaLnBrk="1" hangingPunct="1">
              <a:lnSpc>
                <a:spcPct val="90000"/>
              </a:lnSpc>
            </a:pPr>
            <a:endParaRPr lang="en-US" sz="36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pPr eaLnBrk="1" hangingPunct="1"/>
            <a:r>
              <a:rPr lang="de-DE" smtClean="0">
                <a:latin typeface="Cambria" pitchFamily="18" charset="0"/>
              </a:rPr>
              <a:t>Dimitrije Koji</a:t>
            </a:r>
            <a:r>
              <a:rPr lang="sr-Latn-CS" smtClean="0">
                <a:latin typeface="Cambria" pitchFamily="18" charset="0"/>
              </a:rPr>
              <a:t>ć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82015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Alter:   </a:t>
            </a:r>
            <a:r>
              <a:rPr lang="de-DE" sz="3600" smtClean="0">
                <a:latin typeface="Monotype Corsiva" pitchFamily="66" charset="0"/>
              </a:rPr>
              <a:t>57 Jahre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Beruf:   </a:t>
            </a:r>
            <a:r>
              <a:rPr lang="de-DE" sz="3600" smtClean="0">
                <a:latin typeface="Monotype Corsiva" pitchFamily="66" charset="0"/>
              </a:rPr>
              <a:t>Koch, Küchenchef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Wohnort:   </a:t>
            </a:r>
            <a:r>
              <a:rPr lang="de-DE" sz="3600" smtClean="0">
                <a:latin typeface="Monotype Corsiva" pitchFamily="66" charset="0"/>
              </a:rPr>
              <a:t>Grocka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Familienstand:   </a:t>
            </a:r>
            <a:r>
              <a:rPr lang="de-DE" sz="3600" smtClean="0">
                <a:latin typeface="Monotype Corsiva" pitchFamily="66" charset="0"/>
              </a:rPr>
              <a:t>verwitwet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Kinder: </a:t>
            </a:r>
            <a:r>
              <a:rPr lang="de-DE" sz="3600" smtClean="0">
                <a:latin typeface="Monotype Corsiva" pitchFamily="66" charset="0"/>
              </a:rPr>
              <a:t>Sohn – Koch ;Tochter - Deutschlehrerin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Fremdsprachen: </a:t>
            </a:r>
            <a:r>
              <a:rPr lang="de-DE" sz="3600" smtClean="0">
                <a:latin typeface="Monotype Corsiva" pitchFamily="66" charset="0"/>
              </a:rPr>
              <a:t>Russisch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Hobby: </a:t>
            </a:r>
            <a:r>
              <a:rPr lang="de-DE" sz="3600" smtClean="0">
                <a:latin typeface="Monotype Corsiva" pitchFamily="66" charset="0"/>
              </a:rPr>
              <a:t>Angeln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pPr eaLnBrk="1" hangingPunct="1"/>
            <a:r>
              <a:rPr lang="de-DE" smtClean="0">
                <a:latin typeface="Cambria" pitchFamily="18" charset="0"/>
              </a:rPr>
              <a:t>Darko Popovi</a:t>
            </a:r>
            <a:r>
              <a:rPr lang="sr-Latn-CS" smtClean="0">
                <a:latin typeface="Cambria" pitchFamily="18" charset="0"/>
              </a:rPr>
              <a:t>ć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Alter:   </a:t>
            </a:r>
            <a:r>
              <a:rPr lang="de-DE" sz="3600" dirty="0" smtClean="0">
                <a:latin typeface="Monotype Corsiva" pitchFamily="66" charset="0"/>
              </a:rPr>
              <a:t>34 Jahre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Beruf:   </a:t>
            </a:r>
            <a:r>
              <a:rPr lang="de-DE" sz="3600" dirty="0" smtClean="0">
                <a:latin typeface="Monotype Corsiva" pitchFamily="66" charset="0"/>
              </a:rPr>
              <a:t>Hotelmanager, Direktor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Geburtsort:   </a:t>
            </a:r>
            <a:r>
              <a:rPr lang="de-DE" sz="3600" dirty="0" smtClean="0">
                <a:latin typeface="Monotype Corsiva" pitchFamily="66" charset="0"/>
              </a:rPr>
              <a:t>Sopot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Wohnort:   </a:t>
            </a:r>
            <a:r>
              <a:rPr lang="de-DE" sz="3600" dirty="0" smtClean="0">
                <a:latin typeface="Monotype Corsiva" pitchFamily="66" charset="0"/>
              </a:rPr>
              <a:t>Sopot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Familienstand:   </a:t>
            </a:r>
            <a:r>
              <a:rPr lang="de-DE" sz="3600" dirty="0" smtClean="0">
                <a:latin typeface="Monotype Corsiva" pitchFamily="66" charset="0"/>
              </a:rPr>
              <a:t>geschieden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Fremdsprachen: </a:t>
            </a:r>
            <a:r>
              <a:rPr lang="de-DE" sz="3600" dirty="0" smtClean="0">
                <a:latin typeface="Monotype Corsiva" pitchFamily="66" charset="0"/>
              </a:rPr>
              <a:t>Deutsch, Französisch und Englisch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dirty="0" smtClean="0">
                <a:latin typeface="Cambria" pitchFamily="18" charset="0"/>
              </a:rPr>
              <a:t>Hobbys: </a:t>
            </a:r>
            <a:r>
              <a:rPr lang="de-DE" sz="3600" dirty="0" smtClean="0">
                <a:latin typeface="Monotype Corsiva" pitchFamily="66" charset="0"/>
              </a:rPr>
              <a:t>Jazz und Fußball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537075" cy="4525963"/>
          </a:xfrm>
          <a:noFill/>
        </p:spPr>
        <p:txBody>
          <a:bodyPr/>
          <a:lstStyle/>
          <a:p>
            <a:pPr eaLnBrk="1" hangingPunct="1"/>
            <a:r>
              <a:rPr lang="de-DE" b="1" smtClean="0"/>
              <a:t>Frau Jovanovi</a:t>
            </a:r>
            <a:r>
              <a:rPr lang="sr-Latn-CS" b="1" smtClean="0"/>
              <a:t>ć</a:t>
            </a:r>
            <a:r>
              <a:rPr lang="de-DE" smtClean="0"/>
              <a:t> arbeit</a:t>
            </a:r>
            <a:r>
              <a:rPr lang="de-DE" b="1" u="sng" smtClean="0">
                <a:solidFill>
                  <a:srgbClr val="00CC00"/>
                </a:solidFill>
              </a:rPr>
              <a:t>e</a:t>
            </a:r>
            <a:r>
              <a:rPr lang="de-DE" b="1" smtClean="0">
                <a:solidFill>
                  <a:srgbClr val="FF3300"/>
                </a:solidFill>
              </a:rPr>
              <a:t>t</a:t>
            </a:r>
            <a:r>
              <a:rPr lang="de-DE" smtClean="0"/>
              <a:t> im Hotel Oase. 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b="1" smtClean="0"/>
              <a:t>Herr Jovanovi</a:t>
            </a:r>
            <a:r>
              <a:rPr lang="sr-Latn-CS" b="1" smtClean="0"/>
              <a:t>ć</a:t>
            </a:r>
            <a:r>
              <a:rPr lang="de-DE" smtClean="0"/>
              <a:t> arbeit</a:t>
            </a:r>
            <a:r>
              <a:rPr lang="de-DE" b="1" u="sng" smtClean="0">
                <a:solidFill>
                  <a:srgbClr val="00CC00"/>
                </a:solidFill>
              </a:rPr>
              <a:t>e</a:t>
            </a:r>
            <a:r>
              <a:rPr lang="de-DE" b="1" smtClean="0">
                <a:solidFill>
                  <a:srgbClr val="FF3300"/>
                </a:solidFill>
              </a:rPr>
              <a:t>t</a:t>
            </a:r>
            <a:r>
              <a:rPr lang="de-DE" smtClean="0"/>
              <a:t> auch im Hotel Oase.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Herr und Frau </a:t>
            </a:r>
            <a:r>
              <a:rPr lang="de-DE" b="1" smtClean="0"/>
              <a:t>Jovanovi</a:t>
            </a:r>
            <a:r>
              <a:rPr lang="sr-Latn-CS" b="1" smtClean="0"/>
              <a:t>ć</a:t>
            </a:r>
            <a:r>
              <a:rPr lang="de-DE" smtClean="0"/>
              <a:t> arbeit</a:t>
            </a:r>
            <a:r>
              <a:rPr lang="de-DE" b="1" smtClean="0">
                <a:solidFill>
                  <a:srgbClr val="FF3300"/>
                </a:solidFill>
              </a:rPr>
              <a:t>en</a:t>
            </a:r>
            <a:r>
              <a:rPr lang="de-DE" smtClean="0"/>
              <a:t> im Hotel Oase.</a:t>
            </a:r>
          </a:p>
          <a:p>
            <a:pPr eaLnBrk="1" hangingPunct="1"/>
            <a:endParaRPr lang="en-US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b="1" smtClean="0">
                <a:solidFill>
                  <a:srgbClr val="FF3300"/>
                </a:solidFill>
              </a:rPr>
              <a:t>Sie ist</a:t>
            </a:r>
            <a:r>
              <a:rPr lang="de-DE" b="1" smtClean="0"/>
              <a:t> Hausdame.</a:t>
            </a:r>
            <a:endParaRPr lang="en-US" b="1" smtClean="0"/>
          </a:p>
          <a:p>
            <a:pPr eaLnBrk="1" hangingPunct="1"/>
            <a:endParaRPr lang="de-DE" b="1" smtClean="0"/>
          </a:p>
          <a:p>
            <a:pPr eaLnBrk="1" hangingPunct="1"/>
            <a:endParaRPr lang="de-DE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b="1" smtClean="0">
                <a:solidFill>
                  <a:srgbClr val="FF3300"/>
                </a:solidFill>
              </a:rPr>
              <a:t>Er ist</a:t>
            </a:r>
            <a:r>
              <a:rPr lang="de-DE" b="1" smtClean="0"/>
              <a:t> Rezeptionist</a:t>
            </a:r>
          </a:p>
          <a:p>
            <a:pPr eaLnBrk="1" hangingPunct="1"/>
            <a:endParaRPr lang="de-DE" b="1" smtClean="0"/>
          </a:p>
          <a:p>
            <a:pPr eaLnBrk="1" hangingPunct="1"/>
            <a:endParaRPr lang="de-DE" b="1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b="1" smtClean="0">
                <a:solidFill>
                  <a:srgbClr val="FF3300"/>
                </a:solidFill>
              </a:rPr>
              <a:t>Sie sind</a:t>
            </a:r>
            <a:r>
              <a:rPr lang="de-DE" b="1" smtClean="0"/>
              <a:t> verheiratet.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0" name="Group 88"/>
          <p:cNvGraphicFramePr>
            <a:graphicFrameLocks noGrp="1"/>
          </p:cNvGraphicFramePr>
          <p:nvPr/>
        </p:nvGraphicFramePr>
        <p:xfrm>
          <a:off x="357158" y="1142984"/>
          <a:ext cx="8572527" cy="1828800"/>
        </p:xfrm>
        <a:graphic>
          <a:graphicData uri="http://schemas.openxmlformats.org/drawingml/2006/table">
            <a:tbl>
              <a:tblPr/>
              <a:tblGrid>
                <a:gridCol w="2451208"/>
                <a:gridCol w="3056939"/>
                <a:gridCol w="3064380"/>
              </a:tblGrid>
              <a:tr h="439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mein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Sohn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meine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Tochter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meine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Kinder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dein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Kollege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deine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Kollegin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deine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Kollegen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sein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/ </a:t>
                      </a: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Chef 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seine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/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de-DE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ihre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Chefin 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seine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/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ihre</a:t>
                      </a: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Chefs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Ihr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 Mann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Ihre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 Frau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Ihre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Tahoma" pitchFamily="34" charset="0"/>
                        </a:rPr>
                        <a:t>  Kinder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sz="4000" dirty="0">
                <a:latin typeface="Cambria" pitchFamily="18" charset="0"/>
              </a:rPr>
              <a:t>Adjektive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alt </a:t>
            </a:r>
          </a:p>
          <a:p>
            <a:r>
              <a:rPr lang="en-US" dirty="0" err="1">
                <a:latin typeface="Cambria" pitchFamily="18" charset="0"/>
              </a:rPr>
              <a:t>fett</a:t>
            </a:r>
            <a:endParaRPr lang="en-US" dirty="0">
              <a:latin typeface="Cambria" pitchFamily="18" charset="0"/>
            </a:endParaRPr>
          </a:p>
          <a:p>
            <a:r>
              <a:rPr lang="en-US" dirty="0" err="1">
                <a:latin typeface="Cambria" pitchFamily="18" charset="0"/>
              </a:rPr>
              <a:t>formell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geboren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gedruckt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gern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dirty="0">
                <a:latin typeface="Cambria" pitchFamily="18" charset="0"/>
              </a:rPr>
              <a:t>jung </a:t>
            </a:r>
          </a:p>
          <a:p>
            <a:r>
              <a:rPr lang="de-DE" dirty="0">
                <a:latin typeface="Cambria" pitchFamily="18" charset="0"/>
              </a:rPr>
              <a:t>klein</a:t>
            </a:r>
          </a:p>
          <a:p>
            <a:r>
              <a:rPr lang="de-DE" dirty="0">
                <a:latin typeface="Cambria" pitchFamily="18" charset="0"/>
              </a:rPr>
              <a:t>lang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nett</a:t>
            </a:r>
          </a:p>
          <a:p>
            <a:r>
              <a:rPr lang="de-DE" dirty="0">
                <a:latin typeface="Cambria" pitchFamily="18" charset="0"/>
              </a:rPr>
              <a:t>neu</a:t>
            </a:r>
          </a:p>
          <a:p>
            <a:r>
              <a:rPr lang="de-DE" dirty="0">
                <a:latin typeface="Cambria" pitchFamily="18" charset="0"/>
              </a:rPr>
              <a:t>schön</a:t>
            </a:r>
          </a:p>
          <a:p>
            <a:r>
              <a:rPr lang="de-DE" dirty="0">
                <a:latin typeface="Cambria" pitchFamily="18" charset="0"/>
              </a:rPr>
              <a:t>sympatisch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>
                <a:latin typeface="Cambria" pitchFamily="18" charset="0"/>
              </a:rPr>
              <a:t>Adverbien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76250"/>
            <a:ext cx="4038600" cy="6381750"/>
          </a:xfrm>
        </p:spPr>
        <p:txBody>
          <a:bodyPr/>
          <a:lstStyle/>
          <a:p>
            <a:endParaRPr lang="de-DE" sz="4000" dirty="0">
              <a:latin typeface="Cambria" pitchFamily="18" charset="0"/>
            </a:endParaRPr>
          </a:p>
          <a:p>
            <a:pPr>
              <a:buNone/>
            </a:pPr>
            <a:endParaRPr lang="de-DE" dirty="0">
              <a:latin typeface="Cambria" pitchFamily="18" charset="0"/>
            </a:endParaRPr>
          </a:p>
          <a:p>
            <a:pPr>
              <a:buFontTx/>
              <a:buNone/>
            </a:pPr>
            <a:r>
              <a:rPr lang="de-DE" sz="4000" dirty="0">
                <a:latin typeface="Cambria" pitchFamily="18" charset="0"/>
              </a:rPr>
              <a:t>	erst </a:t>
            </a:r>
          </a:p>
          <a:p>
            <a:endParaRPr lang="de-DE" sz="4000" dirty="0">
              <a:latin typeface="Cambria" pitchFamily="18" charset="0"/>
            </a:endParaRPr>
          </a:p>
          <a:p>
            <a:pPr>
              <a:buFontTx/>
              <a:buNone/>
            </a:pPr>
            <a:r>
              <a:rPr lang="de-DE" sz="4000" dirty="0">
                <a:latin typeface="Cambria" pitchFamily="18" charset="0"/>
              </a:rPr>
              <a:t>	schon</a:t>
            </a:r>
          </a:p>
          <a:p>
            <a:endParaRPr lang="de-DE" sz="4000" dirty="0">
              <a:latin typeface="Cambria" pitchFamily="18" charset="0"/>
            </a:endParaRPr>
          </a:p>
          <a:p>
            <a:pPr>
              <a:buFontTx/>
              <a:buNone/>
            </a:pPr>
            <a:r>
              <a:rPr lang="de-DE" sz="4000" dirty="0">
                <a:latin typeface="Cambria" pitchFamily="18" charset="0"/>
              </a:rPr>
              <a:t>	noch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92500" y="1484313"/>
            <a:ext cx="5189538" cy="5184775"/>
          </a:xfrm>
        </p:spPr>
        <p:txBody>
          <a:bodyPr/>
          <a:lstStyle/>
          <a:p>
            <a:r>
              <a:rPr lang="de-DE" sz="3600" dirty="0">
                <a:latin typeface="Cambria" pitchFamily="18" charset="0"/>
              </a:rPr>
              <a:t>Er ist neu hier. Er arbeitet erst 2 Tage hier.</a:t>
            </a:r>
          </a:p>
          <a:p>
            <a:r>
              <a:rPr lang="de-DE" sz="3600" dirty="0" smtClean="0">
                <a:latin typeface="Cambria" pitchFamily="18" charset="0"/>
              </a:rPr>
              <a:t>Sie </a:t>
            </a:r>
            <a:r>
              <a:rPr lang="de-DE" sz="3600" dirty="0">
                <a:latin typeface="Cambria" pitchFamily="18" charset="0"/>
              </a:rPr>
              <a:t>wohnt schon 2 Jahre hier.</a:t>
            </a:r>
          </a:p>
          <a:p>
            <a:r>
              <a:rPr lang="de-DE" sz="3600" dirty="0" smtClean="0">
                <a:latin typeface="Cambria" pitchFamily="18" charset="0"/>
              </a:rPr>
              <a:t>Sie </a:t>
            </a:r>
            <a:r>
              <a:rPr lang="de-DE" sz="3600" dirty="0">
                <a:latin typeface="Cambria" pitchFamily="18" charset="0"/>
              </a:rPr>
              <a:t>arbeiten nicht. Sie studieren noch.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1714488"/>
          <a:ext cx="8715436" cy="2560320"/>
        </p:xfrm>
        <a:graphic>
          <a:graphicData uri="http://schemas.openxmlformats.org/drawingml/2006/table">
            <a:tbl>
              <a:tblPr/>
              <a:tblGrid>
                <a:gridCol w="1601898"/>
                <a:gridCol w="803563"/>
                <a:gridCol w="1024935"/>
                <a:gridCol w="1244564"/>
                <a:gridCol w="1551348"/>
                <a:gridCol w="1007505"/>
                <a:gridCol w="1481623"/>
              </a:tblGrid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r-Cyrl-C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</a:rPr>
                        <a:t>sein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</a:rPr>
                        <a:t>haben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</a:rPr>
                        <a:t>kochen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</a:rPr>
                        <a:t>arbeiten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</a:rPr>
                        <a:t>lesen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>
                          <a:latin typeface="Cambria" pitchFamily="18" charset="0"/>
                          <a:ea typeface="Times New Roman"/>
                        </a:rPr>
                        <a:t>sprechen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>
                          <a:latin typeface="Cambria" pitchFamily="18" charset="0"/>
                          <a:ea typeface="Times New Roman"/>
                        </a:rPr>
                        <a:t>ich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bin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>
                          <a:latin typeface="Cambria" pitchFamily="18" charset="0"/>
                          <a:ea typeface="Times New Roman"/>
                        </a:rPr>
                        <a:t>habe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koch-e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arbeit-e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les-e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sprech-e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 smtClean="0">
                          <a:latin typeface="Cambria" pitchFamily="18" charset="0"/>
                          <a:ea typeface="Times New Roman"/>
                        </a:rPr>
                        <a:t>d</a:t>
                      </a:r>
                      <a:r>
                        <a:rPr lang="de-DE" sz="2400" b="1" i="1" smtClean="0">
                          <a:latin typeface="Cambria" pitchFamily="18" charset="0"/>
                          <a:ea typeface="Times New Roman"/>
                        </a:rPr>
                        <a:t>u</a:t>
                      </a:r>
                      <a:endParaRPr lang="de-DE" sz="2400" b="1" i="1" dirty="0" smtClean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latin typeface="Cambria" pitchFamily="18" charset="0"/>
                          <a:ea typeface="Times New Roman"/>
                        </a:rPr>
                        <a:t>Sie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bist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sind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hast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haben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 smtClean="0">
                          <a:latin typeface="Cambria" pitchFamily="18" charset="0"/>
                          <a:ea typeface="Times New Roman"/>
                        </a:rPr>
                        <a:t>koch-st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koch-en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 smtClean="0">
                          <a:latin typeface="Cambria" pitchFamily="18" charset="0"/>
                          <a:ea typeface="Times New Roman"/>
                        </a:rPr>
                        <a:t>arbeit</a:t>
                      </a:r>
                      <a:r>
                        <a:rPr lang="de-DE" sz="2400" b="1" i="1" dirty="0" smtClean="0">
                          <a:latin typeface="Cambria" pitchFamily="18" charset="0"/>
                          <a:ea typeface="Times New Roman"/>
                        </a:rPr>
                        <a:t>-e-</a:t>
                      </a:r>
                      <a:r>
                        <a:rPr lang="de-DE" sz="2400" i="1" dirty="0" smtClean="0">
                          <a:latin typeface="Cambria" pitchFamily="18" charset="0"/>
                          <a:ea typeface="Times New Roman"/>
                        </a:rPr>
                        <a:t>st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arbeit-en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l</a:t>
                      </a:r>
                      <a:r>
                        <a:rPr lang="de-DE" sz="24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ie</a:t>
                      </a:r>
                      <a:r>
                        <a:rPr lang="de-DE" sz="2400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s-t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les-en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spr</a:t>
                      </a:r>
                      <a:r>
                        <a:rPr lang="de-DE" sz="2400" b="1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i</a:t>
                      </a:r>
                      <a:r>
                        <a:rPr lang="de-DE" sz="2400" i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ch-st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sprechen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 smtClean="0">
                          <a:latin typeface="Cambria" pitchFamily="18" charset="0"/>
                          <a:ea typeface="Times New Roman"/>
                        </a:rPr>
                        <a:t>er/ </a:t>
                      </a:r>
                      <a:r>
                        <a:rPr lang="de-DE" sz="2400" b="1" i="1" dirty="0">
                          <a:latin typeface="Cambria" pitchFamily="18" charset="0"/>
                          <a:ea typeface="Times New Roman"/>
                        </a:rPr>
                        <a:t>sie / es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ist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hat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>
                          <a:latin typeface="Cambria" pitchFamily="18" charset="0"/>
                          <a:ea typeface="Times New Roman"/>
                        </a:rPr>
                        <a:t>koch-t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arbeit</a:t>
                      </a:r>
                      <a:r>
                        <a:rPr lang="de-DE" sz="2400" b="1" i="1" dirty="0">
                          <a:latin typeface="Cambria" pitchFamily="18" charset="0"/>
                          <a:ea typeface="Times New Roman"/>
                        </a:rPr>
                        <a:t>-e-</a:t>
                      </a: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t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l</a:t>
                      </a: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ies</a:t>
                      </a:r>
                      <a:r>
                        <a:rPr lang="de-DE" sz="2400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-t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spr</a:t>
                      </a: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i</a:t>
                      </a:r>
                      <a:r>
                        <a:rPr lang="de-DE" sz="2400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ch-t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latin typeface="Cambria" pitchFamily="18" charset="0"/>
                          <a:ea typeface="Times New Roman"/>
                        </a:rPr>
                        <a:t>sie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</a:rPr>
                        <a:t>sind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>
                          <a:latin typeface="Cambria" pitchFamily="18" charset="0"/>
                          <a:ea typeface="Times New Roman"/>
                        </a:rPr>
                        <a:t>haben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>
                          <a:latin typeface="Cambria" pitchFamily="18" charset="0"/>
                          <a:ea typeface="Times New Roman"/>
                        </a:rPr>
                        <a:t>koch-en</a:t>
                      </a:r>
                      <a:endParaRPr lang="en-US" sz="240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arbeit-en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les-en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i="1" dirty="0">
                          <a:latin typeface="Cambria" pitchFamily="18" charset="0"/>
                          <a:ea typeface="Times New Roman"/>
                        </a:rPr>
                        <a:t>sprech-en</a:t>
                      </a:r>
                      <a:endParaRPr lang="en-US" sz="2400" dirty="0"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Macht kurze Dialoge!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Stellt Fragen und antwortet!</a:t>
            </a:r>
          </a:p>
          <a:p>
            <a:r>
              <a:rPr lang="de-DE" sz="2400" dirty="0" smtClean="0"/>
              <a:t>Wie heisst du?</a:t>
            </a:r>
          </a:p>
          <a:p>
            <a:r>
              <a:rPr lang="de-DE" sz="2400" dirty="0" smtClean="0"/>
              <a:t>Wie alt bist du?</a:t>
            </a:r>
          </a:p>
          <a:p>
            <a:r>
              <a:rPr lang="de-DE" sz="2400" dirty="0"/>
              <a:t>Was bist du von Beruf?</a:t>
            </a:r>
          </a:p>
          <a:p>
            <a:r>
              <a:rPr lang="de-DE" sz="2400" dirty="0"/>
              <a:t>Wo wohnst du?</a:t>
            </a:r>
          </a:p>
          <a:p>
            <a:r>
              <a:rPr lang="de-DE" sz="2400" dirty="0"/>
              <a:t>Bist du ledig/verheiratet?</a:t>
            </a:r>
          </a:p>
          <a:p>
            <a:r>
              <a:rPr lang="de-DE" sz="2400" dirty="0"/>
              <a:t>Hast du Kinder?</a:t>
            </a:r>
          </a:p>
          <a:p>
            <a:r>
              <a:rPr lang="de-DE" sz="2400" dirty="0"/>
              <a:t>Was/welche Sprache sprichst du?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Wie kochst du/deine Mutter/dein Chef/Ihre Chefin?</a:t>
            </a:r>
          </a:p>
          <a:p>
            <a:r>
              <a:rPr lang="de-DE" sz="2400" dirty="0" smtClean="0"/>
              <a:t>Was liest du/lest ihr gern...?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6" name="Freihand 5"/>
              <p14:cNvContentPartPr/>
              <p14:nvPr/>
            </p14:nvContentPartPr>
            <p14:xfrm>
              <a:off x="1995076" y="734127"/>
              <a:ext cx="402120" cy="36072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983196" y="722247"/>
                <a:ext cx="425880" cy="3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5">
            <p14:nvContentPartPr>
              <p14:cNvPr id="8" name="Freihand 7"/>
              <p14:cNvContentPartPr/>
              <p14:nvPr/>
            </p14:nvContentPartPr>
            <p14:xfrm>
              <a:off x="2369116" y="5458767"/>
              <a:ext cx="360" cy="36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357236" y="544688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2108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b="1" smtClean="0">
                <a:latin typeface="Cambria" pitchFamily="18" charset="0"/>
              </a:rPr>
              <a:t>Alter</a:t>
            </a:r>
            <a:endParaRPr lang="en-US" sz="3600" b="1" smtClean="0">
              <a:latin typeface="Cambria" pitchFamily="18" charset="0"/>
            </a:endParaRPr>
          </a:p>
        </p:txBody>
      </p:sp>
      <p:pic>
        <p:nvPicPr>
          <p:cNvPr id="3075" name="Picture 8" descr="Old 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786063"/>
            <a:ext cx="23717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285875" y="1500188"/>
            <a:ext cx="6357938" cy="1357312"/>
          </a:xfrm>
          <a:prstGeom prst="wedgeEllipseCallout">
            <a:avLst>
              <a:gd name="adj1" fmla="val -68971"/>
              <a:gd name="adj2" fmla="val -12518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4000" dirty="0">
                <a:solidFill>
                  <a:schemeClr val="tx1"/>
                </a:solidFill>
                <a:latin typeface="Cambria" pitchFamily="18" charset="0"/>
              </a:rPr>
              <a:t>Wie alt sind Sie?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85750" y="3857625"/>
            <a:ext cx="6215063" cy="1357313"/>
          </a:xfrm>
          <a:prstGeom prst="wedgeEllipseCallout">
            <a:avLst>
              <a:gd name="adj1" fmla="val 62666"/>
              <a:gd name="adj2" fmla="val -5703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4000" dirty="0">
                <a:solidFill>
                  <a:schemeClr val="tx1"/>
                </a:solidFill>
                <a:latin typeface="Cambria" pitchFamily="18" charset="0"/>
              </a:rPr>
              <a:t>Ich bin 93 Jahre 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 smtClean="0">
                <a:latin typeface="Cambria" pitchFamily="18" charset="0"/>
              </a:rPr>
              <a:t>Alter</a:t>
            </a:r>
            <a:endParaRPr lang="en-US" sz="4000" b="1" smtClean="0">
              <a:latin typeface="Cambria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0" y="1785938"/>
            <a:ext cx="5214938" cy="1357312"/>
          </a:xfrm>
          <a:prstGeom prst="wedgeEllipseCallout">
            <a:avLst>
              <a:gd name="adj1" fmla="val -47468"/>
              <a:gd name="adj2" fmla="val -14623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4000" dirty="0">
                <a:solidFill>
                  <a:schemeClr val="tx1"/>
                </a:solidFill>
                <a:latin typeface="Cambria" pitchFamily="18" charset="0"/>
              </a:rPr>
              <a:t>Wie alt bist du?</a:t>
            </a:r>
          </a:p>
        </p:txBody>
      </p:sp>
      <p:pic>
        <p:nvPicPr>
          <p:cNvPr id="4100" name="Picture 2" descr="http://privat.gramlinger.net/lena/1jah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2286000"/>
            <a:ext cx="3576638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0" y="4500563"/>
            <a:ext cx="6000750" cy="1357312"/>
          </a:xfrm>
          <a:prstGeom prst="wedgeEllipseCallout">
            <a:avLst>
              <a:gd name="adj1" fmla="val 59333"/>
              <a:gd name="adj2" fmla="val -86509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4000" dirty="0">
                <a:solidFill>
                  <a:schemeClr val="tx1"/>
                </a:solidFill>
                <a:latin typeface="Cambria" pitchFamily="18" charset="0"/>
              </a:rPr>
              <a:t>Ich bin 1 Jahr 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smtClean="0">
                <a:latin typeface="Cambria" pitchFamily="18" charset="0"/>
              </a:rPr>
              <a:t>Geburtsort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eaLnBrk="1" hangingPunct="1"/>
            <a:r>
              <a:rPr lang="de-DE" sz="4000" smtClean="0">
                <a:latin typeface="Cambria" pitchFamily="18" charset="0"/>
              </a:rPr>
              <a:t>Wo sind Sie geboren?</a:t>
            </a:r>
          </a:p>
          <a:p>
            <a:pPr eaLnBrk="1" hangingPunct="1">
              <a:buFontTx/>
              <a:buNone/>
            </a:pPr>
            <a:r>
              <a:rPr lang="de-DE" sz="4000" smtClean="0">
                <a:solidFill>
                  <a:srgbClr val="FF3300"/>
                </a:solidFill>
                <a:latin typeface="Cambria" pitchFamily="18" charset="0"/>
              </a:rPr>
              <a:t>-  Ich </a:t>
            </a:r>
            <a:r>
              <a:rPr lang="de-DE" sz="4000" b="1" smtClean="0">
                <a:solidFill>
                  <a:srgbClr val="FF0000"/>
                </a:solidFill>
                <a:latin typeface="Cambria" pitchFamily="18" charset="0"/>
              </a:rPr>
              <a:t>bin</a:t>
            </a:r>
            <a:r>
              <a:rPr lang="de-DE" sz="4000" smtClean="0">
                <a:solidFill>
                  <a:srgbClr val="FF3300"/>
                </a:solidFill>
                <a:latin typeface="Cambria" pitchFamily="18" charset="0"/>
              </a:rPr>
              <a:t> in Belgrad </a:t>
            </a:r>
            <a:r>
              <a:rPr lang="de-DE" sz="4000" b="1" smtClean="0">
                <a:solidFill>
                  <a:srgbClr val="FF3300"/>
                </a:solidFill>
                <a:latin typeface="Cambria" pitchFamily="18" charset="0"/>
              </a:rPr>
              <a:t>geboren.</a:t>
            </a:r>
          </a:p>
          <a:p>
            <a:pPr eaLnBrk="1" hangingPunct="1">
              <a:buFont typeface="Wingdings" pitchFamily="2" charset="2"/>
              <a:buChar char="Ø"/>
            </a:pPr>
            <a:endParaRPr lang="de-DE" sz="4000" b="1" smtClean="0">
              <a:solidFill>
                <a:srgbClr val="FF3300"/>
              </a:solidFill>
              <a:latin typeface="Cambria" pitchFamily="18" charset="0"/>
            </a:endParaRPr>
          </a:p>
          <a:p>
            <a:pPr eaLnBrk="1" hangingPunct="1"/>
            <a:r>
              <a:rPr lang="de-DE" sz="4000" smtClean="0">
                <a:latin typeface="Cambria" pitchFamily="18" charset="0"/>
              </a:rPr>
              <a:t>Wo bist du geboren?</a:t>
            </a:r>
          </a:p>
          <a:p>
            <a:pPr eaLnBrk="1" hangingPunct="1">
              <a:buFontTx/>
              <a:buNone/>
            </a:pPr>
            <a:r>
              <a:rPr lang="de-DE" sz="4000" smtClean="0">
                <a:latin typeface="Cambria" pitchFamily="18" charset="0"/>
              </a:rPr>
              <a:t>-  Ich bin in Kraljevo geboren.</a:t>
            </a:r>
            <a:endParaRPr lang="en-US" sz="40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latin typeface="Cambria" pitchFamily="18" charset="0"/>
              </a:rPr>
              <a:t>Familienstand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86313" y="2665413"/>
            <a:ext cx="3857625" cy="3763962"/>
          </a:xfrm>
        </p:spPr>
        <p:txBody>
          <a:bodyPr/>
          <a:lstStyle/>
          <a:p>
            <a:pPr eaLnBrk="1" hangingPunct="1">
              <a:buFont typeface="Georgia" pitchFamily="18" charset="0"/>
              <a:buChar char="·"/>
            </a:pPr>
            <a:r>
              <a:rPr lang="en-US" sz="4400" smtClean="0">
                <a:latin typeface="Cambria" pitchFamily="18" charset="0"/>
              </a:rPr>
              <a:t>verheiratet</a:t>
            </a:r>
          </a:p>
          <a:p>
            <a:pPr eaLnBrk="1" hangingPunct="1">
              <a:buFont typeface="Georgia" pitchFamily="18" charset="0"/>
              <a:buChar char="·"/>
            </a:pPr>
            <a:r>
              <a:rPr lang="en-US" sz="4400" smtClean="0">
                <a:latin typeface="Cambria" pitchFamily="18" charset="0"/>
              </a:rPr>
              <a:t>ledig</a:t>
            </a:r>
          </a:p>
          <a:p>
            <a:pPr eaLnBrk="1" hangingPunct="1">
              <a:buFont typeface="Georgia" pitchFamily="18" charset="0"/>
              <a:buChar char="·"/>
            </a:pPr>
            <a:r>
              <a:rPr lang="en-US" sz="4400" smtClean="0">
                <a:latin typeface="Cambria" pitchFamily="18" charset="0"/>
              </a:rPr>
              <a:t>geschieden</a:t>
            </a:r>
          </a:p>
          <a:p>
            <a:pPr eaLnBrk="1" hangingPunct="1">
              <a:buFont typeface="Georgia" pitchFamily="18" charset="0"/>
              <a:buChar char="·"/>
            </a:pPr>
            <a:r>
              <a:rPr lang="en-US" sz="4400" smtClean="0">
                <a:latin typeface="Cambria" pitchFamily="18" charset="0"/>
              </a:rPr>
              <a:t>verwitwet</a:t>
            </a:r>
          </a:p>
          <a:p>
            <a:pPr eaLnBrk="1" hangingPunct="1">
              <a:buFontTx/>
              <a:buNone/>
            </a:pPr>
            <a:endParaRPr lang="en-US" sz="4400" smtClean="0">
              <a:latin typeface="Cambria" pitchFamily="18" charset="0"/>
            </a:endParaRPr>
          </a:p>
        </p:txBody>
      </p:sp>
      <p:pic>
        <p:nvPicPr>
          <p:cNvPr id="6148" name="Picture 2" descr="http://www.damen-kleidung.com/img/rin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5718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thesexycelibatedotcom.files.wordpress.com/2011/12/married-sing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2428875"/>
            <a:ext cx="37147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smtClean="0">
                <a:latin typeface="Cambria" pitchFamily="18" charset="0"/>
              </a:rPr>
              <a:t>Beruf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00425"/>
          </a:xfrm>
        </p:spPr>
        <p:txBody>
          <a:bodyPr/>
          <a:lstStyle/>
          <a:p>
            <a:pPr eaLnBrk="1" hangingPunct="1"/>
            <a:r>
              <a:rPr lang="de-DE" sz="4000" dirty="0" smtClean="0">
                <a:latin typeface="Cambria" pitchFamily="18" charset="0"/>
              </a:rPr>
              <a:t>Was sind Sie von Beruf? </a:t>
            </a:r>
            <a:r>
              <a:rPr lang="en-US" sz="4000" dirty="0" smtClean="0">
                <a:latin typeface="Cambria" pitchFamily="18" charset="0"/>
              </a:rPr>
              <a:t>/</a:t>
            </a:r>
            <a:endParaRPr lang="de-DE" sz="4000" dirty="0" smtClean="0">
              <a:latin typeface="Cambria" pitchFamily="18" charset="0"/>
            </a:endParaRPr>
          </a:p>
          <a:p>
            <a:pPr eaLnBrk="1" hangingPunct="1">
              <a:buFontTx/>
              <a:buNone/>
            </a:pPr>
            <a:r>
              <a:rPr lang="de-DE" sz="4000" dirty="0" smtClean="0">
                <a:latin typeface="Cambria" pitchFamily="18" charset="0"/>
              </a:rPr>
              <a:t>    Was bist du von Beruf?</a:t>
            </a:r>
          </a:p>
          <a:p>
            <a:pPr eaLnBrk="1" hangingPunct="1">
              <a:buFontTx/>
              <a:buNone/>
            </a:pPr>
            <a:r>
              <a:rPr lang="de-DE" sz="4000" dirty="0" smtClean="0">
                <a:solidFill>
                  <a:srgbClr val="FF3300"/>
                </a:solidFill>
                <a:latin typeface="Cambria" pitchFamily="18" charset="0"/>
              </a:rPr>
              <a:t>-  Ich bin Hotelmanager </a:t>
            </a:r>
            <a:r>
              <a:rPr lang="de-DE" sz="4000" b="1" dirty="0" smtClean="0">
                <a:solidFill>
                  <a:srgbClr val="FF3300"/>
                </a:solidFill>
                <a:latin typeface="Cambria" pitchFamily="18" charset="0"/>
              </a:rPr>
              <a:t>von Beruf</a:t>
            </a:r>
            <a:r>
              <a:rPr lang="de-DE" sz="4000" dirty="0" smtClean="0">
                <a:solidFill>
                  <a:srgbClr val="FF3300"/>
                </a:solidFill>
                <a:latin typeface="Cambria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de-DE" sz="4000" dirty="0" smtClean="0">
                <a:solidFill>
                  <a:srgbClr val="FF3300"/>
                </a:solidFill>
                <a:latin typeface="Cambria" pitchFamily="18" charset="0"/>
              </a:rPr>
              <a:t>-  Ich bin Kellner von Beruf</a:t>
            </a:r>
            <a:endParaRPr lang="en-US" sz="4000" dirty="0" smtClean="0">
              <a:solidFill>
                <a:srgbClr val="FF33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428596" y="285728"/>
            <a:ext cx="4038600" cy="6572272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mbria" pitchFamily="18" charset="0"/>
              </a:rPr>
              <a:t>Alter: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Beruf: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Geburtsort: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Wohnort: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Familienstand:</a:t>
            </a:r>
          </a:p>
          <a:p>
            <a:pPr eaLnBrk="1" hangingPunct="1">
              <a:buNone/>
            </a:pP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Mann / Frau: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Kinder: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/>
            <a:endParaRPr lang="de-DE" sz="2000" dirty="0" smtClean="0">
              <a:latin typeface="Cambria" pitchFamily="18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Fremdsprachen:</a:t>
            </a:r>
          </a:p>
          <a:p>
            <a:pPr eaLnBrk="1" hangingPunct="1">
              <a:buNone/>
            </a:pPr>
            <a:endParaRPr lang="de-DE" sz="2400" dirty="0" smtClean="0">
              <a:latin typeface="Monotype Corsiva" pitchFamily="66" charset="0"/>
            </a:endParaRPr>
          </a:p>
          <a:p>
            <a:pPr eaLnBrk="1" hangingPunct="1"/>
            <a:r>
              <a:rPr lang="de-DE" dirty="0" smtClean="0">
                <a:latin typeface="Cambria" pitchFamily="18" charset="0"/>
              </a:rPr>
              <a:t>Hobbys:</a:t>
            </a:r>
            <a:endParaRPr lang="de-DE" dirty="0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14712" y="285728"/>
            <a:ext cx="5429288" cy="62865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mbria" pitchFamily="18" charset="0"/>
              </a:rPr>
              <a:t>Wie alt sind Sie?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Was sind Sie von Beruf?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Wo sind Sie geboren?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Wo leben /wohnen Sie?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Ihr Familienstand?/ Sind Sie verheiratet?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Wie heißt Ihr Mann/ Ihre Frau?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Haben Sie Kinder? / Wie viel Kinder haben Sie?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Wie viele (Fremd)Sprachen sprechen Sie?</a:t>
            </a:r>
          </a:p>
          <a:p>
            <a:pPr eaLnBrk="1" hangingPunct="1"/>
            <a:r>
              <a:rPr lang="de-DE" dirty="0" smtClean="0">
                <a:latin typeface="Cambria" pitchFamily="18" charset="0"/>
              </a:rPr>
              <a:t>Was ist Ihr Hobby?</a:t>
            </a:r>
          </a:p>
          <a:p>
            <a:pPr eaLnBrk="1" hangingPunct="1"/>
            <a:endParaRPr lang="de-DE" dirty="0" smtClean="0">
              <a:latin typeface="Cambria" pitchFamily="18" charset="0"/>
            </a:endParaRPr>
          </a:p>
          <a:p>
            <a:pPr eaLnBrk="1" hangingPunct="1"/>
            <a:endParaRPr lang="de-DE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pPr eaLnBrk="1" hangingPunct="1"/>
            <a:r>
              <a:rPr lang="de-DE" smtClean="0">
                <a:latin typeface="Cambria" pitchFamily="18" charset="0"/>
              </a:rPr>
              <a:t>Marija Jovanovi</a:t>
            </a:r>
            <a:r>
              <a:rPr lang="sr-Latn-CS" smtClean="0">
                <a:latin typeface="Cambria" pitchFamily="18" charset="0"/>
              </a:rPr>
              <a:t>ć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Alter:   </a:t>
            </a:r>
            <a:r>
              <a:rPr lang="de-DE" sz="3600" smtClean="0">
                <a:latin typeface="Monotype Corsiva" pitchFamily="66" charset="0"/>
              </a:rPr>
              <a:t>38 Jahre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Beruf:   </a:t>
            </a:r>
            <a:r>
              <a:rPr lang="de-DE" sz="3600" smtClean="0">
                <a:latin typeface="Monotype Corsiva" pitchFamily="66" charset="0"/>
              </a:rPr>
              <a:t>Hausdame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Geburtsort:   </a:t>
            </a:r>
            <a:r>
              <a:rPr lang="de-DE" sz="3600" smtClean="0">
                <a:latin typeface="Monotype Corsiva" pitchFamily="66" charset="0"/>
              </a:rPr>
              <a:t>Negotin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Wohnort:   </a:t>
            </a:r>
            <a:r>
              <a:rPr lang="de-DE" sz="3600" smtClean="0">
                <a:latin typeface="Monotype Corsiva" pitchFamily="66" charset="0"/>
              </a:rPr>
              <a:t>Belgrad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Familienstand:   </a:t>
            </a:r>
            <a:r>
              <a:rPr lang="de-DE" sz="3600" smtClean="0">
                <a:latin typeface="Monotype Corsiva" pitchFamily="66" charset="0"/>
              </a:rPr>
              <a:t>verheiratet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Mann:  </a:t>
            </a:r>
            <a:r>
              <a:rPr lang="de-DE" sz="3600" smtClean="0">
                <a:latin typeface="Monotype Corsiva" pitchFamily="66" charset="0"/>
              </a:rPr>
              <a:t>41 Jahre, Rezeptionist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Kinder: </a:t>
            </a:r>
            <a:r>
              <a:rPr lang="de-DE" sz="3600" smtClean="0">
                <a:latin typeface="Monotype Corsiva" pitchFamily="66" charset="0"/>
              </a:rPr>
              <a:t>2, noch klein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Fremdsprachen: </a:t>
            </a:r>
            <a:r>
              <a:rPr lang="de-DE" sz="3600" smtClean="0">
                <a:latin typeface="Monotype Corsiva" pitchFamily="66" charset="0"/>
              </a:rPr>
              <a:t>Deutsch und Englisch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Hobbys: </a:t>
            </a:r>
            <a:r>
              <a:rPr lang="de-DE" sz="3600" smtClean="0">
                <a:latin typeface="Monotype Corsiva" pitchFamily="66" charset="0"/>
              </a:rPr>
              <a:t>Kochen und Lesen</a:t>
            </a:r>
          </a:p>
          <a:p>
            <a:pPr eaLnBrk="1" hangingPunct="1">
              <a:lnSpc>
                <a:spcPct val="90000"/>
              </a:lnSpc>
            </a:pPr>
            <a:endParaRPr lang="en-US" sz="36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pPr eaLnBrk="1" hangingPunct="1"/>
            <a:r>
              <a:rPr lang="de-DE" smtClean="0">
                <a:latin typeface="Cambria" pitchFamily="18" charset="0"/>
              </a:rPr>
              <a:t>Martin Laslo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Alter:   </a:t>
            </a:r>
            <a:r>
              <a:rPr lang="de-DE" sz="3600" smtClean="0">
                <a:latin typeface="Monotype Corsiva" pitchFamily="66" charset="0"/>
              </a:rPr>
              <a:t>45Jahre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Beruf:   </a:t>
            </a:r>
            <a:r>
              <a:rPr lang="de-DE" sz="3600" smtClean="0">
                <a:latin typeface="Monotype Corsiva" pitchFamily="66" charset="0"/>
              </a:rPr>
              <a:t>Empfangschef im Hotel Oase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Geburtsort:   </a:t>
            </a:r>
            <a:r>
              <a:rPr lang="de-DE" sz="3600" smtClean="0">
                <a:latin typeface="Monotype Corsiva" pitchFamily="66" charset="0"/>
              </a:rPr>
              <a:t>Novi Sad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Wohnort:   </a:t>
            </a:r>
            <a:r>
              <a:rPr lang="de-DE" sz="3600" smtClean="0">
                <a:latin typeface="Monotype Corsiva" pitchFamily="66" charset="0"/>
              </a:rPr>
              <a:t>Belgrad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Familienstand:   </a:t>
            </a:r>
            <a:r>
              <a:rPr lang="de-DE" sz="3600" smtClean="0">
                <a:latin typeface="Monotype Corsiva" pitchFamily="66" charset="0"/>
              </a:rPr>
              <a:t>verheiratet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Frau:  </a:t>
            </a:r>
            <a:r>
              <a:rPr lang="de-DE" sz="3600" smtClean="0">
                <a:latin typeface="Monotype Corsiva" pitchFamily="66" charset="0"/>
              </a:rPr>
              <a:t>arbeitet in Novi Sad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Fremdsprachen: </a:t>
            </a:r>
            <a:r>
              <a:rPr lang="de-DE" sz="3600" smtClean="0">
                <a:latin typeface="Monotype Corsiva" pitchFamily="66" charset="0"/>
              </a:rPr>
              <a:t>Deutsch, Englisch, Französisch und Ungarisch</a:t>
            </a:r>
          </a:p>
          <a:p>
            <a:pPr eaLnBrk="1" hangingPunct="1">
              <a:lnSpc>
                <a:spcPct val="90000"/>
              </a:lnSpc>
            </a:pPr>
            <a:r>
              <a:rPr lang="de-DE" sz="3600" smtClean="0">
                <a:latin typeface="Cambria" pitchFamily="18" charset="0"/>
              </a:rPr>
              <a:t>Hobbys: </a:t>
            </a:r>
            <a:r>
              <a:rPr lang="de-DE" sz="3600" smtClean="0">
                <a:latin typeface="Monotype Corsiva" pitchFamily="66" charset="0"/>
              </a:rPr>
              <a:t>Reisen, Fotografieren und Tennis</a:t>
            </a:r>
          </a:p>
          <a:p>
            <a:pPr eaLnBrk="1" hangingPunct="1">
              <a:lnSpc>
                <a:spcPct val="90000"/>
              </a:lnSpc>
            </a:pPr>
            <a:endParaRPr lang="en-US" sz="36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596</Words>
  <Application>Microsoft Office PowerPoint</Application>
  <PresentationFormat>On-screen Show (4:3)</PresentationFormat>
  <Paragraphs>219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Lektion 3</vt:lpstr>
      <vt:lpstr>Alter</vt:lpstr>
      <vt:lpstr>Alter</vt:lpstr>
      <vt:lpstr>Geburtsort</vt:lpstr>
      <vt:lpstr>Familienstand</vt:lpstr>
      <vt:lpstr>Beruf</vt:lpstr>
      <vt:lpstr>Slide 7</vt:lpstr>
      <vt:lpstr>Marija Jovanović</vt:lpstr>
      <vt:lpstr>Martin Laslo</vt:lpstr>
      <vt:lpstr>Ana Jović</vt:lpstr>
      <vt:lpstr>Dimitrije Kojić</vt:lpstr>
      <vt:lpstr>Darko Popović</vt:lpstr>
      <vt:lpstr>Slide 13</vt:lpstr>
      <vt:lpstr>Slide 14</vt:lpstr>
      <vt:lpstr>Slide 15</vt:lpstr>
      <vt:lpstr>Adjektive</vt:lpstr>
      <vt:lpstr>Adverbien</vt:lpstr>
      <vt:lpstr>Slide 18</vt:lpstr>
      <vt:lpstr>Macht kurze Dialoge!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2</dc:title>
  <dc:creator>Administrator</dc:creator>
  <cp:lastModifiedBy>Valued Acer Customer</cp:lastModifiedBy>
  <cp:revision>41</cp:revision>
  <dcterms:created xsi:type="dcterms:W3CDTF">2011-11-03T22:34:43Z</dcterms:created>
  <dcterms:modified xsi:type="dcterms:W3CDTF">2019-11-20T12:58:49Z</dcterms:modified>
</cp:coreProperties>
</file>