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63" r:id="rId3"/>
    <p:sldId id="278" r:id="rId4"/>
    <p:sldId id="275" r:id="rId5"/>
    <p:sldId id="277" r:id="rId6"/>
    <p:sldId id="280" r:id="rId7"/>
    <p:sldId id="281" r:id="rId8"/>
    <p:sldId id="286" r:id="rId9"/>
    <p:sldId id="285" r:id="rId10"/>
    <p:sldId id="284" r:id="rId11"/>
    <p:sldId id="279" r:id="rId12"/>
    <p:sldId id="282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o Ilic - Falkensteiner Hotel Beograd" initials="MI-FHB" lastIdx="1" clrIdx="0">
    <p:extLst>
      <p:ext uri="{19B8F6BF-5375-455C-9EA6-DF929625EA0E}">
        <p15:presenceInfo xmlns:p15="http://schemas.microsoft.com/office/powerpoint/2012/main" userId="S::GM.FBE@falkensteiner.com::0debf4ad-1076-4d89-8dc4-54a02ef378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12/26/2022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12/26/2022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12/26/2022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12/26/2022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12/26/2022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12/26/2022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12/26/2022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12/26/2022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2789903"/>
          </a:xfrm>
        </p:spPr>
        <p:txBody>
          <a:bodyPr>
            <a:normAutofit/>
          </a:bodyPr>
          <a:lstStyle/>
          <a:p>
            <a:r>
              <a:rPr lang="en-US" sz="6600" dirty="0" err="1"/>
              <a:t>Menad</a:t>
            </a:r>
            <a:r>
              <a:rPr lang="en-GB" sz="6600" dirty="0" err="1"/>
              <a:t>žmen</a:t>
            </a:r>
            <a:r>
              <a:rPr lang="sr-Latn-RS" sz="6600" dirty="0"/>
              <a:t>t</a:t>
            </a:r>
            <a:r>
              <a:rPr lang="en-GB" sz="6600" dirty="0"/>
              <a:t> u </a:t>
            </a:r>
            <a:r>
              <a:rPr lang="en-GB" sz="6600" dirty="0" err="1"/>
              <a:t>hotelijerstvu</a:t>
            </a:r>
            <a:r>
              <a:rPr lang="en-GB" sz="6600" dirty="0"/>
              <a:t> 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813786"/>
          </a:xfrm>
        </p:spPr>
        <p:txBody>
          <a:bodyPr>
            <a:normAutofit lnSpcReduction="10000"/>
          </a:bodyPr>
          <a:lstStyle/>
          <a:p>
            <a:r>
              <a:rPr lang="sr-Latn-R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VEŽBE</a:t>
            </a:r>
            <a:endParaRPr lang="sr-Latn-R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sr-Latn-R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r-Latn-R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Marko Ilić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5306D-A71F-4AEA-841B-5F8FD551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200" dirty="0" err="1"/>
              <a:t>Menad</a:t>
            </a:r>
            <a:r>
              <a:rPr lang="sr-Latn-RS" sz="5200" dirty="0"/>
              <a:t>ž</a:t>
            </a:r>
            <a:r>
              <a:rPr lang="en-GB" sz="5200" dirty="0" err="1"/>
              <a:t>ment</a:t>
            </a:r>
            <a:r>
              <a:rPr lang="en-GB" sz="5200" dirty="0"/>
              <a:t> </a:t>
            </a:r>
            <a:r>
              <a:rPr lang="en-GB" sz="5200" dirty="0" err="1"/>
              <a:t>prodaje</a:t>
            </a:r>
            <a:endParaRPr lang="sr-Latn-RS" sz="5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8200C-3DAF-408C-8E00-05D082E1E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 err="1"/>
              <a:t>Vežba</a:t>
            </a:r>
            <a:r>
              <a:rPr lang="en-GB" sz="2800" b="1" dirty="0"/>
              <a:t>:</a:t>
            </a:r>
          </a:p>
          <a:p>
            <a:r>
              <a:rPr lang="en-GB" sz="2500" dirty="0"/>
              <a:t>15 </a:t>
            </a:r>
            <a:r>
              <a:rPr lang="en-GB" sz="2500" dirty="0" err="1"/>
              <a:t>minuta</a:t>
            </a:r>
            <a:r>
              <a:rPr lang="en-GB" sz="2500" dirty="0"/>
              <a:t> </a:t>
            </a:r>
          </a:p>
          <a:p>
            <a:r>
              <a:rPr lang="en-GB" sz="2500" dirty="0" err="1"/>
              <a:t>Popuniti</a:t>
            </a:r>
            <a:r>
              <a:rPr lang="en-GB" sz="2500" dirty="0"/>
              <a:t> SWOT </a:t>
            </a:r>
            <a:r>
              <a:rPr lang="en-GB" sz="2500" dirty="0" err="1"/>
              <a:t>analizu</a:t>
            </a:r>
            <a:r>
              <a:rPr lang="en-GB" sz="2500" dirty="0"/>
              <a:t> za </a:t>
            </a:r>
            <a:r>
              <a:rPr lang="en-GB" sz="2500" dirty="0" err="1"/>
              <a:t>izabrani</a:t>
            </a:r>
            <a:r>
              <a:rPr lang="en-GB" sz="2500" dirty="0"/>
              <a:t> hotel.</a:t>
            </a:r>
          </a:p>
          <a:p>
            <a:r>
              <a:rPr lang="en-GB" sz="2500" dirty="0" err="1"/>
              <a:t>Izračunati</a:t>
            </a:r>
            <a:r>
              <a:rPr lang="en-GB" sz="2500" dirty="0"/>
              <a:t> </a:t>
            </a:r>
            <a:r>
              <a:rPr lang="en-GB" sz="2500" dirty="0" err="1"/>
              <a:t>koliko</a:t>
            </a:r>
            <a:r>
              <a:rPr lang="en-GB" sz="2500" dirty="0"/>
              <a:t> dana </a:t>
            </a:r>
            <a:r>
              <a:rPr lang="en-GB" sz="2500" dirty="0" err="1"/>
              <a:t>mesečno</a:t>
            </a:r>
            <a:r>
              <a:rPr lang="en-GB" sz="2500" dirty="0"/>
              <a:t> </a:t>
            </a:r>
            <a:r>
              <a:rPr lang="en-GB" sz="2500" dirty="0" err="1"/>
              <a:t>ostaje</a:t>
            </a:r>
            <a:r>
              <a:rPr lang="en-GB" sz="2500" dirty="0"/>
              <a:t> za </a:t>
            </a:r>
            <a:r>
              <a:rPr lang="en-GB" sz="2500" dirty="0" err="1"/>
              <a:t>aktivnu</a:t>
            </a:r>
            <a:r>
              <a:rPr lang="en-GB" sz="2500" dirty="0"/>
              <a:t> </a:t>
            </a:r>
            <a:r>
              <a:rPr lang="en-GB" sz="2500" dirty="0" err="1"/>
              <a:t>prodaju</a:t>
            </a:r>
            <a:r>
              <a:rPr lang="en-GB" sz="2500" dirty="0"/>
              <a:t>.  </a:t>
            </a:r>
            <a:endParaRPr lang="sr-Latn-RS" sz="2500" dirty="0"/>
          </a:p>
        </p:txBody>
      </p:sp>
    </p:spTree>
    <p:extLst>
      <p:ext uri="{BB962C8B-B14F-4D97-AF65-F5344CB8AC3E}">
        <p14:creationId xmlns:p14="http://schemas.microsoft.com/office/powerpoint/2010/main" val="1932797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CA183-A97D-4D6F-9A8C-B9188BE32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200" dirty="0" err="1"/>
              <a:t>Menad</a:t>
            </a:r>
            <a:r>
              <a:rPr lang="sr-Latn-RS" sz="5200" dirty="0"/>
              <a:t>ž</a:t>
            </a:r>
            <a:r>
              <a:rPr lang="en-GB" sz="5200" dirty="0" err="1"/>
              <a:t>ment</a:t>
            </a:r>
            <a:r>
              <a:rPr lang="en-GB" sz="5200" dirty="0"/>
              <a:t> </a:t>
            </a:r>
            <a:r>
              <a:rPr lang="en-GB" sz="5200" dirty="0" err="1"/>
              <a:t>prihoda</a:t>
            </a:r>
            <a:r>
              <a:rPr lang="en-GB" sz="5200" dirty="0"/>
              <a:t> </a:t>
            </a:r>
            <a:endParaRPr lang="sr-Latn-RS" sz="5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ECB21-5392-4A9C-A632-F7CA28BA8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1094720" cy="4175153"/>
          </a:xfrm>
        </p:spPr>
        <p:txBody>
          <a:bodyPr>
            <a:normAutofit fontScale="40000" lnSpcReduction="20000"/>
          </a:bodyPr>
          <a:lstStyle/>
          <a:p>
            <a:pPr marL="0" lvl="0" indent="0">
              <a:buNone/>
            </a:pPr>
            <a:r>
              <a:rPr lang="en-GB" sz="5000" b="1" dirty="0"/>
              <a:t>Mena</a:t>
            </a:r>
            <a:r>
              <a:rPr lang="sr-Latn-RS" sz="5000" b="1" dirty="0"/>
              <a:t>d</a:t>
            </a:r>
            <a:r>
              <a:rPr lang="en-GB" sz="5000" b="1" dirty="0" err="1"/>
              <a:t>žment</a:t>
            </a:r>
            <a:r>
              <a:rPr lang="en-GB" sz="5000" b="1" dirty="0"/>
              <a:t> Prihoda</a:t>
            </a:r>
            <a:r>
              <a:rPr lang="sr-Latn-RS" sz="5000" b="1" dirty="0"/>
              <a:t>:</a:t>
            </a:r>
          </a:p>
          <a:p>
            <a:pPr lvl="0" algn="just"/>
            <a:r>
              <a:rPr lang="sr-Latn-CS" sz="4300" dirty="0"/>
              <a:t>Prati</a:t>
            </a:r>
            <a:r>
              <a:rPr lang="en-US" sz="4300" dirty="0" err="1"/>
              <a:t>ti</a:t>
            </a:r>
            <a:r>
              <a:rPr lang="sr-Latn-CS" sz="4300" dirty="0"/>
              <a:t> relevantne razvoja tržišta, vrednuje uticaj generatora potražnje, </a:t>
            </a:r>
            <a:r>
              <a:rPr lang="sr-Latn-CS" sz="4300" dirty="0" err="1"/>
              <a:t>beleži</a:t>
            </a:r>
            <a:r>
              <a:rPr lang="sr-Latn-CS" sz="4300" dirty="0"/>
              <a:t> </a:t>
            </a:r>
            <a:r>
              <a:rPr lang="sr-Latn-CS" sz="4300" dirty="0" err="1"/>
              <a:t>promene</a:t>
            </a:r>
            <a:r>
              <a:rPr lang="sr-Latn-CS" sz="4300" dirty="0"/>
              <a:t> u ponudi, ponašanje na tržištima; </a:t>
            </a:r>
            <a:endParaRPr lang="en-GB" sz="4300" dirty="0"/>
          </a:p>
          <a:p>
            <a:pPr lvl="0" algn="just"/>
            <a:r>
              <a:rPr lang="sr-Latn-CS" sz="4300" dirty="0"/>
              <a:t>Održava ažurne informacije o glavnim konkurentima, poznavanju proizvoda, </a:t>
            </a:r>
            <a:r>
              <a:rPr lang="sr-Latn-CS" sz="4300" dirty="0" err="1"/>
              <a:t>cenama</a:t>
            </a:r>
            <a:r>
              <a:rPr lang="sr-Latn-CS" sz="4300" dirty="0"/>
              <a:t>, poslovnom miksu itd. </a:t>
            </a:r>
            <a:endParaRPr lang="sr-Latn-RS" sz="4300" dirty="0"/>
          </a:p>
          <a:p>
            <a:pPr lvl="0" algn="just"/>
            <a:r>
              <a:rPr lang="sr-Latn-CS" sz="4300" dirty="0" err="1"/>
              <a:t>Obezbeđuje</a:t>
            </a:r>
            <a:r>
              <a:rPr lang="sr-Latn-CS" sz="4300" dirty="0"/>
              <a:t> redovno </a:t>
            </a:r>
            <a:r>
              <a:rPr lang="sr-Latn-CS" sz="4300" dirty="0" err="1"/>
              <a:t>proveravanje</a:t>
            </a:r>
            <a:r>
              <a:rPr lang="sr-Latn-CS" sz="4300" dirty="0"/>
              <a:t> kvaliteta podataka (ispravna segmentacija, praćenje odbijanja itd.)</a:t>
            </a:r>
            <a:endParaRPr lang="sr-Latn-RS" sz="4300" dirty="0"/>
          </a:p>
          <a:p>
            <a:pPr lvl="0" algn="just"/>
            <a:r>
              <a:rPr lang="sr-Latn-CS" sz="4300" dirty="0"/>
              <a:t>Sprovodi detaljne i stalne analize hotelskih performansi koristeći odabrane alate za poslovnu inteligenciju i upravljanje prihodima, kako bi se </a:t>
            </a:r>
            <a:r>
              <a:rPr lang="sr-Latn-CS" sz="4300" dirty="0" err="1"/>
              <a:t>donele</a:t>
            </a:r>
            <a:r>
              <a:rPr lang="sr-Latn-CS" sz="4300" dirty="0"/>
              <a:t> strateške odluke koje određuju komercijalni </a:t>
            </a:r>
            <a:r>
              <a:rPr lang="sr-Latn-CS" sz="4300" dirty="0" err="1"/>
              <a:t>smer</a:t>
            </a:r>
            <a:r>
              <a:rPr lang="sr-Latn-CS" sz="4300" dirty="0"/>
              <a:t>. Ove analize uključuju oblasti kao što su:</a:t>
            </a:r>
            <a:endParaRPr lang="sr-Latn-RS" sz="4300" dirty="0"/>
          </a:p>
          <a:p>
            <a:pPr lvl="0" algn="just"/>
            <a:r>
              <a:rPr lang="sr-Latn-CS" sz="4300" dirty="0"/>
              <a:t>Performanse određivanja </a:t>
            </a:r>
            <a:r>
              <a:rPr lang="sr-Latn-CS" sz="4300" dirty="0" err="1"/>
              <a:t>cena</a:t>
            </a:r>
            <a:r>
              <a:rPr lang="sr-Latn-CS" sz="4300" dirty="0"/>
              <a:t> (elastičnost, analiza </a:t>
            </a:r>
            <a:r>
              <a:rPr lang="sr-Latn-CS" sz="4300" dirty="0" err="1"/>
              <a:t>vrednosti</a:t>
            </a:r>
            <a:r>
              <a:rPr lang="sr-Latn-CS" sz="4300" dirty="0"/>
              <a:t> za novac)</a:t>
            </a:r>
            <a:endParaRPr lang="sr-Latn-RS" sz="4300" dirty="0"/>
          </a:p>
          <a:p>
            <a:pPr lvl="0" algn="just"/>
            <a:r>
              <a:rPr lang="sr-Latn-CS" sz="4300" dirty="0"/>
              <a:t>Proračuni dobiti i gubitaka</a:t>
            </a:r>
            <a:endParaRPr lang="sr-Latn-RS" sz="4300" dirty="0"/>
          </a:p>
          <a:p>
            <a:pPr lvl="0" algn="just"/>
            <a:r>
              <a:rPr lang="sr-Latn-CS" sz="4300" dirty="0"/>
              <a:t>Prihvatanje grupa/ posada /serija</a:t>
            </a:r>
            <a:endParaRPr lang="sr-Latn-RS" sz="4300" dirty="0"/>
          </a:p>
          <a:p>
            <a:pPr lvl="0" algn="just"/>
            <a:r>
              <a:rPr lang="sr-Latn-CS" sz="4300" dirty="0" err="1"/>
              <a:t>Pick</a:t>
            </a:r>
            <a:r>
              <a:rPr lang="sr-Latn-CS" sz="4300" dirty="0"/>
              <a:t> </a:t>
            </a:r>
            <a:r>
              <a:rPr lang="sr-Latn-CS" sz="4300" dirty="0" err="1"/>
              <a:t>up</a:t>
            </a:r>
            <a:r>
              <a:rPr lang="sr-Latn-CS" sz="4300" dirty="0"/>
              <a:t> trendovi</a:t>
            </a:r>
            <a:endParaRPr lang="sr-Latn-RS" sz="43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74290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B9634-CA1D-4CF3-863B-760CAE78F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Poredjenje</a:t>
            </a:r>
            <a:r>
              <a:rPr lang="en-GB" dirty="0"/>
              <a:t> </a:t>
            </a:r>
            <a:r>
              <a:rPr lang="en-GB" dirty="0" err="1"/>
              <a:t>cena</a:t>
            </a:r>
            <a:r>
              <a:rPr lang="en-GB" dirty="0"/>
              <a:t> </a:t>
            </a:r>
            <a:endParaRPr lang="sr-Latn-R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53F982-0315-401F-B4D2-02270865F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0" t="38531" r="32963" b="11066"/>
          <a:stretch/>
        </p:blipFill>
        <p:spPr>
          <a:xfrm>
            <a:off x="1400961" y="2021747"/>
            <a:ext cx="9253057" cy="40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83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C2FFD-6329-45B3-AD3A-CA97BD94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 err="1"/>
              <a:t>Poredjenje</a:t>
            </a:r>
            <a:r>
              <a:rPr lang="en-US" sz="5200" dirty="0"/>
              <a:t> </a:t>
            </a:r>
            <a:r>
              <a:rPr lang="en-US" sz="5200" dirty="0" err="1"/>
              <a:t>sa</a:t>
            </a:r>
            <a:r>
              <a:rPr lang="en-US" sz="5200" dirty="0"/>
              <a:t> </a:t>
            </a:r>
            <a:r>
              <a:rPr lang="en-US" sz="5200" dirty="0" err="1"/>
              <a:t>konkurencijom</a:t>
            </a:r>
            <a:endParaRPr lang="sr-Latn-RS" sz="5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55E6BD-19D4-4A6A-9713-4DD24A57E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1" t="21123" r="59067" b="36941"/>
          <a:stretch/>
        </p:blipFill>
        <p:spPr>
          <a:xfrm>
            <a:off x="2516435" y="1988189"/>
            <a:ext cx="7159130" cy="429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4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2852-0A9A-4239-8F02-55EC5A35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1"/>
            <a:ext cx="10353692" cy="1280160"/>
          </a:xfrm>
        </p:spPr>
        <p:txBody>
          <a:bodyPr>
            <a:noAutofit/>
          </a:bodyPr>
          <a:lstStyle/>
          <a:p>
            <a:br>
              <a:rPr lang="en-GB" sz="5200" dirty="0"/>
            </a:br>
            <a:r>
              <a:rPr lang="en-GB" sz="5200" dirty="0"/>
              <a:t>Teme </a:t>
            </a:r>
            <a:r>
              <a:rPr lang="en-GB" sz="5200" dirty="0" err="1"/>
              <a:t>vežbi</a:t>
            </a:r>
            <a:r>
              <a:rPr lang="en-GB" sz="5200" dirty="0"/>
              <a:t>:</a:t>
            </a:r>
            <a:endParaRPr lang="sr-Latn-RS" sz="5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6F832-919A-4E4E-8E53-7D7AE28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846" y="2108201"/>
            <a:ext cx="10754686" cy="3760891"/>
          </a:xfrm>
        </p:spPr>
        <p:txBody>
          <a:bodyPr>
            <a:normAutofit/>
          </a:bodyPr>
          <a:lstStyle/>
          <a:p>
            <a:r>
              <a:rPr lang="en-GB" sz="3200" i="1" dirty="0" err="1"/>
              <a:t>Organizaciona</a:t>
            </a:r>
            <a:r>
              <a:rPr lang="en-GB" sz="3200" i="1" dirty="0"/>
              <a:t> </a:t>
            </a:r>
            <a:r>
              <a:rPr lang="en-GB" sz="3200" i="1" dirty="0" err="1"/>
              <a:t>struktura</a:t>
            </a:r>
            <a:r>
              <a:rPr lang="en-GB" sz="3200" i="1" dirty="0"/>
              <a:t> </a:t>
            </a:r>
            <a:r>
              <a:rPr lang="en-GB" sz="3200" i="1" dirty="0" err="1"/>
              <a:t>menadžment</a:t>
            </a:r>
            <a:r>
              <a:rPr lang="sr-Latn-RS" sz="3200" i="1" dirty="0"/>
              <a:t>a</a:t>
            </a:r>
            <a:r>
              <a:rPr lang="en-GB" sz="3200" i="1" dirty="0"/>
              <a:t> u </a:t>
            </a:r>
            <a:r>
              <a:rPr lang="en-GB" sz="3200" i="1" dirty="0" err="1"/>
              <a:t>hotelu</a:t>
            </a:r>
            <a:r>
              <a:rPr lang="en-GB" sz="3200" i="1" dirty="0"/>
              <a:t> po </a:t>
            </a:r>
            <a:r>
              <a:rPr lang="en-GB" sz="3200" i="1" dirty="0" err="1"/>
              <a:t>sektorima</a:t>
            </a:r>
            <a:r>
              <a:rPr lang="sr-Cyrl-RS" sz="3200" i="1" dirty="0"/>
              <a:t>:</a:t>
            </a:r>
            <a:endParaRPr lang="sr-Latn-RS" sz="3200" i="1" dirty="0"/>
          </a:p>
          <a:p>
            <a:endParaRPr lang="en-GB" sz="500" i="1" dirty="0"/>
          </a:p>
          <a:p>
            <a:pPr lvl="1"/>
            <a:r>
              <a:rPr lang="en-GB" sz="2800" dirty="0" err="1"/>
              <a:t>Menadžment</a:t>
            </a:r>
            <a:r>
              <a:rPr lang="en-GB" sz="2800" dirty="0"/>
              <a:t> </a:t>
            </a:r>
            <a:r>
              <a:rPr lang="en-GB" sz="2800" dirty="0" err="1"/>
              <a:t>ljudskih</a:t>
            </a:r>
            <a:r>
              <a:rPr lang="en-GB" sz="2800" dirty="0"/>
              <a:t> </a:t>
            </a:r>
            <a:r>
              <a:rPr lang="en-GB" sz="2800" dirty="0" err="1"/>
              <a:t>resursa</a:t>
            </a:r>
            <a:endParaRPr lang="en-GB" sz="2800" dirty="0"/>
          </a:p>
          <a:p>
            <a:pPr lvl="1"/>
            <a:r>
              <a:rPr lang="en-GB" sz="2800" dirty="0" err="1"/>
              <a:t>Menadžment</a:t>
            </a:r>
            <a:r>
              <a:rPr lang="en-GB" sz="2800" dirty="0"/>
              <a:t> </a:t>
            </a:r>
            <a:r>
              <a:rPr lang="en-GB" sz="2800" dirty="0" err="1"/>
              <a:t>odeljenja</a:t>
            </a:r>
            <a:r>
              <a:rPr lang="en-GB" sz="2800" dirty="0"/>
              <a:t> soba –</a:t>
            </a:r>
            <a:r>
              <a:rPr lang="en-GB" sz="2800" dirty="0" err="1"/>
              <a:t>biznis</a:t>
            </a:r>
            <a:r>
              <a:rPr lang="en-GB" sz="2800" dirty="0"/>
              <a:t> plan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menadžement</a:t>
            </a:r>
            <a:r>
              <a:rPr lang="en-GB" sz="2800" dirty="0"/>
              <a:t> </a:t>
            </a:r>
            <a:r>
              <a:rPr lang="en-GB" sz="2800" dirty="0" err="1"/>
              <a:t>kvaliteta</a:t>
            </a:r>
            <a:endParaRPr lang="en-GB" sz="2800" dirty="0"/>
          </a:p>
          <a:p>
            <a:pPr lvl="1"/>
            <a:r>
              <a:rPr lang="en-GB" sz="2800" dirty="0" err="1"/>
              <a:t>Menadžment</a:t>
            </a:r>
            <a:r>
              <a:rPr lang="en-GB" sz="2800" dirty="0"/>
              <a:t> </a:t>
            </a:r>
            <a:r>
              <a:rPr lang="en-GB" sz="2800" dirty="0" err="1"/>
              <a:t>hrane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pića</a:t>
            </a:r>
            <a:r>
              <a:rPr lang="en-GB" sz="2800" dirty="0"/>
              <a:t> </a:t>
            </a:r>
          </a:p>
          <a:p>
            <a:pPr lvl="1"/>
            <a:r>
              <a:rPr lang="en-GB" sz="2800" b="1" dirty="0" err="1"/>
              <a:t>Menad</a:t>
            </a:r>
            <a:r>
              <a:rPr lang="sr-Latn-RS" sz="2800" b="1" dirty="0"/>
              <a:t>ž</a:t>
            </a:r>
            <a:r>
              <a:rPr lang="en-GB" sz="2800" b="1" dirty="0" err="1"/>
              <a:t>ment</a:t>
            </a:r>
            <a:r>
              <a:rPr lang="en-GB" sz="2800" b="1" dirty="0"/>
              <a:t> </a:t>
            </a:r>
            <a:r>
              <a:rPr lang="en-GB" sz="2800" b="1" dirty="0" err="1"/>
              <a:t>prodaje</a:t>
            </a:r>
            <a:r>
              <a:rPr lang="en-GB" sz="2800" b="1" dirty="0"/>
              <a:t> </a:t>
            </a:r>
            <a:r>
              <a:rPr lang="en-GB" sz="2800" b="1" dirty="0" err="1"/>
              <a:t>i</a:t>
            </a:r>
            <a:r>
              <a:rPr lang="en-GB" sz="2800" b="1" dirty="0"/>
              <a:t> </a:t>
            </a:r>
            <a:r>
              <a:rPr lang="en-GB" sz="2800" b="1" dirty="0" err="1"/>
              <a:t>prihoda</a:t>
            </a:r>
            <a:r>
              <a:rPr lang="en-GB" sz="2800" b="1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2588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C58EE-AA51-4424-9862-0B9832750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200" dirty="0" err="1"/>
              <a:t>Menadžment</a:t>
            </a:r>
            <a:r>
              <a:rPr lang="en-GB" sz="5200" dirty="0"/>
              <a:t> F&amp;B </a:t>
            </a:r>
            <a:r>
              <a:rPr lang="en-GB" sz="5200" dirty="0" err="1"/>
              <a:t>odeljenja</a:t>
            </a:r>
            <a:r>
              <a:rPr lang="en-GB" sz="5200" dirty="0"/>
              <a:t> </a:t>
            </a:r>
            <a:endParaRPr lang="sr-Latn-RS" sz="5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D2087-4356-449C-B2CA-721ADDEA9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3760891"/>
          </a:xfrm>
        </p:spPr>
        <p:txBody>
          <a:bodyPr/>
          <a:lstStyle/>
          <a:p>
            <a:endParaRPr lang="en-US" dirty="0"/>
          </a:p>
          <a:p>
            <a:r>
              <a:rPr lang="en-US" sz="2800" dirty="0" err="1"/>
              <a:t>Kako</a:t>
            </a:r>
            <a:r>
              <a:rPr lang="en-US" sz="2800" dirty="0"/>
              <a:t> se </a:t>
            </a:r>
            <a:r>
              <a:rPr lang="en-US" sz="2800" dirty="0" err="1"/>
              <a:t>izra</a:t>
            </a:r>
            <a:r>
              <a:rPr lang="en-GB" sz="2800" dirty="0" err="1"/>
              <a:t>čunava</a:t>
            </a:r>
            <a:r>
              <a:rPr lang="en-GB" sz="2800" dirty="0"/>
              <a:t> </a:t>
            </a:r>
            <a:r>
              <a:rPr lang="en-GB" sz="2800" dirty="0" err="1"/>
              <a:t>trošak</a:t>
            </a:r>
            <a:r>
              <a:rPr lang="en-GB" sz="2800" dirty="0"/>
              <a:t> </a:t>
            </a:r>
            <a:r>
              <a:rPr lang="en-GB" sz="2800" dirty="0" err="1"/>
              <a:t>hrane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pića</a:t>
            </a:r>
            <a:r>
              <a:rPr lang="en-GB" sz="2800" dirty="0"/>
              <a:t>?</a:t>
            </a:r>
          </a:p>
          <a:p>
            <a:endParaRPr lang="en-GB" sz="1500" dirty="0"/>
          </a:p>
          <a:p>
            <a:r>
              <a:rPr lang="en-GB" sz="2800" dirty="0" err="1"/>
              <a:t>Koliki</a:t>
            </a:r>
            <a:r>
              <a:rPr lang="en-GB" sz="2800" dirty="0"/>
              <a:t> </a:t>
            </a:r>
            <a:r>
              <a:rPr lang="en-GB" sz="2800" dirty="0" err="1"/>
              <a:t>procenat</a:t>
            </a:r>
            <a:r>
              <a:rPr lang="en-GB" sz="2800" dirty="0"/>
              <a:t> </a:t>
            </a:r>
            <a:r>
              <a:rPr lang="en-GB" sz="2800" dirty="0" err="1"/>
              <a:t>troška</a:t>
            </a:r>
            <a:r>
              <a:rPr lang="en-GB" sz="2800" dirty="0"/>
              <a:t> </a:t>
            </a:r>
            <a:r>
              <a:rPr lang="en-GB" sz="2800" dirty="0" err="1"/>
              <a:t>hrane</a:t>
            </a:r>
            <a:r>
              <a:rPr lang="en-GB" sz="2800" dirty="0"/>
              <a:t> je </a:t>
            </a:r>
            <a:r>
              <a:rPr lang="en-GB" sz="2800" dirty="0" err="1"/>
              <a:t>prihvatljiv</a:t>
            </a:r>
            <a:r>
              <a:rPr lang="en-GB" sz="2800" dirty="0"/>
              <a:t>?</a:t>
            </a:r>
          </a:p>
          <a:p>
            <a:endParaRPr lang="en-GB" sz="1500" dirty="0"/>
          </a:p>
          <a:p>
            <a:r>
              <a:rPr lang="en-GB" sz="2800" dirty="0" err="1"/>
              <a:t>Koliki</a:t>
            </a:r>
            <a:r>
              <a:rPr lang="en-GB" sz="2800" dirty="0"/>
              <a:t> </a:t>
            </a:r>
            <a:r>
              <a:rPr lang="en-GB" sz="2800" dirty="0" err="1"/>
              <a:t>procenta</a:t>
            </a:r>
            <a:r>
              <a:rPr lang="en-GB" sz="2800" dirty="0"/>
              <a:t> </a:t>
            </a:r>
            <a:r>
              <a:rPr lang="en-GB" sz="2800" dirty="0" err="1"/>
              <a:t>troška</a:t>
            </a:r>
            <a:r>
              <a:rPr lang="en-GB" sz="2800" dirty="0"/>
              <a:t> </a:t>
            </a:r>
            <a:r>
              <a:rPr lang="en-GB" sz="2800" dirty="0" err="1"/>
              <a:t>pića</a:t>
            </a:r>
            <a:r>
              <a:rPr lang="en-GB" sz="2800" dirty="0"/>
              <a:t> je </a:t>
            </a:r>
            <a:r>
              <a:rPr lang="en-GB" sz="2800" dirty="0" err="1"/>
              <a:t>prihvatljiv</a:t>
            </a:r>
            <a:r>
              <a:rPr lang="en-GB" sz="2800" dirty="0"/>
              <a:t>?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1315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9B32A-5BFE-42A0-8365-6BF2E9E5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200" dirty="0" err="1"/>
              <a:t>Menadžment</a:t>
            </a:r>
            <a:r>
              <a:rPr lang="en-GB" sz="5200" dirty="0"/>
              <a:t> F&amp;B </a:t>
            </a:r>
            <a:r>
              <a:rPr lang="en-GB" sz="5200" dirty="0" err="1"/>
              <a:t>odeljenja</a:t>
            </a:r>
            <a:r>
              <a:rPr lang="en-GB" sz="5200" dirty="0"/>
              <a:t> </a:t>
            </a:r>
            <a:endParaRPr lang="sr-Latn-RS" sz="5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82144-EC3A-42E4-BFB7-1DA61D6E9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003" y="2108201"/>
            <a:ext cx="10058400" cy="37608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000" b="1" dirty="0" err="1"/>
              <a:t>Osnovni</a:t>
            </a:r>
            <a:r>
              <a:rPr lang="en-GB" sz="4000" b="1" dirty="0"/>
              <a:t> </a:t>
            </a:r>
            <a:r>
              <a:rPr lang="en-GB" sz="4000" b="1" dirty="0" err="1"/>
              <a:t>troškovi</a:t>
            </a:r>
            <a:r>
              <a:rPr lang="en-GB" sz="4000" b="1" dirty="0"/>
              <a:t> </a:t>
            </a:r>
            <a:r>
              <a:rPr lang="en-GB" sz="4000" b="1" dirty="0" err="1"/>
              <a:t>prodaje</a:t>
            </a:r>
            <a:r>
              <a:rPr lang="en-GB" sz="4000" b="1" dirty="0"/>
              <a:t> u </a:t>
            </a:r>
            <a:r>
              <a:rPr lang="en-GB" sz="4000" b="1" dirty="0" err="1"/>
              <a:t>procentima</a:t>
            </a:r>
            <a:r>
              <a:rPr lang="en-GB" sz="4000" b="1" dirty="0"/>
              <a:t> od </a:t>
            </a:r>
            <a:r>
              <a:rPr lang="en-GB" sz="4000" b="1" dirty="0" err="1"/>
              <a:t>prihoda</a:t>
            </a:r>
            <a:r>
              <a:rPr lang="en-GB" sz="4000" dirty="0"/>
              <a:t>:</a:t>
            </a:r>
          </a:p>
          <a:p>
            <a:r>
              <a:rPr lang="en-GB" dirty="0"/>
              <a:t> </a:t>
            </a:r>
            <a:endParaRPr lang="sr-Latn-RS" dirty="0"/>
          </a:p>
          <a:p>
            <a:pPr marL="0" indent="0">
              <a:buNone/>
            </a:pPr>
            <a:r>
              <a:rPr lang="en-GB" sz="3200" dirty="0" err="1"/>
              <a:t>Hrana</a:t>
            </a:r>
            <a:r>
              <a:rPr lang="en-GB" sz="3200" dirty="0"/>
              <a:t> 35-45 % (</a:t>
            </a:r>
            <a:r>
              <a:rPr lang="en-GB" sz="3200" dirty="0" err="1"/>
              <a:t>trošak</a:t>
            </a:r>
            <a:r>
              <a:rPr lang="en-GB" sz="3200" dirty="0"/>
              <a:t> </a:t>
            </a:r>
            <a:r>
              <a:rPr lang="en-GB" sz="3200" dirty="0" err="1"/>
              <a:t>hrane</a:t>
            </a:r>
            <a:r>
              <a:rPr lang="en-GB" sz="3200" dirty="0"/>
              <a:t> / </a:t>
            </a:r>
            <a:r>
              <a:rPr lang="en-GB" sz="3200" dirty="0" err="1"/>
              <a:t>prihod</a:t>
            </a:r>
            <a:r>
              <a:rPr lang="en-GB" sz="3200" dirty="0"/>
              <a:t> od </a:t>
            </a:r>
            <a:r>
              <a:rPr lang="en-GB" sz="3200" dirty="0" err="1"/>
              <a:t>hrane</a:t>
            </a:r>
            <a:r>
              <a:rPr lang="en-GB" sz="3200" dirty="0"/>
              <a:t>)</a:t>
            </a:r>
          </a:p>
          <a:p>
            <a:pPr marL="0" indent="0">
              <a:buNone/>
            </a:pPr>
            <a:r>
              <a:rPr lang="en-GB" sz="3200" dirty="0" err="1"/>
              <a:t>Piće</a:t>
            </a:r>
            <a:r>
              <a:rPr lang="en-GB" sz="3200" dirty="0"/>
              <a:t> 25-35% (</a:t>
            </a:r>
            <a:r>
              <a:rPr lang="en-GB" sz="3200" dirty="0" err="1"/>
              <a:t>trošak</a:t>
            </a:r>
            <a:r>
              <a:rPr lang="en-GB" sz="3200" dirty="0"/>
              <a:t> </a:t>
            </a:r>
            <a:r>
              <a:rPr lang="en-GB" sz="3200" dirty="0" err="1"/>
              <a:t>pića</a:t>
            </a:r>
            <a:r>
              <a:rPr lang="en-GB" sz="3200" dirty="0"/>
              <a:t> / </a:t>
            </a:r>
            <a:r>
              <a:rPr lang="en-GB" sz="3200" dirty="0" err="1"/>
              <a:t>prihod</a:t>
            </a:r>
            <a:r>
              <a:rPr lang="en-GB" sz="3200" dirty="0"/>
              <a:t> od </a:t>
            </a:r>
            <a:r>
              <a:rPr lang="en-GB" sz="3200" dirty="0" err="1"/>
              <a:t>pića</a:t>
            </a:r>
            <a:r>
              <a:rPr lang="en-GB" sz="3200" dirty="0"/>
              <a:t>)</a:t>
            </a:r>
          </a:p>
          <a:p>
            <a:pPr marL="0" indent="0">
              <a:buNone/>
            </a:pPr>
            <a:r>
              <a:rPr lang="en-GB" sz="3200" dirty="0" err="1"/>
              <a:t>Zaposleni</a:t>
            </a:r>
            <a:r>
              <a:rPr lang="en-GB" sz="3200" dirty="0"/>
              <a:t> 30-40% (</a:t>
            </a:r>
            <a:r>
              <a:rPr lang="en-GB" sz="3200" dirty="0" err="1"/>
              <a:t>trošak</a:t>
            </a:r>
            <a:r>
              <a:rPr lang="en-GB" sz="3200" dirty="0"/>
              <a:t> </a:t>
            </a:r>
            <a:r>
              <a:rPr lang="en-GB" sz="3200" dirty="0" err="1"/>
              <a:t>zaposlenih</a:t>
            </a:r>
            <a:r>
              <a:rPr lang="en-GB" sz="3200" dirty="0"/>
              <a:t> / </a:t>
            </a:r>
            <a:r>
              <a:rPr lang="en-GB" sz="3200" dirty="0" err="1"/>
              <a:t>ukupnim</a:t>
            </a:r>
            <a:r>
              <a:rPr lang="en-GB" sz="3200" dirty="0"/>
              <a:t> </a:t>
            </a:r>
            <a:r>
              <a:rPr lang="en-GB" sz="3200" dirty="0" err="1"/>
              <a:t>prihodom</a:t>
            </a:r>
            <a:r>
              <a:rPr lang="en-GB" sz="3200" dirty="0"/>
              <a:t>)</a:t>
            </a:r>
          </a:p>
          <a:p>
            <a:endParaRPr lang="en-GB" sz="1400" dirty="0"/>
          </a:p>
          <a:p>
            <a:pPr marL="0" indent="0">
              <a:buNone/>
            </a:pPr>
            <a:r>
              <a:rPr lang="en-GB" sz="3600" dirty="0"/>
              <a:t>GOP = </a:t>
            </a:r>
            <a:r>
              <a:rPr lang="en-GB" sz="3600" dirty="0" err="1"/>
              <a:t>ukupni</a:t>
            </a:r>
            <a:r>
              <a:rPr lang="en-GB" sz="3600" dirty="0"/>
              <a:t> </a:t>
            </a:r>
            <a:r>
              <a:rPr lang="en-GB" sz="3600" dirty="0" err="1"/>
              <a:t>operativni</a:t>
            </a:r>
            <a:r>
              <a:rPr lang="en-GB" sz="3600" dirty="0"/>
              <a:t> </a:t>
            </a:r>
            <a:r>
              <a:rPr lang="en-GB" sz="3600" dirty="0" err="1"/>
              <a:t>prihodi</a:t>
            </a:r>
            <a:r>
              <a:rPr lang="en-GB" sz="3600" dirty="0"/>
              <a:t> – </a:t>
            </a:r>
            <a:r>
              <a:rPr lang="en-GB" sz="3600" dirty="0" err="1"/>
              <a:t>ukupni</a:t>
            </a:r>
            <a:r>
              <a:rPr lang="en-GB" sz="3600" dirty="0"/>
              <a:t> </a:t>
            </a:r>
            <a:r>
              <a:rPr lang="en-GB" sz="3600" dirty="0" err="1"/>
              <a:t>operativni</a:t>
            </a:r>
            <a:r>
              <a:rPr lang="en-GB" sz="3600" dirty="0"/>
              <a:t> </a:t>
            </a:r>
            <a:r>
              <a:rPr lang="en-GB" sz="3600" dirty="0" err="1"/>
              <a:t>troškovi</a:t>
            </a:r>
            <a:r>
              <a:rPr lang="en-GB" sz="3600" dirty="0"/>
              <a:t> </a:t>
            </a:r>
          </a:p>
          <a:p>
            <a:pPr marL="0" indent="0">
              <a:buNone/>
            </a:pPr>
            <a:r>
              <a:rPr lang="en-GB" sz="3600" dirty="0"/>
              <a:t>GOP % = GOP / </a:t>
            </a:r>
            <a:r>
              <a:rPr lang="en-GB" sz="3600" dirty="0" err="1"/>
              <a:t>ukupni</a:t>
            </a:r>
            <a:r>
              <a:rPr lang="en-GB" sz="3600" dirty="0"/>
              <a:t> </a:t>
            </a:r>
            <a:r>
              <a:rPr lang="en-GB" sz="3600" dirty="0" err="1"/>
              <a:t>operativni</a:t>
            </a:r>
            <a:r>
              <a:rPr lang="en-GB" sz="3600" dirty="0"/>
              <a:t> </a:t>
            </a:r>
            <a:r>
              <a:rPr lang="en-GB" sz="3600" dirty="0" err="1"/>
              <a:t>prihodi</a:t>
            </a:r>
            <a:r>
              <a:rPr lang="en-GB" sz="3600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12613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8983D-98E8-4743-B720-2EF7E114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200" dirty="0" err="1"/>
              <a:t>Vežba</a:t>
            </a:r>
            <a:endParaRPr lang="sr-Latn-RS" sz="5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8AF32-DA03-48DF-B293-CC76FAECE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2"/>
            <a:ext cx="10580195" cy="33026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b="1" dirty="0" err="1"/>
              <a:t>Vežba</a:t>
            </a:r>
            <a:r>
              <a:rPr lang="en-GB" sz="11200" b="1" dirty="0"/>
              <a:t>:</a:t>
            </a:r>
          </a:p>
          <a:p>
            <a:pPr marL="0" indent="0">
              <a:buNone/>
            </a:pPr>
            <a:r>
              <a:rPr lang="en-GB" sz="8000" dirty="0" err="1">
                <a:solidFill>
                  <a:schemeClr val="tx1"/>
                </a:solidFill>
              </a:rPr>
              <a:t>Restoran</a:t>
            </a:r>
            <a:r>
              <a:rPr lang="en-GB" sz="8000" dirty="0">
                <a:solidFill>
                  <a:schemeClr val="tx1"/>
                </a:solidFill>
              </a:rPr>
              <a:t> </a:t>
            </a:r>
            <a:r>
              <a:rPr lang="en-GB" sz="8000" dirty="0" err="1">
                <a:solidFill>
                  <a:schemeClr val="tx1"/>
                </a:solidFill>
              </a:rPr>
              <a:t>na</a:t>
            </a:r>
            <a:r>
              <a:rPr lang="en-GB" sz="8000" dirty="0">
                <a:solidFill>
                  <a:schemeClr val="tx1"/>
                </a:solidFill>
              </a:rPr>
              <a:t> </a:t>
            </a:r>
            <a:r>
              <a:rPr lang="en-GB" sz="8000" dirty="0" err="1">
                <a:solidFill>
                  <a:schemeClr val="tx1"/>
                </a:solidFill>
              </a:rPr>
              <a:t>kraju</a:t>
            </a:r>
            <a:r>
              <a:rPr lang="en-GB" sz="8000" dirty="0">
                <a:solidFill>
                  <a:schemeClr val="tx1"/>
                </a:solidFill>
              </a:rPr>
              <a:t> </a:t>
            </a:r>
            <a:r>
              <a:rPr lang="en-GB" sz="8000" dirty="0" err="1">
                <a:solidFill>
                  <a:schemeClr val="tx1"/>
                </a:solidFill>
              </a:rPr>
              <a:t>meseca</a:t>
            </a:r>
            <a:r>
              <a:rPr lang="en-GB" sz="8000" dirty="0">
                <a:solidFill>
                  <a:schemeClr val="tx1"/>
                </a:solidFill>
              </a:rPr>
              <a:t> </a:t>
            </a:r>
            <a:r>
              <a:rPr lang="en-GB" sz="8000" dirty="0" err="1">
                <a:solidFill>
                  <a:schemeClr val="tx1"/>
                </a:solidFill>
              </a:rPr>
              <a:t>ima</a:t>
            </a:r>
            <a:r>
              <a:rPr lang="en-GB" sz="8000" dirty="0">
                <a:solidFill>
                  <a:schemeClr val="tx1"/>
                </a:solidFill>
              </a:rPr>
              <a:t> </a:t>
            </a:r>
            <a:r>
              <a:rPr lang="en-GB" sz="8000" dirty="0" err="1">
                <a:solidFill>
                  <a:schemeClr val="tx1"/>
                </a:solidFill>
              </a:rPr>
              <a:t>prihode</a:t>
            </a:r>
            <a:r>
              <a:rPr lang="en-GB" sz="8000" dirty="0">
                <a:solidFill>
                  <a:schemeClr val="tx1"/>
                </a:solidFill>
              </a:rPr>
              <a:t> od </a:t>
            </a:r>
            <a:r>
              <a:rPr lang="en-GB" sz="8000" dirty="0" err="1">
                <a:solidFill>
                  <a:schemeClr val="tx1"/>
                </a:solidFill>
              </a:rPr>
              <a:t>hrane</a:t>
            </a:r>
            <a:r>
              <a:rPr lang="en-GB" sz="8000" dirty="0">
                <a:solidFill>
                  <a:schemeClr val="tx1"/>
                </a:solidFill>
              </a:rPr>
              <a:t> 100 000 </a:t>
            </a:r>
            <a:r>
              <a:rPr lang="en-GB" sz="8000" dirty="0" err="1">
                <a:solidFill>
                  <a:schemeClr val="tx1"/>
                </a:solidFill>
              </a:rPr>
              <a:t>eura</a:t>
            </a:r>
            <a:r>
              <a:rPr lang="en-GB" sz="8000" dirty="0">
                <a:solidFill>
                  <a:schemeClr val="tx1"/>
                </a:solidFill>
              </a:rPr>
              <a:t>, od </a:t>
            </a:r>
            <a:r>
              <a:rPr lang="en-GB" sz="8000" dirty="0" err="1">
                <a:solidFill>
                  <a:schemeClr val="tx1"/>
                </a:solidFill>
              </a:rPr>
              <a:t>pića</a:t>
            </a:r>
            <a:r>
              <a:rPr lang="en-GB" sz="8000" dirty="0">
                <a:solidFill>
                  <a:schemeClr val="tx1"/>
                </a:solidFill>
              </a:rPr>
              <a:t> 80 000 </a:t>
            </a:r>
            <a:r>
              <a:rPr lang="en-GB" sz="8000" dirty="0" err="1">
                <a:solidFill>
                  <a:schemeClr val="tx1"/>
                </a:solidFill>
              </a:rPr>
              <a:t>eura</a:t>
            </a:r>
            <a:r>
              <a:rPr lang="en-GB" sz="8000" dirty="0">
                <a:solidFill>
                  <a:schemeClr val="tx1"/>
                </a:solidFill>
              </a:rPr>
              <a:t>, </a:t>
            </a:r>
            <a:r>
              <a:rPr lang="en-GB" sz="8000" dirty="0" err="1">
                <a:solidFill>
                  <a:schemeClr val="tx1"/>
                </a:solidFill>
              </a:rPr>
              <a:t>troškovi</a:t>
            </a:r>
            <a:r>
              <a:rPr lang="en-GB" sz="8000" dirty="0">
                <a:solidFill>
                  <a:schemeClr val="tx1"/>
                </a:solidFill>
              </a:rPr>
              <a:t> </a:t>
            </a:r>
            <a:r>
              <a:rPr lang="en-GB" sz="8000" dirty="0" err="1">
                <a:solidFill>
                  <a:schemeClr val="tx1"/>
                </a:solidFill>
              </a:rPr>
              <a:t>hrane</a:t>
            </a:r>
            <a:r>
              <a:rPr lang="en-GB" sz="8000" dirty="0">
                <a:solidFill>
                  <a:schemeClr val="tx1"/>
                </a:solidFill>
              </a:rPr>
              <a:t> 40</a:t>
            </a:r>
            <a:r>
              <a:rPr lang="sr-Latn-RS" sz="8000" dirty="0">
                <a:solidFill>
                  <a:schemeClr val="tx1"/>
                </a:solidFill>
              </a:rPr>
              <a:t> </a:t>
            </a:r>
            <a:r>
              <a:rPr lang="en-GB" sz="8000" dirty="0">
                <a:solidFill>
                  <a:schemeClr val="tx1"/>
                </a:solidFill>
              </a:rPr>
              <a:t>400 </a:t>
            </a:r>
            <a:r>
              <a:rPr lang="en-GB" sz="8000" dirty="0" err="1">
                <a:solidFill>
                  <a:schemeClr val="tx1"/>
                </a:solidFill>
              </a:rPr>
              <a:t>eura</a:t>
            </a:r>
            <a:r>
              <a:rPr lang="en-GB" sz="8000" dirty="0">
                <a:solidFill>
                  <a:schemeClr val="tx1"/>
                </a:solidFill>
              </a:rPr>
              <a:t> a </a:t>
            </a:r>
            <a:r>
              <a:rPr lang="en-GB" sz="8000" dirty="0" err="1">
                <a:solidFill>
                  <a:schemeClr val="tx1"/>
                </a:solidFill>
              </a:rPr>
              <a:t>pića</a:t>
            </a:r>
            <a:r>
              <a:rPr lang="en-GB" sz="8000" dirty="0">
                <a:solidFill>
                  <a:schemeClr val="tx1"/>
                </a:solidFill>
              </a:rPr>
              <a:t> 25</a:t>
            </a:r>
            <a:r>
              <a:rPr lang="sr-Latn-RS" sz="8000" dirty="0">
                <a:solidFill>
                  <a:schemeClr val="tx1"/>
                </a:solidFill>
              </a:rPr>
              <a:t> </a:t>
            </a:r>
            <a:r>
              <a:rPr lang="en-GB" sz="8000" dirty="0">
                <a:solidFill>
                  <a:schemeClr val="tx1"/>
                </a:solidFill>
              </a:rPr>
              <a:t>600 </a:t>
            </a:r>
            <a:r>
              <a:rPr lang="en-GB" sz="8000" dirty="0" err="1">
                <a:solidFill>
                  <a:schemeClr val="tx1"/>
                </a:solidFill>
              </a:rPr>
              <a:t>eura</a:t>
            </a:r>
            <a:r>
              <a:rPr lang="en-GB" sz="8000" dirty="0">
                <a:solidFill>
                  <a:schemeClr val="tx1"/>
                </a:solidFill>
              </a:rPr>
              <a:t>, </a:t>
            </a:r>
            <a:r>
              <a:rPr lang="en-GB" sz="8000" dirty="0" err="1">
                <a:solidFill>
                  <a:schemeClr val="tx1"/>
                </a:solidFill>
              </a:rPr>
              <a:t>troškovi</a:t>
            </a:r>
            <a:r>
              <a:rPr lang="en-GB" sz="8000" dirty="0">
                <a:solidFill>
                  <a:schemeClr val="tx1"/>
                </a:solidFill>
              </a:rPr>
              <a:t> </a:t>
            </a:r>
            <a:r>
              <a:rPr lang="en-GB" sz="8000" dirty="0" err="1">
                <a:solidFill>
                  <a:schemeClr val="tx1"/>
                </a:solidFill>
              </a:rPr>
              <a:t>zaposlenih</a:t>
            </a:r>
            <a:r>
              <a:rPr lang="en-GB" sz="8000" dirty="0">
                <a:solidFill>
                  <a:schemeClr val="tx1"/>
                </a:solidFill>
              </a:rPr>
              <a:t> 54</a:t>
            </a:r>
            <a:r>
              <a:rPr lang="sr-Latn-RS" sz="8000" dirty="0">
                <a:solidFill>
                  <a:schemeClr val="tx1"/>
                </a:solidFill>
              </a:rPr>
              <a:t> </a:t>
            </a:r>
            <a:r>
              <a:rPr lang="en-GB" sz="8000" dirty="0">
                <a:solidFill>
                  <a:schemeClr val="tx1"/>
                </a:solidFill>
              </a:rPr>
              <a:t>800</a:t>
            </a:r>
            <a:r>
              <a:rPr lang="sr-Latn-RS" sz="8000" dirty="0">
                <a:solidFill>
                  <a:schemeClr val="tx1"/>
                </a:solidFill>
              </a:rPr>
              <a:t> </a:t>
            </a:r>
            <a:r>
              <a:rPr lang="en-GB" sz="8000" dirty="0" err="1">
                <a:solidFill>
                  <a:schemeClr val="tx1"/>
                </a:solidFill>
              </a:rPr>
              <a:t>eura</a:t>
            </a:r>
            <a:r>
              <a:rPr lang="en-GB" sz="8000" dirty="0">
                <a:solidFill>
                  <a:schemeClr val="tx1"/>
                </a:solidFill>
              </a:rPr>
              <a:t>, </a:t>
            </a:r>
            <a:r>
              <a:rPr lang="en-GB" sz="8000" dirty="0" err="1">
                <a:solidFill>
                  <a:schemeClr val="tx1"/>
                </a:solidFill>
              </a:rPr>
              <a:t>i</a:t>
            </a:r>
            <a:r>
              <a:rPr lang="en-GB" sz="8000" dirty="0">
                <a:solidFill>
                  <a:schemeClr val="tx1"/>
                </a:solidFill>
              </a:rPr>
              <a:t> </a:t>
            </a:r>
            <a:r>
              <a:rPr lang="en-GB" sz="8000" dirty="0" err="1">
                <a:solidFill>
                  <a:schemeClr val="tx1"/>
                </a:solidFill>
              </a:rPr>
              <a:t>ostali</a:t>
            </a:r>
            <a:r>
              <a:rPr lang="en-GB" sz="8000" dirty="0">
                <a:solidFill>
                  <a:schemeClr val="tx1"/>
                </a:solidFill>
              </a:rPr>
              <a:t> </a:t>
            </a:r>
            <a:r>
              <a:rPr lang="en-GB" sz="8000" dirty="0" err="1">
                <a:solidFill>
                  <a:schemeClr val="tx1"/>
                </a:solidFill>
              </a:rPr>
              <a:t>troškovi</a:t>
            </a:r>
            <a:r>
              <a:rPr lang="en-GB" sz="8000" dirty="0">
                <a:solidFill>
                  <a:schemeClr val="tx1"/>
                </a:solidFill>
              </a:rPr>
              <a:t> 10</a:t>
            </a:r>
            <a:r>
              <a:rPr lang="sr-Latn-RS" sz="8000" dirty="0">
                <a:solidFill>
                  <a:schemeClr val="tx1"/>
                </a:solidFill>
              </a:rPr>
              <a:t> </a:t>
            </a:r>
            <a:r>
              <a:rPr lang="en-GB" sz="8000" dirty="0">
                <a:solidFill>
                  <a:schemeClr val="tx1"/>
                </a:solidFill>
              </a:rPr>
              <a:t>000 </a:t>
            </a:r>
            <a:r>
              <a:rPr lang="en-GB" sz="8000" dirty="0" err="1">
                <a:solidFill>
                  <a:schemeClr val="tx1"/>
                </a:solidFill>
              </a:rPr>
              <a:t>eura</a:t>
            </a:r>
            <a:r>
              <a:rPr lang="en-GB" sz="80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GB" sz="8000" b="1" dirty="0" err="1">
                <a:solidFill>
                  <a:schemeClr val="tx1"/>
                </a:solidFill>
              </a:rPr>
              <a:t>Izračunati</a:t>
            </a:r>
            <a:r>
              <a:rPr lang="en-GB" sz="8000" b="1" dirty="0">
                <a:solidFill>
                  <a:schemeClr val="tx1"/>
                </a:solidFill>
              </a:rPr>
              <a:t> u </a:t>
            </a:r>
            <a:r>
              <a:rPr lang="en-GB" sz="8000" b="1" dirty="0" err="1">
                <a:solidFill>
                  <a:schemeClr val="tx1"/>
                </a:solidFill>
              </a:rPr>
              <a:t>procentima</a:t>
            </a:r>
            <a:r>
              <a:rPr lang="en-GB" sz="8000" b="1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sr-Latn-RS" sz="8000" dirty="0">
                <a:solidFill>
                  <a:schemeClr val="tx1"/>
                </a:solidFill>
              </a:rPr>
              <a:t>- </a:t>
            </a:r>
            <a:r>
              <a:rPr lang="en-GB" sz="8000" dirty="0" err="1">
                <a:solidFill>
                  <a:schemeClr val="tx1"/>
                </a:solidFill>
              </a:rPr>
              <a:t>trošak</a:t>
            </a:r>
            <a:r>
              <a:rPr lang="en-GB" sz="8000" dirty="0">
                <a:solidFill>
                  <a:schemeClr val="tx1"/>
                </a:solidFill>
              </a:rPr>
              <a:t> </a:t>
            </a:r>
            <a:r>
              <a:rPr lang="en-GB" sz="8000" dirty="0" err="1">
                <a:solidFill>
                  <a:schemeClr val="tx1"/>
                </a:solidFill>
              </a:rPr>
              <a:t>hrane</a:t>
            </a:r>
            <a:r>
              <a:rPr lang="en-GB" sz="80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sr-Latn-RS" sz="8000" dirty="0">
                <a:solidFill>
                  <a:schemeClr val="tx1"/>
                </a:solidFill>
              </a:rPr>
              <a:t>- </a:t>
            </a:r>
            <a:r>
              <a:rPr lang="en-GB" sz="8000" dirty="0" err="1">
                <a:solidFill>
                  <a:schemeClr val="tx1"/>
                </a:solidFill>
              </a:rPr>
              <a:t>trošak</a:t>
            </a:r>
            <a:r>
              <a:rPr lang="en-GB" sz="8000" dirty="0">
                <a:solidFill>
                  <a:schemeClr val="tx1"/>
                </a:solidFill>
              </a:rPr>
              <a:t> </a:t>
            </a:r>
            <a:r>
              <a:rPr lang="en-GB" sz="8000" dirty="0" err="1">
                <a:solidFill>
                  <a:schemeClr val="tx1"/>
                </a:solidFill>
              </a:rPr>
              <a:t>pića</a:t>
            </a:r>
            <a:endParaRPr lang="en-GB" sz="8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Latn-RS" sz="8000" dirty="0">
                <a:solidFill>
                  <a:schemeClr val="tx1"/>
                </a:solidFill>
              </a:rPr>
              <a:t>- </a:t>
            </a:r>
            <a:r>
              <a:rPr lang="en-GB" sz="8000" dirty="0" err="1">
                <a:solidFill>
                  <a:schemeClr val="tx1"/>
                </a:solidFill>
              </a:rPr>
              <a:t>trošak</a:t>
            </a:r>
            <a:r>
              <a:rPr lang="en-GB" sz="8000" dirty="0">
                <a:solidFill>
                  <a:schemeClr val="tx1"/>
                </a:solidFill>
              </a:rPr>
              <a:t> </a:t>
            </a:r>
            <a:r>
              <a:rPr lang="en-GB" sz="8000" dirty="0" err="1">
                <a:solidFill>
                  <a:schemeClr val="tx1"/>
                </a:solidFill>
              </a:rPr>
              <a:t>zaposlenih</a:t>
            </a:r>
            <a:endParaRPr lang="en-GB" sz="8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Latn-RS" sz="8000" dirty="0">
                <a:solidFill>
                  <a:schemeClr val="tx1"/>
                </a:solidFill>
              </a:rPr>
              <a:t>- </a:t>
            </a:r>
            <a:r>
              <a:rPr lang="en-GB" sz="8000" dirty="0">
                <a:solidFill>
                  <a:schemeClr val="tx1"/>
                </a:solidFill>
              </a:rPr>
              <a:t>GOP (</a:t>
            </a:r>
            <a:r>
              <a:rPr lang="en-GB" sz="8000" dirty="0" err="1">
                <a:solidFill>
                  <a:schemeClr val="tx1"/>
                </a:solidFill>
              </a:rPr>
              <a:t>bruto</a:t>
            </a:r>
            <a:r>
              <a:rPr lang="en-GB" sz="8000" dirty="0">
                <a:solidFill>
                  <a:schemeClr val="tx1"/>
                </a:solidFill>
              </a:rPr>
              <a:t> </a:t>
            </a:r>
            <a:r>
              <a:rPr lang="en-GB" sz="8000" dirty="0" err="1">
                <a:solidFill>
                  <a:schemeClr val="tx1"/>
                </a:solidFill>
              </a:rPr>
              <a:t>operativni</a:t>
            </a:r>
            <a:r>
              <a:rPr lang="en-GB" sz="8000" dirty="0">
                <a:solidFill>
                  <a:schemeClr val="tx1"/>
                </a:solidFill>
              </a:rPr>
              <a:t> profit) </a:t>
            </a:r>
            <a:endParaRPr lang="sr-Latn-R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20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D7594-DAC9-4C87-9726-C7C851D24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200" dirty="0" err="1"/>
              <a:t>Menad</a:t>
            </a:r>
            <a:r>
              <a:rPr lang="sr-Latn-RS" sz="5200" dirty="0"/>
              <a:t>ž</a:t>
            </a:r>
            <a:r>
              <a:rPr lang="en-GB" sz="5200" dirty="0" err="1"/>
              <a:t>ment</a:t>
            </a:r>
            <a:r>
              <a:rPr lang="en-GB" sz="5200" dirty="0"/>
              <a:t> </a:t>
            </a:r>
            <a:r>
              <a:rPr lang="en-GB" sz="5200" dirty="0" err="1"/>
              <a:t>prodaje</a:t>
            </a:r>
            <a:endParaRPr lang="sr-Latn-RS" sz="5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135A-415A-4A71-AC22-5B6E74731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49986"/>
          </a:xfrm>
        </p:spPr>
        <p:txBody>
          <a:bodyPr>
            <a:normAutofit fontScale="70000" lnSpcReduction="20000"/>
          </a:bodyPr>
          <a:lstStyle/>
          <a:p>
            <a:r>
              <a:rPr lang="en-US" sz="4500" b="1" dirty="0" err="1"/>
              <a:t>Menad</a:t>
            </a:r>
            <a:r>
              <a:rPr lang="en-GB" sz="4500" b="1" dirty="0" err="1"/>
              <a:t>žment</a:t>
            </a:r>
            <a:r>
              <a:rPr lang="en-GB" sz="4500" b="1" dirty="0"/>
              <a:t> </a:t>
            </a:r>
            <a:r>
              <a:rPr lang="en-US" sz="4500" b="1" dirty="0" err="1"/>
              <a:t>prodaje</a:t>
            </a:r>
            <a:endParaRPr lang="en-US" sz="4500" b="1" dirty="0"/>
          </a:p>
          <a:p>
            <a:pPr lvl="0"/>
            <a:r>
              <a:rPr lang="it-IT" sz="2700" dirty="0" err="1"/>
              <a:t>Unapređenje</a:t>
            </a:r>
            <a:r>
              <a:rPr lang="it-IT" sz="2700" dirty="0"/>
              <a:t> </a:t>
            </a:r>
            <a:r>
              <a:rPr lang="it-IT" sz="2700" dirty="0" err="1"/>
              <a:t>prodaje</a:t>
            </a:r>
            <a:r>
              <a:rPr lang="it-IT" sz="2700" dirty="0"/>
              <a:t> i </a:t>
            </a:r>
            <a:r>
              <a:rPr lang="it-IT" sz="2700" dirty="0" err="1"/>
              <a:t>pronalazak</a:t>
            </a:r>
            <a:r>
              <a:rPr lang="it-IT" sz="2700" dirty="0"/>
              <a:t> </a:t>
            </a:r>
            <a:r>
              <a:rPr lang="it-IT" sz="2700" dirty="0" err="1"/>
              <a:t>novih</a:t>
            </a:r>
            <a:r>
              <a:rPr lang="it-IT" sz="2700" dirty="0"/>
              <a:t> </a:t>
            </a:r>
            <a:r>
              <a:rPr lang="it-IT" sz="2700" dirty="0" err="1"/>
              <a:t>klijenata</a:t>
            </a:r>
            <a:r>
              <a:rPr lang="it-IT" sz="2700" dirty="0"/>
              <a:t>;</a:t>
            </a:r>
            <a:endParaRPr lang="sr-Latn-RS" sz="2700" dirty="0"/>
          </a:p>
          <a:p>
            <a:pPr lvl="0"/>
            <a:r>
              <a:rPr lang="hr-HR" sz="2700" dirty="0"/>
              <a:t>Upoznavanje klijenata sa proizvodima i hotelom;</a:t>
            </a:r>
            <a:endParaRPr lang="sr-Latn-RS" sz="2700" dirty="0"/>
          </a:p>
          <a:p>
            <a:pPr lvl="0"/>
            <a:r>
              <a:rPr lang="it-IT" sz="2700" dirty="0" err="1"/>
              <a:t>Koordinira</a:t>
            </a:r>
            <a:r>
              <a:rPr lang="it-IT" sz="2700" dirty="0"/>
              <a:t>, </a:t>
            </a:r>
            <a:r>
              <a:rPr lang="it-IT" sz="2700" dirty="0" err="1"/>
              <a:t>sprovodi</a:t>
            </a:r>
            <a:r>
              <a:rPr lang="it-IT" sz="2700" dirty="0"/>
              <a:t> i </a:t>
            </a:r>
            <a:r>
              <a:rPr lang="it-IT" sz="2700" dirty="0" err="1"/>
              <a:t>nadzire</a:t>
            </a:r>
            <a:r>
              <a:rPr lang="it-IT" sz="2700" dirty="0"/>
              <a:t> </a:t>
            </a:r>
            <a:r>
              <a:rPr lang="it-IT" sz="2700" dirty="0" err="1"/>
              <a:t>plasman</a:t>
            </a:r>
            <a:r>
              <a:rPr lang="it-IT" sz="2700" dirty="0"/>
              <a:t> </a:t>
            </a:r>
            <a:r>
              <a:rPr lang="it-IT" sz="2700" dirty="0" err="1"/>
              <a:t>kapaciteta</a:t>
            </a:r>
            <a:r>
              <a:rPr lang="it-IT" sz="2700" dirty="0"/>
              <a:t> </a:t>
            </a:r>
            <a:r>
              <a:rPr lang="it-IT" sz="2700" dirty="0" err="1"/>
              <a:t>na</a:t>
            </a:r>
            <a:r>
              <a:rPr lang="it-IT" sz="2700" dirty="0"/>
              <a:t> </a:t>
            </a:r>
            <a:r>
              <a:rPr lang="it-IT" sz="2700" dirty="0" err="1"/>
              <a:t>tržištu</a:t>
            </a:r>
            <a:r>
              <a:rPr lang="it-IT" sz="2700" dirty="0"/>
              <a:t>; </a:t>
            </a:r>
            <a:endParaRPr lang="sr-Latn-RS" sz="2700" dirty="0"/>
          </a:p>
          <a:p>
            <a:pPr lvl="0"/>
            <a:r>
              <a:rPr lang="hr-HR" sz="2700" dirty="0"/>
              <a:t>Prati konkurentske aktivnosti te predlaže nove mogućnosti za ostvarivanje boljih prodajnih rezultata;</a:t>
            </a:r>
            <a:endParaRPr lang="sr-Latn-RS" sz="2700" dirty="0"/>
          </a:p>
          <a:p>
            <a:pPr lvl="0"/>
            <a:r>
              <a:rPr lang="it-IT" sz="2700" dirty="0" err="1"/>
              <a:t>Nadzire</a:t>
            </a:r>
            <a:r>
              <a:rPr lang="it-IT" sz="2700" dirty="0"/>
              <a:t> i </a:t>
            </a:r>
            <a:r>
              <a:rPr lang="it-IT" sz="2700" dirty="0" err="1"/>
              <a:t>osmišljava</a:t>
            </a:r>
            <a:r>
              <a:rPr lang="it-IT" sz="2700" dirty="0"/>
              <a:t> </a:t>
            </a:r>
            <a:r>
              <a:rPr lang="it-IT" sz="2700" dirty="0" err="1"/>
              <a:t>prodajne</a:t>
            </a:r>
            <a:r>
              <a:rPr lang="it-IT" sz="2700" dirty="0"/>
              <a:t> </a:t>
            </a:r>
            <a:r>
              <a:rPr lang="it-IT" sz="2700" dirty="0" err="1"/>
              <a:t>aktivnosti</a:t>
            </a:r>
            <a:r>
              <a:rPr lang="it-IT" sz="2700" dirty="0"/>
              <a:t>;</a:t>
            </a:r>
            <a:endParaRPr lang="sr-Latn-RS" sz="2700" dirty="0"/>
          </a:p>
          <a:p>
            <a:pPr lvl="0"/>
            <a:r>
              <a:rPr lang="it-IT" sz="2700" dirty="0" err="1"/>
              <a:t>Obuka</a:t>
            </a:r>
            <a:r>
              <a:rPr lang="it-IT" sz="2700" dirty="0"/>
              <a:t> i </a:t>
            </a:r>
            <a:r>
              <a:rPr lang="it-IT" sz="2700" dirty="0" err="1"/>
              <a:t>nadzor</a:t>
            </a:r>
            <a:r>
              <a:rPr lang="it-IT" sz="2700" dirty="0"/>
              <a:t> </a:t>
            </a:r>
            <a:r>
              <a:rPr lang="it-IT" sz="2700" dirty="0" err="1"/>
              <a:t>zaposlenih</a:t>
            </a:r>
            <a:r>
              <a:rPr lang="it-IT" sz="2700" dirty="0"/>
              <a:t> u </a:t>
            </a:r>
            <a:r>
              <a:rPr lang="it-IT" sz="2700" dirty="0" err="1"/>
              <a:t>prodaji</a:t>
            </a:r>
            <a:r>
              <a:rPr lang="it-IT" sz="2700" dirty="0"/>
              <a:t>;</a:t>
            </a:r>
            <a:endParaRPr lang="sr-Latn-RS" sz="2700" dirty="0"/>
          </a:p>
          <a:p>
            <a:pPr lvl="0"/>
            <a:r>
              <a:rPr lang="it-IT" sz="2700" dirty="0"/>
              <a:t>U </a:t>
            </a:r>
            <a:r>
              <a:rPr lang="it-IT" sz="2700" dirty="0" err="1"/>
              <a:t>saradnji</a:t>
            </a:r>
            <a:r>
              <a:rPr lang="it-IT" sz="2700" dirty="0"/>
              <a:t> sa </a:t>
            </a:r>
            <a:r>
              <a:rPr lang="it-IT" sz="2700" dirty="0" err="1"/>
              <a:t>generalnim</a:t>
            </a:r>
            <a:r>
              <a:rPr lang="it-IT" sz="2700" dirty="0"/>
              <a:t> </a:t>
            </a:r>
            <a:r>
              <a:rPr lang="it-IT" sz="2700" dirty="0" err="1"/>
              <a:t>direktorom</a:t>
            </a:r>
            <a:r>
              <a:rPr lang="it-IT" sz="2700" dirty="0"/>
              <a:t> </a:t>
            </a:r>
            <a:r>
              <a:rPr lang="it-IT" sz="2700" dirty="0" err="1"/>
              <a:t>definiše</a:t>
            </a:r>
            <a:r>
              <a:rPr lang="it-IT" sz="2700" dirty="0"/>
              <a:t> </a:t>
            </a:r>
            <a:r>
              <a:rPr lang="it-IT" sz="2700" dirty="0" err="1"/>
              <a:t>adekvatne</a:t>
            </a:r>
            <a:r>
              <a:rPr lang="it-IT" sz="2700" dirty="0"/>
              <a:t> </a:t>
            </a:r>
            <a:r>
              <a:rPr lang="it-IT" sz="2700" dirty="0" err="1"/>
              <a:t>prodajne</a:t>
            </a:r>
            <a:r>
              <a:rPr lang="it-IT" sz="2700" dirty="0"/>
              <a:t> </a:t>
            </a:r>
            <a:r>
              <a:rPr lang="it-IT" sz="2700" dirty="0" err="1"/>
              <a:t>strategije</a:t>
            </a:r>
            <a:r>
              <a:rPr lang="it-IT" sz="2700" dirty="0"/>
              <a:t> u </a:t>
            </a:r>
            <a:r>
              <a:rPr lang="it-IT" sz="2700" dirty="0" err="1"/>
              <a:t>svim</a:t>
            </a:r>
            <a:r>
              <a:rPr lang="it-IT" sz="2700" dirty="0"/>
              <a:t> </a:t>
            </a:r>
            <a:r>
              <a:rPr lang="it-IT" sz="2700" dirty="0" err="1"/>
              <a:t>tržišnim</a:t>
            </a:r>
            <a:r>
              <a:rPr lang="it-IT" sz="2700" dirty="0"/>
              <a:t> </a:t>
            </a:r>
            <a:r>
              <a:rPr lang="it-IT" sz="2700" dirty="0" err="1"/>
              <a:t>segmentima</a:t>
            </a:r>
            <a:r>
              <a:rPr lang="it-IT" sz="2700" dirty="0"/>
              <a:t> u </a:t>
            </a:r>
            <a:r>
              <a:rPr lang="it-IT" sz="2700" dirty="0" err="1"/>
              <a:t>cilju</a:t>
            </a:r>
            <a:r>
              <a:rPr lang="it-IT" sz="2700" dirty="0"/>
              <a:t> </a:t>
            </a:r>
            <a:r>
              <a:rPr lang="it-IT" sz="2700" dirty="0" err="1"/>
              <a:t>maksimiziranja</a:t>
            </a:r>
            <a:r>
              <a:rPr lang="it-IT" sz="2700" dirty="0"/>
              <a:t> </a:t>
            </a:r>
            <a:r>
              <a:rPr lang="it-IT" sz="2700" dirty="0" err="1"/>
              <a:t>hotelskih</a:t>
            </a:r>
            <a:r>
              <a:rPr lang="it-IT" sz="2700" dirty="0"/>
              <a:t> </a:t>
            </a:r>
            <a:r>
              <a:rPr lang="it-IT" sz="2700" dirty="0" err="1"/>
              <a:t>prihoda</a:t>
            </a:r>
            <a:r>
              <a:rPr lang="it-IT" sz="2700" dirty="0"/>
              <a:t>;</a:t>
            </a:r>
            <a:endParaRPr lang="sr-Latn-RS" sz="27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99268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9EDA6-1072-4750-A9C4-EC15EC50C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200" dirty="0" err="1"/>
              <a:t>Menad</a:t>
            </a:r>
            <a:r>
              <a:rPr lang="sr-Latn-RS" sz="5200" dirty="0"/>
              <a:t>ž</a:t>
            </a:r>
            <a:r>
              <a:rPr lang="en-GB" sz="5200" dirty="0" err="1"/>
              <a:t>ment</a:t>
            </a:r>
            <a:r>
              <a:rPr lang="en-GB" sz="5200" dirty="0"/>
              <a:t> </a:t>
            </a:r>
            <a:r>
              <a:rPr lang="en-GB" sz="5200" dirty="0" err="1"/>
              <a:t>prodaje</a:t>
            </a:r>
            <a:endParaRPr lang="sr-Latn-RS" sz="5200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C596FFE-EACB-4D4C-8251-9F908979B8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024228"/>
              </p:ext>
            </p:extLst>
          </p:nvPr>
        </p:nvGraphicFramePr>
        <p:xfrm>
          <a:off x="2684478" y="1942065"/>
          <a:ext cx="5757174" cy="7715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57174">
                  <a:extLst>
                    <a:ext uri="{9D8B030D-6E8A-4147-A177-3AD203B41FA5}">
                      <a16:colId xmlns:a16="http://schemas.microsoft.com/office/drawing/2014/main" val="34653629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CS" sz="1800" dirty="0">
                          <a:effectLst/>
                        </a:rPr>
                        <a:t>Radni dani </a:t>
                      </a:r>
                      <a:r>
                        <a:rPr lang="en-GB" sz="1800" dirty="0">
                          <a:effectLst/>
                        </a:rPr>
                        <a:t>-</a:t>
                      </a:r>
                      <a:endParaRPr lang="sr-Latn-R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sr-Latn-CS" sz="1000" dirty="0">
                          <a:effectLst/>
                        </a:rPr>
                        <a:t> </a:t>
                      </a:r>
                      <a:endParaRPr lang="sr-Latn-RS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sr-Latn-CS" sz="1000" dirty="0">
                          <a:effectLst/>
                        </a:rPr>
                        <a:t> </a:t>
                      </a:r>
                      <a:endParaRPr lang="sr-Latn-RS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sr-Latn-CS" sz="1000" dirty="0">
                          <a:effectLst/>
                        </a:rPr>
                        <a:t> </a:t>
                      </a:r>
                      <a:endParaRPr lang="sr-Latn-R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81255959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F471AB4-E841-4A9D-B588-544306830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409968"/>
              </p:ext>
            </p:extLst>
          </p:nvPr>
        </p:nvGraphicFramePr>
        <p:xfrm>
          <a:off x="2684477" y="2253392"/>
          <a:ext cx="5757174" cy="2699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2999">
                  <a:extLst>
                    <a:ext uri="{9D8B030D-6E8A-4147-A177-3AD203B41FA5}">
                      <a16:colId xmlns:a16="http://schemas.microsoft.com/office/drawing/2014/main" val="1645769854"/>
                    </a:ext>
                  </a:extLst>
                </a:gridCol>
                <a:gridCol w="2924175">
                  <a:extLst>
                    <a:ext uri="{9D8B030D-6E8A-4147-A177-3AD203B41FA5}">
                      <a16:colId xmlns:a16="http://schemas.microsoft.com/office/drawing/2014/main" val="2870453919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r-Latn-CS" sz="1600" dirty="0">
                          <a:effectLst/>
                        </a:rPr>
                        <a:t>Odmori/praznici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8600">
                        <a:lnSpc>
                          <a:spcPct val="100000"/>
                        </a:lnSpc>
                        <a:tabLst>
                          <a:tab pos="2115820" algn="r"/>
                        </a:tabLst>
                      </a:pPr>
                      <a:r>
                        <a:rPr lang="sr-Latn-CS" sz="1600" dirty="0">
                          <a:effectLst/>
                        </a:rPr>
                        <a:t>	dana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4723576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r-Latn-CS" sz="1600" dirty="0">
                          <a:effectLst/>
                        </a:rPr>
                        <a:t>Obuka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2115820" algn="r"/>
                        </a:tabLst>
                      </a:pPr>
                      <a:r>
                        <a:rPr lang="sr-Latn-CS" sz="1600" dirty="0">
                          <a:effectLst/>
                        </a:rPr>
                        <a:t>	dana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9581576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r-Latn-CS" sz="1600" dirty="0">
                          <a:effectLst/>
                        </a:rPr>
                        <a:t>Sastanci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2115820" algn="r"/>
                        </a:tabLst>
                      </a:pPr>
                      <a:r>
                        <a:rPr lang="sr-Latn-CS" sz="1600" dirty="0">
                          <a:effectLst/>
                        </a:rPr>
                        <a:t>	dana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1741941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r-Latn-CS" sz="1600" dirty="0">
                          <a:effectLst/>
                        </a:rPr>
                        <a:t>Administrativni poslovi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2115820" algn="r"/>
                        </a:tabLst>
                      </a:pPr>
                      <a:r>
                        <a:rPr lang="sr-Latn-CS" sz="1600" dirty="0">
                          <a:effectLst/>
                        </a:rPr>
                        <a:t>	dana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0744125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r-Latn-CS" sz="1600" dirty="0">
                          <a:effectLst/>
                        </a:rPr>
                        <a:t>Klijenti koju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dodju</a:t>
                      </a:r>
                      <a:r>
                        <a:rPr lang="en-GB" sz="1600" dirty="0">
                          <a:effectLst/>
                        </a:rPr>
                        <a:t> u hotel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2115820" algn="r"/>
                        </a:tabLst>
                      </a:pPr>
                      <a:r>
                        <a:rPr lang="sr-Latn-CS" sz="1600" dirty="0">
                          <a:effectLst/>
                        </a:rPr>
                        <a:t>	dana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11200474"/>
                  </a:ext>
                </a:extLst>
              </a:tr>
              <a:tr h="540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r-Latn-CS" sz="1600" dirty="0">
                          <a:effectLst/>
                        </a:rPr>
                        <a:t>Priprema poziva za prodaju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2115820" algn="r"/>
                        </a:tabLst>
                      </a:pPr>
                      <a:r>
                        <a:rPr lang="sr-Latn-CS" sz="1600" dirty="0">
                          <a:effectLst/>
                        </a:rPr>
                        <a:t>	dana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7601842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BD34928-B08E-46FF-A28F-958CF0454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654531"/>
              </p:ext>
            </p:extLst>
          </p:nvPr>
        </p:nvGraphicFramePr>
        <p:xfrm>
          <a:off x="2684476" y="4952777"/>
          <a:ext cx="5757175" cy="1317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57175">
                  <a:extLst>
                    <a:ext uri="{9D8B030D-6E8A-4147-A177-3AD203B41FA5}">
                      <a16:colId xmlns:a16="http://schemas.microsoft.com/office/drawing/2014/main" val="3333159857"/>
                    </a:ext>
                  </a:extLst>
                </a:gridCol>
              </a:tblGrid>
              <a:tr h="924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</a:rPr>
                        <a:t>=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CS" sz="1600" dirty="0">
                          <a:effectLst/>
                        </a:rPr>
                        <a:t>Komercijalno </a:t>
                      </a:r>
                      <a:r>
                        <a:rPr lang="sr-Latn-CS" sz="1600" dirty="0" err="1">
                          <a:effectLst/>
                        </a:rPr>
                        <a:t>vreme</a:t>
                      </a:r>
                      <a:endParaRPr lang="sr-Latn-RS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CS" sz="1600" dirty="0">
                          <a:effectLst/>
                        </a:rPr>
                        <a:t>(licem u lice sa klijentom):</a:t>
                      </a:r>
                      <a:br>
                        <a:rPr lang="sr-Latn-CS" sz="1600" dirty="0">
                          <a:effectLst/>
                        </a:rPr>
                      </a:br>
                      <a:r>
                        <a:rPr lang="sr-Latn-CS" sz="1600" dirty="0">
                          <a:effectLst/>
                        </a:rPr>
                        <a:t>........................................................dana</a:t>
                      </a:r>
                      <a:endParaRPr lang="sr-Latn-RS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sr-Latn-CS" sz="1800" dirty="0">
                          <a:effectLst/>
                        </a:rPr>
                        <a:t> </a:t>
                      </a:r>
                      <a:endParaRPr lang="sr-Latn-R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26462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9F41A-D416-4414-981D-8CCBA96F7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28" y="294993"/>
            <a:ext cx="12191999" cy="921412"/>
          </a:xfrm>
        </p:spPr>
        <p:txBody>
          <a:bodyPr>
            <a:noAutofit/>
          </a:bodyPr>
          <a:lstStyle/>
          <a:p>
            <a:r>
              <a:rPr lang="en-GB" sz="5000" dirty="0" err="1"/>
              <a:t>Menaždment</a:t>
            </a:r>
            <a:r>
              <a:rPr lang="en-GB" sz="5000" dirty="0"/>
              <a:t> </a:t>
            </a:r>
            <a:r>
              <a:rPr lang="en-GB" sz="5000" dirty="0" err="1"/>
              <a:t>prodaje</a:t>
            </a:r>
            <a:r>
              <a:rPr lang="en-GB" sz="5000" dirty="0"/>
              <a:t> – SWOT </a:t>
            </a:r>
            <a:r>
              <a:rPr lang="en-GB" sz="5000" dirty="0" err="1"/>
              <a:t>analiza</a:t>
            </a:r>
            <a:endParaRPr lang="sr-Latn-RS" sz="50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9A06F71-071F-4EE4-9B9F-4D4EABD2B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8B9AEE9-621E-427F-A354-D49D51172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94" t="15100" r="29203" b="5935"/>
          <a:stretch/>
        </p:blipFill>
        <p:spPr>
          <a:xfrm>
            <a:off x="3397541" y="1371325"/>
            <a:ext cx="4999838" cy="48700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302CCC-BBD4-4E4F-AF8F-AEB46D0FE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11" y="1659491"/>
            <a:ext cx="2528930" cy="2002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BAE64B-66BC-4CF1-882F-406FC9869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378" y="1371325"/>
            <a:ext cx="2776757" cy="219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5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3054B-CCC7-4720-B6D3-2D344216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200" dirty="0" err="1"/>
              <a:t>Segmentacija</a:t>
            </a:r>
            <a:endParaRPr lang="sr-Latn-RS" sz="5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322B4C-2F66-4A64-A0A7-ED0A54712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67" t="35889" r="49749" b="19361"/>
          <a:stretch/>
        </p:blipFill>
        <p:spPr>
          <a:xfrm>
            <a:off x="2348917" y="2013358"/>
            <a:ext cx="7180977" cy="399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8911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{0C454BE7-EF8C-4B2C-BDA7-3719819A23D0}tf56160789_win32</Template>
  <TotalTime>0</TotalTime>
  <Words>483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Bookman Old Style</vt:lpstr>
      <vt:lpstr>Calibri</vt:lpstr>
      <vt:lpstr>Franklin Gothic Book</vt:lpstr>
      <vt:lpstr>Times New Roman</vt:lpstr>
      <vt:lpstr>1_RetrospectVTI</vt:lpstr>
      <vt:lpstr>Menadžment u hotelijerstvu </vt:lpstr>
      <vt:lpstr> Teme vežbi:</vt:lpstr>
      <vt:lpstr>Menadžment F&amp;B odeljenja </vt:lpstr>
      <vt:lpstr>Menadžment F&amp;B odeljenja </vt:lpstr>
      <vt:lpstr>Vežba</vt:lpstr>
      <vt:lpstr>Menadžment prodaje</vt:lpstr>
      <vt:lpstr>Menadžment prodaje</vt:lpstr>
      <vt:lpstr>Menaždment prodaje – SWOT analiza</vt:lpstr>
      <vt:lpstr>Segmentacija</vt:lpstr>
      <vt:lpstr>Menadžment prodaje</vt:lpstr>
      <vt:lpstr>Menadžment prihoda </vt:lpstr>
      <vt:lpstr>Poredjenje cena </vt:lpstr>
      <vt:lpstr>Poredjenje sa konkurencijom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Marko Ilic - Falkensteiner Hotel Beograd</dc:creator>
  <cp:lastModifiedBy>Marko Ilic - Falkensteiner Hotel Beograd</cp:lastModifiedBy>
  <cp:revision>78</cp:revision>
  <dcterms:created xsi:type="dcterms:W3CDTF">2021-10-21T06:28:36Z</dcterms:created>
  <dcterms:modified xsi:type="dcterms:W3CDTF">2022-12-26T11:12:49Z</dcterms:modified>
</cp:coreProperties>
</file>