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63" r:id="rId3"/>
    <p:sldId id="272" r:id="rId4"/>
    <p:sldId id="270" r:id="rId5"/>
    <p:sldId id="271" r:id="rId6"/>
    <p:sldId id="273" r:id="rId7"/>
    <p:sldId id="274" r:id="rId8"/>
    <p:sldId id="278" r:id="rId9"/>
    <p:sldId id="275" r:id="rId10"/>
    <p:sldId id="276" r:id="rId11"/>
    <p:sldId id="279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o Ilic - Falkensteiner Hotel Beograd" initials="MI-FHB" lastIdx="1" clrIdx="0">
    <p:extLst>
      <p:ext uri="{19B8F6BF-5375-455C-9EA6-DF929625EA0E}">
        <p15:presenceInfo xmlns:p15="http://schemas.microsoft.com/office/powerpoint/2012/main" userId="S::GM.FBE@falkensteiner.com::0debf4ad-1076-4d89-8dc4-54a02ef378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enu%20Engineering.xls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Restaurant%20and%20bar%20BP.XLS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2789903"/>
          </a:xfrm>
        </p:spPr>
        <p:txBody>
          <a:bodyPr>
            <a:normAutofit/>
          </a:bodyPr>
          <a:lstStyle/>
          <a:p>
            <a:r>
              <a:rPr lang="en-US" sz="6600" dirty="0" err="1"/>
              <a:t>Menad</a:t>
            </a:r>
            <a:r>
              <a:rPr lang="en-GB" sz="6600" dirty="0" err="1"/>
              <a:t>žmen</a:t>
            </a:r>
            <a:r>
              <a:rPr lang="sr-Latn-RS" sz="6600" dirty="0"/>
              <a:t>t</a:t>
            </a:r>
            <a:r>
              <a:rPr lang="en-GB" sz="6600" dirty="0"/>
              <a:t> u </a:t>
            </a:r>
            <a:r>
              <a:rPr lang="en-GB" sz="6600" dirty="0" err="1"/>
              <a:t>hotelijerstvu</a:t>
            </a:r>
            <a:r>
              <a:rPr lang="en-GB" sz="6600" dirty="0"/>
              <a:t> 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813786"/>
          </a:xfrm>
        </p:spPr>
        <p:txBody>
          <a:bodyPr>
            <a:normAutofit lnSpcReduction="10000"/>
          </a:bodyPr>
          <a:lstStyle/>
          <a:p>
            <a:r>
              <a:rPr lang="sr-Latn-R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VEŽBE</a:t>
            </a:r>
            <a:endParaRPr lang="sr-Latn-R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r-Latn-R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Marko Ilić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9B32A-5BFE-42A0-8365-6BF2E9E5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409"/>
          </a:xfrm>
        </p:spPr>
        <p:txBody>
          <a:bodyPr>
            <a:normAutofit/>
          </a:bodyPr>
          <a:lstStyle/>
          <a:p>
            <a:r>
              <a:rPr lang="en-GB" sz="4400" dirty="0" err="1"/>
              <a:t>Menadžment</a:t>
            </a:r>
            <a:r>
              <a:rPr lang="en-GB" sz="4400" dirty="0"/>
              <a:t> F&amp;B </a:t>
            </a:r>
            <a:r>
              <a:rPr lang="en-GB" sz="4400" dirty="0" err="1"/>
              <a:t>odeljenja</a:t>
            </a:r>
            <a:r>
              <a:rPr lang="en-GB" sz="4400" dirty="0"/>
              <a:t> </a:t>
            </a:r>
            <a:endParaRPr lang="sr-Latn-RS" sz="4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3D1505-29AE-444B-8F0D-01EA7EE8F40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851542"/>
              </p:ext>
            </p:extLst>
          </p:nvPr>
        </p:nvGraphicFramePr>
        <p:xfrm>
          <a:off x="1097280" y="815067"/>
          <a:ext cx="10058400" cy="5493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Worksheet" r:id="rId3" imgW="12201682" imgH="7115235" progId="Excel.Sheet.12">
                  <p:embed/>
                </p:oleObj>
              </mc:Choice>
              <mc:Fallback>
                <p:oleObj name="Worksheet" r:id="rId3" imgW="12201682" imgH="71152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7280" y="815067"/>
                        <a:ext cx="10058400" cy="5493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6329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9B32A-5BFE-42A0-8365-6BF2E9E5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409"/>
          </a:xfrm>
        </p:spPr>
        <p:txBody>
          <a:bodyPr>
            <a:normAutofit/>
          </a:bodyPr>
          <a:lstStyle/>
          <a:p>
            <a:r>
              <a:rPr lang="en-GB" sz="4400" dirty="0" err="1"/>
              <a:t>Menadžment</a:t>
            </a:r>
            <a:r>
              <a:rPr lang="en-GB" sz="4400" dirty="0"/>
              <a:t> F&amp;B </a:t>
            </a:r>
            <a:r>
              <a:rPr lang="en-GB" sz="4400" dirty="0" err="1"/>
              <a:t>odeljenja</a:t>
            </a:r>
            <a:r>
              <a:rPr lang="en-GB" sz="4400" dirty="0"/>
              <a:t> </a:t>
            </a:r>
            <a:endParaRPr lang="sr-Latn-R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1BDDAB-657E-487C-A3AF-902B07869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>
                <a:hlinkClick r:id="rId2" action="ppaction://hlinkfile"/>
              </a:rPr>
              <a:t>Menu Engineering.xlsx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92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8983D-98E8-4743-B720-2EF7E114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Vežba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8AF32-DA03-48DF-B293-CC76FAECE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err="1"/>
              <a:t>Vežba</a:t>
            </a:r>
            <a:r>
              <a:rPr lang="en-GB" dirty="0"/>
              <a:t>:</a:t>
            </a:r>
          </a:p>
          <a:p>
            <a:r>
              <a:rPr lang="en-GB" dirty="0" err="1">
                <a:solidFill>
                  <a:schemeClr val="tx1"/>
                </a:solidFill>
              </a:rPr>
              <a:t>Restoran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kraju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meseca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ima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prihode</a:t>
            </a:r>
            <a:r>
              <a:rPr lang="en-GB" dirty="0">
                <a:solidFill>
                  <a:schemeClr val="tx1"/>
                </a:solidFill>
              </a:rPr>
              <a:t> od </a:t>
            </a:r>
            <a:r>
              <a:rPr lang="en-GB" dirty="0" err="1">
                <a:solidFill>
                  <a:schemeClr val="tx1"/>
                </a:solidFill>
              </a:rPr>
              <a:t>hrane</a:t>
            </a:r>
            <a:r>
              <a:rPr lang="en-GB" dirty="0">
                <a:solidFill>
                  <a:schemeClr val="tx1"/>
                </a:solidFill>
              </a:rPr>
              <a:t> 80 000 </a:t>
            </a:r>
            <a:r>
              <a:rPr lang="en-GB" dirty="0" err="1">
                <a:solidFill>
                  <a:schemeClr val="tx1"/>
                </a:solidFill>
              </a:rPr>
              <a:t>eura</a:t>
            </a:r>
            <a:r>
              <a:rPr lang="en-GB" dirty="0">
                <a:solidFill>
                  <a:schemeClr val="tx1"/>
                </a:solidFill>
              </a:rPr>
              <a:t>, od </a:t>
            </a:r>
            <a:r>
              <a:rPr lang="en-GB" dirty="0" err="1">
                <a:solidFill>
                  <a:schemeClr val="tx1"/>
                </a:solidFill>
              </a:rPr>
              <a:t>pića</a:t>
            </a:r>
            <a:r>
              <a:rPr lang="en-GB" dirty="0">
                <a:solidFill>
                  <a:schemeClr val="tx1"/>
                </a:solidFill>
              </a:rPr>
              <a:t> 60 000 </a:t>
            </a:r>
            <a:r>
              <a:rPr lang="en-GB" dirty="0" err="1">
                <a:solidFill>
                  <a:schemeClr val="tx1"/>
                </a:solidFill>
              </a:rPr>
              <a:t>eura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troškovi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hrane</a:t>
            </a:r>
            <a:r>
              <a:rPr lang="en-GB" dirty="0">
                <a:solidFill>
                  <a:schemeClr val="tx1"/>
                </a:solidFill>
              </a:rPr>
              <a:t> 30400 </a:t>
            </a:r>
            <a:r>
              <a:rPr lang="en-GB" dirty="0" err="1">
                <a:solidFill>
                  <a:schemeClr val="tx1"/>
                </a:solidFill>
              </a:rPr>
              <a:t>eura</a:t>
            </a:r>
            <a:r>
              <a:rPr lang="en-GB" dirty="0">
                <a:solidFill>
                  <a:schemeClr val="tx1"/>
                </a:solidFill>
              </a:rPr>
              <a:t> a </a:t>
            </a:r>
            <a:r>
              <a:rPr lang="en-GB" dirty="0" err="1">
                <a:solidFill>
                  <a:schemeClr val="tx1"/>
                </a:solidFill>
              </a:rPr>
              <a:t>pića</a:t>
            </a:r>
            <a:r>
              <a:rPr lang="en-GB" dirty="0">
                <a:solidFill>
                  <a:schemeClr val="tx1"/>
                </a:solidFill>
              </a:rPr>
              <a:t> 15600 </a:t>
            </a:r>
            <a:r>
              <a:rPr lang="en-GB" dirty="0" err="1">
                <a:solidFill>
                  <a:schemeClr val="tx1"/>
                </a:solidFill>
              </a:rPr>
              <a:t>eura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troškovi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zaposlenih</a:t>
            </a:r>
            <a:r>
              <a:rPr lang="en-GB" dirty="0">
                <a:solidFill>
                  <a:schemeClr val="tx1"/>
                </a:solidFill>
              </a:rPr>
              <a:t> 44800eura, </a:t>
            </a:r>
            <a:r>
              <a:rPr lang="en-GB" dirty="0" err="1">
                <a:solidFill>
                  <a:schemeClr val="tx1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ostali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troškovi</a:t>
            </a:r>
            <a:r>
              <a:rPr lang="en-GB" dirty="0">
                <a:solidFill>
                  <a:schemeClr val="tx1"/>
                </a:solidFill>
              </a:rPr>
              <a:t> 8000 </a:t>
            </a:r>
            <a:r>
              <a:rPr lang="en-GB" dirty="0" err="1">
                <a:solidFill>
                  <a:schemeClr val="tx1"/>
                </a:solidFill>
              </a:rPr>
              <a:t>eura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Izračunati</a:t>
            </a:r>
            <a:r>
              <a:rPr lang="en-GB" dirty="0">
                <a:solidFill>
                  <a:schemeClr val="tx1"/>
                </a:solidFill>
              </a:rPr>
              <a:t> u </a:t>
            </a:r>
            <a:r>
              <a:rPr lang="en-GB" dirty="0" err="1">
                <a:solidFill>
                  <a:schemeClr val="tx1"/>
                </a:solidFill>
              </a:rPr>
              <a:t>procentima</a:t>
            </a:r>
            <a:r>
              <a:rPr lang="en-GB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GB" dirty="0" err="1">
                <a:solidFill>
                  <a:schemeClr val="tx1"/>
                </a:solidFill>
              </a:rPr>
              <a:t>trošak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hrane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err="1">
                <a:solidFill>
                  <a:schemeClr val="tx1"/>
                </a:solidFill>
              </a:rPr>
              <a:t>trošak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pića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err="1">
                <a:solidFill>
                  <a:schemeClr val="tx1"/>
                </a:solidFill>
              </a:rPr>
              <a:t>trošak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zaposlenih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GOP (</a:t>
            </a:r>
            <a:r>
              <a:rPr lang="en-GB" dirty="0" err="1">
                <a:solidFill>
                  <a:schemeClr val="tx1"/>
                </a:solidFill>
              </a:rPr>
              <a:t>bruto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operativni</a:t>
            </a:r>
            <a:r>
              <a:rPr lang="en-GB" dirty="0">
                <a:solidFill>
                  <a:schemeClr val="tx1"/>
                </a:solidFill>
              </a:rPr>
              <a:t> profit)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  </a:t>
            </a:r>
            <a:endParaRPr lang="sr-Latn-R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2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2852-0A9A-4239-8F02-55EC5A35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1"/>
            <a:ext cx="10353692" cy="1280160"/>
          </a:xfrm>
        </p:spPr>
        <p:txBody>
          <a:bodyPr>
            <a:normAutofit fontScale="90000"/>
          </a:bodyPr>
          <a:lstStyle/>
          <a:p>
            <a:br>
              <a:rPr lang="en-GB" sz="4800" dirty="0"/>
            </a:br>
            <a:r>
              <a:rPr lang="en-GB" sz="4400" dirty="0"/>
              <a:t>Teme </a:t>
            </a:r>
            <a:r>
              <a:rPr lang="en-GB" sz="4400" dirty="0" err="1"/>
              <a:t>vežbi</a:t>
            </a:r>
            <a:r>
              <a:rPr lang="en-GB" sz="4400" dirty="0"/>
              <a:t>: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F832-919A-4E4E-8E53-7D7AE28E7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i="1" dirty="0" err="1"/>
              <a:t>Organizaciona</a:t>
            </a:r>
            <a:r>
              <a:rPr lang="en-GB" sz="2800" i="1" dirty="0"/>
              <a:t> </a:t>
            </a:r>
            <a:r>
              <a:rPr lang="en-GB" sz="2800" i="1" dirty="0" err="1"/>
              <a:t>struktura</a:t>
            </a:r>
            <a:r>
              <a:rPr lang="en-GB" sz="2800" i="1" dirty="0"/>
              <a:t> </a:t>
            </a:r>
            <a:r>
              <a:rPr lang="en-GB" sz="2800" i="1" dirty="0" err="1"/>
              <a:t>menadžment</a:t>
            </a:r>
            <a:r>
              <a:rPr lang="sr-Latn-RS" sz="2800" i="1" dirty="0"/>
              <a:t>a</a:t>
            </a:r>
            <a:r>
              <a:rPr lang="en-GB" sz="2800" i="1" dirty="0"/>
              <a:t> u </a:t>
            </a:r>
            <a:r>
              <a:rPr lang="en-GB" sz="2800" i="1" dirty="0" err="1"/>
              <a:t>hotelu</a:t>
            </a:r>
            <a:r>
              <a:rPr lang="en-GB" sz="2800" i="1" dirty="0"/>
              <a:t> po </a:t>
            </a:r>
            <a:r>
              <a:rPr lang="en-GB" sz="2800" i="1" dirty="0" err="1"/>
              <a:t>sektorima</a:t>
            </a:r>
            <a:r>
              <a:rPr lang="sr-Cyrl-RS" sz="2800" i="1" dirty="0"/>
              <a:t>:</a:t>
            </a:r>
            <a:endParaRPr lang="en-GB" sz="2800" i="1" dirty="0"/>
          </a:p>
          <a:p>
            <a:pPr lvl="1"/>
            <a:r>
              <a:rPr lang="en-GB" sz="2400" dirty="0" err="1"/>
              <a:t>Menadžment</a:t>
            </a:r>
            <a:r>
              <a:rPr lang="en-GB" sz="2400" dirty="0"/>
              <a:t> </a:t>
            </a:r>
            <a:r>
              <a:rPr lang="en-GB" sz="2400" dirty="0" err="1"/>
              <a:t>ljudskih</a:t>
            </a:r>
            <a:r>
              <a:rPr lang="en-GB" sz="2400" dirty="0"/>
              <a:t> </a:t>
            </a:r>
            <a:r>
              <a:rPr lang="en-GB" sz="2400" dirty="0" err="1"/>
              <a:t>resursa</a:t>
            </a:r>
            <a:endParaRPr lang="en-GB" sz="2400" dirty="0"/>
          </a:p>
          <a:p>
            <a:pPr lvl="1"/>
            <a:r>
              <a:rPr lang="en-GB" sz="2400" dirty="0" err="1"/>
              <a:t>Menadžment</a:t>
            </a:r>
            <a:r>
              <a:rPr lang="en-GB" sz="2400" dirty="0"/>
              <a:t> </a:t>
            </a:r>
            <a:r>
              <a:rPr lang="en-GB" sz="2400" dirty="0" err="1"/>
              <a:t>odeljenja</a:t>
            </a:r>
            <a:r>
              <a:rPr lang="en-GB" sz="2400" dirty="0"/>
              <a:t> soba –</a:t>
            </a:r>
            <a:r>
              <a:rPr lang="en-GB" sz="2400" dirty="0" err="1"/>
              <a:t>biznis</a:t>
            </a:r>
            <a:r>
              <a:rPr lang="en-GB" sz="2400" dirty="0"/>
              <a:t> plan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menadžement</a:t>
            </a:r>
            <a:r>
              <a:rPr lang="en-GB" sz="2400" dirty="0"/>
              <a:t> </a:t>
            </a:r>
            <a:r>
              <a:rPr lang="en-GB" sz="2400" dirty="0" err="1"/>
              <a:t>kvaliteta</a:t>
            </a:r>
            <a:endParaRPr lang="en-GB" sz="2400" dirty="0"/>
          </a:p>
          <a:p>
            <a:pPr lvl="1"/>
            <a:r>
              <a:rPr lang="en-GB" sz="2400" b="1" dirty="0" err="1"/>
              <a:t>Menadžment</a:t>
            </a:r>
            <a:r>
              <a:rPr lang="en-GB" sz="2400" b="1" dirty="0"/>
              <a:t> </a:t>
            </a:r>
            <a:r>
              <a:rPr lang="en-GB" sz="2400" b="1" dirty="0" err="1"/>
              <a:t>hrane</a:t>
            </a:r>
            <a:r>
              <a:rPr lang="en-GB" sz="2400" b="1" dirty="0"/>
              <a:t> </a:t>
            </a:r>
            <a:r>
              <a:rPr lang="en-GB" sz="2400" b="1" dirty="0" err="1"/>
              <a:t>i</a:t>
            </a:r>
            <a:r>
              <a:rPr lang="en-GB" sz="2400" b="1" dirty="0"/>
              <a:t> </a:t>
            </a:r>
            <a:r>
              <a:rPr lang="en-GB" sz="2400" b="1" dirty="0" err="1"/>
              <a:t>pića</a:t>
            </a:r>
            <a:r>
              <a:rPr lang="en-GB" sz="2400" b="1" dirty="0"/>
              <a:t> </a:t>
            </a:r>
          </a:p>
          <a:p>
            <a:pPr lvl="1"/>
            <a:r>
              <a:rPr lang="en-GB" sz="2400" dirty="0" err="1"/>
              <a:t>Menaždment</a:t>
            </a:r>
            <a:r>
              <a:rPr lang="en-GB" sz="2400" dirty="0"/>
              <a:t> </a:t>
            </a:r>
            <a:r>
              <a:rPr lang="en-GB" sz="2400" dirty="0" err="1"/>
              <a:t>prodaje</a:t>
            </a:r>
            <a:r>
              <a:rPr lang="en-GB" sz="2400" dirty="0"/>
              <a:t>, </a:t>
            </a:r>
            <a:r>
              <a:rPr lang="en-GB" sz="2400" dirty="0" err="1"/>
              <a:t>rezevacija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prihoda</a:t>
            </a:r>
            <a:r>
              <a:rPr lang="en-GB" sz="2400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2588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BCDA9-61D2-45C6-AFF3-01904B39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err="1"/>
              <a:t>Menadžment</a:t>
            </a:r>
            <a:r>
              <a:rPr lang="en-GB" sz="4800" dirty="0"/>
              <a:t> </a:t>
            </a:r>
            <a:r>
              <a:rPr lang="en-GB" sz="4800" dirty="0" err="1"/>
              <a:t>odeljenja</a:t>
            </a:r>
            <a:r>
              <a:rPr lang="en-GB" sz="4800" dirty="0"/>
              <a:t> soba </a:t>
            </a:r>
            <a:endParaRPr lang="sr-Latn-R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B7E681-11DD-4B46-8C1F-47D3B311D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izra</a:t>
            </a:r>
            <a:r>
              <a:rPr lang="en-GB" dirty="0" err="1"/>
              <a:t>čunava</a:t>
            </a:r>
            <a:r>
              <a:rPr lang="en-GB" dirty="0"/>
              <a:t> </a:t>
            </a:r>
            <a:r>
              <a:rPr lang="en-GB" dirty="0" err="1"/>
              <a:t>prosečna</a:t>
            </a:r>
            <a:r>
              <a:rPr lang="en-GB" dirty="0"/>
              <a:t> </a:t>
            </a:r>
            <a:r>
              <a:rPr lang="en-GB" dirty="0" err="1"/>
              <a:t>cena</a:t>
            </a:r>
            <a:r>
              <a:rPr lang="en-GB" dirty="0"/>
              <a:t> </a:t>
            </a:r>
            <a:r>
              <a:rPr lang="en-GB" dirty="0" err="1"/>
              <a:t>sobe</a:t>
            </a: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err="1"/>
              <a:t>Kako</a:t>
            </a:r>
            <a:r>
              <a:rPr lang="en-GB" dirty="0"/>
              <a:t> se </a:t>
            </a:r>
            <a:r>
              <a:rPr lang="en-GB" dirty="0" err="1"/>
              <a:t>izračunava</a:t>
            </a:r>
            <a:r>
              <a:rPr lang="en-GB" dirty="0"/>
              <a:t> </a:t>
            </a:r>
            <a:r>
              <a:rPr lang="en-GB" dirty="0" err="1"/>
              <a:t>prosečna</a:t>
            </a:r>
            <a:r>
              <a:rPr lang="en-GB" dirty="0"/>
              <a:t> </a:t>
            </a:r>
            <a:r>
              <a:rPr lang="en-GB" dirty="0" err="1"/>
              <a:t>zauzetost</a:t>
            </a:r>
            <a:r>
              <a:rPr lang="en-GB" dirty="0"/>
              <a:t> po </a:t>
            </a:r>
            <a:r>
              <a:rPr lang="en-GB" dirty="0" err="1"/>
              <a:t>sobi</a:t>
            </a:r>
            <a:endParaRPr lang="en-GB" dirty="0"/>
          </a:p>
          <a:p>
            <a:pPr marL="201168" lvl="1" indent="0">
              <a:buNone/>
            </a:pP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err="1"/>
              <a:t>Kako</a:t>
            </a:r>
            <a:r>
              <a:rPr lang="en-GB" dirty="0"/>
              <a:t> se </a:t>
            </a:r>
            <a:r>
              <a:rPr lang="en-GB" dirty="0" err="1"/>
              <a:t>izračunava</a:t>
            </a:r>
            <a:r>
              <a:rPr lang="en-GB" dirty="0"/>
              <a:t> </a:t>
            </a:r>
            <a:r>
              <a:rPr lang="en-GB" dirty="0" err="1"/>
              <a:t>prihod</a:t>
            </a:r>
            <a:r>
              <a:rPr lang="en-GB" dirty="0"/>
              <a:t> po </a:t>
            </a:r>
            <a:r>
              <a:rPr lang="en-GB" dirty="0" err="1"/>
              <a:t>raspoloživoj</a:t>
            </a:r>
            <a:r>
              <a:rPr lang="en-GB" dirty="0"/>
              <a:t> </a:t>
            </a:r>
            <a:r>
              <a:rPr lang="en-GB" dirty="0" err="1"/>
              <a:t>sobi</a:t>
            </a:r>
            <a:r>
              <a:rPr lang="en-GB" dirty="0"/>
              <a:t>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8359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7E2D-61A5-4924-AE8C-4C3ACF73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err="1"/>
              <a:t>Menadžment</a:t>
            </a:r>
            <a:r>
              <a:rPr lang="en-GB" sz="4400" dirty="0"/>
              <a:t> </a:t>
            </a:r>
            <a:r>
              <a:rPr lang="en-GB" sz="4400" dirty="0" err="1"/>
              <a:t>odeljenja</a:t>
            </a:r>
            <a:r>
              <a:rPr lang="en-GB" sz="4400" dirty="0"/>
              <a:t> soba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29E54-B512-41DD-8D59-607BD376D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66257"/>
            <a:ext cx="10058400" cy="3760891"/>
          </a:xfrm>
        </p:spPr>
        <p:txBody>
          <a:bodyPr/>
          <a:lstStyle/>
          <a:p>
            <a:r>
              <a:rPr lang="en-GB" dirty="0" err="1"/>
              <a:t>Forumla</a:t>
            </a:r>
            <a:r>
              <a:rPr lang="en-GB" dirty="0"/>
              <a:t> :</a:t>
            </a:r>
          </a:p>
          <a:p>
            <a:pPr marL="0" indent="0">
              <a:buNone/>
            </a:pPr>
            <a:r>
              <a:rPr lang="en-GB" sz="2800" dirty="0"/>
              <a:t>Average Daily Rate = Room Revenue / Rooms sold </a:t>
            </a:r>
          </a:p>
          <a:p>
            <a:pPr marL="0" indent="0">
              <a:buNone/>
            </a:pPr>
            <a:r>
              <a:rPr lang="en-GB" sz="2800" dirty="0"/>
              <a:t>Revenue per available room = Room revenue / Number of rooms available</a:t>
            </a:r>
          </a:p>
          <a:p>
            <a:pPr marL="0" indent="0">
              <a:buNone/>
            </a:pPr>
            <a:r>
              <a:rPr lang="en-GB" sz="2800" dirty="0" err="1"/>
              <a:t>Okupiranost</a:t>
            </a:r>
            <a:r>
              <a:rPr lang="en-GB" sz="2800" dirty="0"/>
              <a:t> % = Rooms sold / Number of rooms available </a:t>
            </a:r>
            <a:endParaRPr lang="sr-Latn-RS" sz="2800" dirty="0"/>
          </a:p>
          <a:p>
            <a:pPr marL="0" indent="0">
              <a:buNone/>
            </a:pPr>
            <a:endParaRPr lang="en-GB" sz="32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2304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8983D-98E8-4743-B720-2EF7E114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Vežba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8AF32-DA03-48DF-B293-CC76FAECE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Vežba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 err="1"/>
              <a:t>Ako</a:t>
            </a:r>
            <a:r>
              <a:rPr lang="en-GB" dirty="0"/>
              <a:t> hotel </a:t>
            </a:r>
            <a:r>
              <a:rPr lang="en-GB" dirty="0" err="1"/>
              <a:t>ima</a:t>
            </a:r>
            <a:r>
              <a:rPr lang="en-GB" dirty="0"/>
              <a:t> 220 soba, od toga je </a:t>
            </a:r>
            <a:r>
              <a:rPr lang="en-GB" dirty="0" err="1"/>
              <a:t>prodato</a:t>
            </a:r>
            <a:r>
              <a:rPr lang="en-GB" dirty="0"/>
              <a:t> 32000 soba </a:t>
            </a:r>
            <a:r>
              <a:rPr lang="en-GB" dirty="0" err="1"/>
              <a:t>godišnje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ostvaren</a:t>
            </a:r>
            <a:r>
              <a:rPr lang="en-GB" dirty="0"/>
              <a:t> </a:t>
            </a:r>
            <a:r>
              <a:rPr lang="en-GB" dirty="0" err="1"/>
              <a:t>prihod</a:t>
            </a:r>
            <a:r>
              <a:rPr lang="en-GB" dirty="0"/>
              <a:t> od 4,5 mil., </a:t>
            </a:r>
            <a:r>
              <a:rPr lang="en-GB" dirty="0" err="1"/>
              <a:t>izračunati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 Rev Par </a:t>
            </a:r>
          </a:p>
          <a:p>
            <a:pPr marL="0" indent="0">
              <a:buNone/>
            </a:pPr>
            <a:r>
              <a:rPr lang="en-GB" dirty="0"/>
              <a:t> ADR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err="1"/>
              <a:t>Prosečnu</a:t>
            </a:r>
            <a:r>
              <a:rPr lang="en-GB" dirty="0"/>
              <a:t> </a:t>
            </a:r>
            <a:r>
              <a:rPr lang="en-GB" dirty="0" err="1"/>
              <a:t>godišnju</a:t>
            </a:r>
            <a:r>
              <a:rPr lang="en-GB" dirty="0"/>
              <a:t> </a:t>
            </a:r>
            <a:r>
              <a:rPr lang="en-GB" dirty="0" err="1"/>
              <a:t>okupiranost</a:t>
            </a:r>
            <a:r>
              <a:rPr lang="en-GB" dirty="0"/>
              <a:t> %</a:t>
            </a:r>
          </a:p>
          <a:p>
            <a:r>
              <a:rPr lang="en-GB" dirty="0"/>
              <a:t>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4340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30965-8157-4090-9756-B55F00C7E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err="1"/>
              <a:t>Menadžment</a:t>
            </a:r>
            <a:r>
              <a:rPr lang="en-GB" sz="4800" dirty="0"/>
              <a:t> F&amp;B </a:t>
            </a:r>
            <a:r>
              <a:rPr lang="en-GB" sz="4800" dirty="0" err="1"/>
              <a:t>odeljenja</a:t>
            </a:r>
            <a:r>
              <a:rPr lang="en-GB" sz="4800" dirty="0"/>
              <a:t> </a:t>
            </a:r>
            <a:endParaRPr lang="sr-Latn-R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8388A9-34C6-4E34-A7E9-C7D0F6C19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964" t="29979" r="34509"/>
          <a:stretch/>
        </p:blipFill>
        <p:spPr>
          <a:xfrm>
            <a:off x="2793533" y="1938815"/>
            <a:ext cx="6241134" cy="404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9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5D36-C8EA-4329-878C-14135123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53632"/>
          </a:xfrm>
        </p:spPr>
        <p:txBody>
          <a:bodyPr/>
          <a:lstStyle/>
          <a:p>
            <a:r>
              <a:rPr lang="en-GB" sz="4400" dirty="0" err="1"/>
              <a:t>Menadžment</a:t>
            </a:r>
            <a:r>
              <a:rPr lang="en-GB" sz="4400" dirty="0"/>
              <a:t> F&amp;B </a:t>
            </a:r>
            <a:r>
              <a:rPr lang="en-GB" sz="4400" dirty="0" err="1"/>
              <a:t>odeljenja</a:t>
            </a:r>
            <a:r>
              <a:rPr lang="en-GB" sz="4400" dirty="0"/>
              <a:t> </a:t>
            </a:r>
            <a:endParaRPr lang="sr-Latn-R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283015-03EF-438D-8DA6-2EBBAAA333E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146371"/>
              </p:ext>
            </p:extLst>
          </p:nvPr>
        </p:nvGraphicFramePr>
        <p:xfrm>
          <a:off x="1186204" y="1124127"/>
          <a:ext cx="9880552" cy="530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Worksheet" r:id="rId3" imgW="11906205" imgH="8639288" progId="Excel.Sheet.12">
                  <p:embed/>
                </p:oleObj>
              </mc:Choice>
              <mc:Fallback>
                <p:oleObj name="Worksheet" r:id="rId3" imgW="11906205" imgH="86392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6204" y="1124127"/>
                        <a:ext cx="9880552" cy="5301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6359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5D36-C8EA-4329-878C-14135123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53632"/>
          </a:xfrm>
        </p:spPr>
        <p:txBody>
          <a:bodyPr/>
          <a:lstStyle/>
          <a:p>
            <a:r>
              <a:rPr lang="en-GB" sz="4400" dirty="0" err="1"/>
              <a:t>Menadžment</a:t>
            </a:r>
            <a:r>
              <a:rPr lang="en-GB" sz="4400" dirty="0"/>
              <a:t> F&amp;B </a:t>
            </a:r>
            <a:r>
              <a:rPr lang="en-GB" sz="4400" dirty="0" err="1"/>
              <a:t>odeljenja</a:t>
            </a:r>
            <a:r>
              <a:rPr lang="en-GB" sz="4400" dirty="0"/>
              <a:t> </a:t>
            </a:r>
            <a:endParaRPr lang="sr-Latn-R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D9306E-A53E-4205-A0F6-7AC8E1580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Restaurant and bar BP.XLSX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9370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9B32A-5BFE-42A0-8365-6BF2E9E5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err="1"/>
              <a:t>Menadžment</a:t>
            </a:r>
            <a:r>
              <a:rPr lang="en-GB" sz="4400" dirty="0"/>
              <a:t> F&amp;B </a:t>
            </a:r>
            <a:r>
              <a:rPr lang="en-GB" sz="4400" dirty="0" err="1"/>
              <a:t>odeljenja</a:t>
            </a:r>
            <a:r>
              <a:rPr lang="en-GB" sz="4400" dirty="0"/>
              <a:t> </a:t>
            </a:r>
            <a:endParaRPr lang="sr-Latn-R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82144-EC3A-42E4-BFB7-1DA61D6E9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err="1"/>
              <a:t>Osnovni</a:t>
            </a:r>
            <a:r>
              <a:rPr lang="en-GB" b="1" dirty="0"/>
              <a:t> </a:t>
            </a:r>
            <a:r>
              <a:rPr lang="en-GB" b="1" dirty="0" err="1"/>
              <a:t>troškovi</a:t>
            </a:r>
            <a:r>
              <a:rPr lang="en-GB" b="1" dirty="0"/>
              <a:t> </a:t>
            </a:r>
            <a:r>
              <a:rPr lang="en-GB" b="1" dirty="0" err="1"/>
              <a:t>prodaje</a:t>
            </a:r>
            <a:r>
              <a:rPr lang="en-GB" b="1" dirty="0"/>
              <a:t> u </a:t>
            </a:r>
            <a:r>
              <a:rPr lang="en-GB" b="1" dirty="0" err="1"/>
              <a:t>procentima</a:t>
            </a:r>
            <a:r>
              <a:rPr lang="en-GB" b="1" dirty="0"/>
              <a:t> od </a:t>
            </a:r>
            <a:r>
              <a:rPr lang="en-GB" b="1" dirty="0" err="1"/>
              <a:t>prihoda</a:t>
            </a:r>
            <a:r>
              <a:rPr lang="en-GB" dirty="0"/>
              <a:t>:</a:t>
            </a:r>
          </a:p>
          <a:p>
            <a:r>
              <a:rPr lang="en-GB" dirty="0"/>
              <a:t> </a:t>
            </a:r>
          </a:p>
          <a:p>
            <a:r>
              <a:rPr lang="en-GB" dirty="0" err="1"/>
              <a:t>Hrana</a:t>
            </a:r>
            <a:r>
              <a:rPr lang="en-GB" dirty="0"/>
              <a:t> 35-45 % (</a:t>
            </a:r>
            <a:r>
              <a:rPr lang="en-GB" dirty="0" err="1"/>
              <a:t>trošak</a:t>
            </a:r>
            <a:r>
              <a:rPr lang="en-GB" dirty="0"/>
              <a:t> </a:t>
            </a:r>
            <a:r>
              <a:rPr lang="en-GB" dirty="0" err="1"/>
              <a:t>hrane</a:t>
            </a:r>
            <a:r>
              <a:rPr lang="en-GB" dirty="0"/>
              <a:t> / </a:t>
            </a:r>
            <a:r>
              <a:rPr lang="en-GB" dirty="0" err="1"/>
              <a:t>prihod</a:t>
            </a:r>
            <a:r>
              <a:rPr lang="en-GB" dirty="0"/>
              <a:t> od </a:t>
            </a:r>
            <a:r>
              <a:rPr lang="en-GB" dirty="0" err="1"/>
              <a:t>hrane</a:t>
            </a:r>
            <a:r>
              <a:rPr lang="en-GB" dirty="0"/>
              <a:t>)</a:t>
            </a:r>
          </a:p>
          <a:p>
            <a:r>
              <a:rPr lang="en-GB" dirty="0" err="1"/>
              <a:t>Piće</a:t>
            </a:r>
            <a:r>
              <a:rPr lang="en-GB" dirty="0"/>
              <a:t> 25-35% (</a:t>
            </a:r>
            <a:r>
              <a:rPr lang="en-GB" dirty="0" err="1"/>
              <a:t>trošak</a:t>
            </a:r>
            <a:r>
              <a:rPr lang="en-GB" dirty="0"/>
              <a:t> </a:t>
            </a:r>
            <a:r>
              <a:rPr lang="en-GB" dirty="0" err="1"/>
              <a:t>pića</a:t>
            </a:r>
            <a:r>
              <a:rPr lang="en-GB" dirty="0"/>
              <a:t> / </a:t>
            </a:r>
            <a:r>
              <a:rPr lang="en-GB" dirty="0" err="1"/>
              <a:t>prihod</a:t>
            </a:r>
            <a:r>
              <a:rPr lang="en-GB" dirty="0"/>
              <a:t> od </a:t>
            </a:r>
            <a:r>
              <a:rPr lang="en-GB" dirty="0" err="1"/>
              <a:t>pića</a:t>
            </a:r>
            <a:r>
              <a:rPr lang="en-GB" dirty="0"/>
              <a:t>)</a:t>
            </a:r>
          </a:p>
          <a:p>
            <a:r>
              <a:rPr lang="en-GB" dirty="0" err="1"/>
              <a:t>Zaposleni</a:t>
            </a:r>
            <a:r>
              <a:rPr lang="en-GB" dirty="0"/>
              <a:t> 30-40% (</a:t>
            </a:r>
            <a:r>
              <a:rPr lang="en-GB" dirty="0" err="1"/>
              <a:t>trošak</a:t>
            </a:r>
            <a:r>
              <a:rPr lang="en-GB" dirty="0"/>
              <a:t> </a:t>
            </a:r>
            <a:r>
              <a:rPr lang="en-GB" dirty="0" err="1"/>
              <a:t>zaposlenih</a:t>
            </a:r>
            <a:r>
              <a:rPr lang="en-GB" dirty="0"/>
              <a:t> / </a:t>
            </a:r>
            <a:r>
              <a:rPr lang="en-GB" dirty="0" err="1"/>
              <a:t>ukupnim</a:t>
            </a:r>
            <a:r>
              <a:rPr lang="en-GB" dirty="0"/>
              <a:t> </a:t>
            </a:r>
            <a:r>
              <a:rPr lang="en-GB" dirty="0" err="1"/>
              <a:t>prihodom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GOP = </a:t>
            </a:r>
            <a:r>
              <a:rPr lang="en-GB" dirty="0" err="1"/>
              <a:t>ukupni</a:t>
            </a:r>
            <a:r>
              <a:rPr lang="en-GB" dirty="0"/>
              <a:t> </a:t>
            </a:r>
            <a:r>
              <a:rPr lang="en-GB" dirty="0" err="1"/>
              <a:t>operativni</a:t>
            </a:r>
            <a:r>
              <a:rPr lang="en-GB" dirty="0"/>
              <a:t> </a:t>
            </a:r>
            <a:r>
              <a:rPr lang="en-GB" dirty="0" err="1"/>
              <a:t>prihodi</a:t>
            </a:r>
            <a:r>
              <a:rPr lang="en-GB" dirty="0"/>
              <a:t> – </a:t>
            </a:r>
            <a:r>
              <a:rPr lang="en-GB" dirty="0" err="1"/>
              <a:t>ukupni</a:t>
            </a:r>
            <a:r>
              <a:rPr lang="en-GB" dirty="0"/>
              <a:t> </a:t>
            </a:r>
            <a:r>
              <a:rPr lang="en-GB" dirty="0" err="1"/>
              <a:t>operativni</a:t>
            </a:r>
            <a:r>
              <a:rPr lang="en-GB" dirty="0"/>
              <a:t> </a:t>
            </a:r>
            <a:r>
              <a:rPr lang="en-GB" dirty="0" err="1"/>
              <a:t>troškovi</a:t>
            </a:r>
            <a:r>
              <a:rPr lang="en-GB" dirty="0"/>
              <a:t> </a:t>
            </a:r>
          </a:p>
          <a:p>
            <a:r>
              <a:rPr lang="en-GB" dirty="0"/>
              <a:t>GOP % = GOP / </a:t>
            </a:r>
            <a:r>
              <a:rPr lang="en-GB" dirty="0" err="1"/>
              <a:t>ukupni</a:t>
            </a:r>
            <a:r>
              <a:rPr lang="en-GB" dirty="0"/>
              <a:t> </a:t>
            </a:r>
            <a:r>
              <a:rPr lang="en-GB" dirty="0" err="1"/>
              <a:t>operativni</a:t>
            </a:r>
            <a:r>
              <a:rPr lang="en-GB" dirty="0"/>
              <a:t> </a:t>
            </a:r>
            <a:r>
              <a:rPr lang="en-GB" dirty="0" err="1"/>
              <a:t>prihodi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1261369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{0C454BE7-EF8C-4B2C-BDA7-3719819A23D0}tf56160789_win32</Template>
  <TotalTime>0</TotalTime>
  <Words>298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Bookman Old Style</vt:lpstr>
      <vt:lpstr>Calibri</vt:lpstr>
      <vt:lpstr>Franklin Gothic Book</vt:lpstr>
      <vt:lpstr>Wingdings</vt:lpstr>
      <vt:lpstr>1_RetrospectVTI</vt:lpstr>
      <vt:lpstr>Worksheet</vt:lpstr>
      <vt:lpstr>Menadžment u hotelijerstvu </vt:lpstr>
      <vt:lpstr> Teme vežbi:</vt:lpstr>
      <vt:lpstr>Menadžment odeljenja soba </vt:lpstr>
      <vt:lpstr>Menadžment odeljenja soba</vt:lpstr>
      <vt:lpstr>Vežba</vt:lpstr>
      <vt:lpstr>Menadžment F&amp;B odeljenja </vt:lpstr>
      <vt:lpstr>Menadžment F&amp;B odeljenja </vt:lpstr>
      <vt:lpstr>Menadžment F&amp;B odeljenja </vt:lpstr>
      <vt:lpstr>Menadžment F&amp;B odeljenja </vt:lpstr>
      <vt:lpstr>Menadžment F&amp;B odeljenja </vt:lpstr>
      <vt:lpstr>Menadžment F&amp;B odeljenja </vt:lpstr>
      <vt:lpstr>Vežba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Marko Ilic - Falkensteiner Hotel Beograd</dc:creator>
  <cp:lastModifiedBy>Marko Ilic - Falkensteiner Hotel Beograd</cp:lastModifiedBy>
  <cp:revision>51</cp:revision>
  <dcterms:created xsi:type="dcterms:W3CDTF">2021-10-21T06:28:36Z</dcterms:created>
  <dcterms:modified xsi:type="dcterms:W3CDTF">2022-12-21T14:30:00Z</dcterms:modified>
</cp:coreProperties>
</file>