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3" r:id="rId3"/>
    <p:sldId id="268" r:id="rId4"/>
    <p:sldId id="264" r:id="rId5"/>
    <p:sldId id="265" r:id="rId6"/>
    <p:sldId id="272" r:id="rId7"/>
    <p:sldId id="270" r:id="rId8"/>
    <p:sldId id="27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01+PnL+Summary20211203134017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1"/>
            <a:ext cx="10353692" cy="1280160"/>
          </a:xfrm>
        </p:spPr>
        <p:txBody>
          <a:bodyPr>
            <a:normAutofit fontScale="90000"/>
          </a:bodyPr>
          <a:lstStyle/>
          <a:p>
            <a:br>
              <a:rPr lang="en-GB" sz="4800" dirty="0"/>
            </a:br>
            <a:r>
              <a:rPr lang="en-GB" sz="4400" dirty="0"/>
              <a:t>Teme </a:t>
            </a:r>
            <a:r>
              <a:rPr lang="en-GB" sz="4400" dirty="0" err="1"/>
              <a:t>vežbi</a:t>
            </a:r>
            <a:r>
              <a:rPr lang="en-GB" sz="4400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1" dirty="0" err="1"/>
              <a:t>Organizaciona</a:t>
            </a:r>
            <a:r>
              <a:rPr lang="en-GB" sz="2800" i="1" dirty="0"/>
              <a:t> </a:t>
            </a:r>
            <a:r>
              <a:rPr lang="en-GB" sz="2800" i="1" dirty="0" err="1"/>
              <a:t>struktura</a:t>
            </a:r>
            <a:r>
              <a:rPr lang="en-GB" sz="2800" i="1" dirty="0"/>
              <a:t> </a:t>
            </a:r>
            <a:r>
              <a:rPr lang="en-GB" sz="2800" i="1" dirty="0" err="1"/>
              <a:t>menadžment</a:t>
            </a:r>
            <a:r>
              <a:rPr lang="sr-Latn-RS" sz="2800" i="1" dirty="0"/>
              <a:t>a</a:t>
            </a:r>
            <a:r>
              <a:rPr lang="en-GB" sz="2800" i="1" dirty="0"/>
              <a:t> u </a:t>
            </a:r>
            <a:r>
              <a:rPr lang="en-GB" sz="2800" i="1" dirty="0" err="1"/>
              <a:t>hotelu</a:t>
            </a:r>
            <a:r>
              <a:rPr lang="en-GB" sz="2800" i="1" dirty="0"/>
              <a:t> po </a:t>
            </a:r>
            <a:r>
              <a:rPr lang="en-GB" sz="2800" i="1" dirty="0" err="1"/>
              <a:t>sektorima</a:t>
            </a:r>
            <a:r>
              <a:rPr lang="sr-Cyrl-RS" sz="2800" i="1" dirty="0"/>
              <a:t>:</a:t>
            </a:r>
            <a:endParaRPr lang="en-GB" sz="2800" i="1" dirty="0"/>
          </a:p>
          <a:p>
            <a:pPr lvl="1"/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ljudskih</a:t>
            </a:r>
            <a:r>
              <a:rPr lang="en-GB" sz="2400" dirty="0"/>
              <a:t> </a:t>
            </a:r>
            <a:r>
              <a:rPr lang="en-GB" sz="2400" dirty="0" err="1"/>
              <a:t>resursa</a:t>
            </a:r>
            <a:endParaRPr lang="en-GB" sz="2400" dirty="0"/>
          </a:p>
          <a:p>
            <a:pPr lvl="1"/>
            <a:r>
              <a:rPr lang="en-GB" sz="2400" b="1" dirty="0" err="1"/>
              <a:t>Menadžment</a:t>
            </a:r>
            <a:r>
              <a:rPr lang="en-GB" sz="2400" b="1" dirty="0"/>
              <a:t> </a:t>
            </a:r>
            <a:r>
              <a:rPr lang="en-GB" sz="2400" b="1" dirty="0" err="1"/>
              <a:t>odeljenja</a:t>
            </a:r>
            <a:r>
              <a:rPr lang="en-GB" sz="2400" b="1" dirty="0"/>
              <a:t> soba –</a:t>
            </a:r>
            <a:r>
              <a:rPr lang="en-GB" sz="2400" b="1" dirty="0" err="1"/>
              <a:t>biznis</a:t>
            </a:r>
            <a:r>
              <a:rPr lang="en-GB" sz="2400" b="1" dirty="0"/>
              <a:t> plan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menadžement</a:t>
            </a:r>
            <a:r>
              <a:rPr lang="en-GB" sz="2400" b="1" dirty="0"/>
              <a:t> </a:t>
            </a:r>
            <a:r>
              <a:rPr lang="en-GB" sz="2400" b="1" dirty="0" err="1"/>
              <a:t>kvaliteta</a:t>
            </a:r>
            <a:endParaRPr lang="en-GB" sz="2400" b="1" dirty="0"/>
          </a:p>
          <a:p>
            <a:pPr lvl="1"/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hrane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pića</a:t>
            </a:r>
            <a:r>
              <a:rPr lang="en-GB" sz="2400" dirty="0"/>
              <a:t> </a:t>
            </a:r>
          </a:p>
          <a:p>
            <a:pPr lvl="1"/>
            <a:r>
              <a:rPr lang="en-GB" sz="2400" dirty="0" err="1"/>
              <a:t>Menaždment</a:t>
            </a:r>
            <a:r>
              <a:rPr lang="en-GB" sz="2400" dirty="0"/>
              <a:t> </a:t>
            </a:r>
            <a:r>
              <a:rPr lang="en-GB" sz="2400" dirty="0" err="1"/>
              <a:t>prodaje</a:t>
            </a:r>
            <a:r>
              <a:rPr lang="en-GB" sz="2400" dirty="0"/>
              <a:t>, </a:t>
            </a:r>
            <a:r>
              <a:rPr lang="en-GB" sz="2400" dirty="0" err="1"/>
              <a:t>rezevacija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prihoda</a:t>
            </a:r>
            <a:r>
              <a:rPr lang="en-GB" sz="24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2588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2EA7-3BA1-4D20-BA2C-F679E687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/>
              <a:t>Menadžment</a:t>
            </a:r>
            <a:r>
              <a:rPr lang="en-GB" sz="4800" dirty="0"/>
              <a:t> </a:t>
            </a:r>
            <a:r>
              <a:rPr lang="en-GB" sz="4800" dirty="0" err="1"/>
              <a:t>odeljenja</a:t>
            </a:r>
            <a:r>
              <a:rPr lang="en-GB" sz="4800" dirty="0"/>
              <a:t> soba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125D90-221A-4313-A02E-1D258196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4" t="30771" r="66786" b="16217"/>
          <a:stretch/>
        </p:blipFill>
        <p:spPr>
          <a:xfrm>
            <a:off x="2265028" y="2147581"/>
            <a:ext cx="6568579" cy="3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6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61EB-95C0-43C6-B273-594A7480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800" dirty="0"/>
            </a:br>
            <a:br>
              <a:rPr lang="en-GB" sz="4800" dirty="0"/>
            </a:br>
            <a:r>
              <a:rPr lang="en-GB" sz="4800" dirty="0" err="1"/>
              <a:t>Menadžment</a:t>
            </a:r>
            <a:r>
              <a:rPr lang="en-GB" sz="4800" dirty="0"/>
              <a:t> </a:t>
            </a:r>
            <a:r>
              <a:rPr lang="en-GB" sz="4800" dirty="0" err="1"/>
              <a:t>odeljenja</a:t>
            </a:r>
            <a:r>
              <a:rPr lang="en-GB" sz="4800" dirty="0"/>
              <a:t> soba - </a:t>
            </a:r>
            <a:r>
              <a:rPr lang="en-GB" sz="4800" dirty="0" err="1"/>
              <a:t>prihodi</a:t>
            </a:r>
            <a:r>
              <a:rPr lang="en-GB" sz="4800" dirty="0"/>
              <a:t> </a:t>
            </a:r>
            <a:endParaRPr lang="sr-Latn-R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0DCC36-F980-4423-9174-60BDCCEF6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886586"/>
              </p:ext>
            </p:extLst>
          </p:nvPr>
        </p:nvGraphicFramePr>
        <p:xfrm>
          <a:off x="1870745" y="2108199"/>
          <a:ext cx="8539994" cy="3760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2239">
                  <a:extLst>
                    <a:ext uri="{9D8B030D-6E8A-4147-A177-3AD203B41FA5}">
                      <a16:colId xmlns:a16="http://schemas.microsoft.com/office/drawing/2014/main" val="4250277139"/>
                    </a:ext>
                  </a:extLst>
                </a:gridCol>
                <a:gridCol w="1029551">
                  <a:extLst>
                    <a:ext uri="{9D8B030D-6E8A-4147-A177-3AD203B41FA5}">
                      <a16:colId xmlns:a16="http://schemas.microsoft.com/office/drawing/2014/main" val="2154595163"/>
                    </a:ext>
                  </a:extLst>
                </a:gridCol>
                <a:gridCol w="1029551">
                  <a:extLst>
                    <a:ext uri="{9D8B030D-6E8A-4147-A177-3AD203B41FA5}">
                      <a16:colId xmlns:a16="http://schemas.microsoft.com/office/drawing/2014/main" val="3152758774"/>
                    </a:ext>
                  </a:extLst>
                </a:gridCol>
                <a:gridCol w="1029551">
                  <a:extLst>
                    <a:ext uri="{9D8B030D-6E8A-4147-A177-3AD203B41FA5}">
                      <a16:colId xmlns:a16="http://schemas.microsoft.com/office/drawing/2014/main" val="951416412"/>
                    </a:ext>
                  </a:extLst>
                </a:gridCol>
                <a:gridCol w="1029551">
                  <a:extLst>
                    <a:ext uri="{9D8B030D-6E8A-4147-A177-3AD203B41FA5}">
                      <a16:colId xmlns:a16="http://schemas.microsoft.com/office/drawing/2014/main" val="3347775820"/>
                    </a:ext>
                  </a:extLst>
                </a:gridCol>
                <a:gridCol w="1029551">
                  <a:extLst>
                    <a:ext uri="{9D8B030D-6E8A-4147-A177-3AD203B41FA5}">
                      <a16:colId xmlns:a16="http://schemas.microsoft.com/office/drawing/2014/main" val="3465692046"/>
                    </a:ext>
                  </a:extLst>
                </a:gridCol>
              </a:tblGrid>
              <a:tr h="162629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Business Plan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963921838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2018</a:t>
                      </a:r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2019</a:t>
                      </a:r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2020</a:t>
                      </a:r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2021</a:t>
                      </a:r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2022</a:t>
                      </a:r>
                      <a:endParaRPr lang="sr-Latn-RS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434238703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700" u="none" strike="noStrike">
                          <a:effectLst/>
                        </a:rPr>
                        <a:t>Budget </a:t>
                      </a:r>
                      <a:endParaRPr lang="sr-Latn-RS" sz="7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700" u="none" strike="noStrike">
                          <a:effectLst/>
                        </a:rPr>
                        <a:t>MTP</a:t>
                      </a:r>
                      <a:endParaRPr lang="sr-Latn-RS" sz="7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700" u="none" strike="noStrike">
                          <a:effectLst/>
                        </a:rPr>
                        <a:t>MTP</a:t>
                      </a:r>
                      <a:endParaRPr lang="sr-Latn-RS" sz="7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700" u="none" strike="noStrike">
                          <a:effectLst/>
                        </a:rPr>
                        <a:t>MTP</a:t>
                      </a:r>
                      <a:endParaRPr lang="sr-Latn-RS" sz="7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700" u="none" strike="noStrike">
                          <a:effectLst/>
                        </a:rPr>
                        <a:t>MTP</a:t>
                      </a:r>
                      <a:endParaRPr lang="sr-Latn-RS" sz="7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ctr"/>
                </a:tc>
                <a:extLst>
                  <a:ext uri="{0D108BD9-81ED-4DB2-BD59-A6C34878D82A}">
                    <a16:rowId xmlns:a16="http://schemas.microsoft.com/office/drawing/2014/main" val="70295833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Open Days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184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365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366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365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365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662558175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No of rooms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115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115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115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115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115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86448691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Available rooms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21.160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41.975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42.090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41.975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41.975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878956694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Available beds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44.528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88.330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88.572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88.330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88.330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84467154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DOF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2,08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2,08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2,08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2,08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2,08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105530933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TOTAL ROOMS OCCUPIED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5.924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16.790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21.500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22.145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22.809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853093597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ROOM OCCUPANCY 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28,00%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40,00%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51,08%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52,76%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54,34%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567128522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TOTAL BEDS OCCUPIED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12.322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34.923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44.720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46.062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47.443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449259900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 dirty="0">
                          <a:effectLst/>
                        </a:rPr>
                        <a:t>BED OCCUPANCY %</a:t>
                      </a:r>
                      <a:endParaRPr lang="sr-Latn-R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27,67%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39,54%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50,49%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52,15%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53,71%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858030264"/>
                  </a:ext>
                </a:extLst>
              </a:tr>
              <a:tr h="11519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4281658671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REVPAR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43,45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67,68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83,33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87,79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90,77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882080826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Total Revenue per Room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7.994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24.703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30.497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32.043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33.130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461677071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GOP per Room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2.830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9.733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12.473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13.106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13.716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835274887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EBITDAR per Room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2.590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  8.992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11.559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12.144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         12.722 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845214880"/>
                  </a:ext>
                </a:extLst>
              </a:tr>
              <a:tr h="11519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512963979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Revenue Rooms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651.640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2.014.800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2.623.000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2.745.980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2.828.359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883661524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Revenue F&amp;B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228.074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705.180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754.807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801.554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837.967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4007047039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Revenue SPA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26.582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80.592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86.263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91.605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95.767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298168760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Revenue Others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13.032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40.228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43.130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45.802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47.884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727314767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Total Revenues</a:t>
                      </a:r>
                      <a:endParaRPr lang="sr-Latn-RS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919.328</a:t>
                      </a:r>
                      <a:endParaRPr lang="sr-Latn-RS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2.840.800</a:t>
                      </a:r>
                      <a:endParaRPr lang="sr-Latn-RS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3.507.200</a:t>
                      </a:r>
                      <a:endParaRPr lang="sr-Latn-RS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3.684.941</a:t>
                      </a:r>
                      <a:endParaRPr lang="sr-Latn-RS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3.809.977</a:t>
                      </a:r>
                      <a:endParaRPr lang="sr-Latn-RS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307058047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Revenue Growth %</a:t>
                      </a:r>
                      <a:endParaRPr lang="sr-Latn-RS" sz="7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309%</a:t>
                      </a:r>
                      <a:endParaRPr lang="sr-Latn-RS" sz="7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123%</a:t>
                      </a:r>
                      <a:endParaRPr lang="sr-Latn-RS" sz="7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105%</a:t>
                      </a:r>
                      <a:endParaRPr lang="sr-Latn-RS" sz="7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103%</a:t>
                      </a:r>
                      <a:endParaRPr lang="sr-Latn-RS" sz="7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937070932"/>
                  </a:ext>
                </a:extLst>
              </a:tr>
              <a:tr h="11519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700" u="none" strike="noStrike">
                          <a:effectLst/>
                        </a:rPr>
                        <a:t> 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586830833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NET AVERAGE ROOM RATE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110,00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120,00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122,00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124,00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124,00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120419964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NET AVERAGE BED RATE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52,88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57,69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58,65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59,62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59,62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142156886"/>
                  </a:ext>
                </a:extLst>
              </a:tr>
              <a:tr h="135524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700" u="none" strike="noStrike">
                          <a:effectLst/>
                        </a:rPr>
                        <a:t>TOTAL REVENUE PER GUEST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74,61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81,34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78,43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>
                          <a:effectLst/>
                        </a:rPr>
                        <a:t>80,00</a:t>
                      </a:r>
                      <a:endParaRPr lang="sr-Latn-RS" sz="7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700" u="none" strike="noStrike" dirty="0">
                          <a:effectLst/>
                        </a:rPr>
                        <a:t>80,31</a:t>
                      </a:r>
                      <a:endParaRPr lang="sr-Latn-R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702971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8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B661-A4FF-4F1C-9CA2-0CDC819C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Menadžment</a:t>
            </a:r>
            <a:r>
              <a:rPr lang="en-GB" sz="4400" dirty="0"/>
              <a:t> </a:t>
            </a:r>
            <a:r>
              <a:rPr lang="en-GB" sz="4400" dirty="0" err="1"/>
              <a:t>odeljenja</a:t>
            </a:r>
            <a:r>
              <a:rPr lang="en-GB" sz="4400" dirty="0"/>
              <a:t> soba - </a:t>
            </a:r>
            <a:r>
              <a:rPr lang="en-GB" sz="4400" dirty="0" err="1"/>
              <a:t>troškovi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09A424-E4CF-4BB0-8C1A-5158088296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7713" y="2412206"/>
          <a:ext cx="8216900" cy="3152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381388676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06334631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23173457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8451909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88428732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55713697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728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 % OF REVENUE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10,50%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9,50%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9,50%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9,50%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9,50%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02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TOTAL PAYROLL % OF REVENUE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29,00%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26,00%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23,50%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23,50%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23,50%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91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OTHER DIRECT EXPENSES 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6,20%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6,20%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6,20%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6,70%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6,70%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963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 and GENERAL % OF REVENUE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5,40%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5,40%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5,90%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5,90%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5,90%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766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SALES AND MARKETING % OF REVENUE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6,00%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5,50%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1034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PROPERTY MAINTENANCE % OF REVENUE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2,00%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3,00%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3,00%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3,00%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09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UTILITY COSTS % OF REVENUE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5,00%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873763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969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GOP 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325.442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1.119.275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1.434.445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1.507.141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1.577.331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482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GOP % OF REVENUE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35,4%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39,4%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40,9%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40,9%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41,4%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266554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892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Management fee 3%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         27.580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         85.224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        105.216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        110.548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        114.299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638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Insurance, Propery tax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06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Rent and Lease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337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EBITDAR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297.862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1.034.051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1.329.229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1.396.593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1.463.031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40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EBITDAR 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32,4%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36,4%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37,9%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37,9%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 dirty="0">
                          <a:effectLst/>
                        </a:rPr>
                        <a:t>38,4%</a:t>
                      </a:r>
                      <a:endParaRPr lang="sr-Latn-R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257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96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CDA9-61D2-45C6-AFF3-01904B39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/>
              <a:t>Menadžment</a:t>
            </a:r>
            <a:r>
              <a:rPr lang="en-GB" sz="4800" dirty="0"/>
              <a:t> </a:t>
            </a:r>
            <a:r>
              <a:rPr lang="en-GB" sz="4800" dirty="0" err="1"/>
              <a:t>odeljenja</a:t>
            </a:r>
            <a:r>
              <a:rPr lang="en-GB" sz="4800" dirty="0"/>
              <a:t> soba</a:t>
            </a:r>
            <a:endParaRPr lang="sr-Latn-R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7E681-11DD-4B46-8C1F-47D3B311D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hlinkClick r:id="rId2" action="ppaction://hlinkfile"/>
              </a:rPr>
              <a:t>01+PnL+Summary20211203134017.xlsx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359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7E2D-61A5-4924-AE8C-4C3ACF73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Menadžment</a:t>
            </a:r>
            <a:r>
              <a:rPr lang="en-GB" sz="4400" dirty="0"/>
              <a:t> </a:t>
            </a:r>
            <a:r>
              <a:rPr lang="en-GB" sz="4400" dirty="0" err="1"/>
              <a:t>odeljenja</a:t>
            </a:r>
            <a:r>
              <a:rPr lang="en-GB" sz="4400" dirty="0"/>
              <a:t> soba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9E54-B512-41DD-8D59-607BD376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6257"/>
            <a:ext cx="10058400" cy="3760891"/>
          </a:xfrm>
        </p:spPr>
        <p:txBody>
          <a:bodyPr/>
          <a:lstStyle/>
          <a:p>
            <a:r>
              <a:rPr lang="en-GB" dirty="0" err="1"/>
              <a:t>Forumla</a:t>
            </a:r>
            <a:r>
              <a:rPr lang="en-GB" dirty="0"/>
              <a:t> :</a:t>
            </a:r>
          </a:p>
          <a:p>
            <a:pPr marL="0" indent="0">
              <a:buNone/>
            </a:pPr>
            <a:r>
              <a:rPr lang="en-GB" sz="2800" dirty="0"/>
              <a:t>Average Daily Rate = Room Revenue / Rooms sold </a:t>
            </a:r>
          </a:p>
          <a:p>
            <a:pPr marL="0" indent="0">
              <a:buNone/>
            </a:pPr>
            <a:r>
              <a:rPr lang="en-GB" sz="2800" dirty="0"/>
              <a:t>Revenue per available room = Room revenue / Number of rooms available</a:t>
            </a:r>
          </a:p>
          <a:p>
            <a:pPr marL="0" indent="0">
              <a:buNone/>
            </a:pPr>
            <a:r>
              <a:rPr lang="en-GB" sz="2800" dirty="0" err="1"/>
              <a:t>Okupiranost</a:t>
            </a:r>
            <a:r>
              <a:rPr lang="en-GB" sz="2800" dirty="0"/>
              <a:t> % = Rooms sold / Number of rooms available </a:t>
            </a:r>
            <a:endParaRPr lang="sr-Latn-RS" sz="2800" dirty="0"/>
          </a:p>
          <a:p>
            <a:pPr marL="0" indent="0">
              <a:buNone/>
            </a:pPr>
            <a:endParaRPr lang="en-GB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2304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8983D-98E8-4743-B720-2EF7E114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Vežba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AF32-DA03-48DF-B293-CC76FAEC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Vežba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 err="1"/>
              <a:t>Ako</a:t>
            </a:r>
            <a:r>
              <a:rPr lang="en-GB" dirty="0"/>
              <a:t> hotel </a:t>
            </a:r>
            <a:r>
              <a:rPr lang="en-GB" dirty="0" err="1"/>
              <a:t>ima</a:t>
            </a:r>
            <a:r>
              <a:rPr lang="en-GB" dirty="0"/>
              <a:t> 150 soba, od toga je </a:t>
            </a:r>
            <a:r>
              <a:rPr lang="en-GB" dirty="0" err="1"/>
              <a:t>prodato</a:t>
            </a:r>
            <a:r>
              <a:rPr lang="en-GB" dirty="0"/>
              <a:t> 28000 soba </a:t>
            </a:r>
            <a:r>
              <a:rPr lang="en-GB" dirty="0" err="1"/>
              <a:t>godišnje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ostvaren</a:t>
            </a:r>
            <a:r>
              <a:rPr lang="en-GB" dirty="0"/>
              <a:t> </a:t>
            </a:r>
            <a:r>
              <a:rPr lang="en-GB" dirty="0" err="1"/>
              <a:t>prihod</a:t>
            </a:r>
            <a:r>
              <a:rPr lang="en-GB" dirty="0"/>
              <a:t> od 3,5 mil., </a:t>
            </a:r>
            <a:r>
              <a:rPr lang="en-GB" dirty="0" err="1"/>
              <a:t>izračunati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Rev Par </a:t>
            </a:r>
          </a:p>
          <a:p>
            <a:pPr marL="0" indent="0">
              <a:buNone/>
            </a:pPr>
            <a:r>
              <a:rPr lang="en-GB" dirty="0"/>
              <a:t> ADR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Prosečnu</a:t>
            </a:r>
            <a:r>
              <a:rPr lang="en-GB" dirty="0"/>
              <a:t> </a:t>
            </a:r>
            <a:r>
              <a:rPr lang="en-GB" dirty="0" err="1"/>
              <a:t>godišnju</a:t>
            </a:r>
            <a:r>
              <a:rPr lang="en-GB" dirty="0"/>
              <a:t> </a:t>
            </a:r>
            <a:r>
              <a:rPr lang="en-GB" dirty="0" err="1"/>
              <a:t>okupiranost</a:t>
            </a:r>
            <a:r>
              <a:rPr lang="en-GB" dirty="0"/>
              <a:t> %</a:t>
            </a:r>
          </a:p>
          <a:p>
            <a:r>
              <a:rPr lang="en-GB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340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2883-DCF6-4E30-A6C4-5FC267EB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Menadžment</a:t>
            </a:r>
            <a:r>
              <a:rPr lang="en-GB" dirty="0"/>
              <a:t> </a:t>
            </a:r>
            <a:r>
              <a:rPr lang="en-GB" dirty="0" err="1"/>
              <a:t>kvaliteta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CFEAF2-963D-4863-A40A-04C79E25F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7" t="11531" r="44582" b="14188"/>
          <a:stretch/>
        </p:blipFill>
        <p:spPr>
          <a:xfrm>
            <a:off x="1627465" y="2063691"/>
            <a:ext cx="8170877" cy="41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14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573</Words>
  <Application>Microsoft Office PowerPoint</Application>
  <PresentationFormat>Widescreen</PresentationFormat>
  <Paragraphs>296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Verdana</vt:lpstr>
      <vt:lpstr>1_RetrospectVTI</vt:lpstr>
      <vt:lpstr>Menadžment u hotelijerstvu </vt:lpstr>
      <vt:lpstr> Teme vežbi:</vt:lpstr>
      <vt:lpstr>Menadžment odeljenja soba</vt:lpstr>
      <vt:lpstr>  Menadžment odeljenja soba - prihodi </vt:lpstr>
      <vt:lpstr>Menadžment odeljenja soba - troškovi</vt:lpstr>
      <vt:lpstr>Menadžment odeljenja soba</vt:lpstr>
      <vt:lpstr>Menadžment odeljenja soba</vt:lpstr>
      <vt:lpstr>Vežba</vt:lpstr>
      <vt:lpstr>Menadžment kvaliteta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39</cp:revision>
  <dcterms:created xsi:type="dcterms:W3CDTF">2021-10-21T06:28:36Z</dcterms:created>
  <dcterms:modified xsi:type="dcterms:W3CDTF">2022-12-14T14:14:18Z</dcterms:modified>
</cp:coreProperties>
</file>