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notesMasterIdLst>
    <p:notesMasterId r:id="rId16"/>
  </p:notesMasterIdLst>
  <p:sldIdLst>
    <p:sldId id="325" r:id="rId2"/>
    <p:sldId id="262" r:id="rId3"/>
    <p:sldId id="313" r:id="rId4"/>
    <p:sldId id="308" r:id="rId5"/>
    <p:sldId id="310" r:id="rId6"/>
    <p:sldId id="315" r:id="rId7"/>
    <p:sldId id="316" r:id="rId8"/>
    <p:sldId id="317" r:id="rId9"/>
    <p:sldId id="318" r:id="rId10"/>
    <p:sldId id="319" r:id="rId11"/>
    <p:sldId id="320" r:id="rId12"/>
    <p:sldId id="321" r:id="rId13"/>
    <p:sldId id="322" r:id="rId14"/>
    <p:sldId id="32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ko Ilic - Falkensteiner Hotel Beograd" initials="MI-FHB" lastIdx="1" clrIdx="0">
    <p:extLst>
      <p:ext uri="{19B8F6BF-5375-455C-9EA6-DF929625EA0E}">
        <p15:presenceInfo xmlns:p15="http://schemas.microsoft.com/office/powerpoint/2012/main" userId="S::GM.FBE@falkensteiner.com::0debf4ad-1076-4d89-8dc4-54a02ef3784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B4C7A8-21EA-443E-8F42-1338E4FE1203}" type="datetimeFigureOut">
              <a:rPr lang="sr-Latn-RS" smtClean="0"/>
              <a:t>28.11.2022.</a:t>
            </a:fld>
            <a:endParaRPr lang="sr-Latn-R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R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56E22E-DE3A-41DC-A11A-9B45607FA4E0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180208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11/28/2022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11/28/2022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11/28/2022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11/28/2022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11/28/2022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11/28/2022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11/28/2022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11/28/2022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11/28/2022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11/28/2022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11/28/2022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4" y="639097"/>
            <a:ext cx="6253317" cy="2789903"/>
          </a:xfrm>
        </p:spPr>
        <p:txBody>
          <a:bodyPr>
            <a:normAutofit/>
          </a:bodyPr>
          <a:lstStyle/>
          <a:p>
            <a:r>
              <a:rPr lang="en-US" sz="6600" dirty="0" err="1"/>
              <a:t>Menad</a:t>
            </a:r>
            <a:r>
              <a:rPr lang="en-GB" sz="6600" dirty="0" err="1"/>
              <a:t>žmen</a:t>
            </a:r>
            <a:r>
              <a:rPr lang="sr-Latn-RS" sz="6600" dirty="0"/>
              <a:t>t</a:t>
            </a:r>
            <a:r>
              <a:rPr lang="en-GB" sz="6600" dirty="0"/>
              <a:t> u </a:t>
            </a:r>
            <a:r>
              <a:rPr lang="en-GB" sz="6600" dirty="0" err="1"/>
              <a:t>hotelijerstvu</a:t>
            </a:r>
            <a:r>
              <a:rPr lang="en-GB" sz="6600" dirty="0"/>
              <a:t> </a:t>
            </a:r>
            <a:endParaRPr lang="en-US" sz="6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9753" y="4672739"/>
            <a:ext cx="6269347" cy="1813786"/>
          </a:xfrm>
        </p:spPr>
        <p:txBody>
          <a:bodyPr>
            <a:normAutofit lnSpcReduction="10000"/>
          </a:bodyPr>
          <a:lstStyle/>
          <a:p>
            <a:r>
              <a:rPr lang="sr-Latn-R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            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VEŽBE</a:t>
            </a:r>
            <a:endParaRPr lang="sr-Latn-R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sr-Latn-R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sr-Latn-R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                         Marko Ilić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Picture 4" descr="A picture containing building, sitting, bench, side&#10;&#10;Description automatically generated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4635315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3365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24E59-0506-410D-851B-CA6C5568E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Raspored</a:t>
            </a:r>
            <a:r>
              <a:rPr lang="en-GB" dirty="0"/>
              <a:t> </a:t>
            </a:r>
            <a:r>
              <a:rPr lang="en-GB" dirty="0" err="1"/>
              <a:t>zaposlenih</a:t>
            </a:r>
            <a:endParaRPr lang="sr-Latn-R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8383CF-4A3F-453E-B5D0-4E6865E71F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82304"/>
            <a:ext cx="10058400" cy="3760891"/>
          </a:xfrm>
        </p:spPr>
        <p:txBody>
          <a:bodyPr>
            <a:normAutofit/>
          </a:bodyPr>
          <a:lstStyle/>
          <a:p>
            <a:r>
              <a:rPr lang="sl-SI" sz="3200" b="1" dirty="0"/>
              <a:t>VEŽBA – </a:t>
            </a:r>
            <a:r>
              <a:rPr lang="sl-SI" sz="3200" b="1"/>
              <a:t>RASPORED ZAPOSLENIH</a:t>
            </a:r>
            <a:r>
              <a:rPr lang="sl-SI" b="1" dirty="0"/>
              <a:t>				</a:t>
            </a:r>
            <a:endParaRPr lang="sr-Latn-RS" dirty="0"/>
          </a:p>
          <a:p>
            <a:r>
              <a:rPr lang="en-GB" sz="3200" dirty="0"/>
              <a:t>Rad u </a:t>
            </a:r>
            <a:r>
              <a:rPr lang="en-GB" sz="3200" dirty="0" err="1"/>
              <a:t>grupama</a:t>
            </a:r>
            <a:r>
              <a:rPr lang="en-GB" sz="3200" dirty="0"/>
              <a:t> </a:t>
            </a:r>
          </a:p>
          <a:p>
            <a:r>
              <a:rPr lang="en-GB" sz="3200" dirty="0"/>
              <a:t>10 </a:t>
            </a:r>
            <a:r>
              <a:rPr lang="en-GB" sz="3200" dirty="0" err="1"/>
              <a:t>minuta</a:t>
            </a:r>
            <a:endParaRPr lang="en-GB" sz="3200" dirty="0"/>
          </a:p>
          <a:p>
            <a:endParaRPr lang="sr-Latn-RS" dirty="0"/>
          </a:p>
          <a:p>
            <a:endParaRPr lang="sr-Latn-RS" dirty="0"/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DE6C9441-A353-42C7-93C8-43C7773482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0066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8483805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4310B-3E4F-41CE-B7E2-265B7AEBD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Raspored</a:t>
            </a:r>
            <a:r>
              <a:rPr lang="en-GB" dirty="0"/>
              <a:t> </a:t>
            </a:r>
            <a:r>
              <a:rPr lang="en-GB" dirty="0" err="1"/>
              <a:t>zaposlenih</a:t>
            </a:r>
            <a:endParaRPr lang="sr-Latn-R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C2557A-0BED-4C40-B43A-231B7555B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5943" y="2024311"/>
            <a:ext cx="10664085" cy="3760891"/>
          </a:xfrm>
        </p:spPr>
        <p:txBody>
          <a:bodyPr>
            <a:normAutofit/>
          </a:bodyPr>
          <a:lstStyle/>
          <a:p>
            <a:pPr lvl="0"/>
            <a:r>
              <a:rPr lang="sl-SI" sz="3200" b="1" dirty="0"/>
              <a:t>Sa kakvim bi se problemima rukovodlilac sreo?</a:t>
            </a:r>
            <a:endParaRPr lang="sr-Latn-RS" sz="3200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sr-Latn-RS" dirty="0"/>
              <a:t> </a:t>
            </a:r>
            <a:r>
              <a:rPr lang="sl-SI" dirty="0"/>
              <a:t>Fiksni raspored zaposlenih na uzima u obzir obim posla</a:t>
            </a:r>
            <a:endParaRPr lang="sr-Latn-RS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sl-SI" dirty="0"/>
              <a:t> Može da se dogodi da u jednom danu ima suviše zaposlenih, a da neki drugi dan ih nema dovoljno</a:t>
            </a:r>
            <a:endParaRPr lang="sr-Latn-RS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sl-SI" dirty="0"/>
              <a:t> Može da rezultira u povišenim troškovima</a:t>
            </a:r>
            <a:endParaRPr lang="sr-Latn-RS" dirty="0"/>
          </a:p>
          <a:p>
            <a:pPr>
              <a:buFont typeface="Arial" panose="020B0604020202020204" pitchFamily="34" charset="0"/>
              <a:buChar char="•"/>
            </a:pPr>
            <a:r>
              <a:rPr lang="sl-SI" dirty="0"/>
              <a:t> Fiksni raspored zaposlenih je iz tog razloga primenjiv samo u onim sektorima u kojima je obim posla uvek relativno isti – računovodstvo, finansije, administracija...</a:t>
            </a:r>
            <a:endParaRPr lang="sr-Latn-RS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 </a:t>
            </a:r>
            <a:r>
              <a:rPr lang="sl-SI" dirty="0"/>
              <a:t>U ostalim sektorima rukovodilac mora da vodi računa da broj zaposlenih odgovora obimu posla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8644451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B5D6F-FCD6-4A5E-A4DA-EBF0C6B62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Određivanje broja zaposlenih</a:t>
            </a:r>
            <a:r>
              <a:rPr lang="sl-SI" b="1" dirty="0"/>
              <a:t>	</a:t>
            </a:r>
            <a:endParaRPr lang="sr-Latn-R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9A26A0-8D5D-4873-AB26-6D4B1ACD46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b="1" dirty="0"/>
              <a:t> </a:t>
            </a:r>
            <a:r>
              <a:rPr lang="sl-SI" sz="3200" b="1" dirty="0"/>
              <a:t>Šta podrazumevamo pod pojmom </a:t>
            </a:r>
            <a:r>
              <a:rPr lang="en-US" sz="3200" b="1" dirty="0"/>
              <a:t>“</a:t>
            </a:r>
            <a:r>
              <a:rPr lang="en-US" sz="3200" b="1" dirty="0" err="1"/>
              <a:t>broj</a:t>
            </a:r>
            <a:r>
              <a:rPr lang="en-US" sz="3200" b="1" dirty="0"/>
              <a:t> </a:t>
            </a:r>
            <a:r>
              <a:rPr lang="sr-Latn-CS" sz="3200" b="1" dirty="0"/>
              <a:t>zaposlenih</a:t>
            </a:r>
            <a:r>
              <a:rPr lang="en-US" sz="3200" b="1" dirty="0"/>
              <a:t>”?</a:t>
            </a:r>
            <a:endParaRPr lang="sr-Latn-RS" sz="3200" dirty="0"/>
          </a:p>
          <a:p>
            <a:r>
              <a:rPr lang="sl-SI" sz="3000" dirty="0"/>
              <a:t>Broj zaposlenih koji su neophodni za određeni obim posla. </a:t>
            </a:r>
            <a:endParaRPr lang="sr-Latn-RS" sz="3000" dirty="0"/>
          </a:p>
          <a:p>
            <a:r>
              <a:rPr lang="sl-SI" dirty="0"/>
              <a:t> </a:t>
            </a:r>
            <a:endParaRPr lang="sr-Latn-RS" dirty="0"/>
          </a:p>
          <a:p>
            <a:r>
              <a:rPr lang="sl-SI" sz="2500" dirty="0"/>
              <a:t>Na primer:</a:t>
            </a:r>
            <a:endParaRPr lang="sr-Latn-RS" sz="2500" dirty="0"/>
          </a:p>
          <a:p>
            <a:r>
              <a:rPr lang="sl-SI" sz="2500" dirty="0"/>
              <a:t>1 sobarica na 12 soba</a:t>
            </a:r>
            <a:endParaRPr lang="sr-Latn-RS" sz="2500" dirty="0"/>
          </a:p>
          <a:p>
            <a:r>
              <a:rPr lang="sl-SI" sz="2500" dirty="0"/>
              <a:t>1 k</a:t>
            </a:r>
            <a:r>
              <a:rPr lang="en-GB" sz="2500" dirty="0" err="1"/>
              <a:t>onobar</a:t>
            </a:r>
            <a:r>
              <a:rPr lang="sl-SI" sz="2500" dirty="0"/>
              <a:t> na </a:t>
            </a:r>
            <a:r>
              <a:rPr lang="en-GB" sz="2500" dirty="0"/>
              <a:t>1</a:t>
            </a:r>
            <a:r>
              <a:rPr lang="sl-SI" sz="2500" dirty="0"/>
              <a:t>0 stolova</a:t>
            </a:r>
            <a:endParaRPr lang="sr-Latn-RS" sz="2500" dirty="0"/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604652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45055-03E4-4D4E-8B67-D01909A34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Određivanje broja zaposlenih</a:t>
            </a:r>
            <a:endParaRPr lang="sr-Latn-R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60AC66-591C-4539-8BF9-E5CECDC6EC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5001" y="2007533"/>
            <a:ext cx="10058400" cy="3760891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sl-SI" sz="3200" b="1" dirty="0"/>
              <a:t>Koji faktori će uticati na povećanje broja zaposlenih (na primer, osposobiti </a:t>
            </a:r>
            <a:r>
              <a:rPr lang="en-GB" sz="3200" b="1" dirty="0" err="1"/>
              <a:t>konobar</a:t>
            </a:r>
            <a:r>
              <a:rPr lang="sr-Latn-RS" sz="3200" b="1" dirty="0"/>
              <a:t>a</a:t>
            </a:r>
            <a:r>
              <a:rPr lang="sl-SI" sz="3200" b="1" dirty="0"/>
              <a:t> da pokriva </a:t>
            </a:r>
            <a:r>
              <a:rPr lang="en-GB" sz="3200" b="1" dirty="0"/>
              <a:t>1</a:t>
            </a:r>
            <a:r>
              <a:rPr lang="sl-SI" sz="3200" b="1" dirty="0"/>
              <a:t>5 stolova)?</a:t>
            </a:r>
            <a:endParaRPr lang="sr-Latn-RS" sz="3200" dirty="0"/>
          </a:p>
          <a:p>
            <a:r>
              <a:rPr lang="sl-SI" sz="2000" b="1" dirty="0"/>
              <a:t> </a:t>
            </a:r>
            <a:endParaRPr lang="sr-Latn-RS" sz="20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sl-SI" sz="3000" dirty="0"/>
              <a:t>Bolji sistem</a:t>
            </a:r>
            <a:endParaRPr lang="sr-Latn-RS" sz="30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sl-SI" sz="3000" dirty="0"/>
              <a:t>Dobra organizacija</a:t>
            </a:r>
            <a:endParaRPr lang="sr-Latn-RS" sz="30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sl-SI" sz="3000" dirty="0"/>
              <a:t>Dobar nadzor</a:t>
            </a:r>
            <a:endParaRPr lang="sr-Latn-RS" sz="30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sl-SI" sz="3000" dirty="0"/>
              <a:t>Obuka</a:t>
            </a:r>
            <a:endParaRPr lang="sr-Latn-RS" sz="30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sl-SI" sz="3000" dirty="0"/>
              <a:t>Efikasne mašine</a:t>
            </a:r>
            <a:endParaRPr lang="sr-Latn-RS" sz="3000" dirty="0"/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7433869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204F0-DE67-4950-9F61-D5811F934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Određivanje broja zaposlenih</a:t>
            </a:r>
            <a:endParaRPr lang="sr-Latn-R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8B44FB-389E-4DA8-A347-3B61905A6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8291" y="2108201"/>
            <a:ext cx="10662406" cy="3760891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sr-Latn-CS" sz="3200" b="1" dirty="0"/>
              <a:t>Koje još faktore rukovodilac mora uzeti u obzir </a:t>
            </a:r>
            <a:r>
              <a:rPr lang="sr-Latn-CS" sz="3200" b="1" dirty="0" err="1"/>
              <a:t>pre</a:t>
            </a:r>
            <a:r>
              <a:rPr lang="sr-Latn-CS" sz="3200" b="1" dirty="0"/>
              <a:t> nego što završi raspored zaposlenih?</a:t>
            </a:r>
          </a:p>
          <a:p>
            <a:pPr lvl="0"/>
            <a:endParaRPr lang="sr-Latn-RS" sz="500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sr-Latn-CS" dirty="0"/>
              <a:t> </a:t>
            </a:r>
            <a:r>
              <a:rPr lang="sr-Latn-CS" sz="3200" dirty="0"/>
              <a:t>Individualne potrebe zaposlenih</a:t>
            </a:r>
            <a:endParaRPr lang="sr-Latn-RS" sz="3200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sr-Latn-CS" sz="3200" dirty="0"/>
              <a:t> Preciznost prognoziranog obima posla</a:t>
            </a:r>
            <a:endParaRPr lang="sr-Latn-RS" sz="3200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sr-Latn-CS" sz="3200" dirty="0"/>
              <a:t> Procenat odsustva među zaposlenima</a:t>
            </a:r>
            <a:endParaRPr lang="sr-Latn-RS" sz="3200" dirty="0"/>
          </a:p>
          <a:p>
            <a:r>
              <a:rPr lang="sl-SI" dirty="0"/>
              <a:t> </a:t>
            </a:r>
            <a:endParaRPr lang="sr-Latn-RS" dirty="0"/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4248334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12852-0A9A-4239-8F02-55EC5A35E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001" y="733425"/>
            <a:ext cx="10487916" cy="1009649"/>
          </a:xfrm>
        </p:spPr>
        <p:txBody>
          <a:bodyPr>
            <a:noAutofit/>
          </a:bodyPr>
          <a:lstStyle/>
          <a:p>
            <a:br>
              <a:rPr lang="sr-Cyrl-RS" sz="4200" dirty="0"/>
            </a:br>
            <a:br>
              <a:rPr lang="sr-Cyrl-RS" sz="4200" dirty="0"/>
            </a:br>
            <a:br>
              <a:rPr lang="sr-Cyrl-RS" sz="4200" dirty="0"/>
            </a:br>
            <a:br>
              <a:rPr lang="sr-Cyrl-RS" sz="4200" dirty="0"/>
            </a:br>
            <a:br>
              <a:rPr lang="sr-Cyrl-RS" sz="4200" dirty="0"/>
            </a:br>
            <a:r>
              <a:rPr lang="sr-Cyrl-RS" sz="4200" dirty="0"/>
              <a:t> </a:t>
            </a:r>
            <a:br>
              <a:rPr lang="sr-Cyrl-RS" sz="4200" dirty="0"/>
            </a:br>
            <a:br>
              <a:rPr lang="sr-Cyrl-RS" sz="4200" dirty="0"/>
            </a:br>
            <a:r>
              <a:rPr lang="en-GB" dirty="0" err="1"/>
              <a:t>Teme</a:t>
            </a:r>
            <a:r>
              <a:rPr lang="en-GB" dirty="0"/>
              <a:t> </a:t>
            </a:r>
            <a:r>
              <a:rPr lang="en-GB" dirty="0" err="1"/>
              <a:t>vežbi</a:t>
            </a:r>
            <a:r>
              <a:rPr lang="en-GB" dirty="0"/>
              <a:t>:</a:t>
            </a:r>
            <a:endParaRPr lang="sr-Latn-R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76F832-919A-4E4E-8E53-7D7AE28E71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0965" y="1987023"/>
            <a:ext cx="10058400" cy="4011717"/>
          </a:xfrm>
        </p:spPr>
        <p:txBody>
          <a:bodyPr>
            <a:normAutofit/>
          </a:bodyPr>
          <a:lstStyle/>
          <a:p>
            <a:r>
              <a:rPr lang="en-GB" sz="3200" b="1" dirty="0" err="1"/>
              <a:t>Menadžment</a:t>
            </a:r>
            <a:r>
              <a:rPr lang="en-GB" sz="3200" b="1" dirty="0"/>
              <a:t> </a:t>
            </a:r>
            <a:r>
              <a:rPr lang="en-GB" sz="3200" b="1" dirty="0" err="1"/>
              <a:t>i</a:t>
            </a:r>
            <a:r>
              <a:rPr lang="en-GB" sz="3200" b="1" dirty="0"/>
              <a:t> </a:t>
            </a:r>
            <a:r>
              <a:rPr lang="en-GB" sz="3200" b="1" dirty="0" err="1"/>
              <a:t>osnovne</a:t>
            </a:r>
            <a:r>
              <a:rPr lang="en-GB" sz="3200" b="1" dirty="0"/>
              <a:t> </a:t>
            </a:r>
            <a:r>
              <a:rPr lang="en-GB" sz="3200" b="1" dirty="0" err="1"/>
              <a:t>kompeten</a:t>
            </a:r>
            <a:r>
              <a:rPr lang="sr-Latn-RS" sz="3200" b="1" dirty="0" err="1"/>
              <a:t>cij</a:t>
            </a:r>
            <a:r>
              <a:rPr lang="en-GB" sz="3200" b="1" dirty="0"/>
              <a:t>e </a:t>
            </a:r>
            <a:r>
              <a:rPr lang="en-GB" sz="3200" b="1" dirty="0" err="1"/>
              <a:t>menadžera</a:t>
            </a:r>
            <a:r>
              <a:rPr lang="sr-Cyrl-RS" sz="3200" b="1" dirty="0"/>
              <a:t>:</a:t>
            </a:r>
            <a:endParaRPr lang="sr-Latn-RS" sz="500" b="1" dirty="0"/>
          </a:p>
          <a:p>
            <a:endParaRPr lang="sr-Latn-RS" sz="500" dirty="0"/>
          </a:p>
          <a:p>
            <a:pPr lvl="1"/>
            <a:r>
              <a:rPr lang="en-GB" sz="3200" dirty="0" err="1"/>
              <a:t>Planiranje</a:t>
            </a:r>
            <a:r>
              <a:rPr lang="en-GB" sz="3200" dirty="0"/>
              <a:t> </a:t>
            </a:r>
            <a:r>
              <a:rPr lang="en-GB" sz="3200" dirty="0" err="1"/>
              <a:t>i</a:t>
            </a:r>
            <a:r>
              <a:rPr lang="en-GB" sz="3200" dirty="0"/>
              <a:t> org</a:t>
            </a:r>
            <a:r>
              <a:rPr lang="sr-Latn-RS" sz="3200" dirty="0"/>
              <a:t>a</a:t>
            </a:r>
            <a:r>
              <a:rPr lang="en-GB" sz="3200" dirty="0" err="1"/>
              <a:t>nizovanje</a:t>
            </a:r>
            <a:endParaRPr lang="en-GB" sz="3200" dirty="0"/>
          </a:p>
          <a:p>
            <a:pPr lvl="1"/>
            <a:r>
              <a:rPr lang="en-GB" sz="3200" dirty="0" err="1"/>
              <a:t>Liderstvo</a:t>
            </a:r>
            <a:r>
              <a:rPr lang="en-GB" sz="3200" dirty="0"/>
              <a:t> </a:t>
            </a:r>
          </a:p>
          <a:p>
            <a:pPr lvl="1"/>
            <a:r>
              <a:rPr lang="en-GB" sz="3200" dirty="0" err="1"/>
              <a:t>Komunikacija</a:t>
            </a:r>
            <a:r>
              <a:rPr lang="en-GB" sz="3200" dirty="0"/>
              <a:t> </a:t>
            </a:r>
          </a:p>
          <a:p>
            <a:pPr lvl="1"/>
            <a:r>
              <a:rPr lang="en-GB" sz="3200" dirty="0" err="1"/>
              <a:t>Motivacija</a:t>
            </a:r>
            <a:endParaRPr lang="en-GB" sz="3200" dirty="0"/>
          </a:p>
          <a:p>
            <a:pPr lvl="1"/>
            <a:r>
              <a:rPr lang="en-GB" sz="3200" dirty="0" err="1"/>
              <a:t>Menaždment</a:t>
            </a:r>
            <a:r>
              <a:rPr lang="en-GB" sz="3200" dirty="0"/>
              <a:t> </a:t>
            </a:r>
            <a:r>
              <a:rPr lang="en-GB" sz="3200" dirty="0" err="1"/>
              <a:t>ljudskih</a:t>
            </a:r>
            <a:r>
              <a:rPr lang="en-GB" sz="3200" dirty="0"/>
              <a:t> </a:t>
            </a:r>
            <a:r>
              <a:rPr lang="en-GB" sz="3200" dirty="0" err="1"/>
              <a:t>resursa</a:t>
            </a:r>
            <a:r>
              <a:rPr lang="en-GB" sz="3200" dirty="0"/>
              <a:t>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968895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D61E1-5B7B-4610-AA8D-A050179BF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HR Management </a:t>
            </a:r>
            <a:endParaRPr lang="sr-Latn-R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3E821D-D6E3-44CF-89AA-E0F0486CFD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dirty="0" err="1">
                <a:latin typeface="Franklin Gothic Book (Body)"/>
              </a:rPr>
              <a:t>Proces</a:t>
            </a:r>
            <a:r>
              <a:rPr lang="en-US" sz="3200" b="1" dirty="0">
                <a:latin typeface="Franklin Gothic Book (Body)"/>
              </a:rPr>
              <a:t> </a:t>
            </a:r>
            <a:r>
              <a:rPr lang="en-US" sz="3200" b="1" dirty="0" err="1">
                <a:latin typeface="Franklin Gothic Book (Body)"/>
              </a:rPr>
              <a:t>zapošljavanja</a:t>
            </a:r>
            <a:endParaRPr lang="sr-Latn-RS" sz="3200" b="1" dirty="0">
              <a:latin typeface="Franklin Gothic Book (Body)"/>
            </a:endParaRPr>
          </a:p>
          <a:p>
            <a:endParaRPr lang="en-GB" sz="500" b="1" dirty="0">
              <a:latin typeface="Franklin Gothic Book (Body)"/>
            </a:endParaRPr>
          </a:p>
          <a:p>
            <a:r>
              <a:rPr lang="en-GB" sz="3200" dirty="0" err="1"/>
              <a:t>Kako</a:t>
            </a:r>
            <a:r>
              <a:rPr lang="en-GB" sz="3200" dirty="0"/>
              <a:t> bi </a:t>
            </a:r>
            <a:r>
              <a:rPr lang="en-GB" sz="3200" dirty="0" err="1"/>
              <a:t>iz</a:t>
            </a:r>
            <a:r>
              <a:rPr lang="en-GB" sz="3200" dirty="0"/>
              <a:t> </a:t>
            </a:r>
            <a:r>
              <a:rPr lang="en-GB" sz="3200" dirty="0" err="1"/>
              <a:t>vašeg</a:t>
            </a:r>
            <a:r>
              <a:rPr lang="en-GB" sz="3200" dirty="0"/>
              <a:t> </a:t>
            </a:r>
            <a:r>
              <a:rPr lang="en-GB" sz="3200" dirty="0" err="1"/>
              <a:t>iskustva</a:t>
            </a:r>
            <a:r>
              <a:rPr lang="en-GB" sz="3200" dirty="0"/>
              <a:t> </a:t>
            </a:r>
            <a:r>
              <a:rPr lang="en-GB" sz="3200" dirty="0" err="1"/>
              <a:t>izgladao</a:t>
            </a:r>
            <a:r>
              <a:rPr lang="en-GB" sz="3200" dirty="0"/>
              <a:t> </a:t>
            </a:r>
            <a:r>
              <a:rPr lang="en-GB" sz="3200" dirty="0" err="1"/>
              <a:t>proces</a:t>
            </a:r>
            <a:r>
              <a:rPr lang="en-GB" sz="3200" dirty="0"/>
              <a:t> </a:t>
            </a:r>
            <a:r>
              <a:rPr lang="en-GB" sz="3200" dirty="0" err="1"/>
              <a:t>zapošlj</a:t>
            </a:r>
            <a:r>
              <a:rPr lang="sr-Latn-RS" sz="3200" dirty="0"/>
              <a:t>a</a:t>
            </a:r>
            <a:r>
              <a:rPr lang="en-GB" sz="3200" dirty="0" err="1"/>
              <a:t>vanja</a:t>
            </a:r>
            <a:r>
              <a:rPr lang="en-GB" sz="3200" dirty="0"/>
              <a:t>?</a:t>
            </a:r>
            <a:endParaRPr lang="sr-Latn-RS" sz="3200" dirty="0"/>
          </a:p>
        </p:txBody>
      </p:sp>
    </p:spTree>
    <p:extLst>
      <p:ext uri="{BB962C8B-B14F-4D97-AF65-F5344CB8AC3E}">
        <p14:creationId xmlns:p14="http://schemas.microsoft.com/office/powerpoint/2010/main" val="493465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59B1F-EDF4-419B-9FF4-7DC0FAE8A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Proces</a:t>
            </a:r>
            <a:r>
              <a:rPr lang="en-US" dirty="0"/>
              <a:t> </a:t>
            </a:r>
            <a:r>
              <a:rPr lang="en-US" dirty="0" err="1"/>
              <a:t>zapošljavanja</a:t>
            </a:r>
            <a:endParaRPr lang="sr-Latn-R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ED69DD-3361-43B1-A327-94E346A2F4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b="1" dirty="0" err="1"/>
              <a:t>Osnovni</a:t>
            </a:r>
            <a:r>
              <a:rPr lang="en-GB" sz="3200" b="1" dirty="0"/>
              <a:t> </a:t>
            </a:r>
            <a:r>
              <a:rPr lang="en-GB" sz="3200" b="1" dirty="0" err="1"/>
              <a:t>elementi</a:t>
            </a:r>
            <a:r>
              <a:rPr lang="en-GB" sz="3200" b="1" dirty="0"/>
              <a:t> </a:t>
            </a:r>
            <a:r>
              <a:rPr lang="en-GB" sz="3200" b="1" dirty="0" err="1"/>
              <a:t>procesa</a:t>
            </a:r>
            <a:r>
              <a:rPr lang="en-GB" sz="3200" b="1" dirty="0"/>
              <a:t> </a:t>
            </a:r>
            <a:r>
              <a:rPr lang="en-GB" sz="3200" b="1" dirty="0" err="1"/>
              <a:t>zapošljavanja</a:t>
            </a:r>
            <a:r>
              <a:rPr lang="sr-Latn-RS" sz="3200" b="1" dirty="0"/>
              <a:t>:</a:t>
            </a:r>
            <a:r>
              <a:rPr lang="en-GB" sz="3200" b="1" dirty="0"/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3200" dirty="0"/>
              <a:t> </a:t>
            </a:r>
            <a:r>
              <a:rPr lang="en-GB" sz="3200" dirty="0" err="1"/>
              <a:t>Analza</a:t>
            </a:r>
            <a:r>
              <a:rPr lang="en-GB" sz="3200" dirty="0"/>
              <a:t> </a:t>
            </a:r>
            <a:r>
              <a:rPr lang="en-GB" sz="3200" dirty="0" err="1"/>
              <a:t>potreba</a:t>
            </a:r>
            <a:r>
              <a:rPr lang="en-GB" sz="3200" dirty="0"/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3200" dirty="0"/>
              <a:t> </a:t>
            </a:r>
            <a:r>
              <a:rPr lang="en-GB" sz="3200" dirty="0" err="1"/>
              <a:t>Regurtacija</a:t>
            </a:r>
            <a:endParaRPr lang="en-GB" sz="3200" dirty="0"/>
          </a:p>
          <a:p>
            <a:pPr>
              <a:buFont typeface="Wingdings" panose="05000000000000000000" pitchFamily="2" charset="2"/>
              <a:buChar char="§"/>
            </a:pPr>
            <a:r>
              <a:rPr lang="en-GB" sz="3200" dirty="0"/>
              <a:t> </a:t>
            </a:r>
            <a:r>
              <a:rPr lang="en-GB" sz="3200" dirty="0" err="1"/>
              <a:t>Selekcija</a:t>
            </a:r>
            <a:r>
              <a:rPr lang="en-GB" sz="3200" dirty="0"/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3200" dirty="0"/>
              <a:t> </a:t>
            </a:r>
            <a:r>
              <a:rPr lang="en-GB" sz="3200" dirty="0" err="1"/>
              <a:t>Trening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073217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59B1F-EDF4-419B-9FF4-7DC0FAE8A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Proces</a:t>
            </a:r>
            <a:r>
              <a:rPr lang="en-US" dirty="0"/>
              <a:t> </a:t>
            </a:r>
            <a:r>
              <a:rPr lang="en-US" dirty="0" err="1"/>
              <a:t>zapošljavanja</a:t>
            </a:r>
            <a:endParaRPr lang="sr-Latn-R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ED69DD-3361-43B1-A327-94E346A2F4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66924"/>
            <a:ext cx="10058400" cy="3760891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sr-Latn-RS" sz="3200" dirty="0"/>
              <a:t> </a:t>
            </a:r>
            <a:r>
              <a:rPr lang="sr-Latn-CS" sz="3200" dirty="0"/>
              <a:t>Plate i ostali troškovi zaposlenih čine jedan od najvećih troškova u svakoj organizaciji </a:t>
            </a:r>
          </a:p>
          <a:p>
            <a:pPr marL="0" indent="0">
              <a:buNone/>
            </a:pPr>
            <a:endParaRPr lang="sr-Latn-RS" sz="500" dirty="0"/>
          </a:p>
          <a:p>
            <a:pPr>
              <a:buFont typeface="Arial" panose="020B0604020202020204" pitchFamily="34" charset="0"/>
              <a:buChar char="•"/>
            </a:pPr>
            <a:r>
              <a:rPr lang="sr-Latn-RS" sz="3200" dirty="0"/>
              <a:t> </a:t>
            </a:r>
            <a:r>
              <a:rPr lang="en-GB" sz="3200" dirty="0"/>
              <a:t>Z</a:t>
            </a:r>
            <a:r>
              <a:rPr lang="sr-Latn-CS" sz="3200" dirty="0" err="1"/>
              <a:t>aposleni</a:t>
            </a:r>
            <a:r>
              <a:rPr lang="sr-Latn-CS" sz="3200" dirty="0"/>
              <a:t> su neophodni kako bi se obavljao posao i kako bi se obezbedio zadovoljavajući nivo usluge</a:t>
            </a:r>
            <a:endParaRPr lang="sr-Latn-RS" sz="3200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5020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24E59-0506-410D-851B-CA6C5568E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Raspored</a:t>
            </a:r>
            <a:r>
              <a:rPr lang="en-GB" dirty="0"/>
              <a:t> </a:t>
            </a:r>
            <a:r>
              <a:rPr lang="en-GB" dirty="0" err="1"/>
              <a:t>zaposlenih</a:t>
            </a:r>
            <a:endParaRPr lang="sr-Latn-R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8383CF-4A3F-453E-B5D0-4E6865E71F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058400" cy="3873149"/>
          </a:xfrm>
        </p:spPr>
        <p:txBody>
          <a:bodyPr>
            <a:normAutofit fontScale="92500" lnSpcReduction="20000"/>
          </a:bodyPr>
          <a:lstStyle/>
          <a:p>
            <a:r>
              <a:rPr lang="sr-Latn-CS" sz="2700" b="1" dirty="0"/>
              <a:t>Broj zaposlenih potrebnih u </a:t>
            </a:r>
            <a:r>
              <a:rPr lang="sr-Latn-CS" sz="2700" b="1" dirty="0" err="1"/>
              <a:t>smeni</a:t>
            </a:r>
            <a:r>
              <a:rPr lang="sr-Latn-CS" sz="2700" b="1" dirty="0"/>
              <a:t> / danu	 </a:t>
            </a:r>
          </a:p>
          <a:p>
            <a:endParaRPr lang="en-GB" sz="600" b="1" dirty="0"/>
          </a:p>
          <a:p>
            <a:r>
              <a:rPr lang="sl-SI" dirty="0"/>
              <a:t>Uzmimo za primer hotel:</a:t>
            </a:r>
            <a:endParaRPr lang="sr-Latn-RS" dirty="0"/>
          </a:p>
          <a:p>
            <a:r>
              <a:rPr lang="sl-SI" dirty="0"/>
              <a:t>Recepcija – 3 zaposlena u smeni</a:t>
            </a:r>
            <a:endParaRPr lang="sr-Latn-RS" dirty="0"/>
          </a:p>
          <a:p>
            <a:r>
              <a:rPr lang="en-GB" dirty="0" err="1"/>
              <a:t>Domaćinstvo</a:t>
            </a:r>
            <a:r>
              <a:rPr lang="sl-SI" dirty="0"/>
              <a:t> – 240 Soba	</a:t>
            </a:r>
            <a:r>
              <a:rPr lang="en-GB" dirty="0"/>
              <a:t>                      </a:t>
            </a:r>
            <a:r>
              <a:rPr lang="sl-SI" dirty="0"/>
              <a:t>]  20 sobarica</a:t>
            </a:r>
            <a:endParaRPr lang="sr-Latn-RS" dirty="0"/>
          </a:p>
          <a:p>
            <a:r>
              <a:rPr lang="sl-SI" dirty="0"/>
              <a:t>	</a:t>
            </a:r>
            <a:r>
              <a:rPr lang="en-GB" dirty="0"/>
              <a:t>          </a:t>
            </a:r>
            <a:r>
              <a:rPr lang="sl-SI" dirty="0"/>
              <a:t>1 sobarica na 12 soba	</a:t>
            </a:r>
            <a:r>
              <a:rPr lang="en-GB" dirty="0"/>
              <a:t>      </a:t>
            </a:r>
            <a:r>
              <a:rPr lang="sl-SI" dirty="0"/>
              <a:t>]   dnevno</a:t>
            </a:r>
            <a:endParaRPr lang="sr-Latn-RS" dirty="0"/>
          </a:p>
          <a:p>
            <a:r>
              <a:rPr lang="sl-SI" dirty="0"/>
              <a:t>		 </a:t>
            </a:r>
            <a:endParaRPr lang="sr-Latn-RS" dirty="0"/>
          </a:p>
          <a:p>
            <a:r>
              <a:rPr lang="sl-SI" dirty="0"/>
              <a:t>Za svaki sektor možemo da računamo ukupni broj zaposlenih potrebih u smeni / dnevno. </a:t>
            </a:r>
          </a:p>
          <a:p>
            <a:r>
              <a:rPr lang="sl-SI" dirty="0"/>
              <a:t>Tada moramo da računamo:</a:t>
            </a:r>
            <a:endParaRPr lang="sr-Latn-RS" dirty="0"/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189447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24E59-0506-410D-851B-CA6C5568E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Raspored</a:t>
            </a:r>
            <a:r>
              <a:rPr lang="en-GB" dirty="0"/>
              <a:t> </a:t>
            </a:r>
            <a:r>
              <a:rPr lang="en-GB" dirty="0" err="1"/>
              <a:t>zaposlenih</a:t>
            </a:r>
            <a:endParaRPr lang="sr-Latn-R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8383CF-4A3F-453E-B5D0-4E6865E71F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056469"/>
            <a:ext cx="10058400" cy="4025549"/>
          </a:xfrm>
        </p:spPr>
        <p:txBody>
          <a:bodyPr>
            <a:normAutofit/>
          </a:bodyPr>
          <a:lstStyle/>
          <a:p>
            <a:r>
              <a:rPr lang="sl-SI" sz="2500" b="1" dirty="0"/>
              <a:t>Broj zaposlenih potrebnih u nedelji</a:t>
            </a:r>
          </a:p>
          <a:p>
            <a:endParaRPr lang="sr-Latn-RS" sz="500" dirty="0"/>
          </a:p>
          <a:p>
            <a:r>
              <a:rPr lang="sl-SI" dirty="0"/>
              <a:t>Uzimamo u obzir da zaposlenima dajemo jedan slobodan dan.</a:t>
            </a:r>
            <a:endParaRPr lang="sr-Latn-RS" dirty="0"/>
          </a:p>
          <a:p>
            <a:r>
              <a:rPr lang="sl-SI" dirty="0"/>
              <a:t>Imamo formulu koja nam pomaže da na</a:t>
            </a:r>
            <a:r>
              <a:rPr lang="en-US" dirty="0"/>
              <a:t>p</a:t>
            </a:r>
            <a:r>
              <a:rPr lang="sl-SI" dirty="0"/>
              <a:t>ravimo ovu računicu.</a:t>
            </a:r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r-Latn-RS" dirty="0"/>
          </a:p>
          <a:p>
            <a:endParaRPr lang="sr-Latn-RS" dirty="0"/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DE6C9441-A353-42C7-93C8-43C7773482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0066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pSp>
        <p:nvGrpSpPr>
          <p:cNvPr id="5" name="Group 1">
            <a:extLst>
              <a:ext uri="{FF2B5EF4-FFF2-40B4-BE49-F238E27FC236}">
                <a16:creationId xmlns:a16="http://schemas.microsoft.com/office/drawing/2014/main" id="{FFBF67C1-4FB8-41DF-A7D7-0A2029ECEF5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65173" y="3724712"/>
            <a:ext cx="6223099" cy="2057713"/>
            <a:chOff x="2468" y="3160"/>
            <a:chExt cx="10079" cy="3313"/>
          </a:xfrm>
        </p:grpSpPr>
        <p:sp>
          <p:nvSpPr>
            <p:cNvPr id="6" name="AutoShape 9">
              <a:extLst>
                <a:ext uri="{FF2B5EF4-FFF2-40B4-BE49-F238E27FC236}">
                  <a16:creationId xmlns:a16="http://schemas.microsoft.com/office/drawing/2014/main" id="{926D9EFC-3462-4C72-A995-2FD1AF2EF27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520" y="3160"/>
              <a:ext cx="9922" cy="29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r-Latn-RS"/>
            </a:p>
          </p:txBody>
        </p:sp>
        <p:sp>
          <p:nvSpPr>
            <p:cNvPr id="7" name="Rectangle 8">
              <a:extLst>
                <a:ext uri="{FF2B5EF4-FFF2-40B4-BE49-F238E27FC236}">
                  <a16:creationId xmlns:a16="http://schemas.microsoft.com/office/drawing/2014/main" id="{0A02B0A0-AED8-46AB-95E4-5DB68A371B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8" y="4727"/>
              <a:ext cx="2820" cy="16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333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67215" tIns="33608" rIns="67215" bIns="3360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r-Latn-RS" altLang="sr-Latn-RS" sz="1400" b="1" i="0" u="none" strike="noStrike" cap="none" normalizeH="0" baseline="0" dirty="0">
                  <a:ln>
                    <a:noFill/>
                  </a:ln>
                  <a:solidFill>
                    <a:srgbClr val="3333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Ukupan broj </a:t>
              </a:r>
              <a:endParaRPr kumimoji="0" lang="sr-Latn-RS" altLang="sr-Latn-R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r-Latn-RS" altLang="sr-Latn-RS" sz="1400" b="1" i="0" u="none" strike="noStrike" cap="none" normalizeH="0" baseline="0" dirty="0">
                  <a:ln>
                    <a:noFill/>
                  </a:ln>
                  <a:solidFill>
                    <a:srgbClr val="3333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zaposlenih</a:t>
              </a:r>
              <a:endParaRPr kumimoji="0" lang="sr-Latn-RS" altLang="sr-Latn-R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r-Latn-RS" altLang="sr-Latn-RS" sz="1400" b="1" i="0" u="none" strike="noStrike" cap="none" normalizeH="0" baseline="0" dirty="0">
                  <a:ln>
                    <a:noFill/>
                  </a:ln>
                  <a:solidFill>
                    <a:srgbClr val="3333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potreban nedeljno</a:t>
              </a:r>
              <a:endParaRPr kumimoji="0" lang="sr-Latn-RS" altLang="sr-Latn-R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5C17D02-8152-4560-A2CD-E8CEF8003E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6" y="4187"/>
              <a:ext cx="3213" cy="12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333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67215" tIns="33608" rIns="67215" bIns="3360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r-Latn-RS" altLang="sr-Latn-RS" sz="1200" b="0" i="0" u="none" strike="noStrike" cap="none" normalizeH="0" baseline="0" dirty="0">
                  <a:ln>
                    <a:noFill/>
                  </a:ln>
                  <a:solidFill>
                    <a:srgbClr val="333399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Ukupan broj </a:t>
              </a:r>
              <a:endParaRPr kumimoji="0" lang="sr-Latn-RS" altLang="sr-Latn-R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r-Latn-RS" altLang="sr-Latn-RS" sz="1200" b="0" i="0" u="none" strike="noStrike" cap="none" normalizeH="0" baseline="0" dirty="0">
                  <a:ln>
                    <a:noFill/>
                  </a:ln>
                  <a:solidFill>
                    <a:srgbClr val="333399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zaposlenih potreban</a:t>
              </a:r>
              <a:endParaRPr kumimoji="0" lang="sr-Latn-RS" altLang="sr-Latn-R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r-Latn-RS" altLang="sr-Latn-RS" sz="1200" b="0" i="0" u="none" strike="noStrike" cap="none" normalizeH="0" baseline="0" dirty="0">
                  <a:ln>
                    <a:noFill/>
                  </a:ln>
                  <a:solidFill>
                    <a:srgbClr val="333399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dnevno</a:t>
              </a:r>
              <a:endParaRPr kumimoji="0" lang="sr-Latn-RS" altLang="sr-Latn-R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" name="Rectangle 6">
              <a:extLst>
                <a:ext uri="{FF2B5EF4-FFF2-40B4-BE49-F238E27FC236}">
                  <a16:creationId xmlns:a16="http://schemas.microsoft.com/office/drawing/2014/main" id="{1E8E782A-131E-4386-AAF5-338DBBDCAE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70" y="4176"/>
              <a:ext cx="2677" cy="12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333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67215" tIns="33608" rIns="67215" bIns="3360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r-Latn-RS" altLang="sr-Latn-RS" sz="1200" b="0" i="0" u="none" strike="noStrike" cap="none" normalizeH="0" baseline="0" dirty="0">
                  <a:ln>
                    <a:noFill/>
                  </a:ln>
                  <a:solidFill>
                    <a:srgbClr val="333399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Ukupan broj </a:t>
              </a:r>
              <a:endParaRPr kumimoji="0" lang="sr-Latn-RS" altLang="sr-Latn-R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r-Latn-RS" altLang="sr-Latn-RS" sz="1200" b="0" i="0" u="none" strike="noStrike" cap="none" normalizeH="0" baseline="0" dirty="0">
                  <a:ln>
                    <a:noFill/>
                  </a:ln>
                  <a:solidFill>
                    <a:srgbClr val="333399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operativnih dana</a:t>
              </a:r>
              <a:endParaRPr kumimoji="0" lang="sr-Latn-RS" altLang="sr-Latn-R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r-Latn-RS" altLang="sr-Latn-RS" sz="1200" b="0" i="0" u="none" strike="noStrike" cap="none" normalizeH="0" baseline="0" dirty="0">
                  <a:ln>
                    <a:noFill/>
                  </a:ln>
                  <a:solidFill>
                    <a:srgbClr val="333399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u sektoru</a:t>
              </a:r>
              <a:endParaRPr kumimoji="0" lang="sr-Latn-RS" altLang="sr-Latn-R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" name="Line 5">
              <a:extLst>
                <a:ext uri="{FF2B5EF4-FFF2-40B4-BE49-F238E27FC236}">
                  <a16:creationId xmlns:a16="http://schemas.microsoft.com/office/drawing/2014/main" id="{CAEEACEE-02D6-4A1C-AAEF-91C59F2FDB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51" y="5371"/>
              <a:ext cx="6428" cy="0"/>
            </a:xfrm>
            <a:prstGeom prst="line">
              <a:avLst/>
            </a:prstGeom>
            <a:noFill/>
            <a:ln w="12700">
              <a:solidFill>
                <a:srgbClr val="333399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r-Latn-RS"/>
            </a:p>
          </p:txBody>
        </p:sp>
        <p:sp>
          <p:nvSpPr>
            <p:cNvPr id="11" name="Rectangle 4">
              <a:extLst>
                <a:ext uri="{FF2B5EF4-FFF2-40B4-BE49-F238E27FC236}">
                  <a16:creationId xmlns:a16="http://schemas.microsoft.com/office/drawing/2014/main" id="{2F1B79E8-4AD7-4D18-BF34-159617F624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89" y="5573"/>
              <a:ext cx="3915" cy="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333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67215" tIns="33608" rIns="67215" bIns="3360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r-Latn-RS" altLang="sr-Latn-RS" sz="1200" b="0" i="0" u="none" strike="noStrike" cap="none" normalizeH="0" baseline="0" dirty="0">
                  <a:ln>
                    <a:noFill/>
                  </a:ln>
                  <a:solidFill>
                    <a:srgbClr val="333399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Broj dana / smena</a:t>
              </a:r>
              <a:endParaRPr kumimoji="0" lang="sr-Latn-RS" altLang="sr-Latn-R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r-Latn-RS" altLang="sr-Latn-RS" sz="1200" b="0" i="0" u="none" strike="noStrike" cap="none" normalizeH="0" baseline="0" dirty="0">
                  <a:ln>
                    <a:noFill/>
                  </a:ln>
                  <a:solidFill>
                    <a:srgbClr val="333399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rada zaposlenih nedeljno</a:t>
              </a:r>
              <a:endParaRPr kumimoji="0" lang="sr-Latn-RS" altLang="sr-Latn-R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" name="Rectangle 3">
              <a:extLst>
                <a:ext uri="{FF2B5EF4-FFF2-40B4-BE49-F238E27FC236}">
                  <a16:creationId xmlns:a16="http://schemas.microsoft.com/office/drawing/2014/main" id="{3604C171-0D0D-4B4C-9A8C-051A67CE76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99" y="4421"/>
              <a:ext cx="521" cy="8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333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67215" tIns="33608" rIns="67215" bIns="3360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r-Latn-RS" altLang="sr-Latn-RS" sz="1600" b="0" i="0" u="none" strike="noStrike" cap="none" normalizeH="0" baseline="0" dirty="0">
                  <a:ln>
                    <a:noFill/>
                  </a:ln>
                  <a:solidFill>
                    <a:srgbClr val="333399"/>
                  </a:solidFill>
                  <a:effectLst/>
                  <a:ea typeface="Times New Roman" panose="02020603050405020304" pitchFamily="18" charset="0"/>
                </a:rPr>
                <a:t>x</a:t>
              </a:r>
              <a:endParaRPr kumimoji="0" lang="sr-Latn-RS" altLang="sr-Latn-R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" name="Rectangle 2">
              <a:extLst>
                <a:ext uri="{FF2B5EF4-FFF2-40B4-BE49-F238E27FC236}">
                  <a16:creationId xmlns:a16="http://schemas.microsoft.com/office/drawing/2014/main" id="{93A1E9C0-2EAD-4476-98FE-142133E06D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60" y="5136"/>
              <a:ext cx="628" cy="9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333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67215" tIns="33608" rIns="67215" bIns="3360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r-Latn-RS" altLang="sr-Latn-RS" sz="1800" b="0" i="0" u="none" strike="noStrike" cap="none" normalizeH="0" baseline="0" dirty="0">
                  <a:ln>
                    <a:noFill/>
                  </a:ln>
                  <a:solidFill>
                    <a:srgbClr val="333399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=</a:t>
              </a:r>
              <a:endParaRPr kumimoji="0" lang="sr-Latn-RS" altLang="sr-Latn-R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328511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B99AE-AB81-4553-B7E0-1A17A88D0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Raspored</a:t>
            </a:r>
            <a:r>
              <a:rPr lang="en-GB" dirty="0"/>
              <a:t> </a:t>
            </a:r>
            <a:r>
              <a:rPr lang="en-GB" dirty="0" err="1"/>
              <a:t>zaposlenih</a:t>
            </a:r>
            <a:endParaRPr lang="sr-Latn-R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0C963DC-E74D-41EE-8A63-9D20EAAF21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169" t="27815" r="25497" b="38948"/>
          <a:stretch/>
        </p:blipFill>
        <p:spPr>
          <a:xfrm>
            <a:off x="1291905" y="2231472"/>
            <a:ext cx="9282508" cy="352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3162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24E59-0506-410D-851B-CA6C5568E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Raspored</a:t>
            </a:r>
            <a:r>
              <a:rPr lang="en-GB" dirty="0"/>
              <a:t> </a:t>
            </a:r>
            <a:r>
              <a:rPr lang="en-GB" dirty="0" err="1"/>
              <a:t>zaposlenih</a:t>
            </a:r>
            <a:endParaRPr lang="sr-Latn-R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8383CF-4A3F-453E-B5D0-4E6865E71F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056469"/>
            <a:ext cx="10058400" cy="3760891"/>
          </a:xfrm>
        </p:spPr>
        <p:txBody>
          <a:bodyPr>
            <a:normAutofit/>
          </a:bodyPr>
          <a:lstStyle/>
          <a:p>
            <a:r>
              <a:rPr lang="en-GB" sz="3200" b="1" dirty="0"/>
              <a:t>Faze u </a:t>
            </a:r>
            <a:r>
              <a:rPr lang="en-GB" sz="3200" b="1" dirty="0" err="1"/>
              <a:t>pripremi</a:t>
            </a:r>
            <a:r>
              <a:rPr lang="en-GB" sz="3200" b="1" dirty="0"/>
              <a:t> </a:t>
            </a:r>
            <a:r>
              <a:rPr lang="en-GB" sz="3200" b="1" dirty="0" err="1"/>
              <a:t>rasporeda</a:t>
            </a:r>
            <a:r>
              <a:rPr lang="sr-Latn-RS" sz="3200" b="1" dirty="0"/>
              <a:t>:</a:t>
            </a:r>
            <a:endParaRPr lang="sr-Latn-RS" sz="5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sr-Latn-RS" sz="3200" dirty="0"/>
              <a:t> </a:t>
            </a:r>
            <a:r>
              <a:rPr lang="en-GB" sz="3200" dirty="0" err="1"/>
              <a:t>Popuniti</a:t>
            </a:r>
            <a:r>
              <a:rPr lang="en-GB" sz="3200" dirty="0"/>
              <a:t> </a:t>
            </a:r>
            <a:r>
              <a:rPr lang="en-GB" sz="3200" dirty="0" err="1"/>
              <a:t>slobodne</a:t>
            </a:r>
            <a:r>
              <a:rPr lang="en-GB" sz="3200" dirty="0"/>
              <a:t> </a:t>
            </a:r>
            <a:r>
              <a:rPr lang="en-GB" sz="3200" dirty="0" err="1"/>
              <a:t>dane</a:t>
            </a:r>
            <a:endParaRPr lang="sr-Latn-RS" sz="3200" dirty="0"/>
          </a:p>
          <a:p>
            <a:pPr>
              <a:buFont typeface="Arial" panose="020B0604020202020204" pitchFamily="34" charset="0"/>
              <a:buChar char="•"/>
            </a:pPr>
            <a:r>
              <a:rPr lang="sr-Latn-RS" sz="3200" dirty="0"/>
              <a:t> </a:t>
            </a:r>
            <a:r>
              <a:rPr lang="en-GB" sz="3200" dirty="0" err="1"/>
              <a:t>Popuniti</a:t>
            </a:r>
            <a:r>
              <a:rPr lang="en-GB" sz="3200" dirty="0"/>
              <a:t> </a:t>
            </a:r>
            <a:r>
              <a:rPr lang="en-GB" sz="3200" dirty="0" err="1"/>
              <a:t>prioritetne</a:t>
            </a:r>
            <a:r>
              <a:rPr lang="en-GB" sz="3200" dirty="0"/>
              <a:t> </a:t>
            </a:r>
            <a:r>
              <a:rPr lang="en-GB" sz="3200" dirty="0" err="1"/>
              <a:t>smene</a:t>
            </a:r>
            <a:endParaRPr lang="sr-Latn-RS" sz="3200" dirty="0"/>
          </a:p>
          <a:p>
            <a:pPr>
              <a:buFont typeface="Arial" panose="020B0604020202020204" pitchFamily="34" charset="0"/>
              <a:buChar char="•"/>
            </a:pPr>
            <a:r>
              <a:rPr lang="sr-Latn-CS" sz="3200" dirty="0"/>
              <a:t> </a:t>
            </a:r>
            <a:r>
              <a:rPr lang="sr-Latn-CS" sz="3200" dirty="0" err="1"/>
              <a:t>Proveriti</a:t>
            </a:r>
            <a:r>
              <a:rPr lang="sr-Latn-CS" sz="3200" dirty="0"/>
              <a:t> broj zaposlenih raspoređenih dnevno ili u </a:t>
            </a:r>
            <a:r>
              <a:rPr lang="sr-Latn-CS" sz="3200" dirty="0" err="1"/>
              <a:t>smeni</a:t>
            </a:r>
            <a:endParaRPr lang="sr-Latn-RS" sz="3200" dirty="0"/>
          </a:p>
          <a:p>
            <a:endParaRPr lang="sr-Latn-RS" dirty="0"/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DE6C9441-A353-42C7-93C8-43C7773482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0066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085771792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WO.pptx" id="{769520F8-BFE5-4C8C-A7AA-375C025A91CE}" vid="{AEAFD717-D3C8-4034-8F7E-D5220B0CCEB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{0C454BE7-EF8C-4B2C-BDA7-3719819A23D0}tf56160789_win32</Template>
  <TotalTime>0</TotalTime>
  <Words>462</Words>
  <Application>Microsoft Office PowerPoint</Application>
  <PresentationFormat>Widescreen</PresentationFormat>
  <Paragraphs>99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Bookman Old Style</vt:lpstr>
      <vt:lpstr>Calibri</vt:lpstr>
      <vt:lpstr>Franklin Gothic Book</vt:lpstr>
      <vt:lpstr>Franklin Gothic Book (Body)</vt:lpstr>
      <vt:lpstr>Wingdings</vt:lpstr>
      <vt:lpstr>1_RetrospectVTI</vt:lpstr>
      <vt:lpstr>Menadžment u hotelijerstvu </vt:lpstr>
      <vt:lpstr>        Teme vežbi:</vt:lpstr>
      <vt:lpstr>HR Management </vt:lpstr>
      <vt:lpstr>Proces zapošljavanja</vt:lpstr>
      <vt:lpstr>Proces zapošljavanja</vt:lpstr>
      <vt:lpstr>Raspored zaposlenih</vt:lpstr>
      <vt:lpstr>Raspored zaposlenih</vt:lpstr>
      <vt:lpstr>Raspored zaposlenih</vt:lpstr>
      <vt:lpstr>Raspored zaposlenih</vt:lpstr>
      <vt:lpstr>Raspored zaposlenih</vt:lpstr>
      <vt:lpstr>Raspored zaposlenih</vt:lpstr>
      <vt:lpstr>Određivanje broja zaposlenih </vt:lpstr>
      <vt:lpstr>Određivanje broja zaposlenih</vt:lpstr>
      <vt:lpstr>Određivanje broja zaposlenih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Lorem Ipsum</dc:title>
  <dc:creator>Marko Ilic - Falkensteiner Hotel Beograd</dc:creator>
  <cp:lastModifiedBy>Marko Ilic - Falkensteiner Hotel Beograd</cp:lastModifiedBy>
  <cp:revision>107</cp:revision>
  <dcterms:created xsi:type="dcterms:W3CDTF">2021-10-21T06:28:36Z</dcterms:created>
  <dcterms:modified xsi:type="dcterms:W3CDTF">2022-11-28T12:23:46Z</dcterms:modified>
</cp:coreProperties>
</file>