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6"/>
  </p:notesMasterIdLst>
  <p:sldIdLst>
    <p:sldId id="257" r:id="rId2"/>
    <p:sldId id="262" r:id="rId3"/>
    <p:sldId id="307" r:id="rId4"/>
    <p:sldId id="415" r:id="rId5"/>
    <p:sldId id="420" r:id="rId6"/>
    <p:sldId id="378" r:id="rId7"/>
    <p:sldId id="425" r:id="rId8"/>
    <p:sldId id="437" r:id="rId9"/>
    <p:sldId id="424" r:id="rId10"/>
    <p:sldId id="426" r:id="rId11"/>
    <p:sldId id="428" r:id="rId12"/>
    <p:sldId id="429" r:id="rId13"/>
    <p:sldId id="430" r:id="rId14"/>
    <p:sldId id="435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o Ilic - Falkensteiner Hotel Beograd" initials="MI-FHB" lastIdx="1" clrIdx="0">
    <p:extLst>
      <p:ext uri="{19B8F6BF-5375-455C-9EA6-DF929625EA0E}">
        <p15:presenceInfo xmlns:p15="http://schemas.microsoft.com/office/powerpoint/2012/main" userId="S::GM.FBE@falkensteiner.com::0debf4ad-1076-4d89-8dc4-54a02ef378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4C7A8-21EA-443E-8F42-1338E4FE1203}" type="datetimeFigureOut">
              <a:rPr lang="sr-Latn-RS" smtClean="0"/>
              <a:t>25.11.2022.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6E22E-DE3A-41DC-A11A-9B45607FA4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8020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1D95F252-B69B-48F0-B5D0-A9138BEE8B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40651D-E91A-4672-84A9-CF98C5AAA24E}" type="slidenum">
              <a:rPr lang="sr-Cyrl-CS" altLang="sr-Latn-RS"/>
              <a:pPr/>
              <a:t>6</a:t>
            </a:fld>
            <a:endParaRPr lang="sr-Cyrl-CS" altLang="sr-Latn-RS">
              <a:latin typeface="Times New Roman CE" panose="02020603050405020304" pitchFamily="18" charset="0"/>
            </a:endParaRPr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2E0C131B-CF35-4DE4-A9CE-FB09E7B100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8AFC34A2-E317-4606-8CAC-9209715A9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A2340E-347E-4C00-8BB2-ABF7F1EAEB7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5197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2789903"/>
          </a:xfrm>
        </p:spPr>
        <p:txBody>
          <a:bodyPr>
            <a:normAutofit/>
          </a:bodyPr>
          <a:lstStyle/>
          <a:p>
            <a:r>
              <a:rPr lang="en-US" sz="6600" dirty="0" err="1"/>
              <a:t>Menad</a:t>
            </a:r>
            <a:r>
              <a:rPr lang="en-GB" sz="6600" dirty="0" err="1"/>
              <a:t>žmen</a:t>
            </a:r>
            <a:r>
              <a:rPr lang="sr-Latn-RS" sz="6600" dirty="0"/>
              <a:t>t</a:t>
            </a:r>
            <a:r>
              <a:rPr lang="en-GB" sz="6600" dirty="0"/>
              <a:t> u </a:t>
            </a:r>
            <a:r>
              <a:rPr lang="en-GB" sz="6600" dirty="0" err="1"/>
              <a:t>hotelijerstvu</a:t>
            </a:r>
            <a:r>
              <a:rPr lang="en-GB" sz="6600" dirty="0"/>
              <a:t> 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813786"/>
          </a:xfrm>
        </p:spPr>
        <p:txBody>
          <a:bodyPr>
            <a:normAutofit lnSpcReduction="10000"/>
          </a:bodyPr>
          <a:lstStyle/>
          <a:p>
            <a:r>
              <a:rPr lang="sr-Latn-R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VEŽBE</a:t>
            </a:r>
            <a:endParaRPr lang="sr-Latn-R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r-Latn-R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Marko Ilić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F3FC50C8-F691-45A8-9CC4-C9B4B6C51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31" y="912303"/>
            <a:ext cx="11778143" cy="87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sr-Latn-CS" altLang="sr-Latn-RS" sz="4500" dirty="0" err="1">
                <a:solidFill>
                  <a:schemeClr val="tx1"/>
                </a:solidFill>
              </a:rPr>
              <a:t>Pre</a:t>
            </a:r>
            <a:r>
              <a:rPr lang="sr-Latn-CS" altLang="sr-Latn-RS" sz="4500" dirty="0">
                <a:solidFill>
                  <a:schemeClr val="tx1"/>
                </a:solidFill>
              </a:rPr>
              <a:t> nego što počnete da komunicirate...</a:t>
            </a:r>
            <a:endParaRPr lang="sr-Cyrl-CS" altLang="sr-Latn-RS" sz="4500" dirty="0">
              <a:solidFill>
                <a:schemeClr val="tx1"/>
              </a:solidFill>
            </a:endParaRPr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CF7770EA-B2B4-4323-9A3F-F2FF1DBA2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54" y="2249648"/>
            <a:ext cx="7086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64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500" dirty="0">
                <a:latin typeface="+mn-lt"/>
              </a:rPr>
              <a:t>Šta je cilj komunikacije?</a:t>
            </a:r>
          </a:p>
          <a:p>
            <a:pPr>
              <a:buFont typeface="Wingdings" panose="05000000000000000000" pitchFamily="2" charset="2"/>
              <a:buChar char="§"/>
            </a:pPr>
            <a:endParaRPr lang="sr-Latn-CS" altLang="sr-Latn-RS" sz="15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500" dirty="0">
                <a:latin typeface="+mn-lt"/>
              </a:rPr>
              <a:t>Ko prima poruku?</a:t>
            </a:r>
          </a:p>
          <a:p>
            <a:pPr>
              <a:buFont typeface="Wingdings" panose="05000000000000000000" pitchFamily="2" charset="2"/>
              <a:buChar char="§"/>
            </a:pPr>
            <a:endParaRPr lang="sr-Latn-CS" altLang="sr-Latn-RS" sz="15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500" dirty="0">
                <a:latin typeface="+mn-lt"/>
              </a:rPr>
              <a:t>Pod kakvim uslovima se odvija komunikacija?</a:t>
            </a:r>
          </a:p>
          <a:p>
            <a:pPr>
              <a:buFont typeface="Wingdings" panose="05000000000000000000" pitchFamily="2" charset="2"/>
              <a:buChar char="§"/>
            </a:pPr>
            <a:endParaRPr lang="sr-Latn-CS" altLang="sr-Latn-RS" sz="15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500" dirty="0">
                <a:latin typeface="+mn-lt"/>
              </a:rPr>
              <a:t>Kako će primalac reagovati na komunikaciju?</a:t>
            </a:r>
            <a:endParaRPr lang="en-US" altLang="sr-Latn-RS" sz="2500" dirty="0">
              <a:latin typeface="+mn-lt"/>
            </a:endParaRPr>
          </a:p>
        </p:txBody>
      </p:sp>
      <p:sp>
        <p:nvSpPr>
          <p:cNvPr id="250884" name="Rectangle 4">
            <a:extLst>
              <a:ext uri="{FF2B5EF4-FFF2-40B4-BE49-F238E27FC236}">
                <a16:creationId xmlns:a16="http://schemas.microsoft.com/office/drawing/2014/main" id="{2D1D9F22-8968-4700-807E-D4FCD9362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55" y="164107"/>
            <a:ext cx="1658724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sr-Latn-CS" altLang="sr-Latn-RS" sz="2000" dirty="0">
                <a:solidFill>
                  <a:srgbClr val="333399"/>
                </a:solidFill>
              </a:rPr>
              <a:t>Komunikacija</a:t>
            </a:r>
            <a:endParaRPr lang="sr-Cyrl-CS" altLang="sr-Latn-RS" sz="20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0D411B5F-ECBF-462F-8DB2-BBEA06677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799" y="457200"/>
            <a:ext cx="952150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/>
            <a:r>
              <a:rPr lang="sr-Latn-CS" altLang="sr-Latn-RS" sz="4700" dirty="0">
                <a:solidFill>
                  <a:schemeClr val="tx1"/>
                </a:solidFill>
                <a:latin typeface="+mj-lt"/>
              </a:rPr>
              <a:t>Blokade u efektivnom slušanju</a:t>
            </a:r>
            <a:endParaRPr lang="sr-Cyrl-CS" altLang="sr-Latn-RS" sz="47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9C171A18-9668-41E7-85ED-02E659751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817" y="2195120"/>
            <a:ext cx="7772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64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500" dirty="0">
                <a:latin typeface="+mn-lt"/>
              </a:rPr>
              <a:t>Odsutni slušalac</a:t>
            </a:r>
          </a:p>
          <a:p>
            <a:pPr marL="0" indent="0">
              <a:buNone/>
            </a:pPr>
            <a:endParaRPr lang="sr-Latn-CS" altLang="sr-Latn-RS" sz="5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500" dirty="0">
                <a:latin typeface="+mn-lt"/>
              </a:rPr>
              <a:t>Povratna informacija sa presudom</a:t>
            </a:r>
          </a:p>
          <a:p>
            <a:pPr>
              <a:buFont typeface="Wingdings" panose="05000000000000000000" pitchFamily="2" charset="2"/>
              <a:buChar char="§"/>
            </a:pPr>
            <a:endParaRPr lang="sr-Latn-CS" altLang="sr-Latn-RS" sz="5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500" dirty="0">
                <a:latin typeface="+mn-lt"/>
              </a:rPr>
              <a:t>Suviše zauzeti da bi čuli</a:t>
            </a:r>
          </a:p>
          <a:p>
            <a:pPr>
              <a:buFont typeface="Wingdings" panose="05000000000000000000" pitchFamily="2" charset="2"/>
              <a:buChar char="§"/>
            </a:pPr>
            <a:endParaRPr lang="sr-Latn-CS" altLang="sr-Latn-RS" sz="5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r-Latn-CS" altLang="sr-Latn-RS" sz="5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r-Latn-CS" altLang="sr-Latn-RS" sz="5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500" dirty="0">
                <a:latin typeface="+mn-lt"/>
              </a:rPr>
              <a:t>Selektivni slušalac</a:t>
            </a:r>
          </a:p>
          <a:p>
            <a:pPr marL="0" indent="0">
              <a:buNone/>
            </a:pPr>
            <a:endParaRPr lang="sr-Latn-CS" altLang="sr-Latn-RS" sz="2600" dirty="0">
              <a:solidFill>
                <a:srgbClr val="333399"/>
              </a:solidFill>
            </a:endParaRPr>
          </a:p>
          <a:p>
            <a:pPr>
              <a:buFont typeface="Monotype Sorts" pitchFamily="2" charset="2"/>
              <a:buBlip>
                <a:blip r:embed="rId2"/>
              </a:buBlip>
            </a:pPr>
            <a:endParaRPr lang="sr-Cyrl-CS" altLang="sr-Latn-RS" sz="2600" dirty="0">
              <a:solidFill>
                <a:srgbClr val="333399"/>
              </a:solidFill>
            </a:endParaRPr>
          </a:p>
        </p:txBody>
      </p:sp>
      <p:pic>
        <p:nvPicPr>
          <p:cNvPr id="252932" name="Picture 4">
            <a:extLst>
              <a:ext uri="{FF2B5EF4-FFF2-40B4-BE49-F238E27FC236}">
                <a16:creationId xmlns:a16="http://schemas.microsoft.com/office/drawing/2014/main" id="{1BCD4607-B10D-476A-95F6-18212D8DB93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533" y="2614220"/>
            <a:ext cx="3733800" cy="2514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3" name="Text Box 5">
            <a:extLst>
              <a:ext uri="{FF2B5EF4-FFF2-40B4-BE49-F238E27FC236}">
                <a16:creationId xmlns:a16="http://schemas.microsoft.com/office/drawing/2014/main" id="{073EE4F6-47F5-429A-972A-A4758A0E1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799" y="1233488"/>
            <a:ext cx="4081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sr-Latn-CS" alt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Čuti nije isto što i slušati!</a:t>
            </a:r>
            <a:endParaRPr lang="en-US" altLang="sr-Latn-R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2934" name="Rectangle 6">
            <a:extLst>
              <a:ext uri="{FF2B5EF4-FFF2-40B4-BE49-F238E27FC236}">
                <a16:creationId xmlns:a16="http://schemas.microsoft.com/office/drawing/2014/main" id="{15C07620-0ED7-4C49-8CA3-B6F3F49E8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76" y="138112"/>
            <a:ext cx="1658724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sr-Latn-CS" altLang="sr-Latn-RS" sz="2000" dirty="0">
                <a:solidFill>
                  <a:srgbClr val="333399"/>
                </a:solidFill>
              </a:rPr>
              <a:t>Komunikacija</a:t>
            </a:r>
            <a:endParaRPr lang="sr-Cyrl-CS" altLang="sr-Latn-RS" sz="20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3FC3DB28-3324-44E5-BAF9-3AFCAC863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87" y="208848"/>
            <a:ext cx="1658724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sr-Latn-CS" altLang="sr-Latn-RS" sz="2000" dirty="0">
                <a:solidFill>
                  <a:srgbClr val="333399"/>
                </a:solidFill>
              </a:rPr>
              <a:t>Komunikacija</a:t>
            </a:r>
            <a:endParaRPr lang="sr-Cyrl-CS" altLang="sr-Latn-RS" sz="2000" dirty="0">
              <a:solidFill>
                <a:srgbClr val="333399"/>
              </a:solidFill>
            </a:endParaRPr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18A24D96-212B-4F34-974F-038783D8E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352" y="894826"/>
            <a:ext cx="6324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/>
            <a:r>
              <a:rPr lang="sr-Latn-CS" altLang="sr-Latn-RS" sz="4500" dirty="0">
                <a:solidFill>
                  <a:schemeClr val="tx1"/>
                </a:solidFill>
                <a:latin typeface="+mj-lt"/>
              </a:rPr>
              <a:t>...</a:t>
            </a:r>
            <a:r>
              <a:rPr lang="sr-Latn-CS" altLang="sr-Latn-RS" sz="4500" dirty="0" err="1">
                <a:solidFill>
                  <a:schemeClr val="tx1"/>
                </a:solidFill>
                <a:latin typeface="+mj-lt"/>
              </a:rPr>
              <a:t>veštine</a:t>
            </a:r>
            <a:r>
              <a:rPr lang="sr-Latn-CS" altLang="sr-Latn-RS" sz="4500" dirty="0">
                <a:solidFill>
                  <a:schemeClr val="tx1"/>
                </a:solidFill>
                <a:latin typeface="+mj-lt"/>
              </a:rPr>
              <a:t> slušanja</a:t>
            </a:r>
            <a:endParaRPr lang="sr-Cyrl-CS" altLang="sr-Latn-RS" sz="4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3956" name="Rectangle 4">
            <a:extLst>
              <a:ext uri="{FF2B5EF4-FFF2-40B4-BE49-F238E27FC236}">
                <a16:creationId xmlns:a16="http://schemas.microsoft.com/office/drawing/2014/main" id="{D90FF8C8-F100-444E-886C-A84E7330D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126" y="2371288"/>
            <a:ext cx="7086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64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500" dirty="0">
                <a:latin typeface="+mn-lt"/>
              </a:rPr>
              <a:t>Zapamtite ključne </a:t>
            </a:r>
            <a:r>
              <a:rPr lang="sr-Latn-CS" altLang="sr-Latn-RS" sz="2500" dirty="0" err="1">
                <a:latin typeface="+mn-lt"/>
              </a:rPr>
              <a:t>reči</a:t>
            </a:r>
            <a:endParaRPr lang="sr-Latn-CS" altLang="sr-Latn-RS" sz="25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r-Latn-CS" altLang="sr-Latn-RS" sz="15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500" dirty="0">
                <a:latin typeface="+mn-lt"/>
              </a:rPr>
              <a:t>Čuvajte se ometanja</a:t>
            </a:r>
          </a:p>
          <a:p>
            <a:pPr>
              <a:buFont typeface="Wingdings" panose="05000000000000000000" pitchFamily="2" charset="2"/>
              <a:buChar char="§"/>
            </a:pPr>
            <a:endParaRPr lang="sr-Latn-CS" altLang="sr-Latn-RS" sz="15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500" dirty="0">
                <a:latin typeface="+mn-lt"/>
              </a:rPr>
              <a:t>Pravite </a:t>
            </a:r>
            <a:r>
              <a:rPr lang="sr-Latn-CS" altLang="sr-Latn-RS" sz="2500" dirty="0" err="1">
                <a:latin typeface="+mn-lt"/>
              </a:rPr>
              <a:t>beleške</a:t>
            </a:r>
            <a:r>
              <a:rPr lang="sr-Latn-CS" altLang="sr-Latn-RS" sz="2500" dirty="0">
                <a:latin typeface="+mn-lt"/>
              </a:rPr>
              <a:t> </a:t>
            </a:r>
            <a:endParaRPr lang="en-US" altLang="sr-Latn-RS" sz="25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sr-Latn-RS" sz="15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500" dirty="0">
                <a:latin typeface="+mn-lt"/>
              </a:rPr>
              <a:t>Dajte povratnu informaciju</a:t>
            </a:r>
          </a:p>
          <a:p>
            <a:pPr>
              <a:buFont typeface="Monotype Sorts" pitchFamily="2" charset="2"/>
              <a:buNone/>
            </a:pPr>
            <a:endParaRPr lang="sr-Latn-CS" altLang="sr-Latn-RS" sz="2800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Blip>
                <a:blip r:embed="rId2"/>
              </a:buBlip>
            </a:pPr>
            <a:endParaRPr lang="sr-Latn-CS" altLang="sr-Latn-RS" sz="28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1F814479-DC96-4A24-B617-6890508AB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220" y="2093914"/>
            <a:ext cx="7772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64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sr-Latn-CS" altLang="sr-Latn-R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Povratna informacija treba da:</a:t>
            </a:r>
          </a:p>
          <a:p>
            <a:pPr>
              <a:buFont typeface="Monotype Sorts" pitchFamily="2" charset="2"/>
              <a:buNone/>
            </a:pPr>
            <a:endParaRPr lang="sr-Latn-CS" altLang="sr-Latn-RS" sz="26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buClr>
                <a:srgbClr val="333399"/>
              </a:buClr>
              <a:buFont typeface="Wingdings" panose="05000000000000000000" pitchFamily="2" charset="2"/>
              <a:buChar char="§"/>
            </a:pPr>
            <a:r>
              <a:rPr lang="sr-Latn-CS" altLang="sr-Latn-RS" sz="2500" dirty="0">
                <a:latin typeface="+mn-lt"/>
              </a:rPr>
              <a:t>Počne pozitivno</a:t>
            </a:r>
          </a:p>
          <a:p>
            <a:pPr>
              <a:buFont typeface="Wingdings" panose="05000000000000000000" pitchFamily="2" charset="2"/>
              <a:buChar char="§"/>
            </a:pPr>
            <a:endParaRPr lang="sr-Latn-CS" altLang="sr-Latn-RS" sz="2500" dirty="0">
              <a:latin typeface="+mn-lt"/>
            </a:endParaRPr>
          </a:p>
          <a:p>
            <a:pPr>
              <a:buClr>
                <a:srgbClr val="333399"/>
              </a:buClr>
              <a:buFont typeface="Wingdings" panose="05000000000000000000" pitchFamily="2" charset="2"/>
              <a:buChar char="§"/>
            </a:pPr>
            <a:r>
              <a:rPr lang="sr-Latn-CS" altLang="sr-Latn-RS" sz="2500" dirty="0">
                <a:latin typeface="+mn-lt"/>
              </a:rPr>
              <a:t>Bude specifična</a:t>
            </a:r>
          </a:p>
          <a:p>
            <a:pPr>
              <a:buFont typeface="Wingdings" panose="05000000000000000000" pitchFamily="2" charset="2"/>
              <a:buChar char="§"/>
            </a:pPr>
            <a:endParaRPr lang="sr-Latn-CS" altLang="sr-Latn-RS" sz="2500" dirty="0">
              <a:latin typeface="+mn-lt"/>
            </a:endParaRPr>
          </a:p>
          <a:p>
            <a:pPr>
              <a:buClr>
                <a:srgbClr val="333399"/>
              </a:buClr>
              <a:buFont typeface="Wingdings" panose="05000000000000000000" pitchFamily="2" charset="2"/>
              <a:buChar char="§"/>
            </a:pPr>
            <a:r>
              <a:rPr lang="sr-Latn-CS" altLang="sr-Latn-RS" sz="2500" dirty="0">
                <a:latin typeface="+mn-lt"/>
              </a:rPr>
              <a:t>Utiče na spremnost da se </a:t>
            </a:r>
            <a:r>
              <a:rPr lang="sr-Latn-CS" altLang="sr-Latn-RS" sz="2500" dirty="0" err="1">
                <a:latin typeface="+mn-lt"/>
              </a:rPr>
              <a:t>promeni</a:t>
            </a:r>
            <a:r>
              <a:rPr lang="sr-Latn-CS" altLang="sr-Latn-RS" sz="2500" dirty="0">
                <a:latin typeface="+mn-lt"/>
              </a:rPr>
              <a:t> ono što je moguće</a:t>
            </a:r>
          </a:p>
          <a:p>
            <a:pPr>
              <a:buFont typeface="Monotype Sorts" pitchFamily="2" charset="2"/>
              <a:buNone/>
            </a:pPr>
            <a:endParaRPr lang="sr-Cyrl-CS" altLang="sr-Latn-RS" sz="26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D767FB18-2496-4E69-9763-A38421C43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220" y="1082351"/>
            <a:ext cx="947956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/>
            <a:r>
              <a:rPr lang="sr-Latn-CS" altLang="sr-Latn-RS" sz="4500" dirty="0">
                <a:solidFill>
                  <a:schemeClr val="tx1"/>
                </a:solidFill>
                <a:latin typeface="+mj-lt"/>
              </a:rPr>
              <a:t>Pružanje povratne informacije</a:t>
            </a:r>
            <a:endParaRPr lang="sr-Cyrl-CS" altLang="sr-Latn-RS" sz="45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54980" name="Picture 4">
            <a:extLst>
              <a:ext uri="{FF2B5EF4-FFF2-40B4-BE49-F238E27FC236}">
                <a16:creationId xmlns:a16="http://schemas.microsoft.com/office/drawing/2014/main" id="{31FD9D3A-779F-4B13-BE3D-D468F2ADA47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685" y="2470720"/>
            <a:ext cx="3048000" cy="2117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81" name="Rectangle 5">
            <a:extLst>
              <a:ext uri="{FF2B5EF4-FFF2-40B4-BE49-F238E27FC236}">
                <a16:creationId xmlns:a16="http://schemas.microsoft.com/office/drawing/2014/main" id="{8F329320-8E17-4B14-B81D-B281F5C28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64" y="175980"/>
            <a:ext cx="1658724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sr-Latn-CS" altLang="sr-Latn-RS" sz="2000" dirty="0">
                <a:solidFill>
                  <a:srgbClr val="333399"/>
                </a:solidFill>
              </a:rPr>
              <a:t>Komunikacija</a:t>
            </a:r>
            <a:endParaRPr lang="sr-Cyrl-CS" altLang="sr-Latn-RS" sz="20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3E02CE40-4F35-45C8-A65D-8E0B176C2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667" y="2014671"/>
            <a:ext cx="7772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64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000" dirty="0" err="1">
                <a:latin typeface="+mn-lt"/>
              </a:rPr>
              <a:t>Nepoverenje</a:t>
            </a:r>
            <a:endParaRPr lang="sr-Latn-CS" altLang="sr-Latn-RS" sz="20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000" dirty="0">
                <a:latin typeface="+mn-lt"/>
              </a:rPr>
              <a:t>Preuranjeno zaključivanje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000" dirty="0">
                <a:latin typeface="+mn-lt"/>
              </a:rPr>
              <a:t>Strah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000" dirty="0">
                <a:latin typeface="+mn-lt"/>
              </a:rPr>
              <a:t>Neiskrenost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000" dirty="0">
                <a:latin typeface="+mn-lt"/>
              </a:rPr>
              <a:t>Prebacivanje krivice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000" dirty="0">
                <a:latin typeface="+mn-lt"/>
              </a:rPr>
              <a:t>Jezičke barijere</a:t>
            </a:r>
            <a:endParaRPr lang="en-US" altLang="sr-Latn-RS" sz="20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000" dirty="0">
                <a:latin typeface="+mn-lt"/>
              </a:rPr>
              <a:t>Otpor prema </a:t>
            </a:r>
            <a:r>
              <a:rPr lang="sr-Latn-CS" altLang="sr-Latn-RS" sz="2000" dirty="0" err="1">
                <a:latin typeface="+mn-lt"/>
              </a:rPr>
              <a:t>promenama</a:t>
            </a:r>
            <a:endParaRPr lang="sr-Latn-CS" altLang="sr-Latn-RS" sz="20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000" dirty="0">
                <a:latin typeface="+mn-lt"/>
              </a:rPr>
              <a:t>Status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000" dirty="0">
                <a:latin typeface="+mn-lt"/>
              </a:rPr>
              <a:t>Identifikacija sa grupom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000" dirty="0">
                <a:latin typeface="+mn-lt"/>
              </a:rPr>
              <a:t>Tajnovitost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000" dirty="0">
                <a:latin typeface="+mn-lt"/>
              </a:rPr>
              <a:t>Ćutanje shvatati kao odobravanje, itd.</a:t>
            </a:r>
          </a:p>
          <a:p>
            <a:pPr>
              <a:buFont typeface="Monotype Sorts" pitchFamily="2" charset="2"/>
              <a:buBlip>
                <a:blip r:embed="rId2"/>
              </a:buBlip>
            </a:pPr>
            <a:endParaRPr lang="sr-Latn-CS" altLang="sr-Latn-RS" sz="2200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Blip>
                <a:blip r:embed="rId2"/>
              </a:buBlip>
            </a:pPr>
            <a:endParaRPr lang="sr-Cyrl-CS" altLang="sr-Latn-RS" sz="22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A5CFDA7B-7393-4E3B-ADC5-6B4D78FC6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246" y="647700"/>
            <a:ext cx="1438711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/>
            <a:r>
              <a:rPr lang="sl-SI" altLang="sr-Latn-RS" sz="4500" dirty="0">
                <a:solidFill>
                  <a:schemeClr val="tx1"/>
                </a:solidFill>
                <a:latin typeface="+mj-lt"/>
              </a:rPr>
              <a:t>Prepreke koje sprečavaju uspešnu</a:t>
            </a:r>
          </a:p>
          <a:p>
            <a:pPr algn="l"/>
            <a:r>
              <a:rPr lang="sl-SI" altLang="sr-Latn-RS" sz="4500" dirty="0">
                <a:solidFill>
                  <a:schemeClr val="tx1"/>
                </a:solidFill>
                <a:latin typeface="+mj-lt"/>
              </a:rPr>
              <a:t>komunikaciju</a:t>
            </a:r>
            <a:endParaRPr lang="sr-Cyrl-CS" altLang="sr-Latn-RS" sz="4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1124" name="Rectangle 4">
            <a:extLst>
              <a:ext uri="{FF2B5EF4-FFF2-40B4-BE49-F238E27FC236}">
                <a16:creationId xmlns:a16="http://schemas.microsoft.com/office/drawing/2014/main" id="{BF4747B7-11EC-4E13-9B54-E30550779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87" y="208848"/>
            <a:ext cx="1658724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sr-Latn-CS" altLang="sr-Latn-RS" sz="2000" dirty="0">
                <a:solidFill>
                  <a:srgbClr val="333399"/>
                </a:solidFill>
              </a:rPr>
              <a:t>Komunikacija</a:t>
            </a:r>
            <a:endParaRPr lang="sr-Cyrl-CS" altLang="sr-Latn-RS" sz="20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2852-0A9A-4239-8F02-55EC5A35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33425"/>
            <a:ext cx="10487916" cy="1009649"/>
          </a:xfrm>
        </p:spPr>
        <p:txBody>
          <a:bodyPr>
            <a:noAutofit/>
          </a:bodyPr>
          <a:lstStyle/>
          <a:p>
            <a:br>
              <a:rPr lang="sr-Cyrl-RS" sz="4200" dirty="0"/>
            </a:br>
            <a:br>
              <a:rPr lang="sr-Cyrl-RS" sz="4200" dirty="0"/>
            </a:br>
            <a:br>
              <a:rPr lang="sr-Cyrl-RS" sz="4200" dirty="0"/>
            </a:br>
            <a:br>
              <a:rPr lang="sr-Cyrl-RS" sz="4200" dirty="0"/>
            </a:br>
            <a:br>
              <a:rPr lang="sr-Cyrl-RS" sz="4200" dirty="0"/>
            </a:br>
            <a:r>
              <a:rPr lang="sr-Cyrl-RS" sz="4200" dirty="0"/>
              <a:t> </a:t>
            </a:r>
            <a:br>
              <a:rPr lang="sr-Cyrl-RS" sz="4200" dirty="0"/>
            </a:br>
            <a:br>
              <a:rPr lang="sr-Cyrl-RS" sz="4200" dirty="0"/>
            </a:br>
            <a:br>
              <a:rPr lang="sr-Cyrl-RS" sz="4200" dirty="0"/>
            </a:br>
            <a:r>
              <a:rPr lang="en-GB" sz="4500" dirty="0" err="1"/>
              <a:t>Teme</a:t>
            </a:r>
            <a:r>
              <a:rPr lang="en-GB" sz="4500" dirty="0"/>
              <a:t> </a:t>
            </a:r>
            <a:r>
              <a:rPr lang="en-GB" sz="4500" dirty="0" err="1"/>
              <a:t>vežbi</a:t>
            </a:r>
            <a:r>
              <a:rPr lang="en-GB" sz="4500" dirty="0"/>
              <a:t>:</a:t>
            </a:r>
            <a:endParaRPr lang="sr-Latn-R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F832-919A-4E4E-8E53-7D7AE28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12858"/>
            <a:ext cx="10058400" cy="4011717"/>
          </a:xfrm>
        </p:spPr>
        <p:txBody>
          <a:bodyPr>
            <a:normAutofit/>
          </a:bodyPr>
          <a:lstStyle/>
          <a:p>
            <a:r>
              <a:rPr lang="en-GB" sz="3200" dirty="0" err="1"/>
              <a:t>Menadžment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osnovne</a:t>
            </a:r>
            <a:r>
              <a:rPr lang="en-GB" sz="3200" dirty="0"/>
              <a:t> </a:t>
            </a:r>
            <a:r>
              <a:rPr lang="en-GB" sz="3200" dirty="0" err="1"/>
              <a:t>kompeten</a:t>
            </a:r>
            <a:r>
              <a:rPr lang="sr-Latn-RS" sz="3200" dirty="0" err="1"/>
              <a:t>cij</a:t>
            </a:r>
            <a:r>
              <a:rPr lang="en-GB" sz="3200" dirty="0"/>
              <a:t>e </a:t>
            </a:r>
            <a:r>
              <a:rPr lang="en-GB" sz="3200" dirty="0" err="1"/>
              <a:t>menadžera</a:t>
            </a:r>
            <a:r>
              <a:rPr lang="sr-Cyrl-RS" sz="3200" dirty="0"/>
              <a:t>:</a:t>
            </a:r>
            <a:endParaRPr lang="en-GB" sz="3200" dirty="0"/>
          </a:p>
          <a:p>
            <a:pPr lvl="1"/>
            <a:r>
              <a:rPr lang="en-GB" sz="3200" dirty="0" err="1"/>
              <a:t>Planiranje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org</a:t>
            </a:r>
            <a:r>
              <a:rPr lang="sr-Latn-RS" sz="3200" dirty="0"/>
              <a:t>a</a:t>
            </a:r>
            <a:r>
              <a:rPr lang="en-GB" sz="3200" dirty="0" err="1"/>
              <a:t>nizovanje</a:t>
            </a:r>
            <a:endParaRPr lang="en-GB" sz="3200" dirty="0"/>
          </a:p>
          <a:p>
            <a:pPr lvl="1"/>
            <a:r>
              <a:rPr lang="en-GB" sz="3200" dirty="0" err="1"/>
              <a:t>Liderstvo</a:t>
            </a:r>
            <a:r>
              <a:rPr lang="en-GB" sz="3200" dirty="0"/>
              <a:t> </a:t>
            </a:r>
          </a:p>
          <a:p>
            <a:pPr lvl="1"/>
            <a:r>
              <a:rPr lang="en-GB" sz="3200" dirty="0" err="1"/>
              <a:t>Komunikacija</a:t>
            </a:r>
            <a:r>
              <a:rPr lang="en-GB" sz="3200" dirty="0"/>
              <a:t> </a:t>
            </a:r>
          </a:p>
          <a:p>
            <a:pPr lvl="1"/>
            <a:r>
              <a:rPr lang="en-GB" sz="3200" dirty="0" err="1"/>
              <a:t>Motivacija</a:t>
            </a:r>
            <a:endParaRPr lang="en-GB" sz="3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6889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BC087-337A-4266-932D-1E656E97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500" dirty="0" err="1"/>
              <a:t>Liderstvo</a:t>
            </a:r>
            <a:r>
              <a:rPr lang="en-GB" sz="4500" dirty="0"/>
              <a:t> – </a:t>
            </a:r>
            <a:r>
              <a:rPr lang="en-GB" sz="4500" dirty="0" err="1"/>
              <a:t>Rukovodjenje</a:t>
            </a:r>
            <a:endParaRPr lang="sr-Latn-R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A83BC-D0A1-4FC4-8B57-5E3B1D259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/>
              <a:t>Rekapitulacija</a:t>
            </a:r>
            <a:r>
              <a:rPr lang="en-US" sz="3200" b="1" dirty="0"/>
              <a:t> </a:t>
            </a:r>
            <a:r>
              <a:rPr lang="en-US" sz="3200" b="1" dirty="0" err="1"/>
              <a:t>vežbi</a:t>
            </a:r>
            <a:r>
              <a:rPr lang="en-US" sz="3200" b="1" dirty="0"/>
              <a:t>:</a:t>
            </a:r>
          </a:p>
          <a:p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dva</a:t>
            </a:r>
            <a:r>
              <a:rPr lang="en-US" sz="2400" dirty="0"/>
              <a:t> </a:t>
            </a:r>
            <a:r>
              <a:rPr lang="en-US" sz="2400" dirty="0" err="1"/>
              <a:t>pristupa</a:t>
            </a:r>
            <a:r>
              <a:rPr lang="en-US" sz="2400" dirty="0"/>
              <a:t> u </a:t>
            </a:r>
            <a:r>
              <a:rPr lang="en-US" sz="2400" dirty="0" err="1"/>
              <a:t>rukovodjenju</a:t>
            </a:r>
            <a:r>
              <a:rPr lang="en-US" sz="2400" dirty="0"/>
              <a:t> </a:t>
            </a:r>
            <a:r>
              <a:rPr lang="en-US" sz="2400" dirty="0" err="1"/>
              <a:t>poznajete</a:t>
            </a:r>
            <a:r>
              <a:rPr lang="en-US" sz="2400" dirty="0"/>
              <a:t>? </a:t>
            </a:r>
          </a:p>
          <a:p>
            <a:r>
              <a:rPr lang="en-US" sz="2400" dirty="0"/>
              <a:t>Koji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klju</a:t>
            </a:r>
            <a:r>
              <a:rPr lang="en-GB" sz="2400" dirty="0" err="1"/>
              <a:t>čni</a:t>
            </a:r>
            <a:r>
              <a:rPr lang="en-GB" sz="2400" dirty="0"/>
              <a:t> </a:t>
            </a:r>
            <a:r>
              <a:rPr lang="en-GB" sz="2400" dirty="0" err="1"/>
              <a:t>elementi</a:t>
            </a:r>
            <a:r>
              <a:rPr lang="en-GB" sz="2400" dirty="0"/>
              <a:t> </a:t>
            </a:r>
            <a:r>
              <a:rPr lang="en-US" sz="2400" dirty="0" err="1"/>
              <a:t>kvalitativnog</a:t>
            </a:r>
            <a:r>
              <a:rPr lang="en-US" sz="2400" dirty="0"/>
              <a:t> </a:t>
            </a:r>
            <a:r>
              <a:rPr lang="en-US" sz="2400" dirty="0" err="1"/>
              <a:t>rukovodjenja</a:t>
            </a:r>
            <a:r>
              <a:rPr lang="en-US" sz="2400" dirty="0"/>
              <a:t>?</a:t>
            </a:r>
          </a:p>
          <a:p>
            <a:r>
              <a:rPr lang="en-US" sz="2400" dirty="0"/>
              <a:t>Koji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osnovni</a:t>
            </a:r>
            <a:r>
              <a:rPr lang="en-US" sz="2400" dirty="0"/>
              <a:t> </a:t>
            </a:r>
            <a:r>
              <a:rPr lang="en-US" sz="2400" dirty="0" err="1"/>
              <a:t>koraci</a:t>
            </a:r>
            <a:r>
              <a:rPr lang="en-US" sz="2400" dirty="0"/>
              <a:t> u </a:t>
            </a:r>
            <a:r>
              <a:rPr lang="en-US" sz="2400" dirty="0" err="1"/>
              <a:t>delegiranju</a:t>
            </a:r>
            <a:r>
              <a:rPr lang="en-US" sz="2400" dirty="0"/>
              <a:t>?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25673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>
            <a:extLst>
              <a:ext uri="{FF2B5EF4-FFF2-40B4-BE49-F238E27FC236}">
                <a16:creationId xmlns:a16="http://schemas.microsoft.com/office/drawing/2014/main" id="{6D3064B9-AFCE-47DB-9B7B-B0C4B7961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119" y="743824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</a:pPr>
            <a:r>
              <a:rPr lang="sr-Latn-CS" altLang="sr-Latn-RS" sz="45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Cilj komunikacije</a:t>
            </a:r>
            <a:endParaRPr lang="sr-Cyrl-CS" altLang="sr-Latn-RS" sz="45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A5C9DC-C1D0-41F3-8B90-25CDD580AE8A}"/>
              </a:ext>
            </a:extLst>
          </p:cNvPr>
          <p:cNvSpPr txBox="1"/>
          <p:nvPr/>
        </p:nvSpPr>
        <p:spPr>
          <a:xfrm>
            <a:off x="1052119" y="2516697"/>
            <a:ext cx="8003098" cy="592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Šta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po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vama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uspešna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komunikacija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?</a:t>
            </a:r>
            <a:endParaRPr lang="sr-Latn-R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C74E33B2-681C-4304-8D04-7E3B2811A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566" y="943286"/>
            <a:ext cx="5990422" cy="7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r-Latn-CS" altLang="sr-Latn-RS" sz="4500" spc="-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Šta je komunikacija?</a:t>
            </a:r>
            <a:endParaRPr lang="sr-Cyrl-CS" altLang="sr-Latn-RS" sz="4500" spc="-5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44740" name="Group 4">
            <a:extLst>
              <a:ext uri="{FF2B5EF4-FFF2-40B4-BE49-F238E27FC236}">
                <a16:creationId xmlns:a16="http://schemas.microsoft.com/office/drawing/2014/main" id="{66350C74-0231-4914-A937-B5EC4FBB927B}"/>
              </a:ext>
            </a:extLst>
          </p:cNvPr>
          <p:cNvGrpSpPr>
            <a:grpSpLocks/>
          </p:cNvGrpSpPr>
          <p:nvPr/>
        </p:nvGrpSpPr>
        <p:grpSpPr bwMode="auto">
          <a:xfrm>
            <a:off x="1602184" y="2068209"/>
            <a:ext cx="8987632" cy="1525588"/>
            <a:chOff x="720" y="1152"/>
            <a:chExt cx="2946" cy="961"/>
          </a:xfrm>
        </p:grpSpPr>
        <p:pic>
          <p:nvPicPr>
            <p:cNvPr id="244741" name="Picture 5">
              <a:extLst>
                <a:ext uri="{FF2B5EF4-FFF2-40B4-BE49-F238E27FC236}">
                  <a16:creationId xmlns:a16="http://schemas.microsoft.com/office/drawing/2014/main" id="{BEC79DAE-27DC-420B-BF54-B6993B582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152"/>
              <a:ext cx="778" cy="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742" name="Picture 6">
              <a:extLst>
                <a:ext uri="{FF2B5EF4-FFF2-40B4-BE49-F238E27FC236}">
                  <a16:creationId xmlns:a16="http://schemas.microsoft.com/office/drawing/2014/main" id="{D6D03292-983F-4F70-982B-C2A4526F7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" y="1191"/>
              <a:ext cx="850" cy="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744" name="Picture 8">
              <a:extLst>
                <a:ext uri="{FF2B5EF4-FFF2-40B4-BE49-F238E27FC236}">
                  <a16:creationId xmlns:a16="http://schemas.microsoft.com/office/drawing/2014/main" id="{B0B82E01-DCF3-492E-8F44-C6B937E5E0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" y="1152"/>
              <a:ext cx="850" cy="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4745" name="Rectangle 9">
            <a:extLst>
              <a:ext uri="{FF2B5EF4-FFF2-40B4-BE49-F238E27FC236}">
                <a16:creationId xmlns:a16="http://schemas.microsoft.com/office/drawing/2014/main" id="{B36AAA08-CD63-463D-8694-211AEBC69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3907247"/>
            <a:ext cx="8610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64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Monotype Sorts" pitchFamily="2" charset="2"/>
              <a:buNone/>
            </a:pPr>
            <a:r>
              <a:rPr lang="sr-Latn-CS" altLang="sr-Latn-RS" sz="3600" b="1" dirty="0">
                <a:solidFill>
                  <a:srgbClr val="333399"/>
                </a:solidFill>
                <a:latin typeface="Arial" panose="020B0604020202020204" pitchFamily="34" charset="0"/>
              </a:rPr>
              <a:t>Prenošenje poruke</a:t>
            </a:r>
            <a:r>
              <a:rPr lang="en-US" altLang="sr-Latn-RS" sz="3600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altLang="sr-Latn-RS" sz="3600" b="1" dirty="0" err="1">
                <a:solidFill>
                  <a:srgbClr val="333399"/>
                </a:solidFill>
                <a:latin typeface="Arial" panose="020B0604020202020204" pitchFamily="34" charset="0"/>
              </a:rPr>
              <a:t>drugim</a:t>
            </a:r>
            <a:r>
              <a:rPr lang="en-US" altLang="sr-Latn-RS" sz="3600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altLang="sr-Latn-RS" sz="3600" b="1" dirty="0" err="1">
                <a:solidFill>
                  <a:srgbClr val="333399"/>
                </a:solidFill>
                <a:latin typeface="Arial" panose="020B0604020202020204" pitchFamily="34" charset="0"/>
              </a:rPr>
              <a:t>ljudima</a:t>
            </a:r>
            <a:r>
              <a:rPr lang="en-US" altLang="sr-Latn-RS" sz="3600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altLang="sr-Latn-RS" sz="3600" b="1" dirty="0" err="1">
                <a:solidFill>
                  <a:srgbClr val="333399"/>
                </a:solidFill>
                <a:latin typeface="Arial" panose="020B0604020202020204" pitchFamily="34" charset="0"/>
              </a:rPr>
              <a:t>i</a:t>
            </a:r>
            <a:r>
              <a:rPr lang="en-US" altLang="sr-Latn-RS" sz="3600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sr-Cyrl-CS" altLang="sr-Latn-RS" sz="3600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sr-Latn-CS" altLang="sr-Latn-RS" sz="3600" b="1" dirty="0">
                <a:solidFill>
                  <a:srgbClr val="333399"/>
                </a:solidFill>
                <a:latin typeface="Arial" panose="020B0604020202020204" pitchFamily="34" charset="0"/>
              </a:rPr>
              <a:t>dobijanje povratne informacije</a:t>
            </a:r>
            <a:r>
              <a:rPr lang="sr-Cyrl-CS" altLang="sr-Latn-RS" sz="3600" b="1" i="1" dirty="0">
                <a:solidFill>
                  <a:srgbClr val="333399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>
            <a:extLst>
              <a:ext uri="{FF2B5EF4-FFF2-40B4-BE49-F238E27FC236}">
                <a16:creationId xmlns:a16="http://schemas.microsoft.com/office/drawing/2014/main" id="{703B4BB0-2940-422A-BA08-9950E7A48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88" y="276648"/>
            <a:ext cx="1658724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sr-Latn-CS" altLang="sr-Latn-RS" sz="2000" dirty="0">
                <a:solidFill>
                  <a:srgbClr val="333399"/>
                </a:solidFill>
              </a:rPr>
              <a:t>Komunikacija</a:t>
            </a:r>
            <a:endParaRPr lang="sr-Cyrl-CS" altLang="sr-Latn-RS" sz="2000" dirty="0">
              <a:solidFill>
                <a:srgbClr val="333399"/>
              </a:solidFill>
            </a:endParaRPr>
          </a:p>
        </p:txBody>
      </p:sp>
      <p:sp>
        <p:nvSpPr>
          <p:cNvPr id="173060" name="Rectangle 4">
            <a:extLst>
              <a:ext uri="{FF2B5EF4-FFF2-40B4-BE49-F238E27FC236}">
                <a16:creationId xmlns:a16="http://schemas.microsoft.com/office/drawing/2014/main" id="{2BD795A6-B4F0-416B-8F53-8262F2592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312" y="2278310"/>
            <a:ext cx="7772400" cy="30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64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Verbalna</a:t>
            </a:r>
          </a:p>
          <a:p>
            <a:pPr>
              <a:buFont typeface="Monotype Sorts" pitchFamily="2" charset="2"/>
              <a:buNone/>
            </a:pPr>
            <a:endParaRPr lang="sr-Cyrl-CS" altLang="sr-Latn-R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Vizuelna</a:t>
            </a:r>
          </a:p>
          <a:p>
            <a:pPr>
              <a:buFont typeface="Monotype Sorts" pitchFamily="2" charset="2"/>
              <a:buNone/>
            </a:pPr>
            <a:endParaRPr lang="en-US" altLang="sr-Latn-R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Pisana</a:t>
            </a:r>
            <a:endParaRPr lang="sr-Cyrl-CS" altLang="sr-Latn-RS" sz="3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73061" name="Rectangle 5">
            <a:extLst>
              <a:ext uri="{FF2B5EF4-FFF2-40B4-BE49-F238E27FC236}">
                <a16:creationId xmlns:a16="http://schemas.microsoft.com/office/drawing/2014/main" id="{DA87BA0D-8F06-4B56-A8DD-FE7BA6D55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681" y="802547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r-Latn-CS" altLang="sr-Latn-RS" sz="45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Metode</a:t>
            </a:r>
            <a:r>
              <a:rPr lang="en-US" altLang="sr-Latn-RS" sz="45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sr-Latn-RS" sz="45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Komunikacije</a:t>
            </a:r>
            <a:endParaRPr lang="sr-Cyrl-CS" altLang="sr-Latn-RS" sz="45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858" name="Object 2">
            <a:extLst>
              <a:ext uri="{FF2B5EF4-FFF2-40B4-BE49-F238E27FC236}">
                <a16:creationId xmlns:a16="http://schemas.microsoft.com/office/drawing/2014/main" id="{AC1265E1-E0B4-4E89-9B15-163FCBFE4F4C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530977483"/>
              </p:ext>
            </p:extLst>
          </p:nvPr>
        </p:nvGraphicFramePr>
        <p:xfrm>
          <a:off x="1016509" y="2017058"/>
          <a:ext cx="9424988" cy="35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Chart" r:id="rId3" imgW="5114925" imgH="1952625" progId="Excel.Chart.8">
                  <p:embed/>
                </p:oleObj>
              </mc:Choice>
              <mc:Fallback>
                <p:oleObj name="Chart" r:id="rId3" imgW="5114925" imgH="1952625" progId="Excel.Chart.8">
                  <p:embed/>
                  <p:pic>
                    <p:nvPicPr>
                      <p:cNvPr id="249858" name="Object 2">
                        <a:extLst>
                          <a:ext uri="{FF2B5EF4-FFF2-40B4-BE49-F238E27FC236}">
                            <a16:creationId xmlns:a16="http://schemas.microsoft.com/office/drawing/2014/main" id="{AC1265E1-E0B4-4E89-9B15-163FCBFE4F4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509" y="2017058"/>
                        <a:ext cx="9424988" cy="359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60" name="Rectangle 4">
            <a:extLst>
              <a:ext uri="{FF2B5EF4-FFF2-40B4-BE49-F238E27FC236}">
                <a16:creationId xmlns:a16="http://schemas.microsoft.com/office/drawing/2014/main" id="{CD382F9F-891B-4C40-9A7E-CA3FE064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" y="228599"/>
            <a:ext cx="1658724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sr-Latn-CS" altLang="sr-Latn-RS" sz="2000" dirty="0">
                <a:solidFill>
                  <a:srgbClr val="333399"/>
                </a:solidFill>
              </a:rPr>
              <a:t>Komunikacija</a:t>
            </a:r>
            <a:endParaRPr lang="sr-Cyrl-CS" altLang="sr-Latn-RS" sz="2000" dirty="0">
              <a:solidFill>
                <a:srgbClr val="33339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F78A2C-FF9A-479F-BD43-9C3FA52A05CD}"/>
              </a:ext>
            </a:extLst>
          </p:cNvPr>
          <p:cNvSpPr/>
          <p:nvPr/>
        </p:nvSpPr>
        <p:spPr>
          <a:xfrm>
            <a:off x="1441759" y="965414"/>
            <a:ext cx="4009431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r-Latn-RS" altLang="sr-Latn-RS" sz="4500" spc="-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Komunikacija</a:t>
            </a:r>
            <a:endParaRPr lang="sr-Cyrl-CS" altLang="sr-Latn-RS" sz="4500" spc="-5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0" name="Rectangle 4">
            <a:extLst>
              <a:ext uri="{FF2B5EF4-FFF2-40B4-BE49-F238E27FC236}">
                <a16:creationId xmlns:a16="http://schemas.microsoft.com/office/drawing/2014/main" id="{CD382F9F-891B-4C40-9A7E-CA3FE064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" y="228599"/>
            <a:ext cx="1658724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sr-Latn-CS" altLang="sr-Latn-RS" sz="2000" dirty="0">
                <a:solidFill>
                  <a:srgbClr val="333399"/>
                </a:solidFill>
              </a:rPr>
              <a:t>Komunikacija</a:t>
            </a:r>
            <a:endParaRPr lang="sr-Cyrl-CS" altLang="sr-Latn-RS" sz="2000" dirty="0">
              <a:solidFill>
                <a:srgbClr val="33339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F78A2C-FF9A-479F-BD43-9C3FA52A05CD}"/>
              </a:ext>
            </a:extLst>
          </p:cNvPr>
          <p:cNvSpPr/>
          <p:nvPr/>
        </p:nvSpPr>
        <p:spPr>
          <a:xfrm>
            <a:off x="1441759" y="965414"/>
            <a:ext cx="4009431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r-Latn-RS" altLang="sr-Latn-RS" sz="4500" spc="-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Komunikacija</a:t>
            </a:r>
            <a:endParaRPr lang="sr-Cyrl-CS" altLang="sr-Latn-RS" sz="4500" spc="-5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B52C2A3-2A23-4A47-AF8A-F0A8A30ED9B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200" y="2155825"/>
            <a:ext cx="10515600" cy="4021138"/>
          </a:xfrm>
        </p:spPr>
        <p:txBody>
          <a:bodyPr/>
          <a:lstStyle/>
          <a:p>
            <a:r>
              <a:rPr lang="sr-Latn-CS" sz="2400" dirty="0"/>
              <a:t> </a:t>
            </a:r>
            <a:r>
              <a:rPr lang="sr-Latn-CS" sz="2400" dirty="0" err="1"/>
              <a:t>Vežba</a:t>
            </a:r>
            <a:r>
              <a:rPr lang="sr-Latn-CS" sz="2400" dirty="0"/>
              <a:t>: </a:t>
            </a:r>
            <a:endParaRPr lang="sr-Latn-RS" sz="2400" dirty="0"/>
          </a:p>
          <a:p>
            <a:pPr lvl="0"/>
            <a:r>
              <a:rPr lang="sr-Latn-CS" sz="2400" dirty="0"/>
              <a:t>Iz vašeg ličnog iskustva sa prenošenjem poruka u vašoj organizaciji, koji su najčešći </a:t>
            </a:r>
            <a:r>
              <a:rPr lang="sr-Latn-CS" sz="2400" dirty="0" err="1"/>
              <a:t>probelmi</a:t>
            </a:r>
            <a:r>
              <a:rPr lang="sr-Latn-CS" sz="2400" dirty="0"/>
              <a:t> na koje nailazite?</a:t>
            </a:r>
            <a:endParaRPr lang="sr-Latn-RS" sz="2400" dirty="0"/>
          </a:p>
          <a:p>
            <a:r>
              <a:rPr lang="sr-Latn-CS" dirty="0"/>
              <a:t> </a:t>
            </a:r>
            <a:endParaRPr lang="sr-Latn-RS" dirty="0"/>
          </a:p>
          <a:p>
            <a:r>
              <a:rPr lang="sr-Latn-RS" sz="2400" dirty="0"/>
              <a:t>5 minuta</a:t>
            </a:r>
          </a:p>
        </p:txBody>
      </p:sp>
    </p:spTree>
    <p:extLst>
      <p:ext uri="{BB962C8B-B14F-4D97-AF65-F5344CB8AC3E}">
        <p14:creationId xmlns:p14="http://schemas.microsoft.com/office/powerpoint/2010/main" val="145941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AB47BC33-CD06-4560-BA88-C64490705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514" y="840647"/>
            <a:ext cx="106707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/>
            <a:r>
              <a:rPr lang="sr-Latn-CS" altLang="sr-Latn-RS" sz="4500" dirty="0">
                <a:solidFill>
                  <a:schemeClr val="tx1"/>
                </a:solidFill>
                <a:latin typeface="+mj-lt"/>
              </a:rPr>
              <a:t>Šta može da utiče na komunikaciju?</a:t>
            </a:r>
            <a:endParaRPr lang="sr-Cyrl-CS" altLang="sr-Latn-RS" sz="4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7A1B9B2C-327B-4CC3-9639-BCA359068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180" y="2107734"/>
            <a:ext cx="7772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64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500" dirty="0">
                <a:latin typeface="+mn-lt"/>
              </a:rPr>
              <a:t>Izbor </a:t>
            </a:r>
            <a:r>
              <a:rPr lang="sr-Latn-CS" altLang="sr-Latn-RS" sz="2500" dirty="0" err="1">
                <a:latin typeface="+mn-lt"/>
              </a:rPr>
              <a:t>reči</a:t>
            </a:r>
            <a:endParaRPr lang="sr-Latn-CS" altLang="sr-Latn-RS" sz="25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500" dirty="0">
                <a:latin typeface="+mn-lt"/>
              </a:rPr>
              <a:t>Način izgovaranja (intonacija, naglašavanje)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500" dirty="0">
                <a:latin typeface="+mn-lt"/>
              </a:rPr>
              <a:t>Govor tela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500" dirty="0">
                <a:latin typeface="+mn-lt"/>
              </a:rPr>
              <a:t>Struktura pitanja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500" dirty="0">
                <a:latin typeface="+mn-lt"/>
              </a:rPr>
              <a:t>Sposobnosti slušanja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500" dirty="0">
                <a:latin typeface="+mn-lt"/>
              </a:rPr>
              <a:t>Predrasude </a:t>
            </a:r>
            <a:endParaRPr lang="en-US" altLang="sr-Latn-RS" sz="25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CS" altLang="sr-Latn-RS" sz="2500" dirty="0">
                <a:latin typeface="+mn-lt"/>
              </a:rPr>
              <a:t>Međuljudski odnosi/hijerarhija</a:t>
            </a:r>
          </a:p>
          <a:p>
            <a:pPr>
              <a:buFont typeface="Monotype Sorts" pitchFamily="2" charset="2"/>
              <a:buBlip>
                <a:blip r:embed="rId2"/>
              </a:buBlip>
            </a:pPr>
            <a:endParaRPr lang="sr-Cyrl-CS" altLang="sr-Latn-RS" sz="24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248836" name="Rectangle 4">
            <a:extLst>
              <a:ext uri="{FF2B5EF4-FFF2-40B4-BE49-F238E27FC236}">
                <a16:creationId xmlns:a16="http://schemas.microsoft.com/office/drawing/2014/main" id="{18FD8517-E317-43DE-9F8E-138143444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86" y="184369"/>
            <a:ext cx="1658724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sr-Latn-CS" altLang="sr-Latn-RS" sz="2000" dirty="0">
                <a:solidFill>
                  <a:srgbClr val="333399"/>
                </a:solidFill>
              </a:rPr>
              <a:t>Komunikacija</a:t>
            </a:r>
            <a:endParaRPr lang="sr-Cyrl-CS" altLang="sr-Latn-RS" sz="20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{0C454BE7-EF8C-4B2C-BDA7-3719819A23D0}tf56160789_win32</Template>
  <TotalTime>0</TotalTime>
  <Words>276</Words>
  <Application>Microsoft Office PowerPoint</Application>
  <PresentationFormat>Widescreen</PresentationFormat>
  <Paragraphs>100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Bookman Old Style</vt:lpstr>
      <vt:lpstr>Calibri</vt:lpstr>
      <vt:lpstr>Franklin Gothic Book</vt:lpstr>
      <vt:lpstr>Monotype Sorts</vt:lpstr>
      <vt:lpstr>Times New Roman</vt:lpstr>
      <vt:lpstr>Times New Roman CE</vt:lpstr>
      <vt:lpstr>Wingdings</vt:lpstr>
      <vt:lpstr>1_RetrospectVTI</vt:lpstr>
      <vt:lpstr>Chart</vt:lpstr>
      <vt:lpstr>Menadžment u hotelijerstvu </vt:lpstr>
      <vt:lpstr>         Teme vežbi:</vt:lpstr>
      <vt:lpstr>Liderstvo – Rukovodjenje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Marko Ilic - Falkensteiner Hotel Beograd</dc:creator>
  <cp:lastModifiedBy>Marko Ilic - Falkensteiner Hotel Beograd</cp:lastModifiedBy>
  <cp:revision>81</cp:revision>
  <cp:lastPrinted>2022-11-24T17:43:38Z</cp:lastPrinted>
  <dcterms:created xsi:type="dcterms:W3CDTF">2021-10-21T06:28:36Z</dcterms:created>
  <dcterms:modified xsi:type="dcterms:W3CDTF">2022-11-25T14:51:53Z</dcterms:modified>
</cp:coreProperties>
</file>