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7"/>
  </p:notesMasterIdLst>
  <p:sldIdLst>
    <p:sldId id="257" r:id="rId2"/>
    <p:sldId id="262" r:id="rId3"/>
    <p:sldId id="307" r:id="rId4"/>
    <p:sldId id="308" r:id="rId5"/>
    <p:sldId id="488" r:id="rId6"/>
    <p:sldId id="497" r:id="rId7"/>
    <p:sldId id="350" r:id="rId8"/>
    <p:sldId id="491" r:id="rId9"/>
    <p:sldId id="492" r:id="rId10"/>
    <p:sldId id="496" r:id="rId11"/>
    <p:sldId id="493" r:id="rId12"/>
    <p:sldId id="494" r:id="rId13"/>
    <p:sldId id="495" r:id="rId14"/>
    <p:sldId id="498" r:id="rId15"/>
    <p:sldId id="499"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o Ilic - Falkensteiner Hotel Beograd" initials="MI-FHB" lastIdx="1" clrIdx="0">
    <p:extLst>
      <p:ext uri="{19B8F6BF-5375-455C-9EA6-DF929625EA0E}">
        <p15:presenceInfo xmlns:p15="http://schemas.microsoft.com/office/powerpoint/2012/main" userId="S::GM.FBE@falkensteiner.com::0debf4ad-1076-4d89-8dc4-54a02ef378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9B4C7A8-21EA-443E-8F42-1338E4FE1203}" type="datetimeFigureOut">
              <a:rPr lang="sr-Latn-RS" smtClean="0"/>
              <a:t>18.11.2022.</a:t>
            </a:fld>
            <a:endParaRPr lang="sr-Latn-R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656E22E-DE3A-41DC-A11A-9B45607FA4E0}" type="slidenum">
              <a:rPr lang="sr-Latn-RS" smtClean="0"/>
              <a:t>‹#›</a:t>
            </a:fld>
            <a:endParaRPr lang="sr-Latn-RS"/>
          </a:p>
        </p:txBody>
      </p:sp>
    </p:spTree>
    <p:extLst>
      <p:ext uri="{BB962C8B-B14F-4D97-AF65-F5344CB8AC3E}">
        <p14:creationId xmlns:p14="http://schemas.microsoft.com/office/powerpoint/2010/main" val="218020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9995E806-1F0E-4712-99D5-6E285F3BC4CE}"/>
              </a:ext>
            </a:extLst>
          </p:cNvPr>
          <p:cNvSpPr>
            <a:spLocks noGrp="1" noChangeArrowheads="1"/>
          </p:cNvSpPr>
          <p:nvPr>
            <p:ph type="sldNum" sz="quarter" idx="5"/>
          </p:nvPr>
        </p:nvSpPr>
        <p:spPr>
          <a:ln/>
        </p:spPr>
        <p:txBody>
          <a:bodyPr/>
          <a:lstStyle/>
          <a:p>
            <a:fld id="{3554F4F8-0BCB-47A1-87A7-A73CE9B8222C}" type="slidenum">
              <a:rPr lang="sr-Cyrl-CS" altLang="sr-Latn-RS"/>
              <a:pPr/>
              <a:t>7</a:t>
            </a:fld>
            <a:endParaRPr lang="sr-Cyrl-CS" altLang="sr-Latn-RS">
              <a:latin typeface="Times New Roman CE" panose="02020603050405020304" pitchFamily="18" charset="0"/>
            </a:endParaRPr>
          </a:p>
        </p:txBody>
      </p:sp>
      <p:sp>
        <p:nvSpPr>
          <p:cNvPr id="116738" name="Rectangle 2">
            <a:extLst>
              <a:ext uri="{FF2B5EF4-FFF2-40B4-BE49-F238E27FC236}">
                <a16:creationId xmlns:a16="http://schemas.microsoft.com/office/drawing/2014/main" id="{4DB4128A-7316-4CF9-A2ED-E14016C2FB67}"/>
              </a:ext>
            </a:extLst>
          </p:cNvPr>
          <p:cNvSpPr>
            <a:spLocks noGrp="1" noRot="1" noChangeAspect="1" noChangeArrowheads="1" noTextEdit="1"/>
          </p:cNvSpPr>
          <p:nvPr>
            <p:ph type="sldImg"/>
          </p:nvPr>
        </p:nvSpPr>
        <p:spPr>
          <a:ln cap="flat"/>
        </p:spPr>
      </p:sp>
      <p:sp>
        <p:nvSpPr>
          <p:cNvPr id="116739" name="Rectangle 3">
            <a:extLst>
              <a:ext uri="{FF2B5EF4-FFF2-40B4-BE49-F238E27FC236}">
                <a16:creationId xmlns:a16="http://schemas.microsoft.com/office/drawing/2014/main" id="{A8E38E59-16AC-4F06-8707-694A78B57728}"/>
              </a:ext>
            </a:extLst>
          </p:cNvPr>
          <p:cNvSpPr>
            <a:spLocks noGrp="1" noChangeArrowheads="1"/>
          </p:cNvSpPr>
          <p:nvPr>
            <p:ph type="body" idx="1"/>
          </p:nvPr>
        </p:nvSpPr>
        <p:spPr>
          <a:ln/>
        </p:spPr>
        <p:txBody>
          <a:bodyPr/>
          <a:lstStyle/>
          <a:p>
            <a:endParaRPr lang="en-US" altLang="sr-Latn-R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11/18/2022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11/18/2022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11/18/2022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A2340E-347E-4C00-8BB2-ABF7F1EAEB7D}"/>
              </a:ext>
            </a:extLst>
          </p:cNvPr>
          <p:cNvSpPr>
            <a:spLocks noGrp="1"/>
          </p:cNvSpPr>
          <p:nvPr>
            <p:ph/>
          </p:nvPr>
        </p:nvSpPr>
        <p:spPr>
          <a:xfrm>
            <a:off x="838200" y="365125"/>
            <a:ext cx="105156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Tree>
    <p:extLst>
      <p:ext uri="{BB962C8B-B14F-4D97-AF65-F5344CB8AC3E}">
        <p14:creationId xmlns:p14="http://schemas.microsoft.com/office/powerpoint/2010/main" val="385197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11/18/2022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11/18/2022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11/18/2022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11/18/2022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11/18/2022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 id="2147483750" r:id="rId12"/>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2789903"/>
          </a:xfrm>
        </p:spPr>
        <p:txBody>
          <a:bodyPr>
            <a:normAutofit/>
          </a:bodyPr>
          <a:lstStyle/>
          <a:p>
            <a:r>
              <a:rPr lang="en-US" sz="6600" dirty="0" err="1"/>
              <a:t>Menad</a:t>
            </a:r>
            <a:r>
              <a:rPr lang="en-GB" sz="6600" dirty="0" err="1"/>
              <a:t>žmen</a:t>
            </a:r>
            <a:r>
              <a:rPr lang="sr-Latn-RS" sz="6600" dirty="0"/>
              <a:t>t</a:t>
            </a:r>
            <a:r>
              <a:rPr lang="en-GB" sz="6600" dirty="0"/>
              <a:t> u </a:t>
            </a:r>
            <a:r>
              <a:rPr lang="en-GB" sz="6600" dirty="0" err="1"/>
              <a:t>hotelijerstvu</a:t>
            </a:r>
            <a:r>
              <a:rPr lang="en-GB" sz="6600" dirty="0"/>
              <a:t> </a:t>
            </a:r>
            <a:endParaRPr lang="en-US" sz="66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813786"/>
          </a:xfrm>
        </p:spPr>
        <p:txBody>
          <a:bodyPr>
            <a:normAutofit lnSpcReduction="10000"/>
          </a:bodyPr>
          <a:lstStyle/>
          <a:p>
            <a:r>
              <a:rPr lang="sr-Latn-RS" dirty="0">
                <a:solidFill>
                  <a:schemeClr val="tx1">
                    <a:lumMod val="85000"/>
                    <a:lumOff val="15000"/>
                  </a:schemeClr>
                </a:solidFill>
              </a:rPr>
              <a:t>                         </a:t>
            </a:r>
            <a:r>
              <a:rPr lang="en-US" sz="3600" dirty="0">
                <a:solidFill>
                  <a:schemeClr val="tx1">
                    <a:lumMod val="85000"/>
                    <a:lumOff val="15000"/>
                  </a:schemeClr>
                </a:solidFill>
              </a:rPr>
              <a:t>VEŽBE</a:t>
            </a:r>
            <a:endParaRPr lang="sr-Latn-RS" sz="3600" dirty="0">
              <a:solidFill>
                <a:schemeClr val="tx1">
                  <a:lumMod val="85000"/>
                  <a:lumOff val="15000"/>
                </a:schemeClr>
              </a:solidFill>
            </a:endParaRPr>
          </a:p>
          <a:p>
            <a:endParaRPr lang="sr-Latn-RS" sz="2400" dirty="0">
              <a:solidFill>
                <a:schemeClr val="tx1">
                  <a:lumMod val="85000"/>
                  <a:lumOff val="15000"/>
                </a:schemeClr>
              </a:solidFill>
            </a:endParaRPr>
          </a:p>
          <a:p>
            <a:r>
              <a:rPr lang="sr-Latn-RS" dirty="0">
                <a:solidFill>
                  <a:schemeClr val="tx1">
                    <a:lumMod val="85000"/>
                    <a:lumOff val="15000"/>
                  </a:schemeClr>
                </a:solidFill>
              </a:rPr>
              <a:t>                                      Marko Ilić</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0B74-685C-422C-855B-934449BEE5B6}"/>
              </a:ext>
            </a:extLst>
          </p:cNvPr>
          <p:cNvSpPr>
            <a:spLocks noGrp="1"/>
          </p:cNvSpPr>
          <p:nvPr>
            <p:ph type="title"/>
          </p:nvPr>
        </p:nvSpPr>
        <p:spPr/>
        <p:txBody>
          <a:bodyPr/>
          <a:lstStyle/>
          <a:p>
            <a:r>
              <a:rPr lang="en-US" altLang="sr-Latn-RS" dirty="0" err="1"/>
              <a:t>Stilovi</a:t>
            </a:r>
            <a:r>
              <a:rPr lang="en-US" altLang="sr-Latn-RS" dirty="0"/>
              <a:t> </a:t>
            </a:r>
            <a:r>
              <a:rPr lang="en-US" altLang="sr-Latn-RS" dirty="0" err="1"/>
              <a:t>rukovodjenja</a:t>
            </a:r>
            <a:endParaRPr lang="sr-Latn-RS" dirty="0"/>
          </a:p>
        </p:txBody>
      </p:sp>
      <p:sp>
        <p:nvSpPr>
          <p:cNvPr id="3" name="Content Placeholder 2">
            <a:extLst>
              <a:ext uri="{FF2B5EF4-FFF2-40B4-BE49-F238E27FC236}">
                <a16:creationId xmlns:a16="http://schemas.microsoft.com/office/drawing/2014/main" id="{67FAD5EE-EB17-4D32-A2FD-61A3B134BF57}"/>
              </a:ext>
            </a:extLst>
          </p:cNvPr>
          <p:cNvSpPr>
            <a:spLocks noGrp="1"/>
          </p:cNvSpPr>
          <p:nvPr>
            <p:ph idx="1"/>
          </p:nvPr>
        </p:nvSpPr>
        <p:spPr>
          <a:xfrm>
            <a:off x="1189559" y="2192091"/>
            <a:ext cx="10058400" cy="3760891"/>
          </a:xfrm>
        </p:spPr>
        <p:txBody>
          <a:bodyPr/>
          <a:lstStyle/>
          <a:p>
            <a:pPr marL="0" indent="0">
              <a:buNone/>
            </a:pPr>
            <a:r>
              <a:rPr lang="en-GB" sz="2400" b="1" dirty="0" err="1"/>
              <a:t>Vežba</a:t>
            </a:r>
            <a:r>
              <a:rPr lang="en-GB" sz="2400" b="1" dirty="0"/>
              <a:t>:</a:t>
            </a:r>
          </a:p>
          <a:p>
            <a:pPr>
              <a:buFontTx/>
              <a:buNone/>
            </a:pPr>
            <a:r>
              <a:rPr lang="en-GB" altLang="sr-Latn-RS" sz="2400" dirty="0" err="1"/>
              <a:t>Stilovi</a:t>
            </a:r>
            <a:r>
              <a:rPr lang="en-GB" altLang="sr-Latn-RS" sz="2400" dirty="0"/>
              <a:t> </a:t>
            </a:r>
            <a:r>
              <a:rPr lang="en-GB" altLang="sr-Latn-RS" sz="2400" dirty="0" err="1"/>
              <a:t>rukovodjenja</a:t>
            </a:r>
            <a:r>
              <a:rPr lang="en-GB" altLang="sr-Latn-RS" sz="2400" dirty="0"/>
              <a:t> - </a:t>
            </a:r>
            <a:r>
              <a:rPr lang="en-GB" altLang="sr-Latn-RS" sz="2400" dirty="0" err="1"/>
              <a:t>Samoprocena</a:t>
            </a:r>
            <a:endParaRPr lang="en-GB" altLang="sr-Latn-RS" sz="2400" dirty="0"/>
          </a:p>
          <a:p>
            <a:pPr>
              <a:buFontTx/>
              <a:buNone/>
            </a:pPr>
            <a:r>
              <a:rPr lang="en-GB" altLang="sr-Latn-RS" sz="2400" dirty="0"/>
              <a:t>15 </a:t>
            </a:r>
            <a:r>
              <a:rPr lang="en-GB" altLang="sr-Latn-RS" sz="2400" dirty="0" err="1"/>
              <a:t>minuta</a:t>
            </a:r>
            <a:r>
              <a:rPr lang="en-GB" altLang="sr-Latn-RS" sz="2400" dirty="0"/>
              <a:t> </a:t>
            </a:r>
            <a:r>
              <a:rPr lang="en-GB" altLang="sr-Latn-RS" sz="2400" dirty="0" err="1"/>
              <a:t>rada</a:t>
            </a:r>
            <a:endParaRPr lang="en-GB" altLang="sr-Latn-RS" sz="2400" dirty="0"/>
          </a:p>
          <a:p>
            <a:pPr>
              <a:buFontTx/>
              <a:buNone/>
            </a:pPr>
            <a:r>
              <a:rPr lang="en-GB" altLang="sr-Latn-RS" sz="2400" dirty="0" err="1"/>
              <a:t>Individualo</a:t>
            </a:r>
            <a:r>
              <a:rPr lang="en-GB" altLang="sr-Latn-RS" sz="2400" dirty="0"/>
              <a:t> </a:t>
            </a:r>
            <a:r>
              <a:rPr lang="en-GB" altLang="sr-Latn-RS" sz="2400" dirty="0" err="1"/>
              <a:t>čitanje</a:t>
            </a:r>
            <a:r>
              <a:rPr lang="en-GB" altLang="sr-Latn-RS" sz="2400" dirty="0"/>
              <a:t> </a:t>
            </a:r>
          </a:p>
          <a:p>
            <a:endParaRPr lang="sr-Latn-RS" dirty="0"/>
          </a:p>
        </p:txBody>
      </p:sp>
    </p:spTree>
    <p:extLst>
      <p:ext uri="{BB962C8B-B14F-4D97-AF65-F5344CB8AC3E}">
        <p14:creationId xmlns:p14="http://schemas.microsoft.com/office/powerpoint/2010/main" val="1728331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1EFD6719-A39E-4C7B-A015-6C8BB85FCC74}"/>
              </a:ext>
            </a:extLst>
          </p:cNvPr>
          <p:cNvSpPr>
            <a:spLocks noChangeArrowheads="1"/>
          </p:cNvSpPr>
          <p:nvPr/>
        </p:nvSpPr>
        <p:spPr bwMode="auto">
          <a:xfrm>
            <a:off x="1443605" y="965433"/>
            <a:ext cx="7429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0"/>
              </a:spcBef>
              <a:defRPr sz="4400">
                <a:solidFill>
                  <a:schemeClr val="tx2"/>
                </a:solidFill>
                <a:effectLst>
                  <a:outerShdw blurRad="38100" dist="38100" dir="2700000" algn="tl">
                    <a:srgbClr val="C0C0C0"/>
                  </a:outerShdw>
                </a:effectLst>
                <a:latin typeface="Arial" panose="020B0604020202020204" pitchFamily="34" charset="0"/>
              </a:defRPr>
            </a:lvl1pPr>
            <a:lvl2pPr>
              <a:spcBef>
                <a:spcPct val="0"/>
              </a:spcBef>
              <a:defRPr sz="4400">
                <a:solidFill>
                  <a:schemeClr val="tx2"/>
                </a:solidFill>
                <a:effectLst>
                  <a:outerShdw blurRad="38100" dist="38100" dir="2700000" algn="tl">
                    <a:srgbClr val="C0C0C0"/>
                  </a:outerShdw>
                </a:effectLst>
                <a:latin typeface="Arial" panose="020B0604020202020204" pitchFamily="34" charset="0"/>
              </a:defRPr>
            </a:lvl2pPr>
            <a:lvl3pPr>
              <a:spcBef>
                <a:spcPct val="0"/>
              </a:spcBef>
              <a:defRPr sz="4400">
                <a:solidFill>
                  <a:schemeClr val="tx2"/>
                </a:solidFill>
                <a:effectLst>
                  <a:outerShdw blurRad="38100" dist="38100" dir="2700000" algn="tl">
                    <a:srgbClr val="C0C0C0"/>
                  </a:outerShdw>
                </a:effectLst>
                <a:latin typeface="Arial" panose="020B0604020202020204" pitchFamily="34" charset="0"/>
              </a:defRPr>
            </a:lvl3pPr>
            <a:lvl4pPr>
              <a:spcBef>
                <a:spcPct val="0"/>
              </a:spcBef>
              <a:defRPr sz="4400">
                <a:solidFill>
                  <a:schemeClr val="tx2"/>
                </a:solidFill>
                <a:effectLst>
                  <a:outerShdw blurRad="38100" dist="38100" dir="2700000" algn="tl">
                    <a:srgbClr val="C0C0C0"/>
                  </a:outerShdw>
                </a:effectLst>
                <a:latin typeface="Arial" panose="020B0604020202020204" pitchFamily="34" charset="0"/>
              </a:defRPr>
            </a:lvl4pPr>
            <a:lvl5pPr>
              <a:spcBef>
                <a:spcPct val="0"/>
              </a:spcBef>
              <a:defRPr sz="4400">
                <a:solidFill>
                  <a:schemeClr val="tx2"/>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pPr>
              <a:lnSpc>
                <a:spcPct val="90000"/>
              </a:lnSpc>
              <a:buClrTx/>
              <a:buSzTx/>
              <a:buFontTx/>
              <a:buNone/>
            </a:pPr>
            <a:r>
              <a:rPr lang="sr-Latn-CS" altLang="sr-Latn-RS" spc="-50" dirty="0">
                <a:solidFill>
                  <a:schemeClr val="tx1">
                    <a:lumMod val="75000"/>
                    <a:lumOff val="25000"/>
                  </a:schemeClr>
                </a:solidFill>
                <a:latin typeface="+mj-lt"/>
                <a:ea typeface="+mj-ea"/>
                <a:cs typeface="+mj-cs"/>
              </a:rPr>
              <a:t>Efektno delegiranje</a:t>
            </a:r>
            <a:endParaRPr lang="sr-Cyrl-CS" altLang="sr-Latn-RS" spc="-50" dirty="0">
              <a:solidFill>
                <a:schemeClr val="tx1">
                  <a:lumMod val="75000"/>
                  <a:lumOff val="25000"/>
                </a:schemeClr>
              </a:solidFill>
              <a:latin typeface="+mj-lt"/>
              <a:ea typeface="+mj-ea"/>
              <a:cs typeface="+mj-cs"/>
            </a:endParaRPr>
          </a:p>
        </p:txBody>
      </p:sp>
      <p:sp>
        <p:nvSpPr>
          <p:cNvPr id="343043" name="Rectangle 3">
            <a:extLst>
              <a:ext uri="{FF2B5EF4-FFF2-40B4-BE49-F238E27FC236}">
                <a16:creationId xmlns:a16="http://schemas.microsoft.com/office/drawing/2014/main" id="{D3131C01-AC47-43E4-87F5-C71A98C075EB}"/>
              </a:ext>
            </a:extLst>
          </p:cNvPr>
          <p:cNvSpPr>
            <a:spLocks noChangeArrowheads="1"/>
          </p:cNvSpPr>
          <p:nvPr/>
        </p:nvSpPr>
        <p:spPr bwMode="auto">
          <a:xfrm>
            <a:off x="854977" y="2181138"/>
            <a:ext cx="838130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buChar char="l"/>
              <a:defRPr sz="2800">
                <a:solidFill>
                  <a:schemeClr val="tx1"/>
                </a:solidFill>
                <a:latin typeface="Times New Roman" panose="02020603050405020304" pitchFamily="18" charset="0"/>
              </a:defRPr>
            </a:lvl1pPr>
            <a:lvl2pPr marL="742950" indent="-285750" algn="l">
              <a:buClr>
                <a:schemeClr val="tx1"/>
              </a:buClr>
              <a:buChar char="–"/>
              <a:defRPr sz="2400">
                <a:solidFill>
                  <a:schemeClr val="tx1"/>
                </a:solidFill>
                <a:latin typeface="Times New Roman" panose="02020603050405020304" pitchFamily="18" charset="0"/>
              </a:defRPr>
            </a:lvl2pPr>
            <a:lvl3pPr marL="1143000" indent="-228600" algn="l">
              <a:buClr>
                <a:schemeClr val="accent1"/>
              </a:buClr>
              <a:buSzPct val="64000"/>
              <a:buChar char="l"/>
              <a:defRPr sz="2000">
                <a:solidFill>
                  <a:schemeClr val="tx1"/>
                </a:solidFill>
                <a:latin typeface="Times New Roman" panose="02020603050405020304" pitchFamily="18" charset="0"/>
              </a:defRPr>
            </a:lvl3pPr>
            <a:lvl4pPr marL="1600200" indent="-228600" algn="l">
              <a:buClr>
                <a:schemeClr val="tx1"/>
              </a:buClr>
              <a:buChar char="–"/>
              <a:defRPr>
                <a:solidFill>
                  <a:schemeClr val="tx1"/>
                </a:solidFill>
                <a:latin typeface="Times New Roman" panose="02020603050405020304" pitchFamily="18" charset="0"/>
              </a:defRPr>
            </a:lvl4pPr>
            <a:lvl5pPr marL="2057400" indent="-228600" algn="l">
              <a:buClr>
                <a:schemeClr val="accent1"/>
              </a:buClr>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9pPr>
          </a:lstStyle>
          <a:p>
            <a:pPr lvl="1">
              <a:buFont typeface="Monotype Sorts" pitchFamily="2" charset="2"/>
              <a:buChar char="–"/>
            </a:pPr>
            <a:r>
              <a:rPr lang="sr-Latn-CS" altLang="sr-Latn-RS" sz="2600" dirty="0">
                <a:solidFill>
                  <a:schemeClr val="tx1">
                    <a:lumMod val="75000"/>
                    <a:lumOff val="25000"/>
                  </a:schemeClr>
                </a:solidFill>
                <a:latin typeface="+mn-lt"/>
              </a:rPr>
              <a:t>Definišite ciljeve</a:t>
            </a:r>
          </a:p>
          <a:p>
            <a:pPr lvl="1">
              <a:buFont typeface="Monotype Sorts" pitchFamily="2" charset="2"/>
              <a:buChar char="–"/>
            </a:pPr>
            <a:endParaRPr lang="sr-Latn-CS" altLang="sr-Latn-RS" sz="500" dirty="0">
              <a:solidFill>
                <a:schemeClr val="tx1">
                  <a:lumMod val="75000"/>
                  <a:lumOff val="25000"/>
                </a:schemeClr>
              </a:solidFill>
              <a:latin typeface="+mn-lt"/>
            </a:endParaRPr>
          </a:p>
          <a:p>
            <a:pPr lvl="1">
              <a:buFont typeface="Monotype Sorts" pitchFamily="2" charset="2"/>
              <a:buChar char="–"/>
            </a:pPr>
            <a:r>
              <a:rPr lang="sr-Latn-CS" altLang="sr-Latn-RS" sz="2600" dirty="0">
                <a:solidFill>
                  <a:schemeClr val="tx1">
                    <a:lumMod val="75000"/>
                    <a:lumOff val="25000"/>
                  </a:schemeClr>
                </a:solidFill>
                <a:latin typeface="+mn-lt"/>
              </a:rPr>
              <a:t>Organizujte obuku</a:t>
            </a:r>
          </a:p>
          <a:p>
            <a:pPr lvl="1">
              <a:buFont typeface="Monotype Sorts" pitchFamily="2" charset="2"/>
              <a:buChar char="–"/>
            </a:pPr>
            <a:endParaRPr lang="sr-Latn-CS" altLang="sr-Latn-RS" sz="500" dirty="0">
              <a:solidFill>
                <a:schemeClr val="tx1">
                  <a:lumMod val="75000"/>
                  <a:lumOff val="25000"/>
                </a:schemeClr>
              </a:solidFill>
              <a:latin typeface="+mn-lt"/>
            </a:endParaRPr>
          </a:p>
          <a:p>
            <a:pPr lvl="1">
              <a:buFont typeface="Monotype Sorts" pitchFamily="2" charset="2"/>
              <a:buChar char="–"/>
            </a:pPr>
            <a:r>
              <a:rPr lang="sr-Latn-CS" altLang="sr-Latn-RS" sz="2600" dirty="0">
                <a:solidFill>
                  <a:schemeClr val="tx1">
                    <a:lumMod val="75000"/>
                    <a:lumOff val="25000"/>
                  </a:schemeClr>
                </a:solidFill>
                <a:latin typeface="+mn-lt"/>
              </a:rPr>
              <a:t>Tražite povratnu informaciju</a:t>
            </a:r>
          </a:p>
          <a:p>
            <a:pPr lvl="1">
              <a:buFont typeface="Monotype Sorts" pitchFamily="2" charset="2"/>
              <a:buChar char="–"/>
            </a:pPr>
            <a:endParaRPr lang="sr-Latn-CS" altLang="sr-Latn-RS" sz="500" dirty="0">
              <a:solidFill>
                <a:schemeClr val="tx1">
                  <a:lumMod val="75000"/>
                  <a:lumOff val="25000"/>
                </a:schemeClr>
              </a:solidFill>
              <a:latin typeface="+mn-lt"/>
            </a:endParaRPr>
          </a:p>
          <a:p>
            <a:pPr lvl="1">
              <a:buFont typeface="Monotype Sorts" pitchFamily="2" charset="2"/>
              <a:buChar char="–"/>
            </a:pPr>
            <a:r>
              <a:rPr lang="sr-Latn-CS" altLang="sr-Latn-RS" sz="2600" dirty="0">
                <a:solidFill>
                  <a:schemeClr val="tx1">
                    <a:lumMod val="75000"/>
                    <a:lumOff val="25000"/>
                  </a:schemeClr>
                </a:solidFill>
                <a:latin typeface="+mn-lt"/>
              </a:rPr>
              <a:t>Rezervišite </a:t>
            </a:r>
            <a:r>
              <a:rPr lang="sr-Latn-CS" altLang="sr-Latn-RS" sz="2600" dirty="0" err="1">
                <a:solidFill>
                  <a:schemeClr val="tx1">
                    <a:lumMod val="75000"/>
                    <a:lumOff val="25000"/>
                  </a:schemeClr>
                </a:solidFill>
                <a:latin typeface="+mn-lt"/>
              </a:rPr>
              <a:t>vreme</a:t>
            </a:r>
            <a:r>
              <a:rPr lang="sr-Latn-CS" altLang="sr-Latn-RS" sz="2600" dirty="0">
                <a:solidFill>
                  <a:schemeClr val="tx1">
                    <a:lumMod val="75000"/>
                    <a:lumOff val="25000"/>
                  </a:schemeClr>
                </a:solidFill>
                <a:latin typeface="+mn-lt"/>
              </a:rPr>
              <a:t> za vaše zadatke</a:t>
            </a:r>
          </a:p>
          <a:p>
            <a:pPr lvl="1">
              <a:buFont typeface="Monotype Sorts" pitchFamily="2" charset="2"/>
              <a:buChar char="–"/>
            </a:pPr>
            <a:endParaRPr lang="sr-Latn-CS" altLang="sr-Latn-RS" sz="500" dirty="0">
              <a:solidFill>
                <a:schemeClr val="tx1">
                  <a:lumMod val="75000"/>
                  <a:lumOff val="25000"/>
                </a:schemeClr>
              </a:solidFill>
              <a:latin typeface="+mn-lt"/>
            </a:endParaRPr>
          </a:p>
          <a:p>
            <a:pPr lvl="1">
              <a:buFont typeface="Monotype Sorts" pitchFamily="2" charset="2"/>
              <a:buChar char="–"/>
            </a:pPr>
            <a:r>
              <a:rPr lang="sr-Latn-CS" altLang="sr-Latn-RS" sz="2600" dirty="0">
                <a:solidFill>
                  <a:schemeClr val="tx1">
                    <a:lumMod val="75000"/>
                    <a:lumOff val="25000"/>
                  </a:schemeClr>
                </a:solidFill>
                <a:latin typeface="+mn-lt"/>
              </a:rPr>
              <a:t>Spisak za praćenje progresa delegiranih zadataka</a:t>
            </a:r>
          </a:p>
          <a:p>
            <a:pPr lvl="1">
              <a:buFont typeface="Monotype Sorts" pitchFamily="2" charset="2"/>
              <a:buChar char="–"/>
            </a:pPr>
            <a:endParaRPr lang="sr-Latn-CS" altLang="sr-Latn-RS" sz="500" dirty="0">
              <a:solidFill>
                <a:schemeClr val="tx1">
                  <a:lumMod val="75000"/>
                  <a:lumOff val="25000"/>
                </a:schemeClr>
              </a:solidFill>
              <a:latin typeface="+mn-lt"/>
            </a:endParaRPr>
          </a:p>
          <a:p>
            <a:pPr lvl="1">
              <a:buFont typeface="Monotype Sorts" pitchFamily="2" charset="2"/>
              <a:buChar char="–"/>
            </a:pPr>
            <a:r>
              <a:rPr lang="sr-Latn-CS" altLang="sr-Latn-RS" sz="2600" dirty="0">
                <a:solidFill>
                  <a:schemeClr val="tx1">
                    <a:lumMod val="75000"/>
                    <a:lumOff val="25000"/>
                  </a:schemeClr>
                </a:solidFill>
                <a:latin typeface="+mn-lt"/>
              </a:rPr>
              <a:t>Nagradite dobar rad</a:t>
            </a:r>
          </a:p>
          <a:p>
            <a:pPr>
              <a:buFont typeface="Monotype Sorts" pitchFamily="2" charset="2"/>
              <a:buNone/>
            </a:pPr>
            <a:endParaRPr lang="sr-Latn-CS" altLang="sr-Latn-RS" sz="2400" dirty="0">
              <a:solidFill>
                <a:srgbClr val="333399"/>
              </a:solidFill>
              <a:latin typeface="Arial" panose="020B0604020202020204" pitchFamily="34" charset="0"/>
            </a:endParaRPr>
          </a:p>
          <a:p>
            <a:pPr>
              <a:buFont typeface="Monotype Sorts" pitchFamily="2" charset="2"/>
              <a:buBlip>
                <a:blip r:embed="rId2"/>
              </a:buBlip>
            </a:pPr>
            <a:endParaRPr lang="sr-Latn-CS" altLang="sr-Latn-RS" sz="2400" dirty="0">
              <a:solidFill>
                <a:srgbClr val="333399"/>
              </a:solidFill>
              <a:latin typeface="Arial" panose="020B0604020202020204" pitchFamily="34" charset="0"/>
            </a:endParaRPr>
          </a:p>
          <a:p>
            <a:pPr>
              <a:buFont typeface="Monotype Sorts" pitchFamily="2" charset="2"/>
              <a:buNone/>
            </a:pPr>
            <a:endParaRPr lang="sr-Latn-CS" altLang="sr-Latn-RS" sz="2400" dirty="0">
              <a:solidFill>
                <a:srgbClr val="333399"/>
              </a:solidFill>
              <a:latin typeface="Arial" panose="020B0604020202020204" pitchFamily="34" charset="0"/>
            </a:endParaRPr>
          </a:p>
          <a:p>
            <a:pPr>
              <a:buFont typeface="Monotype Sorts" pitchFamily="2" charset="2"/>
              <a:buNone/>
            </a:pPr>
            <a:endParaRPr lang="sr-Cyrl-CS" altLang="sr-Latn-RS" sz="2400" dirty="0">
              <a:solidFill>
                <a:srgbClr val="3333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 calcmode="lin" valueType="num">
                                      <p:cBhvr additive="base">
                                        <p:cTn id="7" dur="500" fill="hold"/>
                                        <p:tgtEl>
                                          <p:spTgt spid="343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30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3043">
                                            <p:txEl>
                                              <p:pRg st="0" end="0"/>
                                            </p:txEl>
                                          </p:spTgt>
                                        </p:tgtEl>
                                        <p:attrNameLst>
                                          <p:attrName>ppt_c</p:attrName>
                                        </p:attrNameLst>
                                      </p:cBhvr>
                                      <p:to>
                                        <a:schemeClr val="folHlink"/>
                                      </p:to>
                                    </p:animClr>
                                  </p:subTnLst>
                                </p:cTn>
                              </p:par>
                              <p:par>
                                <p:cTn id="9" presetID="2" presetClass="entr" presetSubtype="8" fill="hold" grpId="0" nodeType="withEffect">
                                  <p:stCondLst>
                                    <p:cond delay="0"/>
                                  </p:stCondLst>
                                  <p:childTnLst>
                                    <p:set>
                                      <p:cBhvr>
                                        <p:cTn id="10" dur="1" fill="hold">
                                          <p:stCondLst>
                                            <p:cond delay="0"/>
                                          </p:stCondLst>
                                        </p:cTn>
                                        <p:tgtEl>
                                          <p:spTgt spid="343043">
                                            <p:txEl>
                                              <p:pRg st="2" end="2"/>
                                            </p:txEl>
                                          </p:spTgt>
                                        </p:tgtEl>
                                        <p:attrNameLst>
                                          <p:attrName>style.visibility</p:attrName>
                                        </p:attrNameLst>
                                      </p:cBhvr>
                                      <p:to>
                                        <p:strVal val="visible"/>
                                      </p:to>
                                    </p:set>
                                    <p:anim calcmode="lin" valueType="num">
                                      <p:cBhvr additive="base">
                                        <p:cTn id="11" dur="500" fill="hold"/>
                                        <p:tgtEl>
                                          <p:spTgt spid="34304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30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3043">
                                            <p:txEl>
                                              <p:pRg st="2" end="2"/>
                                            </p:txEl>
                                          </p:spTgt>
                                        </p:tgtEl>
                                        <p:attrNameLst>
                                          <p:attrName>ppt_c</p:attrName>
                                        </p:attrNameLst>
                                      </p:cBhvr>
                                      <p:to>
                                        <a:schemeClr val="folHlink"/>
                                      </p:to>
                                    </p:animClr>
                                  </p:subTnLst>
                                </p:cTn>
                              </p:par>
                              <p:par>
                                <p:cTn id="13" presetID="2" presetClass="entr" presetSubtype="8" fill="hold" grpId="0" nodeType="withEffect">
                                  <p:stCondLst>
                                    <p:cond delay="0"/>
                                  </p:stCondLst>
                                  <p:childTnLst>
                                    <p:set>
                                      <p:cBhvr>
                                        <p:cTn id="14" dur="1" fill="hold">
                                          <p:stCondLst>
                                            <p:cond delay="0"/>
                                          </p:stCondLst>
                                        </p:cTn>
                                        <p:tgtEl>
                                          <p:spTgt spid="343043">
                                            <p:txEl>
                                              <p:pRg st="4" end="4"/>
                                            </p:txEl>
                                          </p:spTgt>
                                        </p:tgtEl>
                                        <p:attrNameLst>
                                          <p:attrName>style.visibility</p:attrName>
                                        </p:attrNameLst>
                                      </p:cBhvr>
                                      <p:to>
                                        <p:strVal val="visible"/>
                                      </p:to>
                                    </p:set>
                                    <p:anim calcmode="lin" valueType="num">
                                      <p:cBhvr additive="base">
                                        <p:cTn id="15" dur="500" fill="hold"/>
                                        <p:tgtEl>
                                          <p:spTgt spid="34304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30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3043">
                                            <p:txEl>
                                              <p:pRg st="4" end="4"/>
                                            </p:txEl>
                                          </p:spTgt>
                                        </p:tgtEl>
                                        <p:attrNameLst>
                                          <p:attrName>ppt_c</p:attrName>
                                        </p:attrNameLst>
                                      </p:cBhvr>
                                      <p:to>
                                        <a:schemeClr val="folHlink"/>
                                      </p:to>
                                    </p:animClr>
                                  </p:subTnLst>
                                </p:cTn>
                              </p:par>
                              <p:par>
                                <p:cTn id="17" presetID="2" presetClass="entr" presetSubtype="8" fill="hold" grpId="0" nodeType="withEffect">
                                  <p:stCondLst>
                                    <p:cond delay="0"/>
                                  </p:stCondLst>
                                  <p:childTnLst>
                                    <p:set>
                                      <p:cBhvr>
                                        <p:cTn id="18" dur="1" fill="hold">
                                          <p:stCondLst>
                                            <p:cond delay="0"/>
                                          </p:stCondLst>
                                        </p:cTn>
                                        <p:tgtEl>
                                          <p:spTgt spid="343043">
                                            <p:txEl>
                                              <p:pRg st="6" end="6"/>
                                            </p:txEl>
                                          </p:spTgt>
                                        </p:tgtEl>
                                        <p:attrNameLst>
                                          <p:attrName>style.visibility</p:attrName>
                                        </p:attrNameLst>
                                      </p:cBhvr>
                                      <p:to>
                                        <p:strVal val="visible"/>
                                      </p:to>
                                    </p:set>
                                    <p:anim calcmode="lin" valueType="num">
                                      <p:cBhvr additive="base">
                                        <p:cTn id="19" dur="500" fill="hold"/>
                                        <p:tgtEl>
                                          <p:spTgt spid="34304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304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3043">
                                            <p:txEl>
                                              <p:pRg st="6" end="6"/>
                                            </p:txEl>
                                          </p:spTgt>
                                        </p:tgtEl>
                                        <p:attrNameLst>
                                          <p:attrName>ppt_c</p:attrName>
                                        </p:attrNameLst>
                                      </p:cBhvr>
                                      <p:to>
                                        <a:schemeClr val="folHlink"/>
                                      </p:to>
                                    </p:animClr>
                                  </p:subTnLst>
                                </p:cTn>
                              </p:par>
                              <p:par>
                                <p:cTn id="21" presetID="2" presetClass="entr" presetSubtype="8" fill="hold" grpId="0" nodeType="withEffect">
                                  <p:stCondLst>
                                    <p:cond delay="0"/>
                                  </p:stCondLst>
                                  <p:childTnLst>
                                    <p:set>
                                      <p:cBhvr>
                                        <p:cTn id="22" dur="1" fill="hold">
                                          <p:stCondLst>
                                            <p:cond delay="0"/>
                                          </p:stCondLst>
                                        </p:cTn>
                                        <p:tgtEl>
                                          <p:spTgt spid="343043">
                                            <p:txEl>
                                              <p:pRg st="8" end="8"/>
                                            </p:txEl>
                                          </p:spTgt>
                                        </p:tgtEl>
                                        <p:attrNameLst>
                                          <p:attrName>style.visibility</p:attrName>
                                        </p:attrNameLst>
                                      </p:cBhvr>
                                      <p:to>
                                        <p:strVal val="visible"/>
                                      </p:to>
                                    </p:set>
                                    <p:anim calcmode="lin" valueType="num">
                                      <p:cBhvr additive="base">
                                        <p:cTn id="23" dur="500" fill="hold"/>
                                        <p:tgtEl>
                                          <p:spTgt spid="343043">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3043">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3043">
                                            <p:txEl>
                                              <p:pRg st="8" end="8"/>
                                            </p:txEl>
                                          </p:spTgt>
                                        </p:tgtEl>
                                        <p:attrNameLst>
                                          <p:attrName>ppt_c</p:attrName>
                                        </p:attrNameLst>
                                      </p:cBhvr>
                                      <p:to>
                                        <a:schemeClr val="folHlink"/>
                                      </p:to>
                                    </p:animClr>
                                  </p:subTnLst>
                                </p:cTn>
                              </p:par>
                              <p:par>
                                <p:cTn id="25" presetID="2" presetClass="entr" presetSubtype="8" fill="hold" grpId="0" nodeType="withEffect">
                                  <p:stCondLst>
                                    <p:cond delay="0"/>
                                  </p:stCondLst>
                                  <p:childTnLst>
                                    <p:set>
                                      <p:cBhvr>
                                        <p:cTn id="26" dur="1" fill="hold">
                                          <p:stCondLst>
                                            <p:cond delay="0"/>
                                          </p:stCondLst>
                                        </p:cTn>
                                        <p:tgtEl>
                                          <p:spTgt spid="343043">
                                            <p:txEl>
                                              <p:pRg st="10" end="10"/>
                                            </p:txEl>
                                          </p:spTgt>
                                        </p:tgtEl>
                                        <p:attrNameLst>
                                          <p:attrName>style.visibility</p:attrName>
                                        </p:attrNameLst>
                                      </p:cBhvr>
                                      <p:to>
                                        <p:strVal val="visible"/>
                                      </p:to>
                                    </p:set>
                                    <p:anim calcmode="lin" valueType="num">
                                      <p:cBhvr additive="base">
                                        <p:cTn id="27" dur="500" fill="hold"/>
                                        <p:tgtEl>
                                          <p:spTgt spid="343043">
                                            <p:txEl>
                                              <p:pRg st="10" end="1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3043">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3043">
                                            <p:txEl>
                                              <p:pRg st="10" end="1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a:extLst>
              <a:ext uri="{FF2B5EF4-FFF2-40B4-BE49-F238E27FC236}">
                <a16:creationId xmlns:a16="http://schemas.microsoft.com/office/drawing/2014/main" id="{35A6F80F-4DDE-4F12-B30A-DB3B0D4C4240}"/>
              </a:ext>
            </a:extLst>
          </p:cNvPr>
          <p:cNvSpPr>
            <a:spLocks noChangeArrowheads="1"/>
          </p:cNvSpPr>
          <p:nvPr/>
        </p:nvSpPr>
        <p:spPr bwMode="auto">
          <a:xfrm>
            <a:off x="1078683" y="2149680"/>
            <a:ext cx="985217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buChar char="l"/>
              <a:defRPr sz="2800">
                <a:solidFill>
                  <a:schemeClr val="tx1"/>
                </a:solidFill>
                <a:latin typeface="Times New Roman" panose="02020603050405020304" pitchFamily="18" charset="0"/>
              </a:defRPr>
            </a:lvl1pPr>
            <a:lvl2pPr marL="742950" indent="-285750" algn="l">
              <a:buClr>
                <a:schemeClr val="tx1"/>
              </a:buClr>
              <a:buChar char="–"/>
              <a:defRPr sz="2400">
                <a:solidFill>
                  <a:schemeClr val="tx1"/>
                </a:solidFill>
                <a:latin typeface="Times New Roman" panose="02020603050405020304" pitchFamily="18" charset="0"/>
              </a:defRPr>
            </a:lvl2pPr>
            <a:lvl3pPr marL="1143000" indent="-228600" algn="l">
              <a:buClr>
                <a:schemeClr val="accent1"/>
              </a:buClr>
              <a:buSzPct val="64000"/>
              <a:buChar char="l"/>
              <a:defRPr sz="2000">
                <a:solidFill>
                  <a:schemeClr val="tx1"/>
                </a:solidFill>
                <a:latin typeface="Times New Roman" panose="02020603050405020304" pitchFamily="18" charset="0"/>
              </a:defRPr>
            </a:lvl3pPr>
            <a:lvl4pPr marL="1600200" indent="-228600" algn="l">
              <a:buClr>
                <a:schemeClr val="tx1"/>
              </a:buClr>
              <a:buChar char="–"/>
              <a:defRPr>
                <a:solidFill>
                  <a:schemeClr val="tx1"/>
                </a:solidFill>
                <a:latin typeface="Times New Roman" panose="02020603050405020304" pitchFamily="18" charset="0"/>
              </a:defRPr>
            </a:lvl4pPr>
            <a:lvl5pPr marL="2057400" indent="-228600" algn="l">
              <a:buClr>
                <a:schemeClr val="accent1"/>
              </a:buClr>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9pPr>
          </a:lstStyle>
          <a:p>
            <a:pPr lvl="1">
              <a:buFont typeface="Monotype Sorts" pitchFamily="2" charset="2"/>
              <a:buChar char="–"/>
            </a:pPr>
            <a:r>
              <a:rPr lang="sr-Latn-CS" altLang="sr-Latn-RS" sz="2600" dirty="0">
                <a:solidFill>
                  <a:schemeClr val="tx1">
                    <a:lumMod val="75000"/>
                    <a:lumOff val="25000"/>
                  </a:schemeClr>
                </a:solidFill>
                <a:latin typeface="+mn-lt"/>
              </a:rPr>
              <a:t>Odredite precizan i realan rok</a:t>
            </a:r>
          </a:p>
          <a:p>
            <a:pPr lvl="1">
              <a:buFont typeface="Monotype Sorts" pitchFamily="2" charset="2"/>
              <a:buChar char="–"/>
            </a:pPr>
            <a:endParaRPr lang="sr-Latn-CS" altLang="sr-Latn-RS" sz="500" dirty="0">
              <a:solidFill>
                <a:schemeClr val="tx1">
                  <a:lumMod val="75000"/>
                  <a:lumOff val="25000"/>
                </a:schemeClr>
              </a:solidFill>
              <a:latin typeface="+mn-lt"/>
            </a:endParaRPr>
          </a:p>
          <a:p>
            <a:pPr lvl="1">
              <a:buFont typeface="Monotype Sorts" pitchFamily="2" charset="2"/>
              <a:buChar char="–"/>
            </a:pPr>
            <a:r>
              <a:rPr lang="sr-Latn-CS" altLang="sr-Latn-RS" sz="2600" dirty="0">
                <a:solidFill>
                  <a:schemeClr val="tx1">
                    <a:lumMod val="75000"/>
                    <a:lumOff val="25000"/>
                  </a:schemeClr>
                </a:solidFill>
                <a:latin typeface="+mn-lt"/>
              </a:rPr>
              <a:t>Budite fleksibilni</a:t>
            </a:r>
          </a:p>
          <a:p>
            <a:pPr lvl="1">
              <a:buFont typeface="Monotype Sorts" pitchFamily="2" charset="2"/>
              <a:buChar char="–"/>
            </a:pPr>
            <a:endParaRPr lang="sr-Latn-CS" altLang="sr-Latn-RS" sz="500" dirty="0">
              <a:solidFill>
                <a:schemeClr val="tx1">
                  <a:lumMod val="75000"/>
                  <a:lumOff val="25000"/>
                </a:schemeClr>
              </a:solidFill>
              <a:latin typeface="+mn-lt"/>
            </a:endParaRPr>
          </a:p>
          <a:p>
            <a:pPr lvl="1">
              <a:buFont typeface="Monotype Sorts" pitchFamily="2" charset="2"/>
              <a:buChar char="–"/>
            </a:pPr>
            <a:r>
              <a:rPr lang="sr-Latn-CS" altLang="sr-Latn-RS" sz="2600" dirty="0">
                <a:solidFill>
                  <a:schemeClr val="tx1">
                    <a:lumMod val="75000"/>
                    <a:lumOff val="25000"/>
                  </a:schemeClr>
                </a:solidFill>
                <a:latin typeface="+mn-lt"/>
              </a:rPr>
              <a:t>Odgovornost i dalje ostaje vaša</a:t>
            </a:r>
          </a:p>
          <a:p>
            <a:pPr lvl="1">
              <a:buFont typeface="Monotype Sorts" pitchFamily="2" charset="2"/>
              <a:buChar char="–"/>
            </a:pPr>
            <a:endParaRPr lang="sr-Latn-CS" altLang="sr-Latn-RS" sz="500" dirty="0">
              <a:solidFill>
                <a:schemeClr val="tx1">
                  <a:lumMod val="75000"/>
                  <a:lumOff val="25000"/>
                </a:schemeClr>
              </a:solidFill>
              <a:latin typeface="+mn-lt"/>
            </a:endParaRPr>
          </a:p>
          <a:p>
            <a:pPr lvl="1">
              <a:buFont typeface="Monotype Sorts" pitchFamily="2" charset="2"/>
              <a:buChar char="–"/>
            </a:pPr>
            <a:r>
              <a:rPr lang="sr-Latn-CS" altLang="sr-Latn-RS" sz="2600" dirty="0">
                <a:solidFill>
                  <a:schemeClr val="tx1">
                    <a:lumMod val="75000"/>
                    <a:lumOff val="25000"/>
                  </a:schemeClr>
                </a:solidFill>
                <a:latin typeface="+mn-lt"/>
              </a:rPr>
              <a:t>Prokomentarišite kako je zadatak obavljen</a:t>
            </a:r>
          </a:p>
          <a:p>
            <a:pPr lvl="1">
              <a:buFont typeface="Monotype Sorts" pitchFamily="2" charset="2"/>
              <a:buChar char="–"/>
            </a:pPr>
            <a:endParaRPr lang="sr-Latn-CS" altLang="sr-Latn-RS" sz="500" dirty="0">
              <a:solidFill>
                <a:schemeClr val="tx1">
                  <a:lumMod val="75000"/>
                  <a:lumOff val="25000"/>
                </a:schemeClr>
              </a:solidFill>
              <a:latin typeface="+mn-lt"/>
            </a:endParaRPr>
          </a:p>
          <a:p>
            <a:pPr lvl="1">
              <a:buFont typeface="Monotype Sorts" pitchFamily="2" charset="2"/>
              <a:buChar char="–"/>
            </a:pPr>
            <a:r>
              <a:rPr lang="sr-Latn-CS" altLang="sr-Latn-RS" sz="2600" dirty="0">
                <a:solidFill>
                  <a:schemeClr val="tx1">
                    <a:lumMod val="75000"/>
                    <a:lumOff val="25000"/>
                  </a:schemeClr>
                </a:solidFill>
                <a:latin typeface="+mn-lt"/>
              </a:rPr>
              <a:t>Ne </a:t>
            </a:r>
            <a:r>
              <a:rPr lang="sr-Latn-CS" altLang="sr-Latn-RS" sz="2600" dirty="0" err="1">
                <a:solidFill>
                  <a:schemeClr val="tx1">
                    <a:lumMod val="75000"/>
                    <a:lumOff val="25000"/>
                  </a:schemeClr>
                </a:solidFill>
                <a:latin typeface="+mn-lt"/>
              </a:rPr>
              <a:t>preterujte</a:t>
            </a:r>
            <a:r>
              <a:rPr lang="sr-Latn-CS" altLang="sr-Latn-RS" sz="2600" dirty="0">
                <a:solidFill>
                  <a:schemeClr val="tx1">
                    <a:lumMod val="75000"/>
                    <a:lumOff val="25000"/>
                  </a:schemeClr>
                </a:solidFill>
                <a:latin typeface="+mn-lt"/>
              </a:rPr>
              <a:t> u kritikama</a:t>
            </a:r>
          </a:p>
          <a:p>
            <a:pPr lvl="1">
              <a:buFont typeface="Monotype Sorts" pitchFamily="2" charset="2"/>
              <a:buChar char="–"/>
            </a:pPr>
            <a:endParaRPr lang="sr-Latn-CS" altLang="sr-Latn-RS" sz="500" dirty="0">
              <a:solidFill>
                <a:schemeClr val="tx1">
                  <a:lumMod val="75000"/>
                  <a:lumOff val="25000"/>
                </a:schemeClr>
              </a:solidFill>
              <a:latin typeface="+mn-lt"/>
            </a:endParaRPr>
          </a:p>
          <a:p>
            <a:pPr lvl="1">
              <a:buFont typeface="Monotype Sorts" pitchFamily="2" charset="2"/>
              <a:buChar char="–"/>
            </a:pPr>
            <a:r>
              <a:rPr lang="sr-Latn-CS" altLang="sr-Latn-RS" sz="2600" dirty="0">
                <a:solidFill>
                  <a:schemeClr val="tx1">
                    <a:lumMod val="75000"/>
                    <a:lumOff val="25000"/>
                  </a:schemeClr>
                </a:solidFill>
                <a:latin typeface="+mn-lt"/>
              </a:rPr>
              <a:t>Delegiranje nije odlazak iz projekta, već davanje odgovornosti za određene zadatke</a:t>
            </a:r>
          </a:p>
          <a:p>
            <a:pPr>
              <a:buFont typeface="Monotype Sorts" pitchFamily="2" charset="2"/>
              <a:buNone/>
            </a:pPr>
            <a:endParaRPr lang="sr-Latn-CS" altLang="sr-Latn-RS" sz="2400" dirty="0">
              <a:solidFill>
                <a:srgbClr val="333399"/>
              </a:solidFill>
              <a:latin typeface="Arial" panose="020B0604020202020204" pitchFamily="34" charset="0"/>
            </a:endParaRPr>
          </a:p>
          <a:p>
            <a:pPr>
              <a:buFont typeface="Monotype Sorts" pitchFamily="2" charset="2"/>
              <a:buNone/>
            </a:pPr>
            <a:endParaRPr lang="sr-Latn-CS" altLang="sr-Latn-RS" sz="2400" dirty="0">
              <a:solidFill>
                <a:srgbClr val="333399"/>
              </a:solidFill>
              <a:latin typeface="Arial" panose="020B0604020202020204" pitchFamily="34" charset="0"/>
            </a:endParaRPr>
          </a:p>
          <a:p>
            <a:pPr>
              <a:buFont typeface="Monotype Sorts" pitchFamily="2" charset="2"/>
              <a:buNone/>
            </a:pPr>
            <a:endParaRPr lang="sr-Latn-CS" altLang="sr-Latn-RS" sz="2400" dirty="0">
              <a:solidFill>
                <a:srgbClr val="333399"/>
              </a:solidFill>
              <a:latin typeface="Arial" panose="020B0604020202020204" pitchFamily="34" charset="0"/>
            </a:endParaRPr>
          </a:p>
          <a:p>
            <a:pPr>
              <a:buFont typeface="Monotype Sorts" pitchFamily="2" charset="2"/>
              <a:buBlip>
                <a:blip r:embed="rId2"/>
              </a:buBlip>
            </a:pPr>
            <a:endParaRPr lang="sr-Latn-CS" altLang="sr-Latn-RS" sz="2400" dirty="0">
              <a:solidFill>
                <a:srgbClr val="333399"/>
              </a:solidFill>
              <a:latin typeface="Arial" panose="020B0604020202020204" pitchFamily="34" charset="0"/>
            </a:endParaRPr>
          </a:p>
          <a:p>
            <a:pPr>
              <a:buFont typeface="Monotype Sorts" pitchFamily="2" charset="2"/>
              <a:buNone/>
            </a:pPr>
            <a:endParaRPr lang="sr-Latn-CS" altLang="sr-Latn-RS" sz="2400" dirty="0">
              <a:solidFill>
                <a:srgbClr val="333399"/>
              </a:solidFill>
              <a:latin typeface="Arial" panose="020B0604020202020204" pitchFamily="34" charset="0"/>
            </a:endParaRPr>
          </a:p>
          <a:p>
            <a:pPr>
              <a:buFont typeface="Monotype Sorts" pitchFamily="2" charset="2"/>
              <a:buNone/>
            </a:pPr>
            <a:endParaRPr lang="sr-Cyrl-CS" altLang="sr-Latn-RS" sz="2400" dirty="0">
              <a:solidFill>
                <a:srgbClr val="333399"/>
              </a:solidFill>
              <a:latin typeface="Arial" panose="020B0604020202020204" pitchFamily="34" charset="0"/>
            </a:endParaRPr>
          </a:p>
        </p:txBody>
      </p:sp>
      <p:sp>
        <p:nvSpPr>
          <p:cNvPr id="344068" name="Rectangle 4">
            <a:extLst>
              <a:ext uri="{FF2B5EF4-FFF2-40B4-BE49-F238E27FC236}">
                <a16:creationId xmlns:a16="http://schemas.microsoft.com/office/drawing/2014/main" id="{3035633D-4176-4790-8B4D-93E4E3E9DBD9}"/>
              </a:ext>
            </a:extLst>
          </p:cNvPr>
          <p:cNvSpPr>
            <a:spLocks noChangeArrowheads="1"/>
          </p:cNvSpPr>
          <p:nvPr/>
        </p:nvSpPr>
        <p:spPr bwMode="auto">
          <a:xfrm>
            <a:off x="1447800" y="859580"/>
            <a:ext cx="5544788" cy="77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spcBef>
                <a:spcPct val="0"/>
              </a:spcBef>
              <a:buClrTx/>
              <a:buSzTx/>
              <a:buFontTx/>
              <a:buNone/>
            </a:pPr>
            <a:r>
              <a:rPr lang="en-GB" altLang="sr-Latn-RS" sz="4400" spc="-50" dirty="0" err="1">
                <a:solidFill>
                  <a:schemeClr val="tx1">
                    <a:lumMod val="75000"/>
                    <a:lumOff val="25000"/>
                  </a:schemeClr>
                </a:solidFill>
                <a:effectLst>
                  <a:outerShdw blurRad="38100" dist="38100" dir="2700000" algn="tl">
                    <a:srgbClr val="C0C0C0"/>
                  </a:outerShdw>
                </a:effectLst>
                <a:latin typeface="+mj-lt"/>
                <a:ea typeface="+mj-ea"/>
                <a:cs typeface="+mj-cs"/>
              </a:rPr>
              <a:t>Efektno</a:t>
            </a:r>
            <a:r>
              <a:rPr lang="en-GB" altLang="sr-Latn-RS" sz="4400" spc="-50" dirty="0">
                <a:solidFill>
                  <a:schemeClr val="tx1">
                    <a:lumMod val="75000"/>
                    <a:lumOff val="25000"/>
                  </a:schemeClr>
                </a:solidFill>
                <a:effectLst>
                  <a:outerShdw blurRad="38100" dist="38100" dir="2700000" algn="tl">
                    <a:srgbClr val="C0C0C0"/>
                  </a:outerShdw>
                </a:effectLst>
                <a:latin typeface="+mj-lt"/>
                <a:ea typeface="+mj-ea"/>
                <a:cs typeface="+mj-cs"/>
              </a:rPr>
              <a:t> </a:t>
            </a:r>
            <a:r>
              <a:rPr lang="en-GB" altLang="sr-Latn-RS" sz="4400" spc="-50" dirty="0" err="1">
                <a:solidFill>
                  <a:schemeClr val="tx1">
                    <a:lumMod val="75000"/>
                    <a:lumOff val="25000"/>
                  </a:schemeClr>
                </a:solidFill>
                <a:effectLst>
                  <a:outerShdw blurRad="38100" dist="38100" dir="2700000" algn="tl">
                    <a:srgbClr val="C0C0C0"/>
                  </a:outerShdw>
                </a:effectLst>
                <a:latin typeface="+mj-lt"/>
                <a:ea typeface="+mj-ea"/>
                <a:cs typeface="+mj-cs"/>
              </a:rPr>
              <a:t>delegiranje</a:t>
            </a:r>
            <a:r>
              <a:rPr lang="en-GB" altLang="sr-Latn-RS" sz="4400" spc="-50" dirty="0">
                <a:solidFill>
                  <a:schemeClr val="tx1">
                    <a:lumMod val="75000"/>
                    <a:lumOff val="25000"/>
                  </a:schemeClr>
                </a:solidFill>
                <a:effectLst>
                  <a:outerShdw blurRad="38100" dist="38100" dir="2700000" algn="tl">
                    <a:srgbClr val="C0C0C0"/>
                  </a:outerShdw>
                </a:effectLst>
                <a:latin typeface="+mj-lt"/>
                <a:ea typeface="+mj-ea"/>
                <a:cs typeface="+mj-cs"/>
              </a:rPr>
              <a:t> </a:t>
            </a:r>
            <a:endParaRPr lang="sr-Cyrl-CS" altLang="sr-Latn-RS" sz="1600" dirty="0">
              <a:solidFill>
                <a:srgbClr val="3333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4067">
                                            <p:txEl>
                                              <p:pRg st="0" end="0"/>
                                            </p:txEl>
                                          </p:spTgt>
                                        </p:tgtEl>
                                        <p:attrNameLst>
                                          <p:attrName>ppt_c</p:attrName>
                                        </p:attrNameLst>
                                      </p:cBhvr>
                                      <p:to>
                                        <a:schemeClr val="folHlink"/>
                                      </p:to>
                                    </p:animClr>
                                  </p:subTnLst>
                                </p:cTn>
                              </p:par>
                              <p:par>
                                <p:cTn id="9" presetID="2" presetClass="entr" presetSubtype="8" fill="hold" grpId="0" nodeType="withEffect">
                                  <p:stCondLst>
                                    <p:cond delay="0"/>
                                  </p:stCondLst>
                                  <p:childTnLst>
                                    <p:set>
                                      <p:cBhvr>
                                        <p:cTn id="10" dur="1" fill="hold">
                                          <p:stCondLst>
                                            <p:cond delay="0"/>
                                          </p:stCondLst>
                                        </p:cTn>
                                        <p:tgtEl>
                                          <p:spTgt spid="344067">
                                            <p:txEl>
                                              <p:pRg st="2" end="2"/>
                                            </p:txEl>
                                          </p:spTgt>
                                        </p:tgtEl>
                                        <p:attrNameLst>
                                          <p:attrName>style.visibility</p:attrName>
                                        </p:attrNameLst>
                                      </p:cBhvr>
                                      <p:to>
                                        <p:strVal val="visible"/>
                                      </p:to>
                                    </p:set>
                                    <p:anim calcmode="lin" valueType="num">
                                      <p:cBhvr additive="base">
                                        <p:cTn id="11" dur="500" fill="hold"/>
                                        <p:tgtEl>
                                          <p:spTgt spid="34406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406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4067">
                                            <p:txEl>
                                              <p:pRg st="2" end="2"/>
                                            </p:txEl>
                                          </p:spTgt>
                                        </p:tgtEl>
                                        <p:attrNameLst>
                                          <p:attrName>ppt_c</p:attrName>
                                        </p:attrNameLst>
                                      </p:cBhvr>
                                      <p:to>
                                        <a:schemeClr val="folHlink"/>
                                      </p:to>
                                    </p:animClr>
                                  </p:subTnLst>
                                </p:cTn>
                              </p:par>
                              <p:par>
                                <p:cTn id="13" presetID="2" presetClass="entr" presetSubtype="8" fill="hold" grpId="0" nodeType="withEffect">
                                  <p:stCondLst>
                                    <p:cond delay="0"/>
                                  </p:stCondLst>
                                  <p:childTnLst>
                                    <p:set>
                                      <p:cBhvr>
                                        <p:cTn id="14" dur="1" fill="hold">
                                          <p:stCondLst>
                                            <p:cond delay="0"/>
                                          </p:stCondLst>
                                        </p:cTn>
                                        <p:tgtEl>
                                          <p:spTgt spid="344067">
                                            <p:txEl>
                                              <p:pRg st="4" end="4"/>
                                            </p:txEl>
                                          </p:spTgt>
                                        </p:tgtEl>
                                        <p:attrNameLst>
                                          <p:attrName>style.visibility</p:attrName>
                                        </p:attrNameLst>
                                      </p:cBhvr>
                                      <p:to>
                                        <p:strVal val="visible"/>
                                      </p:to>
                                    </p:set>
                                    <p:anim calcmode="lin" valueType="num">
                                      <p:cBhvr additive="base">
                                        <p:cTn id="15" dur="500" fill="hold"/>
                                        <p:tgtEl>
                                          <p:spTgt spid="344067">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406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4067">
                                            <p:txEl>
                                              <p:pRg st="4" end="4"/>
                                            </p:txEl>
                                          </p:spTgt>
                                        </p:tgtEl>
                                        <p:attrNameLst>
                                          <p:attrName>ppt_c</p:attrName>
                                        </p:attrNameLst>
                                      </p:cBhvr>
                                      <p:to>
                                        <a:schemeClr val="folHlink"/>
                                      </p:to>
                                    </p:animClr>
                                  </p:subTnLst>
                                </p:cTn>
                              </p:par>
                              <p:par>
                                <p:cTn id="17" presetID="2" presetClass="entr" presetSubtype="8" fill="hold" grpId="0" nodeType="withEffect">
                                  <p:stCondLst>
                                    <p:cond delay="0"/>
                                  </p:stCondLst>
                                  <p:childTnLst>
                                    <p:set>
                                      <p:cBhvr>
                                        <p:cTn id="18" dur="1" fill="hold">
                                          <p:stCondLst>
                                            <p:cond delay="0"/>
                                          </p:stCondLst>
                                        </p:cTn>
                                        <p:tgtEl>
                                          <p:spTgt spid="344067">
                                            <p:txEl>
                                              <p:pRg st="6" end="6"/>
                                            </p:txEl>
                                          </p:spTgt>
                                        </p:tgtEl>
                                        <p:attrNameLst>
                                          <p:attrName>style.visibility</p:attrName>
                                        </p:attrNameLst>
                                      </p:cBhvr>
                                      <p:to>
                                        <p:strVal val="visible"/>
                                      </p:to>
                                    </p:set>
                                    <p:anim calcmode="lin" valueType="num">
                                      <p:cBhvr additive="base">
                                        <p:cTn id="19" dur="500" fill="hold"/>
                                        <p:tgtEl>
                                          <p:spTgt spid="344067">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406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4067">
                                            <p:txEl>
                                              <p:pRg st="6" end="6"/>
                                            </p:txEl>
                                          </p:spTgt>
                                        </p:tgtEl>
                                        <p:attrNameLst>
                                          <p:attrName>ppt_c</p:attrName>
                                        </p:attrNameLst>
                                      </p:cBhvr>
                                      <p:to>
                                        <a:schemeClr val="folHlink"/>
                                      </p:to>
                                    </p:animClr>
                                  </p:subTnLst>
                                </p:cTn>
                              </p:par>
                              <p:par>
                                <p:cTn id="21" presetID="2" presetClass="entr" presetSubtype="8" fill="hold" grpId="0" nodeType="withEffect">
                                  <p:stCondLst>
                                    <p:cond delay="0"/>
                                  </p:stCondLst>
                                  <p:childTnLst>
                                    <p:set>
                                      <p:cBhvr>
                                        <p:cTn id="22" dur="1" fill="hold">
                                          <p:stCondLst>
                                            <p:cond delay="0"/>
                                          </p:stCondLst>
                                        </p:cTn>
                                        <p:tgtEl>
                                          <p:spTgt spid="344067">
                                            <p:txEl>
                                              <p:pRg st="8" end="8"/>
                                            </p:txEl>
                                          </p:spTgt>
                                        </p:tgtEl>
                                        <p:attrNameLst>
                                          <p:attrName>style.visibility</p:attrName>
                                        </p:attrNameLst>
                                      </p:cBhvr>
                                      <p:to>
                                        <p:strVal val="visible"/>
                                      </p:to>
                                    </p:set>
                                    <p:anim calcmode="lin" valueType="num">
                                      <p:cBhvr additive="base">
                                        <p:cTn id="23" dur="500" fill="hold"/>
                                        <p:tgtEl>
                                          <p:spTgt spid="344067">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4067">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4067">
                                            <p:txEl>
                                              <p:pRg st="8" end="8"/>
                                            </p:txEl>
                                          </p:spTgt>
                                        </p:tgtEl>
                                        <p:attrNameLst>
                                          <p:attrName>ppt_c</p:attrName>
                                        </p:attrNameLst>
                                      </p:cBhvr>
                                      <p:to>
                                        <a:schemeClr val="folHlink"/>
                                      </p:to>
                                    </p:animClr>
                                  </p:subTnLst>
                                </p:cTn>
                              </p:par>
                              <p:par>
                                <p:cTn id="25" presetID="2" presetClass="entr" presetSubtype="8" fill="hold" grpId="0" nodeType="withEffect">
                                  <p:stCondLst>
                                    <p:cond delay="0"/>
                                  </p:stCondLst>
                                  <p:childTnLst>
                                    <p:set>
                                      <p:cBhvr>
                                        <p:cTn id="26" dur="1" fill="hold">
                                          <p:stCondLst>
                                            <p:cond delay="0"/>
                                          </p:stCondLst>
                                        </p:cTn>
                                        <p:tgtEl>
                                          <p:spTgt spid="344067">
                                            <p:txEl>
                                              <p:pRg st="10" end="10"/>
                                            </p:txEl>
                                          </p:spTgt>
                                        </p:tgtEl>
                                        <p:attrNameLst>
                                          <p:attrName>style.visibility</p:attrName>
                                        </p:attrNameLst>
                                      </p:cBhvr>
                                      <p:to>
                                        <p:strVal val="visible"/>
                                      </p:to>
                                    </p:set>
                                    <p:anim calcmode="lin" valueType="num">
                                      <p:cBhvr additive="base">
                                        <p:cTn id="27" dur="500" fill="hold"/>
                                        <p:tgtEl>
                                          <p:spTgt spid="344067">
                                            <p:txEl>
                                              <p:pRg st="10" end="1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4067">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4067">
                                            <p:txEl>
                                              <p:pRg st="10" end="1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681881D2-F45B-4BE9-9B1D-CD1D608BFE59}"/>
              </a:ext>
            </a:extLst>
          </p:cNvPr>
          <p:cNvSpPr>
            <a:spLocks noGrp="1" noChangeArrowheads="1"/>
          </p:cNvSpPr>
          <p:nvPr>
            <p:ph type="title"/>
          </p:nvPr>
        </p:nvSpPr>
        <p:spPr bwMode="auto">
          <a:xfrm>
            <a:off x="1427528" y="943296"/>
            <a:ext cx="8229600" cy="792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sr-Latn-CS" altLang="sr-Latn-RS" sz="4400" dirty="0">
                <a:effectLst>
                  <a:outerShdw blurRad="38100" dist="38100" dir="2700000" algn="tl">
                    <a:srgbClr val="C0C0C0"/>
                  </a:outerShdw>
                </a:effectLst>
              </a:rPr>
              <a:t>Kako delegirati?</a:t>
            </a:r>
            <a:endParaRPr lang="en-US" altLang="sr-Latn-RS" sz="4400" dirty="0">
              <a:effectLst>
                <a:outerShdw blurRad="38100" dist="38100" dir="2700000" algn="tl">
                  <a:srgbClr val="C0C0C0"/>
                </a:outerShdw>
              </a:effectLst>
            </a:endParaRPr>
          </a:p>
        </p:txBody>
      </p:sp>
      <p:sp>
        <p:nvSpPr>
          <p:cNvPr id="345091" name="Rectangle 3">
            <a:extLst>
              <a:ext uri="{FF2B5EF4-FFF2-40B4-BE49-F238E27FC236}">
                <a16:creationId xmlns:a16="http://schemas.microsoft.com/office/drawing/2014/main" id="{FAEEB210-8165-4143-8080-7A1D9F2C0AE7}"/>
              </a:ext>
            </a:extLst>
          </p:cNvPr>
          <p:cNvSpPr>
            <a:spLocks noGrp="1" noChangeArrowheads="1"/>
          </p:cNvSpPr>
          <p:nvPr>
            <p:ph type="body" idx="1"/>
          </p:nvPr>
        </p:nvSpPr>
        <p:spPr bwMode="auto">
          <a:xfrm>
            <a:off x="973823" y="2249649"/>
            <a:ext cx="82296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marL="457200" lvl="1" indent="0">
              <a:buClr>
                <a:schemeClr val="tx1"/>
              </a:buClr>
              <a:buNone/>
            </a:pPr>
            <a:r>
              <a:rPr lang="sl-SI" altLang="sr-Latn-RS" sz="2600" b="1" dirty="0"/>
              <a:t>Koje</a:t>
            </a:r>
            <a:r>
              <a:rPr lang="sl-SI" altLang="sr-Latn-RS" sz="2600" dirty="0"/>
              <a:t> poslove del</a:t>
            </a:r>
            <a:r>
              <a:rPr lang="en-US" altLang="sr-Latn-RS" sz="2600" dirty="0"/>
              <a:t>e</a:t>
            </a:r>
            <a:r>
              <a:rPr lang="sl-SI" altLang="sr-Latn-RS" sz="2600" dirty="0"/>
              <a:t>girati?</a:t>
            </a:r>
          </a:p>
          <a:p>
            <a:pPr marL="457200" lvl="1" indent="0">
              <a:buClr>
                <a:schemeClr val="tx1"/>
              </a:buClr>
              <a:buNone/>
            </a:pPr>
            <a:endParaRPr lang="sl-SI" altLang="sr-Latn-RS" sz="800" dirty="0"/>
          </a:p>
          <a:p>
            <a:pPr marL="457200" lvl="1" indent="0">
              <a:buClr>
                <a:schemeClr val="tx1"/>
              </a:buClr>
              <a:buNone/>
            </a:pPr>
            <a:r>
              <a:rPr lang="sl-SI" altLang="sr-Latn-RS" sz="2600" b="1" dirty="0"/>
              <a:t>Kome</a:t>
            </a:r>
            <a:r>
              <a:rPr lang="sl-SI" altLang="sr-Latn-RS" sz="2600" dirty="0"/>
              <a:t> del</a:t>
            </a:r>
            <a:r>
              <a:rPr lang="en-US" altLang="sr-Latn-RS" sz="2600" dirty="0"/>
              <a:t>e</a:t>
            </a:r>
            <a:r>
              <a:rPr lang="sl-SI" altLang="sr-Latn-RS" sz="2600" dirty="0"/>
              <a:t>girati poslove?</a:t>
            </a:r>
          </a:p>
          <a:p>
            <a:pPr marL="457200" lvl="1" indent="0">
              <a:buClr>
                <a:schemeClr val="tx1"/>
              </a:buClr>
              <a:buNone/>
            </a:pPr>
            <a:endParaRPr lang="sl-SI" altLang="sr-Latn-RS" sz="800" dirty="0"/>
          </a:p>
          <a:p>
            <a:pPr marL="457200" lvl="1" indent="0">
              <a:buClr>
                <a:schemeClr val="tx1"/>
              </a:buClr>
              <a:buNone/>
            </a:pPr>
            <a:r>
              <a:rPr lang="sl-SI" altLang="sr-Latn-RS" sz="2600" b="1" dirty="0"/>
              <a:t>Šta</a:t>
            </a:r>
            <a:r>
              <a:rPr lang="sl-SI" altLang="sr-Latn-RS" sz="2600" dirty="0"/>
              <a:t> treba da kažete osobi kojoj delegirate posao?</a:t>
            </a:r>
          </a:p>
          <a:p>
            <a:pPr marL="457200" lvl="1" indent="0">
              <a:buClr>
                <a:schemeClr val="tx1"/>
              </a:buClr>
              <a:buNone/>
            </a:pPr>
            <a:endParaRPr lang="sl-SI" altLang="sr-Latn-RS" sz="800" dirty="0"/>
          </a:p>
          <a:p>
            <a:pPr marL="457200" lvl="1" indent="0">
              <a:buClr>
                <a:schemeClr val="tx1"/>
              </a:buClr>
              <a:buNone/>
            </a:pPr>
            <a:r>
              <a:rPr lang="sr-Latn-CS" altLang="sr-Latn-RS" sz="2600" b="1" dirty="0"/>
              <a:t>Kako</a:t>
            </a:r>
            <a:r>
              <a:rPr lang="sr-Latn-CS" altLang="sr-Latn-RS" sz="2600" dirty="0"/>
              <a:t> ćete pratiti njegov rad?</a:t>
            </a:r>
            <a:endParaRPr lang="sl-SI" altLang="sr-Latn-RS" sz="2600" dirty="0"/>
          </a:p>
          <a:p>
            <a:pPr>
              <a:buFont typeface="Monotype Sorts" pitchFamily="2" charset="2"/>
              <a:buNone/>
            </a:pPr>
            <a:endParaRPr lang="en-US" altLang="sr-Latn-RS" sz="2400" dirty="0">
              <a:solidFill>
                <a:srgbClr val="333399"/>
              </a:solidFill>
              <a:latin typeface="Arial" panose="020B0604020202020204" pitchFamily="34" charset="0"/>
            </a:endParaRPr>
          </a:p>
        </p:txBody>
      </p:sp>
      <p:sp>
        <p:nvSpPr>
          <p:cNvPr id="345092" name="Rectangle 4">
            <a:extLst>
              <a:ext uri="{FF2B5EF4-FFF2-40B4-BE49-F238E27FC236}">
                <a16:creationId xmlns:a16="http://schemas.microsoft.com/office/drawing/2014/main" id="{85393332-BDD1-46EE-B626-519EC31FD563}"/>
              </a:ext>
            </a:extLst>
          </p:cNvPr>
          <p:cNvSpPr>
            <a:spLocks noChangeArrowheads="1"/>
          </p:cNvSpPr>
          <p:nvPr/>
        </p:nvSpPr>
        <p:spPr bwMode="auto">
          <a:xfrm>
            <a:off x="275643" y="150460"/>
            <a:ext cx="3125856"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spcBef>
                <a:spcPct val="0"/>
              </a:spcBef>
              <a:buClrTx/>
              <a:buSzTx/>
              <a:buFontTx/>
              <a:buNone/>
            </a:pPr>
            <a:r>
              <a:rPr lang="en-GB" altLang="sr-Latn-RS" sz="2000" dirty="0" err="1">
                <a:solidFill>
                  <a:srgbClr val="333399"/>
                </a:solidFill>
                <a:latin typeface="Arial" panose="020B0604020202020204" pitchFamily="34" charset="0"/>
              </a:rPr>
              <a:t>Rukovodjenje</a:t>
            </a:r>
            <a:r>
              <a:rPr lang="en-GB" altLang="sr-Latn-RS" sz="2000" dirty="0">
                <a:solidFill>
                  <a:srgbClr val="333399"/>
                </a:solidFill>
                <a:latin typeface="Arial" panose="020B0604020202020204" pitchFamily="34" charset="0"/>
              </a:rPr>
              <a:t> </a:t>
            </a:r>
            <a:r>
              <a:rPr lang="sr-Latn-CS" altLang="sr-Latn-RS" sz="2000" dirty="0">
                <a:solidFill>
                  <a:srgbClr val="333399"/>
                </a:solidFill>
                <a:latin typeface="Arial" panose="020B0604020202020204" pitchFamily="34" charset="0"/>
              </a:rPr>
              <a:t>pojedincem</a:t>
            </a:r>
            <a:endParaRPr lang="sr-Cyrl-CS" altLang="sr-Latn-RS" sz="2000" dirty="0">
              <a:solidFill>
                <a:srgbClr val="3333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 calcmode="lin" valueType="num">
                                      <p:cBhvr>
                                        <p:cTn id="7" dur="1000" fill="hold"/>
                                        <p:tgtEl>
                                          <p:spTgt spid="34509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4509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5091">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45091">
                                            <p:txEl>
                                              <p:pRg st="2" end="2"/>
                                            </p:txEl>
                                          </p:spTgt>
                                        </p:tgtEl>
                                        <p:attrNameLst>
                                          <p:attrName>style.visibility</p:attrName>
                                        </p:attrNameLst>
                                      </p:cBhvr>
                                      <p:to>
                                        <p:strVal val="visible"/>
                                      </p:to>
                                    </p:set>
                                    <p:anim calcmode="lin" valueType="num">
                                      <p:cBhvr>
                                        <p:cTn id="12" dur="1000" fill="hold"/>
                                        <p:tgtEl>
                                          <p:spTgt spid="345091">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4509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45091">
                                            <p:txEl>
                                              <p:pRg st="2" end="2"/>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45091">
                                            <p:txEl>
                                              <p:pRg st="4" end="4"/>
                                            </p:txEl>
                                          </p:spTgt>
                                        </p:tgtEl>
                                        <p:attrNameLst>
                                          <p:attrName>style.visibility</p:attrName>
                                        </p:attrNameLst>
                                      </p:cBhvr>
                                      <p:to>
                                        <p:strVal val="visible"/>
                                      </p:to>
                                    </p:set>
                                    <p:anim calcmode="lin" valueType="num">
                                      <p:cBhvr>
                                        <p:cTn id="17" dur="1000" fill="hold"/>
                                        <p:tgtEl>
                                          <p:spTgt spid="345091">
                                            <p:txEl>
                                              <p:pRg st="4" end="4"/>
                                            </p:txEl>
                                          </p:spTgt>
                                        </p:tgtEl>
                                        <p:attrNameLst>
                                          <p:attrName>ppt_x</p:attrName>
                                        </p:attrNameLst>
                                      </p:cBhvr>
                                      <p:tavLst>
                                        <p:tav tm="0">
                                          <p:val>
                                            <p:strVal val="#ppt_x-.2"/>
                                          </p:val>
                                        </p:tav>
                                        <p:tav tm="100000">
                                          <p:val>
                                            <p:strVal val="#ppt_x"/>
                                          </p:val>
                                        </p:tav>
                                      </p:tavLst>
                                    </p:anim>
                                    <p:anim calcmode="lin" valueType="num">
                                      <p:cBhvr>
                                        <p:cTn id="18" dur="1000" fill="hold"/>
                                        <p:tgtEl>
                                          <p:spTgt spid="34509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45091">
                                            <p:txEl>
                                              <p:pRg st="4" end="4"/>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45091">
                                            <p:txEl>
                                              <p:pRg st="6" end="6"/>
                                            </p:txEl>
                                          </p:spTgt>
                                        </p:tgtEl>
                                        <p:attrNameLst>
                                          <p:attrName>style.visibility</p:attrName>
                                        </p:attrNameLst>
                                      </p:cBhvr>
                                      <p:to>
                                        <p:strVal val="visible"/>
                                      </p:to>
                                    </p:set>
                                    <p:anim calcmode="lin" valueType="num">
                                      <p:cBhvr>
                                        <p:cTn id="22" dur="1000" fill="hold"/>
                                        <p:tgtEl>
                                          <p:spTgt spid="345091">
                                            <p:txEl>
                                              <p:pRg st="6" end="6"/>
                                            </p:txEl>
                                          </p:spTgt>
                                        </p:tgtEl>
                                        <p:attrNameLst>
                                          <p:attrName>ppt_x</p:attrName>
                                        </p:attrNameLst>
                                      </p:cBhvr>
                                      <p:tavLst>
                                        <p:tav tm="0">
                                          <p:val>
                                            <p:strVal val="#ppt_x-.2"/>
                                          </p:val>
                                        </p:tav>
                                        <p:tav tm="100000">
                                          <p:val>
                                            <p:strVal val="#ppt_x"/>
                                          </p:val>
                                        </p:tav>
                                      </p:tavLst>
                                    </p:anim>
                                    <p:anim calcmode="lin" valueType="num">
                                      <p:cBhvr>
                                        <p:cTn id="23" dur="1000" fill="hold"/>
                                        <p:tgtEl>
                                          <p:spTgt spid="34509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45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0B74-685C-422C-855B-934449BEE5B6}"/>
              </a:ext>
            </a:extLst>
          </p:cNvPr>
          <p:cNvSpPr>
            <a:spLocks noGrp="1"/>
          </p:cNvSpPr>
          <p:nvPr>
            <p:ph type="title"/>
          </p:nvPr>
        </p:nvSpPr>
        <p:spPr/>
        <p:txBody>
          <a:bodyPr/>
          <a:lstStyle/>
          <a:p>
            <a:r>
              <a:rPr lang="en-US" dirty="0" err="1"/>
              <a:t>Delegiranje</a:t>
            </a:r>
            <a:r>
              <a:rPr lang="en-US" dirty="0"/>
              <a:t> </a:t>
            </a:r>
            <a:endParaRPr lang="sr-Latn-RS" dirty="0"/>
          </a:p>
        </p:txBody>
      </p:sp>
      <p:sp>
        <p:nvSpPr>
          <p:cNvPr id="3" name="Content Placeholder 2">
            <a:extLst>
              <a:ext uri="{FF2B5EF4-FFF2-40B4-BE49-F238E27FC236}">
                <a16:creationId xmlns:a16="http://schemas.microsoft.com/office/drawing/2014/main" id="{67FAD5EE-EB17-4D32-A2FD-61A3B134BF57}"/>
              </a:ext>
            </a:extLst>
          </p:cNvPr>
          <p:cNvSpPr>
            <a:spLocks noGrp="1"/>
          </p:cNvSpPr>
          <p:nvPr>
            <p:ph idx="1"/>
          </p:nvPr>
        </p:nvSpPr>
        <p:spPr>
          <a:xfrm>
            <a:off x="1189559" y="2192091"/>
            <a:ext cx="10058400" cy="3760891"/>
          </a:xfrm>
        </p:spPr>
        <p:txBody>
          <a:bodyPr>
            <a:normAutofit fontScale="92500" lnSpcReduction="20000"/>
          </a:bodyPr>
          <a:lstStyle/>
          <a:p>
            <a:pPr marL="0" indent="0">
              <a:buNone/>
            </a:pPr>
            <a:r>
              <a:rPr lang="en-GB" sz="2400" b="1" dirty="0" err="1"/>
              <a:t>Vežba</a:t>
            </a:r>
            <a:r>
              <a:rPr lang="en-GB" sz="2400" b="1" dirty="0"/>
              <a:t>:</a:t>
            </a:r>
          </a:p>
          <a:p>
            <a:pPr>
              <a:buFontTx/>
              <a:buNone/>
            </a:pPr>
            <a:r>
              <a:rPr lang="en-GB" altLang="sr-Latn-RS" sz="2400" dirty="0" err="1"/>
              <a:t>Delegiranje</a:t>
            </a:r>
            <a:r>
              <a:rPr lang="en-GB" altLang="sr-Latn-RS" sz="2400" dirty="0"/>
              <a:t> </a:t>
            </a:r>
            <a:r>
              <a:rPr lang="en-GB" altLang="sr-Latn-RS" sz="2400" dirty="0" err="1"/>
              <a:t>zadatka</a:t>
            </a:r>
            <a:endParaRPr lang="en-GB" altLang="sr-Latn-RS" sz="2400" dirty="0"/>
          </a:p>
          <a:p>
            <a:pPr>
              <a:buFontTx/>
              <a:buNone/>
            </a:pPr>
            <a:r>
              <a:rPr lang="en-GB" altLang="sr-Latn-RS" sz="2400" dirty="0"/>
              <a:t>5 </a:t>
            </a:r>
            <a:r>
              <a:rPr lang="en-GB" altLang="sr-Latn-RS" sz="2400" dirty="0" err="1"/>
              <a:t>minuta</a:t>
            </a:r>
            <a:r>
              <a:rPr lang="en-GB" altLang="sr-Latn-RS" sz="2400" dirty="0"/>
              <a:t> </a:t>
            </a:r>
            <a:r>
              <a:rPr lang="en-GB" altLang="sr-Latn-RS" sz="2400" dirty="0" err="1"/>
              <a:t>rada</a:t>
            </a:r>
            <a:endParaRPr lang="en-GB" altLang="sr-Latn-RS" sz="2400" dirty="0"/>
          </a:p>
          <a:p>
            <a:pPr marL="0" indent="0">
              <a:buNone/>
            </a:pPr>
            <a:r>
              <a:rPr lang="sr-Latn-CS" sz="2000" b="1" dirty="0"/>
              <a:t>Ukratko opišite zadatak koji biste </a:t>
            </a:r>
            <a:r>
              <a:rPr lang="sr-Latn-CS" sz="2000" b="1" dirty="0" err="1"/>
              <a:t>želeli</a:t>
            </a:r>
            <a:r>
              <a:rPr lang="sr-Latn-CS" sz="2000" b="1" dirty="0"/>
              <a:t> da delegirate.</a:t>
            </a:r>
            <a:endParaRPr lang="en-US" sz="2000" b="1" dirty="0"/>
          </a:p>
          <a:p>
            <a:pPr marL="0" indent="0">
              <a:buNone/>
            </a:pPr>
            <a:r>
              <a:rPr lang="sr-Latn-CS" sz="2000" b="1" dirty="0"/>
              <a:t>Opišite složenost i važnost zadatka.</a:t>
            </a:r>
            <a:br>
              <a:rPr lang="sr-Latn-CS" sz="2400" dirty="0"/>
            </a:br>
            <a:r>
              <a:rPr lang="sr-Latn-CS" sz="2000" dirty="0"/>
              <a:t>Šta treba uraditi za izvršenje zadatka u smislu ponašanja? </a:t>
            </a:r>
            <a:endParaRPr lang="en-US" sz="2000" dirty="0"/>
          </a:p>
          <a:p>
            <a:pPr marL="0" indent="0">
              <a:buNone/>
            </a:pPr>
            <a:r>
              <a:rPr lang="sr-Latn-CS" sz="2000" dirty="0"/>
              <a:t>U čemu se sastoji </a:t>
            </a:r>
            <a:r>
              <a:rPr lang="sr-Latn-CS" sz="2000" dirty="0" err="1"/>
              <a:t>vrednost</a:t>
            </a:r>
            <a:r>
              <a:rPr lang="sr-Latn-CS" sz="2000" dirty="0"/>
              <a:t> zadatka za organizaciju, za vas, kao i za osobu kojoj je zadatak delegiran? </a:t>
            </a:r>
            <a:endParaRPr lang="en-US" sz="2000" dirty="0"/>
          </a:p>
          <a:p>
            <a:pPr marL="0" indent="0">
              <a:buNone/>
            </a:pPr>
            <a:r>
              <a:rPr lang="sr-Latn-CS" sz="2000" dirty="0"/>
              <a:t>Koji su rizici vezani sa zadatak?</a:t>
            </a:r>
            <a:endParaRPr lang="sr-Latn-RS" sz="20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sr-Latn-RS" dirty="0"/>
          </a:p>
        </p:txBody>
      </p:sp>
    </p:spTree>
    <p:extLst>
      <p:ext uri="{BB962C8B-B14F-4D97-AF65-F5344CB8AC3E}">
        <p14:creationId xmlns:p14="http://schemas.microsoft.com/office/powerpoint/2010/main" val="336061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27F8-4E52-4A92-A0D6-CD5E9768575D}"/>
              </a:ext>
            </a:extLst>
          </p:cNvPr>
          <p:cNvSpPr>
            <a:spLocks noGrp="1"/>
          </p:cNvSpPr>
          <p:nvPr>
            <p:ph type="title"/>
          </p:nvPr>
        </p:nvSpPr>
        <p:spPr/>
        <p:txBody>
          <a:bodyPr/>
          <a:lstStyle/>
          <a:p>
            <a:r>
              <a:rPr lang="hr-HR" sz="4800" b="1" dirty="0">
                <a:effectLst/>
                <a:latin typeface="Arial" panose="020B0604020202020204" pitchFamily="34" charset="0"/>
                <a:ea typeface="Times New Roman" panose="02020603050405020304" pitchFamily="18" charset="0"/>
              </a:rPr>
              <a:t>Case study:</a:t>
            </a:r>
            <a:br>
              <a:rPr lang="sr-Latn-RS" sz="4800" dirty="0">
                <a:effectLst/>
                <a:latin typeface="Times New Roman" panose="02020603050405020304" pitchFamily="18" charset="0"/>
                <a:ea typeface="Times New Roman" panose="02020603050405020304" pitchFamily="18" charset="0"/>
              </a:rPr>
            </a:br>
            <a:endParaRPr lang="sr-Latn-RS" dirty="0"/>
          </a:p>
        </p:txBody>
      </p:sp>
      <p:sp>
        <p:nvSpPr>
          <p:cNvPr id="3" name="Content Placeholder 2">
            <a:extLst>
              <a:ext uri="{FF2B5EF4-FFF2-40B4-BE49-F238E27FC236}">
                <a16:creationId xmlns:a16="http://schemas.microsoft.com/office/drawing/2014/main" id="{FB330138-50BA-40A1-8524-B89355736E64}"/>
              </a:ext>
            </a:extLst>
          </p:cNvPr>
          <p:cNvSpPr>
            <a:spLocks noGrp="1"/>
          </p:cNvSpPr>
          <p:nvPr>
            <p:ph idx="1"/>
          </p:nvPr>
        </p:nvSpPr>
        <p:spPr/>
        <p:txBody>
          <a:bodyPr>
            <a:normAutofit lnSpcReduction="10000"/>
          </a:bodyPr>
          <a:lstStyle/>
          <a:p>
            <a:pPr algn="just"/>
            <a:r>
              <a:rPr lang="hr-HR" sz="1800" b="1" dirty="0">
                <a:effectLst/>
                <a:latin typeface="Arial" panose="020B0604020202020204" pitchFamily="34" charset="0"/>
                <a:ea typeface="Times New Roman" panose="02020603050405020304" pitchFamily="18" charset="0"/>
              </a:rPr>
              <a:t> </a:t>
            </a:r>
            <a:endParaRPr lang="sr-Latn-RS" sz="1800" dirty="0">
              <a:effectLst/>
              <a:latin typeface="Times New Roman" panose="02020603050405020304" pitchFamily="18" charset="0"/>
              <a:ea typeface="Times New Roman" panose="02020603050405020304" pitchFamily="18" charset="0"/>
            </a:endParaRPr>
          </a:p>
          <a:p>
            <a:pPr algn="just"/>
            <a:r>
              <a:rPr lang="hr-HR" sz="1800" dirty="0">
                <a:effectLst/>
                <a:latin typeface="Arial" panose="020B0604020202020204" pitchFamily="34" charset="0"/>
                <a:ea typeface="Times New Roman" panose="02020603050405020304" pitchFamily="18" charset="0"/>
              </a:rPr>
              <a:t>Šta biste vi uradili u ovoj situaciji? </a:t>
            </a:r>
            <a:endParaRPr lang="sr-Latn-RS" sz="1800" dirty="0">
              <a:effectLst/>
              <a:latin typeface="Times New Roman" panose="02020603050405020304" pitchFamily="18" charset="0"/>
              <a:ea typeface="Times New Roman" panose="02020603050405020304" pitchFamily="18" charset="0"/>
            </a:endParaRPr>
          </a:p>
          <a:p>
            <a:pPr algn="just"/>
            <a:r>
              <a:rPr lang="hr-HR" sz="1800" dirty="0">
                <a:effectLst/>
                <a:latin typeface="Arial" panose="020B0604020202020204" pitchFamily="34" charset="0"/>
                <a:ea typeface="Times New Roman" panose="02020603050405020304" pitchFamily="18" charset="0"/>
              </a:rPr>
              <a:t> </a:t>
            </a:r>
            <a:endParaRPr lang="sr-Latn-RS" sz="1800" dirty="0">
              <a:effectLst/>
              <a:latin typeface="Times New Roman" panose="02020603050405020304" pitchFamily="18" charset="0"/>
              <a:ea typeface="Times New Roman" panose="02020603050405020304" pitchFamily="18" charset="0"/>
            </a:endParaRPr>
          </a:p>
          <a:p>
            <a:pPr algn="just"/>
            <a:r>
              <a:rPr lang="hr-HR" sz="1800" dirty="0">
                <a:effectLst/>
                <a:latin typeface="Arial" panose="020B0604020202020204" pitchFamily="34" charset="0"/>
                <a:ea typeface="Times New Roman" panose="02020603050405020304" pitchFamily="18" charset="0"/>
              </a:rPr>
              <a:t>Stevan je bio zaduižen za veoma važno odeljenje u hotelu u čijem su radu , na žalost,  greške neprihvatljivo nizale. Moral zaposlenih je, naravno, bio na veoma niskom nivou. Stevan i njegov prvi pretpostavljeni, Gordana, došli su do tačke toliko poremećenih odnosa da gotovo nisu ni komunicirali. Kada su dobili novog direktora sektora, Jovana, Gordana ga je posavetovala da najpre otpusti Stevana. </a:t>
            </a:r>
            <a:endParaRPr lang="sr-Latn-RS" sz="1800" dirty="0">
              <a:effectLst/>
              <a:latin typeface="Times New Roman" panose="02020603050405020304" pitchFamily="18" charset="0"/>
              <a:ea typeface="Times New Roman" panose="02020603050405020304" pitchFamily="18" charset="0"/>
            </a:endParaRPr>
          </a:p>
          <a:p>
            <a:pPr>
              <a:tabLst>
                <a:tab pos="2637155" algn="ctr"/>
                <a:tab pos="5274310" algn="r"/>
                <a:tab pos="449580" algn="l"/>
              </a:tabLst>
            </a:pPr>
            <a:r>
              <a:rPr lang="hr-HR" sz="1800" dirty="0">
                <a:effectLst/>
                <a:latin typeface="Arial" panose="020B0604020202020204" pitchFamily="34" charset="0"/>
                <a:ea typeface="Times New Roman" panose="02020603050405020304" pitchFamily="18" charset="0"/>
              </a:rPr>
              <a:t> </a:t>
            </a:r>
            <a:endParaRPr lang="sr-Latn-RS" sz="1800" dirty="0">
              <a:effectLst/>
              <a:latin typeface="Times New Roman" panose="02020603050405020304" pitchFamily="18" charset="0"/>
              <a:ea typeface="Times New Roman" panose="02020603050405020304" pitchFamily="18" charset="0"/>
            </a:endParaRPr>
          </a:p>
          <a:p>
            <a:r>
              <a:rPr lang="hr-HR" sz="1800" dirty="0">
                <a:effectLst/>
                <a:latin typeface="Arial" panose="020B0604020202020204" pitchFamily="34" charset="0"/>
                <a:ea typeface="Times New Roman" panose="02020603050405020304" pitchFamily="18" charset="0"/>
              </a:rPr>
              <a:t>Šta biste vi uradili da ste na Jovanovom mestu?</a:t>
            </a:r>
            <a:endParaRPr lang="sr-Latn-RS" sz="1800" dirty="0">
              <a:effectLst/>
              <a:latin typeface="Times New Roman" panose="02020603050405020304" pitchFamily="18" charset="0"/>
              <a:ea typeface="Times New Roman" panose="02020603050405020304" pitchFamily="18" charset="0"/>
            </a:endParaRPr>
          </a:p>
          <a:p>
            <a:endParaRPr lang="sr-Latn-RS" dirty="0"/>
          </a:p>
        </p:txBody>
      </p:sp>
    </p:spTree>
    <p:extLst>
      <p:ext uri="{BB962C8B-B14F-4D97-AF65-F5344CB8AC3E}">
        <p14:creationId xmlns:p14="http://schemas.microsoft.com/office/powerpoint/2010/main" val="381949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2852-0A9A-4239-8F02-55EC5A35E816}"/>
              </a:ext>
            </a:extLst>
          </p:cNvPr>
          <p:cNvSpPr>
            <a:spLocks noGrp="1"/>
          </p:cNvSpPr>
          <p:nvPr>
            <p:ph type="title"/>
          </p:nvPr>
        </p:nvSpPr>
        <p:spPr>
          <a:xfrm>
            <a:off x="1097280" y="733425"/>
            <a:ext cx="10487916" cy="1009649"/>
          </a:xfrm>
        </p:spPr>
        <p:txBody>
          <a:bodyPr>
            <a:normAutofit fontScale="90000"/>
          </a:bodyPr>
          <a:lstStyle/>
          <a:p>
            <a:br>
              <a:rPr lang="sr-Cyrl-RS" sz="4800" dirty="0"/>
            </a:br>
            <a:br>
              <a:rPr lang="sr-Cyrl-RS" sz="4800" dirty="0"/>
            </a:br>
            <a:br>
              <a:rPr lang="sr-Cyrl-RS" sz="4800" dirty="0"/>
            </a:br>
            <a:br>
              <a:rPr lang="sr-Cyrl-RS" sz="4800" dirty="0"/>
            </a:br>
            <a:br>
              <a:rPr lang="sr-Cyrl-RS" sz="4800" dirty="0"/>
            </a:br>
            <a:r>
              <a:rPr lang="sr-Cyrl-RS" sz="4800" dirty="0"/>
              <a:t> </a:t>
            </a:r>
            <a:br>
              <a:rPr lang="sr-Cyrl-RS" sz="4800" dirty="0"/>
            </a:br>
            <a:br>
              <a:rPr lang="sr-Cyrl-RS" sz="4800" dirty="0"/>
            </a:br>
            <a:br>
              <a:rPr lang="sr-Cyrl-RS" sz="4800" dirty="0"/>
            </a:br>
            <a:br>
              <a:rPr lang="en-GB" sz="4800" b="1" dirty="0"/>
            </a:br>
            <a:r>
              <a:rPr lang="en-GB" sz="4400" dirty="0"/>
              <a:t>Teme </a:t>
            </a:r>
            <a:r>
              <a:rPr lang="en-GB" sz="4400" dirty="0" err="1"/>
              <a:t>vežbi</a:t>
            </a:r>
            <a:r>
              <a:rPr lang="en-GB" sz="4400" dirty="0"/>
              <a:t>:</a:t>
            </a:r>
            <a:endParaRPr lang="sr-Latn-RS" dirty="0"/>
          </a:p>
        </p:txBody>
      </p:sp>
      <p:sp>
        <p:nvSpPr>
          <p:cNvPr id="3" name="Content Placeholder 2">
            <a:extLst>
              <a:ext uri="{FF2B5EF4-FFF2-40B4-BE49-F238E27FC236}">
                <a16:creationId xmlns:a16="http://schemas.microsoft.com/office/drawing/2014/main" id="{B976F832-919A-4E4E-8E53-7D7AE28E71E3}"/>
              </a:ext>
            </a:extLst>
          </p:cNvPr>
          <p:cNvSpPr>
            <a:spLocks noGrp="1"/>
          </p:cNvSpPr>
          <p:nvPr>
            <p:ph idx="1"/>
          </p:nvPr>
        </p:nvSpPr>
        <p:spPr>
          <a:xfrm>
            <a:off x="1097280" y="1857375"/>
            <a:ext cx="10058400" cy="4011717"/>
          </a:xfrm>
        </p:spPr>
        <p:txBody>
          <a:bodyPr>
            <a:normAutofit/>
          </a:bodyPr>
          <a:lstStyle/>
          <a:p>
            <a:r>
              <a:rPr lang="en-GB" sz="3200" dirty="0" err="1"/>
              <a:t>Menadžment</a:t>
            </a:r>
            <a:r>
              <a:rPr lang="en-GB" sz="3200" dirty="0"/>
              <a:t> </a:t>
            </a:r>
            <a:r>
              <a:rPr lang="en-GB" sz="3200" dirty="0" err="1"/>
              <a:t>i</a:t>
            </a:r>
            <a:r>
              <a:rPr lang="en-GB" sz="3200" dirty="0"/>
              <a:t> </a:t>
            </a:r>
            <a:r>
              <a:rPr lang="en-GB" sz="3200" dirty="0" err="1"/>
              <a:t>osnovne</a:t>
            </a:r>
            <a:r>
              <a:rPr lang="en-GB" sz="3200" dirty="0"/>
              <a:t> </a:t>
            </a:r>
            <a:r>
              <a:rPr lang="en-GB" sz="3200" dirty="0" err="1"/>
              <a:t>kompeten</a:t>
            </a:r>
            <a:r>
              <a:rPr lang="sr-Latn-RS" sz="3200" dirty="0" err="1"/>
              <a:t>cij</a:t>
            </a:r>
            <a:r>
              <a:rPr lang="en-GB" sz="3200" dirty="0"/>
              <a:t>e </a:t>
            </a:r>
            <a:r>
              <a:rPr lang="en-GB" sz="3200" dirty="0" err="1"/>
              <a:t>menadžera</a:t>
            </a:r>
            <a:r>
              <a:rPr lang="sr-Cyrl-RS" sz="3200" dirty="0"/>
              <a:t>:</a:t>
            </a:r>
            <a:endParaRPr lang="en-GB" sz="3200" dirty="0"/>
          </a:p>
          <a:p>
            <a:pPr lvl="1"/>
            <a:r>
              <a:rPr lang="en-GB" sz="3200" dirty="0" err="1"/>
              <a:t>Planiranje</a:t>
            </a:r>
            <a:r>
              <a:rPr lang="en-GB" sz="3200" dirty="0"/>
              <a:t> </a:t>
            </a:r>
            <a:r>
              <a:rPr lang="en-GB" sz="3200" dirty="0" err="1"/>
              <a:t>i</a:t>
            </a:r>
            <a:r>
              <a:rPr lang="en-GB" sz="3200" dirty="0"/>
              <a:t> org</a:t>
            </a:r>
            <a:r>
              <a:rPr lang="sr-Latn-RS" sz="3200" dirty="0"/>
              <a:t>a</a:t>
            </a:r>
            <a:r>
              <a:rPr lang="en-GB" sz="3200" dirty="0" err="1"/>
              <a:t>nizovanje</a:t>
            </a:r>
            <a:endParaRPr lang="en-GB" sz="3200" dirty="0"/>
          </a:p>
          <a:p>
            <a:pPr lvl="1"/>
            <a:r>
              <a:rPr lang="en-GB" sz="3200" dirty="0" err="1"/>
              <a:t>Liderstvo</a:t>
            </a:r>
            <a:r>
              <a:rPr lang="en-GB" sz="3200" dirty="0"/>
              <a:t> </a:t>
            </a:r>
          </a:p>
          <a:p>
            <a:endParaRPr lang="en-GB" dirty="0"/>
          </a:p>
          <a:p>
            <a:endParaRPr lang="en-GB" dirty="0"/>
          </a:p>
          <a:p>
            <a:endParaRPr lang="en-GB" dirty="0"/>
          </a:p>
          <a:p>
            <a:endParaRPr lang="en-GB" dirty="0"/>
          </a:p>
          <a:p>
            <a:pPr marL="0" indent="0">
              <a:buNone/>
            </a:pPr>
            <a:endParaRPr lang="sr-Latn-RS" dirty="0"/>
          </a:p>
        </p:txBody>
      </p:sp>
    </p:spTree>
    <p:extLst>
      <p:ext uri="{BB962C8B-B14F-4D97-AF65-F5344CB8AC3E}">
        <p14:creationId xmlns:p14="http://schemas.microsoft.com/office/powerpoint/2010/main" val="96889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C087-337A-4266-932D-1E656E979365}"/>
              </a:ext>
            </a:extLst>
          </p:cNvPr>
          <p:cNvSpPr>
            <a:spLocks noGrp="1"/>
          </p:cNvSpPr>
          <p:nvPr>
            <p:ph type="title"/>
          </p:nvPr>
        </p:nvSpPr>
        <p:spPr/>
        <p:txBody>
          <a:bodyPr/>
          <a:lstStyle/>
          <a:p>
            <a:r>
              <a:rPr lang="en-GB" dirty="0" err="1"/>
              <a:t>Planiranje</a:t>
            </a:r>
            <a:r>
              <a:rPr lang="en-GB" dirty="0"/>
              <a:t> </a:t>
            </a:r>
            <a:r>
              <a:rPr lang="en-GB" dirty="0" err="1"/>
              <a:t>i</a:t>
            </a:r>
            <a:r>
              <a:rPr lang="en-GB" dirty="0"/>
              <a:t> </a:t>
            </a:r>
            <a:r>
              <a:rPr lang="en-GB" dirty="0" err="1"/>
              <a:t>organizovanje</a:t>
            </a:r>
            <a:endParaRPr lang="sr-Latn-RS" dirty="0"/>
          </a:p>
        </p:txBody>
      </p:sp>
      <p:sp>
        <p:nvSpPr>
          <p:cNvPr id="3" name="Content Placeholder 2">
            <a:extLst>
              <a:ext uri="{FF2B5EF4-FFF2-40B4-BE49-F238E27FC236}">
                <a16:creationId xmlns:a16="http://schemas.microsoft.com/office/drawing/2014/main" id="{DC1A83BC-D0A1-4FC4-8B57-5E3B1D259604}"/>
              </a:ext>
            </a:extLst>
          </p:cNvPr>
          <p:cNvSpPr>
            <a:spLocks noGrp="1"/>
          </p:cNvSpPr>
          <p:nvPr>
            <p:ph idx="1"/>
          </p:nvPr>
        </p:nvSpPr>
        <p:spPr/>
        <p:txBody>
          <a:bodyPr>
            <a:normAutofit/>
          </a:bodyPr>
          <a:lstStyle/>
          <a:p>
            <a:r>
              <a:rPr lang="en-US" sz="2500" b="1" dirty="0" err="1"/>
              <a:t>Rekapitulacija</a:t>
            </a:r>
            <a:r>
              <a:rPr lang="en-US" sz="2500" b="1" dirty="0"/>
              <a:t> </a:t>
            </a:r>
            <a:r>
              <a:rPr lang="en-US" sz="2500" b="1" dirty="0" err="1"/>
              <a:t>vežbi</a:t>
            </a:r>
            <a:r>
              <a:rPr lang="en-US" sz="2500" b="1" dirty="0"/>
              <a:t>:</a:t>
            </a:r>
          </a:p>
          <a:p>
            <a:endParaRPr lang="en-US" sz="1000" b="1" dirty="0"/>
          </a:p>
          <a:p>
            <a:r>
              <a:rPr lang="en-US" sz="2400" dirty="0"/>
              <a:t>Primer SMART </a:t>
            </a:r>
            <a:r>
              <a:rPr lang="en-US" sz="2400" dirty="0" err="1"/>
              <a:t>cilja</a:t>
            </a:r>
            <a:r>
              <a:rPr lang="en-US" sz="2400" dirty="0"/>
              <a:t> ? </a:t>
            </a:r>
          </a:p>
          <a:p>
            <a:r>
              <a:rPr lang="en-US" sz="2400" dirty="0" err="1"/>
              <a:t>Elementi</a:t>
            </a:r>
            <a:r>
              <a:rPr lang="en-US" sz="2400" dirty="0"/>
              <a:t> </a:t>
            </a:r>
            <a:r>
              <a:rPr lang="en-US" sz="2400" dirty="0" err="1"/>
              <a:t>Planiranja</a:t>
            </a:r>
            <a:r>
              <a:rPr lang="en-US" sz="2400" dirty="0"/>
              <a:t>?</a:t>
            </a:r>
          </a:p>
          <a:p>
            <a:r>
              <a:rPr lang="en-US" sz="2400" dirty="0" err="1"/>
              <a:t>Prema</a:t>
            </a:r>
            <a:r>
              <a:rPr lang="en-US" sz="2400" dirty="0"/>
              <a:t> </a:t>
            </a:r>
            <a:r>
              <a:rPr lang="en-US" sz="2400" dirty="0" err="1"/>
              <a:t>modelu</a:t>
            </a:r>
            <a:r>
              <a:rPr lang="en-US" sz="2400" dirty="0"/>
              <a:t> </a:t>
            </a:r>
            <a:r>
              <a:rPr lang="en-US" sz="2400" dirty="0" err="1"/>
              <a:t>ličnog</a:t>
            </a:r>
            <a:r>
              <a:rPr lang="en-US" sz="2400" dirty="0"/>
              <a:t> </a:t>
            </a:r>
            <a:r>
              <a:rPr lang="en-US" sz="2400" dirty="0" err="1"/>
              <a:t>organizovanja</a:t>
            </a:r>
            <a:r>
              <a:rPr lang="en-US" sz="2400" dirty="0"/>
              <a:t>, u </a:t>
            </a:r>
            <a:r>
              <a:rPr lang="en-US" sz="2400" dirty="0" err="1"/>
              <a:t>kom</a:t>
            </a:r>
            <a:r>
              <a:rPr lang="en-US" sz="2400" dirty="0"/>
              <a:t> </a:t>
            </a:r>
            <a:r>
              <a:rPr lang="en-US" sz="2400" dirty="0" err="1"/>
              <a:t>kvadrantu</a:t>
            </a:r>
            <a:r>
              <a:rPr lang="en-US" sz="2400" dirty="0"/>
              <a:t> je </a:t>
            </a:r>
            <a:r>
              <a:rPr lang="en-US" sz="2400" dirty="0" err="1"/>
              <a:t>poželjno</a:t>
            </a:r>
            <a:r>
              <a:rPr lang="en-US" sz="2400" dirty="0"/>
              <a:t> da </a:t>
            </a:r>
            <a:r>
              <a:rPr lang="en-US" sz="2400" dirty="0" err="1"/>
              <a:t>nalaze</a:t>
            </a:r>
            <a:r>
              <a:rPr lang="en-US" sz="2400" dirty="0"/>
              <a:t> </a:t>
            </a:r>
            <a:r>
              <a:rPr lang="en-US" sz="2400" dirty="0" err="1"/>
              <a:t>zadaci</a:t>
            </a:r>
            <a:r>
              <a:rPr lang="en-US" sz="2400" dirty="0"/>
              <a:t>?</a:t>
            </a:r>
            <a:endParaRPr lang="sr-Latn-RS" sz="2400" dirty="0"/>
          </a:p>
        </p:txBody>
      </p:sp>
    </p:spTree>
    <p:extLst>
      <p:ext uri="{BB962C8B-B14F-4D97-AF65-F5344CB8AC3E}">
        <p14:creationId xmlns:p14="http://schemas.microsoft.com/office/powerpoint/2010/main" val="125673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E6A0-E1C6-444E-8C11-ADF60829E96D}"/>
              </a:ext>
            </a:extLst>
          </p:cNvPr>
          <p:cNvSpPr>
            <a:spLocks noGrp="1"/>
          </p:cNvSpPr>
          <p:nvPr>
            <p:ph type="title"/>
          </p:nvPr>
        </p:nvSpPr>
        <p:spPr/>
        <p:txBody>
          <a:bodyPr/>
          <a:lstStyle/>
          <a:p>
            <a:r>
              <a:rPr lang="en-GB" dirty="0" err="1"/>
              <a:t>Liderstvo</a:t>
            </a:r>
            <a:r>
              <a:rPr lang="en-GB" dirty="0"/>
              <a:t>/</a:t>
            </a:r>
            <a:r>
              <a:rPr lang="en-GB" dirty="0" err="1"/>
              <a:t>Rukovođenje</a:t>
            </a:r>
            <a:r>
              <a:rPr lang="en-GB" dirty="0"/>
              <a:t> </a:t>
            </a:r>
            <a:endParaRPr lang="sr-Latn-RS" dirty="0"/>
          </a:p>
        </p:txBody>
      </p:sp>
      <p:sp>
        <p:nvSpPr>
          <p:cNvPr id="3" name="Content Placeholder 2">
            <a:extLst>
              <a:ext uri="{FF2B5EF4-FFF2-40B4-BE49-F238E27FC236}">
                <a16:creationId xmlns:a16="http://schemas.microsoft.com/office/drawing/2014/main" id="{43AB6A1E-9389-4ECC-BA08-52A393F15B40}"/>
              </a:ext>
            </a:extLst>
          </p:cNvPr>
          <p:cNvSpPr>
            <a:spLocks noGrp="1"/>
          </p:cNvSpPr>
          <p:nvPr>
            <p:ph idx="1"/>
          </p:nvPr>
        </p:nvSpPr>
        <p:spPr/>
        <p:txBody>
          <a:bodyPr/>
          <a:lstStyle/>
          <a:p>
            <a:endParaRPr lang="en-GB" dirty="0"/>
          </a:p>
          <a:p>
            <a:r>
              <a:rPr lang="en-GB" sz="3000" dirty="0" err="1"/>
              <a:t>Šta</a:t>
            </a:r>
            <a:r>
              <a:rPr lang="en-GB" sz="3000" dirty="0"/>
              <a:t> je po </a:t>
            </a:r>
            <a:r>
              <a:rPr lang="en-GB" sz="3000" dirty="0" err="1"/>
              <a:t>vama</a:t>
            </a:r>
            <a:r>
              <a:rPr lang="en-GB" sz="3000" dirty="0"/>
              <a:t> </a:t>
            </a:r>
            <a:r>
              <a:rPr lang="en-GB" sz="3000" dirty="0" err="1"/>
              <a:t>liderstvo</a:t>
            </a:r>
            <a:r>
              <a:rPr lang="en-GB" sz="3000" dirty="0"/>
              <a:t> </a:t>
            </a:r>
            <a:r>
              <a:rPr lang="en-GB" sz="3000" dirty="0" err="1"/>
              <a:t>iz</a:t>
            </a:r>
            <a:r>
              <a:rPr lang="en-GB" sz="3000" dirty="0"/>
              <a:t> </a:t>
            </a:r>
            <a:r>
              <a:rPr lang="en-GB" sz="3000" dirty="0" err="1"/>
              <a:t>dosadašnjeg</a:t>
            </a:r>
            <a:r>
              <a:rPr lang="en-GB" sz="3000" dirty="0"/>
              <a:t> </a:t>
            </a:r>
            <a:r>
              <a:rPr lang="en-GB" sz="3000" dirty="0" err="1"/>
              <a:t>iskustva</a:t>
            </a:r>
            <a:r>
              <a:rPr lang="en-GB" sz="3000" dirty="0"/>
              <a:t>?</a:t>
            </a:r>
            <a:endParaRPr lang="sr-Latn-RS" sz="3000" dirty="0"/>
          </a:p>
        </p:txBody>
      </p:sp>
    </p:spTree>
    <p:extLst>
      <p:ext uri="{BB962C8B-B14F-4D97-AF65-F5344CB8AC3E}">
        <p14:creationId xmlns:p14="http://schemas.microsoft.com/office/powerpoint/2010/main" val="333837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118FE902-C072-41F3-BD17-5F85D81C0BFD}"/>
              </a:ext>
            </a:extLst>
          </p:cNvPr>
          <p:cNvSpPr>
            <a:spLocks noChangeArrowheads="1"/>
          </p:cNvSpPr>
          <p:nvPr/>
        </p:nvSpPr>
        <p:spPr bwMode="auto">
          <a:xfrm>
            <a:off x="1397466" y="2367792"/>
            <a:ext cx="9248163"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lgn="l">
              <a:buChar char="l"/>
              <a:defRPr sz="3200">
                <a:solidFill>
                  <a:schemeClr val="tx1"/>
                </a:solidFill>
                <a:latin typeface="Times New Roman" panose="02020603050405020304" pitchFamily="18" charset="0"/>
              </a:defRPr>
            </a:lvl1pPr>
            <a:lvl2pPr marL="742950" indent="-285750" algn="l">
              <a:buClr>
                <a:schemeClr val="tx1"/>
              </a:buClr>
              <a:buChar char="–"/>
              <a:defRPr sz="2800">
                <a:solidFill>
                  <a:schemeClr val="tx1"/>
                </a:solidFill>
                <a:latin typeface="Times New Roman" panose="02020603050405020304" pitchFamily="18" charset="0"/>
              </a:defRPr>
            </a:lvl2pPr>
            <a:lvl3pPr marL="1143000" indent="-228600" algn="l">
              <a:buClr>
                <a:schemeClr val="accent1"/>
              </a:buClr>
              <a:buSzPct val="64000"/>
              <a:buChar char="l"/>
              <a:defRPr sz="2400">
                <a:solidFill>
                  <a:schemeClr val="tx1"/>
                </a:solidFill>
                <a:latin typeface="Times New Roman" panose="02020603050405020304" pitchFamily="18" charset="0"/>
              </a:defRPr>
            </a:lvl3pPr>
            <a:lvl4pPr marL="1600200" indent="-228600" algn="l">
              <a:buClr>
                <a:schemeClr val="tx1"/>
              </a:buClr>
              <a:buChar char="–"/>
              <a:defRPr sz="2000">
                <a:solidFill>
                  <a:schemeClr val="tx1"/>
                </a:solidFill>
                <a:latin typeface="Times New Roman" panose="02020603050405020304" pitchFamily="18" charset="0"/>
              </a:defRPr>
            </a:lvl4pPr>
            <a:lvl5pPr marL="2057400" indent="-228600" algn="l">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marL="0" indent="0">
              <a:buNone/>
            </a:pPr>
            <a:endParaRPr lang="sr-Cyrl-CS" altLang="sr-Latn-RS" sz="2200" dirty="0">
              <a:solidFill>
                <a:srgbClr val="333399"/>
              </a:solidFill>
              <a:latin typeface="Arial" panose="020B0604020202020204" pitchFamily="34" charset="0"/>
            </a:endParaRPr>
          </a:p>
        </p:txBody>
      </p:sp>
      <p:sp>
        <p:nvSpPr>
          <p:cNvPr id="337923" name="Rectangle 3">
            <a:extLst>
              <a:ext uri="{FF2B5EF4-FFF2-40B4-BE49-F238E27FC236}">
                <a16:creationId xmlns:a16="http://schemas.microsoft.com/office/drawing/2014/main" id="{8F4DEAF8-E1A4-4B0E-931F-C0C47934629D}"/>
              </a:ext>
            </a:extLst>
          </p:cNvPr>
          <p:cNvSpPr>
            <a:spLocks noChangeArrowheads="1"/>
          </p:cNvSpPr>
          <p:nvPr/>
        </p:nvSpPr>
        <p:spPr bwMode="auto">
          <a:xfrm>
            <a:off x="1602996" y="647700"/>
            <a:ext cx="830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ct val="0"/>
              </a:spcBef>
              <a:defRPr sz="4400">
                <a:solidFill>
                  <a:schemeClr val="tx2"/>
                </a:solidFill>
                <a:effectLst>
                  <a:outerShdw blurRad="38100" dist="38100" dir="2700000" algn="tl">
                    <a:srgbClr val="C0C0C0"/>
                  </a:outerShdw>
                </a:effectLst>
                <a:latin typeface="Arial" panose="020B0604020202020204" pitchFamily="34" charset="0"/>
              </a:defRPr>
            </a:lvl1pPr>
            <a:lvl2pPr>
              <a:spcBef>
                <a:spcPct val="0"/>
              </a:spcBef>
              <a:defRPr sz="4400">
                <a:solidFill>
                  <a:schemeClr val="tx2"/>
                </a:solidFill>
                <a:effectLst>
                  <a:outerShdw blurRad="38100" dist="38100" dir="2700000" algn="tl">
                    <a:srgbClr val="C0C0C0"/>
                  </a:outerShdw>
                </a:effectLst>
                <a:latin typeface="Arial" panose="020B0604020202020204" pitchFamily="34" charset="0"/>
              </a:defRPr>
            </a:lvl2pPr>
            <a:lvl3pPr>
              <a:spcBef>
                <a:spcPct val="0"/>
              </a:spcBef>
              <a:defRPr sz="4400">
                <a:solidFill>
                  <a:schemeClr val="tx2"/>
                </a:solidFill>
                <a:effectLst>
                  <a:outerShdw blurRad="38100" dist="38100" dir="2700000" algn="tl">
                    <a:srgbClr val="C0C0C0"/>
                  </a:outerShdw>
                </a:effectLst>
                <a:latin typeface="Arial" panose="020B0604020202020204" pitchFamily="34" charset="0"/>
              </a:defRPr>
            </a:lvl3pPr>
            <a:lvl4pPr>
              <a:spcBef>
                <a:spcPct val="0"/>
              </a:spcBef>
              <a:defRPr sz="4400">
                <a:solidFill>
                  <a:schemeClr val="tx2"/>
                </a:solidFill>
                <a:effectLst>
                  <a:outerShdw blurRad="38100" dist="38100" dir="2700000" algn="tl">
                    <a:srgbClr val="C0C0C0"/>
                  </a:outerShdw>
                </a:effectLst>
                <a:latin typeface="Arial" panose="020B0604020202020204" pitchFamily="34" charset="0"/>
              </a:defRPr>
            </a:lvl4pPr>
            <a:lvl5pPr>
              <a:spcBef>
                <a:spcPct val="0"/>
              </a:spcBef>
              <a:defRPr sz="4400">
                <a:solidFill>
                  <a:schemeClr val="tx2"/>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pPr>
              <a:lnSpc>
                <a:spcPct val="90000"/>
              </a:lnSpc>
              <a:buClrTx/>
              <a:buSzTx/>
            </a:pPr>
            <a:r>
              <a:rPr lang="en-US" altLang="sr-Latn-RS" sz="4700" spc="-50" dirty="0" err="1">
                <a:solidFill>
                  <a:schemeClr val="tx1">
                    <a:lumMod val="75000"/>
                    <a:lumOff val="25000"/>
                  </a:schemeClr>
                </a:solidFill>
                <a:latin typeface="+mj-lt"/>
                <a:ea typeface="+mj-ea"/>
                <a:cs typeface="+mj-cs"/>
              </a:rPr>
              <a:t>Stilovi</a:t>
            </a:r>
            <a:r>
              <a:rPr lang="en-US" altLang="sr-Latn-RS" sz="4700" spc="-50" dirty="0">
                <a:solidFill>
                  <a:schemeClr val="tx1">
                    <a:lumMod val="75000"/>
                    <a:lumOff val="25000"/>
                  </a:schemeClr>
                </a:solidFill>
                <a:latin typeface="+mj-lt"/>
                <a:ea typeface="+mj-ea"/>
                <a:cs typeface="+mj-cs"/>
              </a:rPr>
              <a:t> </a:t>
            </a:r>
            <a:r>
              <a:rPr lang="en-US" altLang="sr-Latn-RS" sz="4700" spc="-50" dirty="0" err="1">
                <a:solidFill>
                  <a:schemeClr val="tx1">
                    <a:lumMod val="75000"/>
                    <a:lumOff val="25000"/>
                  </a:schemeClr>
                </a:solidFill>
                <a:latin typeface="+mj-lt"/>
                <a:ea typeface="+mj-ea"/>
                <a:cs typeface="+mj-cs"/>
              </a:rPr>
              <a:t>rukovodjenja</a:t>
            </a:r>
            <a:endParaRPr lang="sr-Cyrl-CS" altLang="sr-Latn-RS" sz="4700" spc="-50" dirty="0">
              <a:solidFill>
                <a:schemeClr val="tx1">
                  <a:lumMod val="75000"/>
                  <a:lumOff val="25000"/>
                </a:schemeClr>
              </a:solidFill>
              <a:latin typeface="+mj-lt"/>
              <a:ea typeface="+mj-ea"/>
              <a:cs typeface="+mj-cs"/>
            </a:endParaRPr>
          </a:p>
        </p:txBody>
      </p:sp>
      <p:pic>
        <p:nvPicPr>
          <p:cNvPr id="3" name="Picture 2">
            <a:extLst>
              <a:ext uri="{FF2B5EF4-FFF2-40B4-BE49-F238E27FC236}">
                <a16:creationId xmlns:a16="http://schemas.microsoft.com/office/drawing/2014/main" id="{A41CB5F4-24BE-4C9E-A123-733FA2C8F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912" y="1975258"/>
            <a:ext cx="8078598" cy="4316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37922">
                                            <p:txEl>
                                              <p:pRg st="0" end="0"/>
                                            </p:txEl>
                                          </p:spTgt>
                                        </p:tgtEl>
                                        <p:attrNameLst>
                                          <p:attrName>style.visibility</p:attrName>
                                        </p:attrNameLst>
                                      </p:cBhvr>
                                      <p:to>
                                        <p:strVal val="visible"/>
                                      </p:to>
                                    </p:set>
                                    <p:anim calcmode="lin" valueType="num">
                                      <p:cBhvr additive="base">
                                        <p:cTn id="7" dur="500" fill="hold"/>
                                        <p:tgtEl>
                                          <p:spTgt spid="3379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9B01-5C94-4F12-879D-CB6F1A6F4025}"/>
              </a:ext>
            </a:extLst>
          </p:cNvPr>
          <p:cNvSpPr>
            <a:spLocks noGrp="1"/>
          </p:cNvSpPr>
          <p:nvPr>
            <p:ph type="title"/>
          </p:nvPr>
        </p:nvSpPr>
        <p:spPr>
          <a:xfrm>
            <a:off x="1097280" y="828360"/>
            <a:ext cx="10058400" cy="1450757"/>
          </a:xfrm>
        </p:spPr>
        <p:txBody>
          <a:bodyPr>
            <a:normAutofit fontScale="90000"/>
          </a:bodyPr>
          <a:lstStyle/>
          <a:p>
            <a:r>
              <a:rPr lang="sl-SI" sz="4800" dirty="0"/>
              <a:t>RAZLIKE IZMEĐU LIDERA I MENADŽERA </a:t>
            </a:r>
            <a:br>
              <a:rPr lang="sr-Latn-RS" sz="4800" dirty="0"/>
            </a:br>
            <a:endParaRPr lang="sr-Latn-RS" dirty="0"/>
          </a:p>
        </p:txBody>
      </p:sp>
      <p:sp>
        <p:nvSpPr>
          <p:cNvPr id="3" name="Content Placeholder 2">
            <a:extLst>
              <a:ext uri="{FF2B5EF4-FFF2-40B4-BE49-F238E27FC236}">
                <a16:creationId xmlns:a16="http://schemas.microsoft.com/office/drawing/2014/main" id="{E2F6CD94-D298-45B2-9243-C27F184F2ED0}"/>
              </a:ext>
            </a:extLst>
          </p:cNvPr>
          <p:cNvSpPr>
            <a:spLocks noGrp="1"/>
          </p:cNvSpPr>
          <p:nvPr>
            <p:ph idx="1"/>
          </p:nvPr>
        </p:nvSpPr>
        <p:spPr/>
        <p:txBody>
          <a:bodyPr>
            <a:normAutofit fontScale="25000" lnSpcReduction="20000"/>
          </a:bodyPr>
          <a:lstStyle/>
          <a:p>
            <a:r>
              <a:rPr lang="sl-SI" b="1" dirty="0"/>
              <a:t> </a:t>
            </a:r>
            <a:r>
              <a:rPr lang="sl-SI" sz="7400" dirty="0"/>
              <a:t>MENADŽER ADMINISTRIRA, LIDER INOVIRA</a:t>
            </a:r>
            <a:endParaRPr lang="sr-Latn-RS" sz="7400" dirty="0"/>
          </a:p>
          <a:p>
            <a:pPr lvl="0">
              <a:lnSpc>
                <a:spcPct val="130000"/>
              </a:lnSpc>
            </a:pPr>
            <a:r>
              <a:rPr lang="sl-SI" sz="7400" dirty="0"/>
              <a:t>MENADŽER ODRŽAVA, LIDER RAZVIJA</a:t>
            </a:r>
            <a:endParaRPr lang="sr-Latn-RS" sz="7400" dirty="0"/>
          </a:p>
          <a:p>
            <a:pPr lvl="0">
              <a:lnSpc>
                <a:spcPct val="130000"/>
              </a:lnSpc>
            </a:pPr>
            <a:r>
              <a:rPr lang="sl-SI" sz="7400" dirty="0"/>
              <a:t>MENADŽER SE USRESREĐUJE NA SISTEME I STRUKTURE, LIDER NA LJUDE</a:t>
            </a:r>
            <a:endParaRPr lang="sr-Latn-RS" sz="7400" dirty="0"/>
          </a:p>
          <a:p>
            <a:pPr lvl="0">
              <a:lnSpc>
                <a:spcPct val="130000"/>
              </a:lnSpc>
            </a:pPr>
            <a:r>
              <a:rPr lang="sl-SI" sz="7400" dirty="0"/>
              <a:t>MENADŽER SE OSLANJA NA KONTROLU, LIDER INSPIRIŠE POVERENJE</a:t>
            </a:r>
            <a:endParaRPr lang="sr-Latn-RS" sz="7400" dirty="0"/>
          </a:p>
          <a:p>
            <a:pPr lvl="0">
              <a:lnSpc>
                <a:spcPct val="130000"/>
              </a:lnSpc>
            </a:pPr>
            <a:r>
              <a:rPr lang="sl-SI" sz="7400" dirty="0"/>
              <a:t>MENADŽER GLEDA KRATKOROČNO,LIDER GLEDA DUGOROČNO</a:t>
            </a:r>
            <a:endParaRPr lang="sr-Latn-RS" sz="7400" dirty="0"/>
          </a:p>
          <a:p>
            <a:pPr lvl="0">
              <a:lnSpc>
                <a:spcPct val="130000"/>
              </a:lnSpc>
            </a:pPr>
            <a:r>
              <a:rPr lang="sl-SI" sz="7400" dirty="0"/>
              <a:t>MENADŽER JE KLASIČAN DOBAR VOJNIK, LIDER JE SAMOSTALNA LIČNOST</a:t>
            </a:r>
            <a:endParaRPr lang="sr-Latn-RS" sz="7400" dirty="0"/>
          </a:p>
          <a:p>
            <a:pPr lvl="0">
              <a:lnSpc>
                <a:spcPct val="130000"/>
              </a:lnSpc>
            </a:pPr>
            <a:r>
              <a:rPr lang="sl-SI" sz="7400" dirty="0"/>
              <a:t>MENADŽER RADI STVARI ISPRAVNO, LIDER RADI ISPRAVNE STVARI</a:t>
            </a:r>
            <a:endParaRPr lang="sr-Latn-RS" sz="7400" dirty="0"/>
          </a:p>
          <a:p>
            <a:endParaRPr lang="sr-Latn-RS" dirty="0"/>
          </a:p>
        </p:txBody>
      </p:sp>
    </p:spTree>
    <p:extLst>
      <p:ext uri="{BB962C8B-B14F-4D97-AF65-F5344CB8AC3E}">
        <p14:creationId xmlns:p14="http://schemas.microsoft.com/office/powerpoint/2010/main" val="129710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a:extLst>
              <a:ext uri="{FF2B5EF4-FFF2-40B4-BE49-F238E27FC236}">
                <a16:creationId xmlns:a16="http://schemas.microsoft.com/office/drawing/2014/main" id="{EA567A86-4246-4710-A243-CC1FF8DEF031}"/>
              </a:ext>
            </a:extLst>
          </p:cNvPr>
          <p:cNvSpPr>
            <a:spLocks noChangeArrowheads="1"/>
          </p:cNvSpPr>
          <p:nvPr/>
        </p:nvSpPr>
        <p:spPr bwMode="auto">
          <a:xfrm>
            <a:off x="1447800" y="762000"/>
            <a:ext cx="94578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4400">
                <a:solidFill>
                  <a:schemeClr val="tx2"/>
                </a:solidFill>
                <a:effectLst>
                  <a:outerShdw blurRad="38100" dist="38100" dir="2700000" algn="tl">
                    <a:srgbClr val="C0C0C0"/>
                  </a:outerShdw>
                </a:effectLst>
                <a:latin typeface="Arial" panose="020B0604020202020204" pitchFamily="34" charset="0"/>
              </a:defRPr>
            </a:lvl1pPr>
            <a:lvl2pPr>
              <a:defRPr sz="4400">
                <a:solidFill>
                  <a:schemeClr val="tx2"/>
                </a:solidFill>
                <a:effectLst>
                  <a:outerShdw blurRad="38100" dist="38100" dir="2700000" algn="tl">
                    <a:srgbClr val="C0C0C0"/>
                  </a:outerShdw>
                </a:effectLst>
                <a:latin typeface="Arial" panose="020B0604020202020204" pitchFamily="34" charset="0"/>
              </a:defRPr>
            </a:lvl2pPr>
            <a:lvl3pPr>
              <a:defRPr sz="4400">
                <a:solidFill>
                  <a:schemeClr val="tx2"/>
                </a:solidFill>
                <a:effectLst>
                  <a:outerShdw blurRad="38100" dist="38100" dir="2700000" algn="tl">
                    <a:srgbClr val="C0C0C0"/>
                  </a:outerShdw>
                </a:effectLst>
                <a:latin typeface="Arial" panose="020B0604020202020204" pitchFamily="34" charset="0"/>
              </a:defRPr>
            </a:lvl3pPr>
            <a:lvl4pPr>
              <a:defRPr sz="4400">
                <a:solidFill>
                  <a:schemeClr val="tx2"/>
                </a:solidFill>
                <a:effectLst>
                  <a:outerShdw blurRad="38100" dist="38100" dir="2700000" algn="tl">
                    <a:srgbClr val="C0C0C0"/>
                  </a:outerShdw>
                </a:effectLst>
                <a:latin typeface="Arial" panose="020B0604020202020204" pitchFamily="34" charset="0"/>
              </a:defRPr>
            </a:lvl4pPr>
            <a:lvl5pPr>
              <a:defRPr sz="4400">
                <a:solidFill>
                  <a:schemeClr val="tx2"/>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pPr algn="l"/>
            <a:r>
              <a:rPr lang="sr-Cyrl-CS" altLang="sr-Latn-RS" spc="-50" dirty="0" err="1">
                <a:solidFill>
                  <a:schemeClr val="tx1">
                    <a:lumMod val="75000"/>
                    <a:lumOff val="25000"/>
                  </a:schemeClr>
                </a:solidFill>
                <a:latin typeface="+mj-lt"/>
                <a:ea typeface="+mj-ea"/>
                <a:cs typeface="+mj-cs"/>
              </a:rPr>
              <a:t>Kvalitativni</a:t>
            </a:r>
            <a:r>
              <a:rPr lang="sr-Cyrl-CS" altLang="sr-Latn-RS" spc="-50" dirty="0">
                <a:solidFill>
                  <a:schemeClr val="tx1">
                    <a:lumMod val="75000"/>
                    <a:lumOff val="25000"/>
                  </a:schemeClr>
                </a:solidFill>
                <a:latin typeface="+mj-lt"/>
                <a:ea typeface="+mj-ea"/>
                <a:cs typeface="+mj-cs"/>
              </a:rPr>
              <a:t> </a:t>
            </a:r>
            <a:r>
              <a:rPr lang="en-US" altLang="sr-Latn-RS" spc="-50" dirty="0">
                <a:solidFill>
                  <a:schemeClr val="tx1">
                    <a:lumMod val="75000"/>
                    <a:lumOff val="25000"/>
                  </a:schemeClr>
                </a:solidFill>
                <a:latin typeface="+mj-lt"/>
                <a:ea typeface="+mj-ea"/>
                <a:cs typeface="+mj-cs"/>
              </a:rPr>
              <a:t>p</a:t>
            </a:r>
            <a:r>
              <a:rPr lang="sr-Cyrl-CS" altLang="sr-Latn-RS" spc="-50" dirty="0" err="1">
                <a:solidFill>
                  <a:schemeClr val="tx1">
                    <a:lumMod val="75000"/>
                    <a:lumOff val="25000"/>
                  </a:schemeClr>
                </a:solidFill>
                <a:latin typeface="+mj-lt"/>
                <a:ea typeface="+mj-ea"/>
                <a:cs typeface="+mj-cs"/>
              </a:rPr>
              <a:t>ristup</a:t>
            </a:r>
            <a:r>
              <a:rPr lang="en-GB" altLang="sr-Latn-RS" spc="-50" dirty="0">
                <a:solidFill>
                  <a:schemeClr val="tx1">
                    <a:lumMod val="75000"/>
                    <a:lumOff val="25000"/>
                  </a:schemeClr>
                </a:solidFill>
                <a:latin typeface="+mj-lt"/>
                <a:ea typeface="+mj-ea"/>
                <a:cs typeface="+mj-cs"/>
              </a:rPr>
              <a:t> </a:t>
            </a:r>
            <a:r>
              <a:rPr lang="en-US" altLang="sr-Latn-RS" spc="-50" dirty="0">
                <a:solidFill>
                  <a:schemeClr val="tx1">
                    <a:lumMod val="75000"/>
                    <a:lumOff val="25000"/>
                  </a:schemeClr>
                </a:solidFill>
                <a:latin typeface="+mj-lt"/>
                <a:ea typeface="+mj-ea"/>
                <a:cs typeface="+mj-cs"/>
              </a:rPr>
              <a:t>r</a:t>
            </a:r>
            <a:r>
              <a:rPr lang="sr-Cyrl-CS" altLang="sr-Latn-RS" spc="-50" dirty="0" err="1">
                <a:solidFill>
                  <a:schemeClr val="tx1">
                    <a:lumMod val="75000"/>
                    <a:lumOff val="25000"/>
                  </a:schemeClr>
                </a:solidFill>
                <a:latin typeface="+mj-lt"/>
                <a:ea typeface="+mj-ea"/>
                <a:cs typeface="+mj-cs"/>
              </a:rPr>
              <a:t>ukovo</a:t>
            </a:r>
            <a:r>
              <a:rPr lang="sr-Latn-CS" altLang="sr-Latn-RS" spc="-50" dirty="0">
                <a:solidFill>
                  <a:schemeClr val="tx1">
                    <a:lumMod val="75000"/>
                    <a:lumOff val="25000"/>
                  </a:schemeClr>
                </a:solidFill>
                <a:latin typeface="+mj-lt"/>
                <a:ea typeface="+mj-ea"/>
                <a:cs typeface="+mj-cs"/>
              </a:rPr>
              <a:t>đ</a:t>
            </a:r>
            <a:r>
              <a:rPr lang="sr-Cyrl-CS" altLang="sr-Latn-RS" spc="-50" dirty="0" err="1">
                <a:solidFill>
                  <a:schemeClr val="tx1">
                    <a:lumMod val="75000"/>
                    <a:lumOff val="25000"/>
                  </a:schemeClr>
                </a:solidFill>
                <a:latin typeface="+mj-lt"/>
                <a:ea typeface="+mj-ea"/>
                <a:cs typeface="+mj-cs"/>
              </a:rPr>
              <a:t>enju</a:t>
            </a:r>
            <a:endParaRPr lang="sr-Cyrl-CS" altLang="sr-Latn-RS" spc="-50" dirty="0">
              <a:solidFill>
                <a:schemeClr val="tx1">
                  <a:lumMod val="75000"/>
                  <a:lumOff val="25000"/>
                </a:schemeClr>
              </a:solidFill>
              <a:latin typeface="+mj-lt"/>
              <a:ea typeface="+mj-ea"/>
              <a:cs typeface="+mj-cs"/>
            </a:endParaRPr>
          </a:p>
        </p:txBody>
      </p:sp>
      <p:sp>
        <p:nvSpPr>
          <p:cNvPr id="115719" name="Rectangle 7">
            <a:extLst>
              <a:ext uri="{FF2B5EF4-FFF2-40B4-BE49-F238E27FC236}">
                <a16:creationId xmlns:a16="http://schemas.microsoft.com/office/drawing/2014/main" id="{372AA28C-3B77-4389-9A2E-B5EB85F7B3CE}"/>
              </a:ext>
            </a:extLst>
          </p:cNvPr>
          <p:cNvSpPr>
            <a:spLocks noChangeArrowheads="1"/>
          </p:cNvSpPr>
          <p:nvPr/>
        </p:nvSpPr>
        <p:spPr bwMode="auto">
          <a:xfrm>
            <a:off x="1822509" y="1843939"/>
            <a:ext cx="3814763"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2800">
                <a:solidFill>
                  <a:schemeClr val="tx1"/>
                </a:solidFill>
                <a:latin typeface="Times New Roman" panose="02020603050405020304" pitchFamily="18" charset="0"/>
              </a:defRPr>
            </a:lvl1pPr>
            <a:lvl2pPr marL="742950" indent="-285750" algn="l">
              <a:spcBef>
                <a:spcPct val="20000"/>
              </a:spcBef>
              <a:buClr>
                <a:schemeClr val="tx1"/>
              </a:buClr>
              <a:buChar char="–"/>
              <a:defRPr sz="2400">
                <a:solidFill>
                  <a:schemeClr val="tx1"/>
                </a:solidFill>
                <a:latin typeface="Times New Roman" panose="02020603050405020304" pitchFamily="18" charset="0"/>
              </a:defRPr>
            </a:lvl2pPr>
            <a:lvl3pPr marL="1143000" indent="-228600" algn="l">
              <a:spcBef>
                <a:spcPct val="20000"/>
              </a:spcBef>
              <a:buClr>
                <a:schemeClr val="accent1"/>
              </a:buClr>
              <a:buSzPct val="64000"/>
              <a:buFont typeface="Monotype Sorts" pitchFamily="2" charset="2"/>
              <a:buChar char="l"/>
              <a:defRPr sz="2000">
                <a:solidFill>
                  <a:schemeClr val="tx1"/>
                </a:solidFill>
                <a:latin typeface="Times New Roman" panose="02020603050405020304" pitchFamily="18" charset="0"/>
              </a:defRPr>
            </a:lvl3pPr>
            <a:lvl4pPr marL="1600200" indent="-228600" algn="l">
              <a:spcBef>
                <a:spcPct val="20000"/>
              </a:spcBef>
              <a:buClr>
                <a:schemeClr val="tx1"/>
              </a:buClr>
              <a:buChar char="–"/>
              <a:defRPr>
                <a:solidFill>
                  <a:schemeClr val="tx1"/>
                </a:solidFill>
                <a:latin typeface="Times New Roman" panose="02020603050405020304" pitchFamily="18" charset="0"/>
              </a:defRPr>
            </a:lvl4pPr>
            <a:lvl5pPr marL="2057400" indent="-228600" algn="l">
              <a:spcBef>
                <a:spcPct val="20000"/>
              </a:spcBef>
              <a:buClr>
                <a:schemeClr val="accent1"/>
              </a:buClr>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9pPr>
          </a:lstStyle>
          <a:p>
            <a:pPr marL="0" indent="0">
              <a:buNone/>
            </a:pPr>
            <a:r>
              <a:rPr lang="sr-Cyrl-CS" altLang="sr-Latn-RS" sz="2500" dirty="0" err="1">
                <a:solidFill>
                  <a:schemeClr val="tx1">
                    <a:lumMod val="75000"/>
                    <a:lumOff val="25000"/>
                  </a:schemeClr>
                </a:solidFill>
                <a:latin typeface="+mn-lt"/>
              </a:rPr>
              <a:t>Rasu</a:t>
            </a:r>
            <a:r>
              <a:rPr lang="sr-Latn-CS" altLang="sr-Latn-RS" sz="2500" dirty="0">
                <a:solidFill>
                  <a:schemeClr val="tx1">
                    <a:lumMod val="75000"/>
                    <a:lumOff val="25000"/>
                  </a:schemeClr>
                </a:solidFill>
                <a:latin typeface="+mn-lt"/>
              </a:rPr>
              <a:t>đ</a:t>
            </a:r>
            <a:r>
              <a:rPr lang="sr-Cyrl-CS" altLang="sr-Latn-RS" sz="2500" dirty="0" err="1">
                <a:solidFill>
                  <a:schemeClr val="tx1">
                    <a:lumMod val="75000"/>
                    <a:lumOff val="25000"/>
                  </a:schemeClr>
                </a:solidFill>
                <a:latin typeface="+mn-lt"/>
              </a:rPr>
              <a:t>ivanje</a:t>
            </a:r>
            <a:endParaRPr lang="sr-Cyrl-CS" altLang="sr-Latn-RS" sz="2500" dirty="0">
              <a:solidFill>
                <a:schemeClr val="tx1">
                  <a:lumMod val="75000"/>
                  <a:lumOff val="25000"/>
                </a:schemeClr>
              </a:solidFill>
              <a:latin typeface="+mn-lt"/>
            </a:endParaRPr>
          </a:p>
          <a:p>
            <a:pPr marL="0" indent="0">
              <a:buNone/>
            </a:pPr>
            <a:r>
              <a:rPr lang="sr-Cyrl-CS" altLang="sr-Latn-RS" sz="2500" dirty="0" err="1">
                <a:solidFill>
                  <a:schemeClr val="tx1">
                    <a:lumMod val="75000"/>
                    <a:lumOff val="25000"/>
                  </a:schemeClr>
                </a:solidFill>
                <a:latin typeface="+mn-lt"/>
              </a:rPr>
              <a:t>Inicijativa</a:t>
            </a:r>
            <a:endParaRPr lang="sr-Cyrl-CS" altLang="sr-Latn-RS" sz="2500" dirty="0">
              <a:solidFill>
                <a:schemeClr val="tx1">
                  <a:lumMod val="75000"/>
                  <a:lumOff val="25000"/>
                </a:schemeClr>
              </a:solidFill>
              <a:latin typeface="+mn-lt"/>
            </a:endParaRPr>
          </a:p>
          <a:p>
            <a:pPr marL="0" indent="0">
              <a:buNone/>
            </a:pPr>
            <a:r>
              <a:rPr lang="sr-Cyrl-CS" altLang="sr-Latn-RS" sz="2500" dirty="0" err="1">
                <a:solidFill>
                  <a:schemeClr val="tx1">
                    <a:lumMod val="75000"/>
                    <a:lumOff val="25000"/>
                  </a:schemeClr>
                </a:solidFill>
                <a:latin typeface="+mn-lt"/>
              </a:rPr>
              <a:t>Integritet</a:t>
            </a:r>
            <a:endParaRPr lang="sr-Cyrl-CS" altLang="sr-Latn-RS" sz="2500" dirty="0">
              <a:solidFill>
                <a:schemeClr val="tx1">
                  <a:lumMod val="75000"/>
                  <a:lumOff val="25000"/>
                </a:schemeClr>
              </a:solidFill>
              <a:latin typeface="+mn-lt"/>
            </a:endParaRPr>
          </a:p>
          <a:p>
            <a:pPr marL="0" indent="0">
              <a:buNone/>
            </a:pPr>
            <a:r>
              <a:rPr lang="sr-Cyrl-CS" altLang="sr-Latn-RS" sz="2500" dirty="0" err="1">
                <a:solidFill>
                  <a:schemeClr val="tx1">
                    <a:lumMod val="75000"/>
                    <a:lumOff val="25000"/>
                  </a:schemeClr>
                </a:solidFill>
                <a:latin typeface="+mn-lt"/>
              </a:rPr>
              <a:t>Predostro</a:t>
            </a:r>
            <a:r>
              <a:rPr lang="sr-Latn-CS" altLang="sr-Latn-RS" sz="2500" dirty="0">
                <a:solidFill>
                  <a:schemeClr val="tx1">
                    <a:lumMod val="75000"/>
                    <a:lumOff val="25000"/>
                  </a:schemeClr>
                </a:solidFill>
                <a:latin typeface="+mn-lt"/>
              </a:rPr>
              <a:t>ž</a:t>
            </a:r>
            <a:r>
              <a:rPr lang="sr-Cyrl-CS" altLang="sr-Latn-RS" sz="2500" dirty="0" err="1">
                <a:solidFill>
                  <a:schemeClr val="tx1">
                    <a:lumMod val="75000"/>
                    <a:lumOff val="25000"/>
                  </a:schemeClr>
                </a:solidFill>
                <a:latin typeface="+mn-lt"/>
              </a:rPr>
              <a:t>nost</a:t>
            </a:r>
            <a:r>
              <a:rPr lang="sr-Cyrl-CS" altLang="sr-Latn-RS" sz="2500" dirty="0">
                <a:solidFill>
                  <a:schemeClr val="tx1">
                    <a:lumMod val="75000"/>
                    <a:lumOff val="25000"/>
                  </a:schemeClr>
                </a:solidFill>
                <a:latin typeface="+mn-lt"/>
              </a:rPr>
              <a:t> </a:t>
            </a:r>
          </a:p>
          <a:p>
            <a:pPr marL="0" indent="0">
              <a:buNone/>
            </a:pPr>
            <a:r>
              <a:rPr lang="sr-Cyrl-CS" altLang="sr-Latn-RS" sz="2500" dirty="0" err="1">
                <a:solidFill>
                  <a:schemeClr val="tx1">
                    <a:lumMod val="75000"/>
                    <a:lumOff val="25000"/>
                  </a:schemeClr>
                </a:solidFill>
                <a:latin typeface="+mn-lt"/>
              </a:rPr>
              <a:t>Energija</a:t>
            </a:r>
            <a:endParaRPr lang="sr-Cyrl-CS" altLang="sr-Latn-RS" sz="2500" dirty="0">
              <a:solidFill>
                <a:schemeClr val="tx1">
                  <a:lumMod val="75000"/>
                  <a:lumOff val="25000"/>
                </a:schemeClr>
              </a:solidFill>
              <a:latin typeface="+mn-lt"/>
            </a:endParaRPr>
          </a:p>
          <a:p>
            <a:pPr marL="0" indent="0">
              <a:buNone/>
            </a:pPr>
            <a:r>
              <a:rPr lang="sr-Latn-CS" altLang="sr-Latn-RS" sz="2500" dirty="0" err="1">
                <a:solidFill>
                  <a:schemeClr val="tx1">
                    <a:lumMod val="75000"/>
                    <a:lumOff val="25000"/>
                  </a:schemeClr>
                </a:solidFill>
                <a:latin typeface="+mn-lt"/>
              </a:rPr>
              <a:t>Usmeravanje</a:t>
            </a:r>
            <a:endParaRPr lang="sr-Cyrl-CS" altLang="sr-Latn-RS" sz="2500" dirty="0">
              <a:solidFill>
                <a:schemeClr val="tx1">
                  <a:lumMod val="75000"/>
                  <a:lumOff val="25000"/>
                </a:schemeClr>
              </a:solidFill>
              <a:latin typeface="+mn-lt"/>
            </a:endParaRPr>
          </a:p>
          <a:p>
            <a:pPr marL="0" indent="0">
              <a:buNone/>
            </a:pPr>
            <a:r>
              <a:rPr lang="sr-Cyrl-CS" altLang="sr-Latn-RS" sz="2500" dirty="0" err="1">
                <a:solidFill>
                  <a:schemeClr val="tx1">
                    <a:lumMod val="75000"/>
                    <a:lumOff val="25000"/>
                  </a:schemeClr>
                </a:solidFill>
                <a:latin typeface="+mn-lt"/>
              </a:rPr>
              <a:t>Emotivna</a:t>
            </a:r>
            <a:r>
              <a:rPr lang="sr-Cyrl-CS" altLang="sr-Latn-RS" sz="2500" dirty="0">
                <a:solidFill>
                  <a:schemeClr val="tx1">
                    <a:lumMod val="75000"/>
                    <a:lumOff val="25000"/>
                  </a:schemeClr>
                </a:solidFill>
                <a:latin typeface="+mn-lt"/>
              </a:rPr>
              <a:t> </a:t>
            </a:r>
            <a:r>
              <a:rPr lang="sr-Cyrl-CS" altLang="sr-Latn-RS" sz="2500" dirty="0" err="1">
                <a:solidFill>
                  <a:schemeClr val="tx1">
                    <a:lumMod val="75000"/>
                    <a:lumOff val="25000"/>
                  </a:schemeClr>
                </a:solidFill>
                <a:latin typeface="+mn-lt"/>
              </a:rPr>
              <a:t>stabilnost</a:t>
            </a:r>
            <a:endParaRPr lang="sr-Cyrl-CS" altLang="sr-Latn-RS" sz="2500" dirty="0">
              <a:solidFill>
                <a:schemeClr val="tx1">
                  <a:lumMod val="75000"/>
                  <a:lumOff val="25000"/>
                </a:schemeClr>
              </a:solidFill>
              <a:latin typeface="+mn-lt"/>
            </a:endParaRPr>
          </a:p>
          <a:p>
            <a:pPr marL="0" indent="0">
              <a:buNone/>
            </a:pPr>
            <a:r>
              <a:rPr lang="en-US" altLang="sr-Latn-RS" sz="2500" dirty="0">
                <a:solidFill>
                  <a:schemeClr val="tx1">
                    <a:lumMod val="75000"/>
                    <a:lumOff val="25000"/>
                  </a:schemeClr>
                </a:solidFill>
                <a:latin typeface="+mn-lt"/>
              </a:rPr>
              <a:t>Me</a:t>
            </a:r>
            <a:r>
              <a:rPr lang="sr-Latn-CS" altLang="sr-Latn-RS" sz="2500" dirty="0" err="1">
                <a:solidFill>
                  <a:schemeClr val="tx1">
                    <a:lumMod val="75000"/>
                    <a:lumOff val="25000"/>
                  </a:schemeClr>
                </a:solidFill>
                <a:latin typeface="+mn-lt"/>
              </a:rPr>
              <a:t>đuljudski</a:t>
            </a:r>
            <a:r>
              <a:rPr lang="sr-Latn-CS" altLang="sr-Latn-RS" sz="2500" dirty="0">
                <a:solidFill>
                  <a:schemeClr val="tx1">
                    <a:lumMod val="75000"/>
                    <a:lumOff val="25000"/>
                  </a:schemeClr>
                </a:solidFill>
                <a:latin typeface="+mn-lt"/>
              </a:rPr>
              <a:t> odnosi</a:t>
            </a:r>
            <a:endParaRPr lang="sr-Cyrl-CS" altLang="sr-Latn-RS" sz="2500" dirty="0">
              <a:solidFill>
                <a:schemeClr val="tx1">
                  <a:lumMod val="75000"/>
                  <a:lumOff val="25000"/>
                </a:schemeClr>
              </a:solidFill>
              <a:latin typeface="+mn-lt"/>
            </a:endParaRPr>
          </a:p>
        </p:txBody>
      </p:sp>
      <p:sp>
        <p:nvSpPr>
          <p:cNvPr id="115720" name="Rectangle 8">
            <a:extLst>
              <a:ext uri="{FF2B5EF4-FFF2-40B4-BE49-F238E27FC236}">
                <a16:creationId xmlns:a16="http://schemas.microsoft.com/office/drawing/2014/main" id="{3E305E1C-E585-43A5-82C2-5251929F5C32}"/>
              </a:ext>
            </a:extLst>
          </p:cNvPr>
          <p:cNvSpPr>
            <a:spLocks noChangeArrowheads="1"/>
          </p:cNvSpPr>
          <p:nvPr/>
        </p:nvSpPr>
        <p:spPr bwMode="auto">
          <a:xfrm>
            <a:off x="5637272" y="1843939"/>
            <a:ext cx="4076700"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2800">
                <a:solidFill>
                  <a:schemeClr val="tx1"/>
                </a:solidFill>
                <a:latin typeface="Times New Roman" panose="02020603050405020304" pitchFamily="18" charset="0"/>
              </a:defRPr>
            </a:lvl1pPr>
            <a:lvl2pPr marL="742950" indent="-285750" algn="l">
              <a:spcBef>
                <a:spcPct val="20000"/>
              </a:spcBef>
              <a:buClr>
                <a:schemeClr val="tx1"/>
              </a:buClr>
              <a:buChar char="–"/>
              <a:defRPr sz="2400">
                <a:solidFill>
                  <a:schemeClr val="tx1"/>
                </a:solidFill>
                <a:latin typeface="Times New Roman" panose="02020603050405020304" pitchFamily="18" charset="0"/>
              </a:defRPr>
            </a:lvl2pPr>
            <a:lvl3pPr marL="1143000" indent="-228600" algn="l">
              <a:spcBef>
                <a:spcPct val="20000"/>
              </a:spcBef>
              <a:buClr>
                <a:schemeClr val="accent1"/>
              </a:buClr>
              <a:buSzPct val="64000"/>
              <a:buFont typeface="Monotype Sorts" pitchFamily="2" charset="2"/>
              <a:buChar char="l"/>
              <a:defRPr sz="2000">
                <a:solidFill>
                  <a:schemeClr val="tx1"/>
                </a:solidFill>
                <a:latin typeface="Times New Roman" panose="02020603050405020304" pitchFamily="18" charset="0"/>
              </a:defRPr>
            </a:lvl3pPr>
            <a:lvl4pPr marL="1600200" indent="-228600" algn="l">
              <a:spcBef>
                <a:spcPct val="20000"/>
              </a:spcBef>
              <a:buClr>
                <a:schemeClr val="tx1"/>
              </a:buClr>
              <a:buChar char="–"/>
              <a:defRPr>
                <a:solidFill>
                  <a:schemeClr val="tx1"/>
                </a:solidFill>
                <a:latin typeface="Times New Roman" panose="02020603050405020304" pitchFamily="18" charset="0"/>
              </a:defRPr>
            </a:lvl4pPr>
            <a:lvl5pPr marL="2057400" indent="-228600" algn="l">
              <a:spcBef>
                <a:spcPct val="20000"/>
              </a:spcBef>
              <a:buClr>
                <a:schemeClr val="accent1"/>
              </a:buClr>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a:solidFill>
                  <a:schemeClr val="tx1"/>
                </a:solidFill>
                <a:latin typeface="Times New Roman" panose="02020603050405020304" pitchFamily="18" charset="0"/>
              </a:defRPr>
            </a:lvl9pPr>
          </a:lstStyle>
          <a:p>
            <a:pPr marL="0" indent="0">
              <a:buNone/>
            </a:pPr>
            <a:r>
              <a:rPr lang="sr-Cyrl-CS" altLang="sr-Latn-RS" sz="2500" dirty="0" err="1">
                <a:solidFill>
                  <a:schemeClr val="tx1">
                    <a:lumMod val="75000"/>
                    <a:lumOff val="25000"/>
                  </a:schemeClr>
                </a:solidFill>
                <a:latin typeface="+mn-lt"/>
              </a:rPr>
              <a:t>Odlu</a:t>
            </a:r>
            <a:r>
              <a:rPr lang="sr-Latn-CS" altLang="sr-Latn-RS" sz="2500" dirty="0">
                <a:solidFill>
                  <a:schemeClr val="tx1">
                    <a:lumMod val="75000"/>
                    <a:lumOff val="25000"/>
                  </a:schemeClr>
                </a:solidFill>
                <a:latin typeface="+mn-lt"/>
              </a:rPr>
              <a:t>č</a:t>
            </a:r>
            <a:r>
              <a:rPr lang="sr-Cyrl-CS" altLang="sr-Latn-RS" sz="2500" dirty="0" err="1">
                <a:solidFill>
                  <a:schemeClr val="tx1">
                    <a:lumMod val="75000"/>
                    <a:lumOff val="25000"/>
                  </a:schemeClr>
                </a:solidFill>
                <a:latin typeface="+mn-lt"/>
              </a:rPr>
              <a:t>nost</a:t>
            </a:r>
            <a:endParaRPr lang="sr-Cyrl-CS" altLang="sr-Latn-RS" sz="2500" dirty="0">
              <a:solidFill>
                <a:schemeClr val="tx1">
                  <a:lumMod val="75000"/>
                  <a:lumOff val="25000"/>
                </a:schemeClr>
              </a:solidFill>
              <a:latin typeface="+mn-lt"/>
            </a:endParaRPr>
          </a:p>
          <a:p>
            <a:pPr marL="0" indent="0">
              <a:buNone/>
            </a:pPr>
            <a:r>
              <a:rPr lang="sr-Cyrl-CS" altLang="sr-Latn-RS" sz="2500" dirty="0" err="1">
                <a:solidFill>
                  <a:schemeClr val="tx1">
                    <a:lumMod val="75000"/>
                    <a:lumOff val="25000"/>
                  </a:schemeClr>
                </a:solidFill>
                <a:latin typeface="+mn-lt"/>
              </a:rPr>
              <a:t>Pravednost</a:t>
            </a:r>
            <a:endParaRPr lang="sr-Cyrl-CS" altLang="sr-Latn-RS" sz="2500" dirty="0">
              <a:solidFill>
                <a:schemeClr val="tx1">
                  <a:lumMod val="75000"/>
                  <a:lumOff val="25000"/>
                </a:schemeClr>
              </a:solidFill>
              <a:latin typeface="+mn-lt"/>
            </a:endParaRPr>
          </a:p>
          <a:p>
            <a:pPr marL="0" indent="0">
              <a:buNone/>
            </a:pPr>
            <a:r>
              <a:rPr lang="sr-Cyrl-CS" altLang="sr-Latn-RS" sz="2500" dirty="0" err="1">
                <a:solidFill>
                  <a:schemeClr val="tx1">
                    <a:lumMod val="75000"/>
                    <a:lumOff val="25000"/>
                  </a:schemeClr>
                </a:solidFill>
                <a:latin typeface="+mn-lt"/>
              </a:rPr>
              <a:t>Ambicija</a:t>
            </a:r>
            <a:endParaRPr lang="sr-Cyrl-CS" altLang="sr-Latn-RS" sz="2500" dirty="0">
              <a:solidFill>
                <a:schemeClr val="tx1">
                  <a:lumMod val="75000"/>
                  <a:lumOff val="25000"/>
                </a:schemeClr>
              </a:solidFill>
              <a:latin typeface="+mn-lt"/>
            </a:endParaRPr>
          </a:p>
          <a:p>
            <a:pPr marL="0" indent="0">
              <a:buNone/>
            </a:pPr>
            <a:r>
              <a:rPr lang="sr-Cyrl-CS" altLang="sr-Latn-RS" sz="2500" dirty="0" err="1">
                <a:solidFill>
                  <a:schemeClr val="tx1">
                    <a:lumMod val="75000"/>
                    <a:lumOff val="25000"/>
                  </a:schemeClr>
                </a:solidFill>
                <a:latin typeface="+mn-lt"/>
              </a:rPr>
              <a:t>Posve</a:t>
            </a:r>
            <a:r>
              <a:rPr lang="sr-Latn-CS" altLang="sr-Latn-RS" sz="2500" dirty="0">
                <a:solidFill>
                  <a:schemeClr val="tx1">
                    <a:lumMod val="75000"/>
                    <a:lumOff val="25000"/>
                  </a:schemeClr>
                </a:solidFill>
                <a:latin typeface="+mn-lt"/>
              </a:rPr>
              <a:t>ć</a:t>
            </a:r>
            <a:r>
              <a:rPr lang="sr-Cyrl-CS" altLang="sr-Latn-RS" sz="2500" dirty="0" err="1">
                <a:solidFill>
                  <a:schemeClr val="tx1">
                    <a:lumMod val="75000"/>
                    <a:lumOff val="25000"/>
                  </a:schemeClr>
                </a:solidFill>
                <a:latin typeface="+mn-lt"/>
              </a:rPr>
              <a:t>enost</a:t>
            </a:r>
            <a:endParaRPr lang="sr-Cyrl-CS" altLang="sr-Latn-RS" sz="2500" dirty="0">
              <a:solidFill>
                <a:schemeClr val="tx1">
                  <a:lumMod val="75000"/>
                  <a:lumOff val="25000"/>
                </a:schemeClr>
              </a:solidFill>
              <a:latin typeface="+mn-lt"/>
            </a:endParaRPr>
          </a:p>
          <a:p>
            <a:pPr marL="0" indent="0">
              <a:buNone/>
            </a:pPr>
            <a:r>
              <a:rPr lang="sr-Cyrl-CS" altLang="sr-Latn-RS" sz="2500" dirty="0" err="1">
                <a:solidFill>
                  <a:schemeClr val="tx1">
                    <a:lumMod val="75000"/>
                    <a:lumOff val="25000"/>
                  </a:schemeClr>
                </a:solidFill>
                <a:latin typeface="+mn-lt"/>
              </a:rPr>
              <a:t>Objektivnost</a:t>
            </a:r>
            <a:endParaRPr lang="sr-Cyrl-CS" altLang="sr-Latn-RS" sz="2500" dirty="0">
              <a:solidFill>
                <a:schemeClr val="tx1">
                  <a:lumMod val="75000"/>
                  <a:lumOff val="25000"/>
                </a:schemeClr>
              </a:solidFill>
              <a:latin typeface="+mn-lt"/>
            </a:endParaRPr>
          </a:p>
          <a:p>
            <a:pPr marL="0" indent="0">
              <a:buNone/>
            </a:pPr>
            <a:r>
              <a:rPr lang="sr-Cyrl-CS" altLang="sr-Latn-RS" sz="2500" dirty="0" err="1">
                <a:solidFill>
                  <a:schemeClr val="tx1">
                    <a:lumMod val="75000"/>
                    <a:lumOff val="25000"/>
                  </a:schemeClr>
                </a:solidFill>
                <a:latin typeface="+mn-lt"/>
              </a:rPr>
              <a:t>Ko-operativnost</a:t>
            </a:r>
            <a:endParaRPr lang="sr-Cyrl-CS" altLang="sr-Latn-RS" sz="2500" dirty="0">
              <a:solidFill>
                <a:schemeClr val="tx1">
                  <a:lumMod val="75000"/>
                  <a:lumOff val="25000"/>
                </a:schemeClr>
              </a:solidFill>
              <a:latin typeface="+mn-lt"/>
            </a:endParaRPr>
          </a:p>
          <a:p>
            <a:pPr marL="0" indent="0">
              <a:buNone/>
            </a:pPr>
            <a:r>
              <a:rPr lang="sr-Cyrl-CS" altLang="sr-Latn-RS" sz="2500" dirty="0" err="1">
                <a:solidFill>
                  <a:schemeClr val="tx1">
                    <a:lumMod val="75000"/>
                    <a:lumOff val="25000"/>
                  </a:schemeClr>
                </a:solidFill>
                <a:latin typeface="+mn-lt"/>
              </a:rPr>
              <a:t>Pouzdanost</a:t>
            </a:r>
            <a:endParaRPr lang="sr-Cyrl-CS" altLang="sr-Latn-RS" sz="2500" dirty="0">
              <a:solidFill>
                <a:schemeClr val="tx1">
                  <a:lumMod val="75000"/>
                  <a:lumOff val="2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9">
                                            <p:txEl>
                                              <p:pRg st="0" end="0"/>
                                            </p:txEl>
                                          </p:spTgt>
                                        </p:tgtEl>
                                        <p:attrNameLst>
                                          <p:attrName>style.visibility</p:attrName>
                                        </p:attrNameLst>
                                      </p:cBhvr>
                                      <p:to>
                                        <p:strVal val="visible"/>
                                      </p:to>
                                    </p:set>
                                    <p:anim calcmode="lin" valueType="num">
                                      <p:cBhvr additive="base">
                                        <p:cTn id="7" dur="500" fill="hold"/>
                                        <p:tgtEl>
                                          <p:spTgt spid="1157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9">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9">
                                            <p:txEl>
                                              <p:pRg st="1" end="1"/>
                                            </p:txEl>
                                          </p:spTgt>
                                        </p:tgtEl>
                                        <p:attrNameLst>
                                          <p:attrName>style.visibility</p:attrName>
                                        </p:attrNameLst>
                                      </p:cBhvr>
                                      <p:to>
                                        <p:strVal val="visible"/>
                                      </p:to>
                                    </p:set>
                                    <p:anim calcmode="lin" valueType="num">
                                      <p:cBhvr additive="base">
                                        <p:cTn id="13" dur="500" fill="hold"/>
                                        <p:tgtEl>
                                          <p:spTgt spid="1157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9">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9">
                                            <p:txEl>
                                              <p:pRg st="2" end="2"/>
                                            </p:txEl>
                                          </p:spTgt>
                                        </p:tgtEl>
                                        <p:attrNameLst>
                                          <p:attrName>style.visibility</p:attrName>
                                        </p:attrNameLst>
                                      </p:cBhvr>
                                      <p:to>
                                        <p:strVal val="visible"/>
                                      </p:to>
                                    </p:set>
                                    <p:anim calcmode="lin" valueType="num">
                                      <p:cBhvr additive="base">
                                        <p:cTn id="19" dur="500" fill="hold"/>
                                        <p:tgtEl>
                                          <p:spTgt spid="1157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9">
                                            <p:txEl>
                                              <p:pRg st="2" end="2"/>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5719">
                                            <p:txEl>
                                              <p:pRg st="3" end="3"/>
                                            </p:txEl>
                                          </p:spTgt>
                                        </p:tgtEl>
                                        <p:attrNameLst>
                                          <p:attrName>style.visibility</p:attrName>
                                        </p:attrNameLst>
                                      </p:cBhvr>
                                      <p:to>
                                        <p:strVal val="visible"/>
                                      </p:to>
                                    </p:set>
                                    <p:anim calcmode="lin" valueType="num">
                                      <p:cBhvr additive="base">
                                        <p:cTn id="25" dur="500" fill="hold"/>
                                        <p:tgtEl>
                                          <p:spTgt spid="1157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571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9">
                                            <p:txEl>
                                              <p:pRg st="3" end="3"/>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5719">
                                            <p:txEl>
                                              <p:pRg st="4" end="4"/>
                                            </p:txEl>
                                          </p:spTgt>
                                        </p:tgtEl>
                                        <p:attrNameLst>
                                          <p:attrName>style.visibility</p:attrName>
                                        </p:attrNameLst>
                                      </p:cBhvr>
                                      <p:to>
                                        <p:strVal val="visible"/>
                                      </p:to>
                                    </p:set>
                                    <p:anim calcmode="lin" valueType="num">
                                      <p:cBhvr additive="base">
                                        <p:cTn id="31" dur="500" fill="hold"/>
                                        <p:tgtEl>
                                          <p:spTgt spid="1157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571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9">
                                            <p:txEl>
                                              <p:pRg st="4" end="4"/>
                                            </p:txEl>
                                          </p:spTgt>
                                        </p:tgtEl>
                                        <p:attrNameLst>
                                          <p:attrName>ppt_c</p:attrName>
                                        </p:attrNameLst>
                                      </p:cBhvr>
                                      <p:to>
                                        <a:schemeClr val="fo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5719">
                                            <p:txEl>
                                              <p:pRg st="5" end="5"/>
                                            </p:txEl>
                                          </p:spTgt>
                                        </p:tgtEl>
                                        <p:attrNameLst>
                                          <p:attrName>style.visibility</p:attrName>
                                        </p:attrNameLst>
                                      </p:cBhvr>
                                      <p:to>
                                        <p:strVal val="visible"/>
                                      </p:to>
                                    </p:set>
                                    <p:anim calcmode="lin" valueType="num">
                                      <p:cBhvr additive="base">
                                        <p:cTn id="37" dur="500" fill="hold"/>
                                        <p:tgtEl>
                                          <p:spTgt spid="1157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571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9">
                                            <p:txEl>
                                              <p:pRg st="5" end="5"/>
                                            </p:txEl>
                                          </p:spTgt>
                                        </p:tgtEl>
                                        <p:attrNameLst>
                                          <p:attrName>ppt_c</p:attrName>
                                        </p:attrNameLst>
                                      </p:cBhvr>
                                      <p:to>
                                        <a:schemeClr val="fo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5719">
                                            <p:txEl>
                                              <p:pRg st="6" end="6"/>
                                            </p:txEl>
                                          </p:spTgt>
                                        </p:tgtEl>
                                        <p:attrNameLst>
                                          <p:attrName>style.visibility</p:attrName>
                                        </p:attrNameLst>
                                      </p:cBhvr>
                                      <p:to>
                                        <p:strVal val="visible"/>
                                      </p:to>
                                    </p:set>
                                    <p:anim calcmode="lin" valueType="num">
                                      <p:cBhvr additive="base">
                                        <p:cTn id="43" dur="500" fill="hold"/>
                                        <p:tgtEl>
                                          <p:spTgt spid="11571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719">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9">
                                            <p:txEl>
                                              <p:pRg st="6" end="6"/>
                                            </p:txEl>
                                          </p:spTgt>
                                        </p:tgtEl>
                                        <p:attrNameLst>
                                          <p:attrName>ppt_c</p:attrName>
                                        </p:attrNameLst>
                                      </p:cBhvr>
                                      <p:to>
                                        <a:schemeClr val="fo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5719">
                                            <p:txEl>
                                              <p:pRg st="7" end="7"/>
                                            </p:txEl>
                                          </p:spTgt>
                                        </p:tgtEl>
                                        <p:attrNameLst>
                                          <p:attrName>style.visibility</p:attrName>
                                        </p:attrNameLst>
                                      </p:cBhvr>
                                      <p:to>
                                        <p:strVal val="visible"/>
                                      </p:to>
                                    </p:set>
                                    <p:anim calcmode="lin" valueType="num">
                                      <p:cBhvr additive="base">
                                        <p:cTn id="49" dur="500" fill="hold"/>
                                        <p:tgtEl>
                                          <p:spTgt spid="11571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5719">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9">
                                            <p:txEl>
                                              <p:pRg st="7" end="7"/>
                                            </p:txEl>
                                          </p:spTgt>
                                        </p:tgtEl>
                                        <p:attrNameLst>
                                          <p:attrName>ppt_c</p:attrName>
                                        </p:attrNameLst>
                                      </p:cBhvr>
                                      <p:to>
                                        <a:schemeClr val="folHlink"/>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5720">
                                            <p:txEl>
                                              <p:pRg st="0" end="0"/>
                                            </p:txEl>
                                          </p:spTgt>
                                        </p:tgtEl>
                                        <p:attrNameLst>
                                          <p:attrName>style.visibility</p:attrName>
                                        </p:attrNameLst>
                                      </p:cBhvr>
                                      <p:to>
                                        <p:strVal val="visible"/>
                                      </p:to>
                                    </p:set>
                                    <p:anim calcmode="lin" valueType="num">
                                      <p:cBhvr additive="base">
                                        <p:cTn id="55" dur="500" fill="hold"/>
                                        <p:tgtEl>
                                          <p:spTgt spid="1157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5720">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20">
                                            <p:txEl>
                                              <p:pRg st="0" end="0"/>
                                            </p:txEl>
                                          </p:spTgt>
                                        </p:tgtEl>
                                        <p:attrNameLst>
                                          <p:attrName>ppt_c</p:attrName>
                                        </p:attrNameLst>
                                      </p:cBhvr>
                                      <p:to>
                                        <a:schemeClr val="folHlink"/>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15720">
                                            <p:txEl>
                                              <p:pRg st="1" end="1"/>
                                            </p:txEl>
                                          </p:spTgt>
                                        </p:tgtEl>
                                        <p:attrNameLst>
                                          <p:attrName>style.visibility</p:attrName>
                                        </p:attrNameLst>
                                      </p:cBhvr>
                                      <p:to>
                                        <p:strVal val="visible"/>
                                      </p:to>
                                    </p:set>
                                    <p:anim calcmode="lin" valueType="num">
                                      <p:cBhvr additive="base">
                                        <p:cTn id="61" dur="500" fill="hold"/>
                                        <p:tgtEl>
                                          <p:spTgt spid="115720">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15720">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20">
                                            <p:txEl>
                                              <p:pRg st="1" end="1"/>
                                            </p:txEl>
                                          </p:spTgt>
                                        </p:tgtEl>
                                        <p:attrNameLst>
                                          <p:attrName>ppt_c</p:attrName>
                                        </p:attrNameLst>
                                      </p:cBhvr>
                                      <p:to>
                                        <a:schemeClr val="folHlink"/>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15720">
                                            <p:txEl>
                                              <p:pRg st="2" end="2"/>
                                            </p:txEl>
                                          </p:spTgt>
                                        </p:tgtEl>
                                        <p:attrNameLst>
                                          <p:attrName>style.visibility</p:attrName>
                                        </p:attrNameLst>
                                      </p:cBhvr>
                                      <p:to>
                                        <p:strVal val="visible"/>
                                      </p:to>
                                    </p:set>
                                    <p:anim calcmode="lin" valueType="num">
                                      <p:cBhvr additive="base">
                                        <p:cTn id="67" dur="500" fill="hold"/>
                                        <p:tgtEl>
                                          <p:spTgt spid="115720">
                                            <p:txEl>
                                              <p:pRg st="2" end="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5720">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20">
                                            <p:txEl>
                                              <p:pRg st="2" end="2"/>
                                            </p:txEl>
                                          </p:spTgt>
                                        </p:tgtEl>
                                        <p:attrNameLst>
                                          <p:attrName>ppt_c</p:attrName>
                                        </p:attrNameLst>
                                      </p:cBhvr>
                                      <p:to>
                                        <a:schemeClr val="folHlink"/>
                                      </p:to>
                                    </p:animClr>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15720">
                                            <p:txEl>
                                              <p:pRg st="3" end="3"/>
                                            </p:txEl>
                                          </p:spTgt>
                                        </p:tgtEl>
                                        <p:attrNameLst>
                                          <p:attrName>style.visibility</p:attrName>
                                        </p:attrNameLst>
                                      </p:cBhvr>
                                      <p:to>
                                        <p:strVal val="visible"/>
                                      </p:to>
                                    </p:set>
                                    <p:anim calcmode="lin" valueType="num">
                                      <p:cBhvr additive="base">
                                        <p:cTn id="73" dur="500" fill="hold"/>
                                        <p:tgtEl>
                                          <p:spTgt spid="115720">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15720">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20">
                                            <p:txEl>
                                              <p:pRg st="3" end="3"/>
                                            </p:txEl>
                                          </p:spTgt>
                                        </p:tgtEl>
                                        <p:attrNameLst>
                                          <p:attrName>ppt_c</p:attrName>
                                        </p:attrNameLst>
                                      </p:cBhvr>
                                      <p:to>
                                        <a:schemeClr val="folHlink"/>
                                      </p:to>
                                    </p:animClr>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15720">
                                            <p:txEl>
                                              <p:pRg st="4" end="4"/>
                                            </p:txEl>
                                          </p:spTgt>
                                        </p:tgtEl>
                                        <p:attrNameLst>
                                          <p:attrName>style.visibility</p:attrName>
                                        </p:attrNameLst>
                                      </p:cBhvr>
                                      <p:to>
                                        <p:strVal val="visible"/>
                                      </p:to>
                                    </p:set>
                                    <p:anim calcmode="lin" valueType="num">
                                      <p:cBhvr additive="base">
                                        <p:cTn id="79" dur="500" fill="hold"/>
                                        <p:tgtEl>
                                          <p:spTgt spid="115720">
                                            <p:txEl>
                                              <p:pRg st="4" end="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15720">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20">
                                            <p:txEl>
                                              <p:pRg st="4" end="4"/>
                                            </p:txEl>
                                          </p:spTgt>
                                        </p:tgtEl>
                                        <p:attrNameLst>
                                          <p:attrName>ppt_c</p:attrName>
                                        </p:attrNameLst>
                                      </p:cBhvr>
                                      <p:to>
                                        <a:schemeClr val="folHlink"/>
                                      </p:to>
                                    </p:animClr>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15720">
                                            <p:txEl>
                                              <p:pRg st="5" end="5"/>
                                            </p:txEl>
                                          </p:spTgt>
                                        </p:tgtEl>
                                        <p:attrNameLst>
                                          <p:attrName>style.visibility</p:attrName>
                                        </p:attrNameLst>
                                      </p:cBhvr>
                                      <p:to>
                                        <p:strVal val="visible"/>
                                      </p:to>
                                    </p:set>
                                    <p:anim calcmode="lin" valueType="num">
                                      <p:cBhvr additive="base">
                                        <p:cTn id="85" dur="500" fill="hold"/>
                                        <p:tgtEl>
                                          <p:spTgt spid="115720">
                                            <p:txEl>
                                              <p:pRg st="5" end="5"/>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15720">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20">
                                            <p:txEl>
                                              <p:pRg st="5" end="5"/>
                                            </p:txEl>
                                          </p:spTgt>
                                        </p:tgtEl>
                                        <p:attrNameLst>
                                          <p:attrName>ppt_c</p:attrName>
                                        </p:attrNameLst>
                                      </p:cBhvr>
                                      <p:to>
                                        <a:schemeClr val="folHlink"/>
                                      </p:to>
                                    </p:animClr>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15720">
                                            <p:txEl>
                                              <p:pRg st="6" end="6"/>
                                            </p:txEl>
                                          </p:spTgt>
                                        </p:tgtEl>
                                        <p:attrNameLst>
                                          <p:attrName>style.visibility</p:attrName>
                                        </p:attrNameLst>
                                      </p:cBhvr>
                                      <p:to>
                                        <p:strVal val="visible"/>
                                      </p:to>
                                    </p:set>
                                    <p:anim calcmode="lin" valueType="num">
                                      <p:cBhvr additive="base">
                                        <p:cTn id="91" dur="500" fill="hold"/>
                                        <p:tgtEl>
                                          <p:spTgt spid="115720">
                                            <p:txEl>
                                              <p:pRg st="6" end="6"/>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15720">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20">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build="p" autoUpdateAnimBg="0"/>
      <p:bldP spid="11572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B57795DE-2832-4741-883F-2A3BFFE7CE25}"/>
              </a:ext>
            </a:extLst>
          </p:cNvPr>
          <p:cNvSpPr>
            <a:spLocks noChangeArrowheads="1"/>
          </p:cNvSpPr>
          <p:nvPr/>
        </p:nvSpPr>
        <p:spPr bwMode="auto">
          <a:xfrm>
            <a:off x="1334549" y="2057400"/>
            <a:ext cx="9319469"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lgn="l">
              <a:buChar char="l"/>
              <a:defRPr sz="3200">
                <a:solidFill>
                  <a:schemeClr val="tx1"/>
                </a:solidFill>
                <a:latin typeface="Times New Roman" panose="02020603050405020304" pitchFamily="18" charset="0"/>
              </a:defRPr>
            </a:lvl1pPr>
            <a:lvl2pPr marL="742950" indent="-285750" algn="l">
              <a:buClr>
                <a:schemeClr val="tx1"/>
              </a:buClr>
              <a:buChar char="–"/>
              <a:defRPr sz="2800">
                <a:solidFill>
                  <a:schemeClr val="tx1"/>
                </a:solidFill>
                <a:latin typeface="Times New Roman" panose="02020603050405020304" pitchFamily="18" charset="0"/>
              </a:defRPr>
            </a:lvl2pPr>
            <a:lvl3pPr marL="1143000" indent="-228600" algn="l">
              <a:buClr>
                <a:schemeClr val="accent1"/>
              </a:buClr>
              <a:buSzPct val="64000"/>
              <a:buChar char="l"/>
              <a:defRPr sz="2400">
                <a:solidFill>
                  <a:schemeClr val="tx1"/>
                </a:solidFill>
                <a:latin typeface="Times New Roman" panose="02020603050405020304" pitchFamily="18" charset="0"/>
              </a:defRPr>
            </a:lvl3pPr>
            <a:lvl4pPr marL="1600200" indent="-228600" algn="l">
              <a:buClr>
                <a:schemeClr val="tx1"/>
              </a:buClr>
              <a:buChar char="–"/>
              <a:defRPr sz="2000">
                <a:solidFill>
                  <a:schemeClr val="tx1"/>
                </a:solidFill>
                <a:latin typeface="Times New Roman" panose="02020603050405020304" pitchFamily="18" charset="0"/>
              </a:defRPr>
            </a:lvl4pPr>
            <a:lvl5pPr marL="2057400" indent="-228600" algn="l">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marL="342900" lvl="1" indent="-342900">
              <a:buFontTx/>
              <a:buChar char="-"/>
            </a:pPr>
            <a:r>
              <a:rPr lang="en-GB" altLang="sr-Latn-RS" sz="2400" dirty="0" err="1">
                <a:solidFill>
                  <a:schemeClr val="tx1">
                    <a:lumMod val="75000"/>
                    <a:lumOff val="25000"/>
                  </a:schemeClr>
                </a:solidFill>
                <a:latin typeface="+mn-lt"/>
              </a:rPr>
              <a:t>Stvaranje</a:t>
            </a:r>
            <a:r>
              <a:rPr lang="en-GB" altLang="sr-Latn-RS" sz="2400" dirty="0">
                <a:solidFill>
                  <a:schemeClr val="tx1">
                    <a:lumMod val="75000"/>
                    <a:lumOff val="25000"/>
                  </a:schemeClr>
                </a:solidFill>
                <a:latin typeface="+mn-lt"/>
              </a:rPr>
              <a:t> </a:t>
            </a:r>
            <a:r>
              <a:rPr lang="sr-Latn-CS" altLang="sr-Latn-RS" sz="2400" dirty="0" err="1">
                <a:solidFill>
                  <a:schemeClr val="tx1">
                    <a:lumMod val="75000"/>
                    <a:lumOff val="25000"/>
                  </a:schemeClr>
                </a:solidFill>
                <a:latin typeface="+mn-lt"/>
              </a:rPr>
              <a:t>osećaja</a:t>
            </a:r>
            <a:r>
              <a:rPr lang="sr-Latn-CS" altLang="sr-Latn-RS" sz="2400" dirty="0">
                <a:solidFill>
                  <a:schemeClr val="tx1">
                    <a:lumMod val="75000"/>
                    <a:lumOff val="25000"/>
                  </a:schemeClr>
                </a:solidFill>
                <a:latin typeface="+mn-lt"/>
              </a:rPr>
              <a:t> o zajedničkom cilju i pravcu kretanja tima</a:t>
            </a:r>
          </a:p>
          <a:p>
            <a:pPr marL="342900" lvl="1" indent="-342900">
              <a:buFontTx/>
              <a:buChar char="-"/>
            </a:pPr>
            <a:endParaRPr lang="sr-Latn-CS" altLang="sr-Latn-RS" sz="500" dirty="0">
              <a:solidFill>
                <a:srgbClr val="333399"/>
              </a:solidFill>
              <a:latin typeface="+mn-lt"/>
            </a:endParaRPr>
          </a:p>
          <a:p>
            <a:pPr marL="342900" lvl="1" indent="-342900">
              <a:buFontTx/>
              <a:buChar char="-"/>
            </a:pPr>
            <a:r>
              <a:rPr lang="sr-Latn-CS" altLang="sr-Latn-RS" sz="2400" dirty="0">
                <a:solidFill>
                  <a:schemeClr val="tx1">
                    <a:lumMod val="75000"/>
                    <a:lumOff val="25000"/>
                  </a:schemeClr>
                </a:solidFill>
                <a:latin typeface="+mn-lt"/>
              </a:rPr>
              <a:t>Misija tima – misija kompanije</a:t>
            </a:r>
          </a:p>
          <a:p>
            <a:pPr marL="342900" lvl="1" indent="-342900">
              <a:buFontTx/>
              <a:buChar char="-"/>
            </a:pPr>
            <a:endParaRPr lang="sr-Latn-CS" altLang="sr-Latn-RS" sz="500" dirty="0">
              <a:solidFill>
                <a:schemeClr val="tx1">
                  <a:lumMod val="75000"/>
                  <a:lumOff val="25000"/>
                </a:schemeClr>
              </a:solidFill>
              <a:latin typeface="+mn-lt"/>
            </a:endParaRPr>
          </a:p>
          <a:p>
            <a:pPr marL="342900" lvl="1" indent="-342900">
              <a:buFontTx/>
              <a:buChar char="-"/>
            </a:pPr>
            <a:r>
              <a:rPr lang="sr-Latn-CS" altLang="sr-Latn-RS" sz="2400" dirty="0">
                <a:solidFill>
                  <a:schemeClr val="tx1">
                    <a:lumMod val="75000"/>
                    <a:lumOff val="25000"/>
                  </a:schemeClr>
                </a:solidFill>
                <a:latin typeface="+mn-lt"/>
              </a:rPr>
              <a:t>Objasnite kako zadatak koji tim obavlja doprinosi profitabilnosti kompanije</a:t>
            </a:r>
          </a:p>
          <a:p>
            <a:pPr marL="342900" lvl="1" indent="-342900">
              <a:buFontTx/>
              <a:buChar char="-"/>
            </a:pPr>
            <a:endParaRPr lang="sr-Latn-CS" altLang="sr-Latn-RS" sz="500" dirty="0">
              <a:solidFill>
                <a:schemeClr val="tx1">
                  <a:lumMod val="75000"/>
                  <a:lumOff val="25000"/>
                </a:schemeClr>
              </a:solidFill>
              <a:latin typeface="+mn-lt"/>
            </a:endParaRPr>
          </a:p>
          <a:p>
            <a:pPr marL="342900" lvl="1" indent="-342900"/>
            <a:r>
              <a:rPr lang="sr-Latn-CS" altLang="sr-Latn-RS" sz="2400" dirty="0">
                <a:solidFill>
                  <a:schemeClr val="tx1">
                    <a:lumMod val="75000"/>
                    <a:lumOff val="25000"/>
                  </a:schemeClr>
                </a:solidFill>
                <a:latin typeface="+mn-lt"/>
              </a:rPr>
              <a:t>Povratna informacija o reakcijama klijenata, generalnog direktora</a:t>
            </a:r>
          </a:p>
          <a:p>
            <a:pPr marL="342900" lvl="1" indent="-342900"/>
            <a:endParaRPr lang="sr-Latn-CS" altLang="sr-Latn-RS" sz="500" dirty="0">
              <a:solidFill>
                <a:schemeClr val="tx1">
                  <a:lumMod val="75000"/>
                  <a:lumOff val="25000"/>
                </a:schemeClr>
              </a:solidFill>
              <a:latin typeface="+mn-lt"/>
            </a:endParaRPr>
          </a:p>
          <a:p>
            <a:pPr marL="342900" lvl="1" indent="-342900"/>
            <a:r>
              <a:rPr lang="sr-Latn-CS" altLang="sr-Latn-RS" sz="2400" dirty="0">
                <a:solidFill>
                  <a:schemeClr val="tx1">
                    <a:lumMod val="75000"/>
                    <a:lumOff val="25000"/>
                  </a:schemeClr>
                </a:solidFill>
                <a:latin typeface="+mn-lt"/>
              </a:rPr>
              <a:t>Kad god je moguće, uključujte članove tima u donošenje odluka</a:t>
            </a:r>
          </a:p>
          <a:p>
            <a:pPr>
              <a:buFont typeface="Monotype Sorts" pitchFamily="2" charset="2"/>
              <a:buBlip>
                <a:blip r:embed="rId2"/>
              </a:buBlip>
            </a:pPr>
            <a:endParaRPr lang="sr-Cyrl-CS" altLang="sr-Latn-RS" sz="2200" dirty="0">
              <a:solidFill>
                <a:srgbClr val="333399"/>
              </a:solidFill>
              <a:latin typeface="Arial" panose="020B0604020202020204" pitchFamily="34" charset="0"/>
            </a:endParaRPr>
          </a:p>
        </p:txBody>
      </p:sp>
      <p:sp>
        <p:nvSpPr>
          <p:cNvPr id="340995" name="Rectangle 3">
            <a:extLst>
              <a:ext uri="{FF2B5EF4-FFF2-40B4-BE49-F238E27FC236}">
                <a16:creationId xmlns:a16="http://schemas.microsoft.com/office/drawing/2014/main" id="{02A272AA-3395-4E80-8C24-AF1E97D0C203}"/>
              </a:ext>
            </a:extLst>
          </p:cNvPr>
          <p:cNvSpPr>
            <a:spLocks noChangeArrowheads="1"/>
          </p:cNvSpPr>
          <p:nvPr/>
        </p:nvSpPr>
        <p:spPr bwMode="auto">
          <a:xfrm>
            <a:off x="1334549" y="647700"/>
            <a:ext cx="830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ct val="0"/>
              </a:spcBef>
              <a:defRPr sz="4400">
                <a:solidFill>
                  <a:schemeClr val="tx2"/>
                </a:solidFill>
                <a:effectLst>
                  <a:outerShdw blurRad="38100" dist="38100" dir="2700000" algn="tl">
                    <a:srgbClr val="C0C0C0"/>
                  </a:outerShdw>
                </a:effectLst>
                <a:latin typeface="Arial" panose="020B0604020202020204" pitchFamily="34" charset="0"/>
              </a:defRPr>
            </a:lvl1pPr>
            <a:lvl2pPr>
              <a:spcBef>
                <a:spcPct val="0"/>
              </a:spcBef>
              <a:defRPr sz="4400">
                <a:solidFill>
                  <a:schemeClr val="tx2"/>
                </a:solidFill>
                <a:effectLst>
                  <a:outerShdw blurRad="38100" dist="38100" dir="2700000" algn="tl">
                    <a:srgbClr val="C0C0C0"/>
                  </a:outerShdw>
                </a:effectLst>
                <a:latin typeface="Arial" panose="020B0604020202020204" pitchFamily="34" charset="0"/>
              </a:defRPr>
            </a:lvl2pPr>
            <a:lvl3pPr>
              <a:spcBef>
                <a:spcPct val="0"/>
              </a:spcBef>
              <a:defRPr sz="4400">
                <a:solidFill>
                  <a:schemeClr val="tx2"/>
                </a:solidFill>
                <a:effectLst>
                  <a:outerShdw blurRad="38100" dist="38100" dir="2700000" algn="tl">
                    <a:srgbClr val="C0C0C0"/>
                  </a:outerShdw>
                </a:effectLst>
                <a:latin typeface="Arial" panose="020B0604020202020204" pitchFamily="34" charset="0"/>
              </a:defRPr>
            </a:lvl3pPr>
            <a:lvl4pPr>
              <a:spcBef>
                <a:spcPct val="0"/>
              </a:spcBef>
              <a:defRPr sz="4400">
                <a:solidFill>
                  <a:schemeClr val="tx2"/>
                </a:solidFill>
                <a:effectLst>
                  <a:outerShdw blurRad="38100" dist="38100" dir="2700000" algn="tl">
                    <a:srgbClr val="C0C0C0"/>
                  </a:outerShdw>
                </a:effectLst>
                <a:latin typeface="Arial" panose="020B0604020202020204" pitchFamily="34" charset="0"/>
              </a:defRPr>
            </a:lvl4pPr>
            <a:lvl5pPr>
              <a:spcBef>
                <a:spcPct val="0"/>
              </a:spcBef>
              <a:defRPr sz="4400">
                <a:solidFill>
                  <a:schemeClr val="tx2"/>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pPr>
              <a:lnSpc>
                <a:spcPct val="90000"/>
              </a:lnSpc>
              <a:buClrTx/>
              <a:buSzTx/>
              <a:buFontTx/>
              <a:buNone/>
            </a:pPr>
            <a:r>
              <a:rPr lang="en-GB" altLang="sr-Latn-RS" spc="-50" dirty="0" err="1">
                <a:solidFill>
                  <a:schemeClr val="tx1">
                    <a:lumMod val="75000"/>
                    <a:lumOff val="25000"/>
                  </a:schemeClr>
                </a:solidFill>
                <a:latin typeface="+mj-lt"/>
                <a:ea typeface="+mj-ea"/>
                <a:cs typeface="+mj-cs"/>
              </a:rPr>
              <a:t>Rukovodjenje</a:t>
            </a:r>
            <a:r>
              <a:rPr lang="en-GB" altLang="sr-Latn-RS" spc="-50" dirty="0">
                <a:solidFill>
                  <a:schemeClr val="tx1">
                    <a:lumMod val="75000"/>
                    <a:lumOff val="25000"/>
                  </a:schemeClr>
                </a:solidFill>
                <a:latin typeface="+mj-lt"/>
                <a:ea typeface="+mj-ea"/>
                <a:cs typeface="+mj-cs"/>
              </a:rPr>
              <a:t> </a:t>
            </a:r>
            <a:r>
              <a:rPr lang="en-GB" altLang="sr-Latn-RS" spc="-50" dirty="0" err="1">
                <a:solidFill>
                  <a:schemeClr val="tx1">
                    <a:lumMod val="75000"/>
                    <a:lumOff val="25000"/>
                  </a:schemeClr>
                </a:solidFill>
                <a:latin typeface="+mj-lt"/>
                <a:ea typeface="+mj-ea"/>
                <a:cs typeface="+mj-cs"/>
              </a:rPr>
              <a:t>timom</a:t>
            </a:r>
            <a:endParaRPr lang="sr-Cyrl-CS" altLang="sr-Latn-RS" spc="-50" dirty="0">
              <a:solidFill>
                <a:schemeClr val="tx1">
                  <a:lumMod val="75000"/>
                  <a:lumOff val="25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0994">
                                            <p:txEl>
                                              <p:pRg st="0" end="0"/>
                                            </p:txEl>
                                          </p:spTgt>
                                        </p:tgtEl>
                                        <p:attrNameLst>
                                          <p:attrName>style.visibility</p:attrName>
                                        </p:attrNameLst>
                                      </p:cBhvr>
                                      <p:to>
                                        <p:strVal val="visible"/>
                                      </p:to>
                                    </p:set>
                                    <p:anim calcmode="lin" valueType="num">
                                      <p:cBhvr additive="base">
                                        <p:cTn id="7" dur="500" fill="hold"/>
                                        <p:tgtEl>
                                          <p:spTgt spid="3409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099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0994">
                                            <p:txEl>
                                              <p:pRg st="2" end="2"/>
                                            </p:txEl>
                                          </p:spTgt>
                                        </p:tgtEl>
                                        <p:attrNameLst>
                                          <p:attrName>style.visibility</p:attrName>
                                        </p:attrNameLst>
                                      </p:cBhvr>
                                      <p:to>
                                        <p:strVal val="visible"/>
                                      </p:to>
                                    </p:set>
                                    <p:anim calcmode="lin" valueType="num">
                                      <p:cBhvr additive="base">
                                        <p:cTn id="11" dur="500" fill="hold"/>
                                        <p:tgtEl>
                                          <p:spTgt spid="34099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099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0994">
                                            <p:txEl>
                                              <p:pRg st="4" end="4"/>
                                            </p:txEl>
                                          </p:spTgt>
                                        </p:tgtEl>
                                        <p:attrNameLst>
                                          <p:attrName>style.visibility</p:attrName>
                                        </p:attrNameLst>
                                      </p:cBhvr>
                                      <p:to>
                                        <p:strVal val="visible"/>
                                      </p:to>
                                    </p:set>
                                    <p:anim calcmode="lin" valueType="num">
                                      <p:cBhvr additive="base">
                                        <p:cTn id="15" dur="500" fill="hold"/>
                                        <p:tgtEl>
                                          <p:spTgt spid="340994">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0994">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0994">
                                            <p:txEl>
                                              <p:pRg st="6" end="6"/>
                                            </p:txEl>
                                          </p:spTgt>
                                        </p:tgtEl>
                                        <p:attrNameLst>
                                          <p:attrName>style.visibility</p:attrName>
                                        </p:attrNameLst>
                                      </p:cBhvr>
                                      <p:to>
                                        <p:strVal val="visible"/>
                                      </p:to>
                                    </p:set>
                                    <p:anim calcmode="lin" valueType="num">
                                      <p:cBhvr additive="base">
                                        <p:cTn id="19" dur="500" fill="hold"/>
                                        <p:tgtEl>
                                          <p:spTgt spid="340994">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0994">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40994">
                                            <p:txEl>
                                              <p:pRg st="8" end="8"/>
                                            </p:txEl>
                                          </p:spTgt>
                                        </p:tgtEl>
                                        <p:attrNameLst>
                                          <p:attrName>style.visibility</p:attrName>
                                        </p:attrNameLst>
                                      </p:cBhvr>
                                      <p:to>
                                        <p:strVal val="visible"/>
                                      </p:to>
                                    </p:set>
                                    <p:anim calcmode="lin" valueType="num">
                                      <p:cBhvr additive="base">
                                        <p:cTn id="23" dur="500" fill="hold"/>
                                        <p:tgtEl>
                                          <p:spTgt spid="340994">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099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2603F540-047D-4456-8AF7-A53D2E5BFE2E}"/>
              </a:ext>
            </a:extLst>
          </p:cNvPr>
          <p:cNvSpPr>
            <a:spLocks noChangeArrowheads="1"/>
          </p:cNvSpPr>
          <p:nvPr/>
        </p:nvSpPr>
        <p:spPr bwMode="auto">
          <a:xfrm>
            <a:off x="1384183" y="2046914"/>
            <a:ext cx="9018166" cy="374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lgn="l">
              <a:buChar char="l"/>
              <a:defRPr sz="3200">
                <a:solidFill>
                  <a:schemeClr val="tx1"/>
                </a:solidFill>
                <a:latin typeface="Times New Roman" panose="02020603050405020304" pitchFamily="18" charset="0"/>
              </a:defRPr>
            </a:lvl1pPr>
            <a:lvl2pPr marL="742950" indent="-285750" algn="l">
              <a:buClr>
                <a:schemeClr val="tx1"/>
              </a:buClr>
              <a:buChar char="–"/>
              <a:defRPr sz="2800">
                <a:solidFill>
                  <a:schemeClr val="tx1"/>
                </a:solidFill>
                <a:latin typeface="Times New Roman" panose="02020603050405020304" pitchFamily="18" charset="0"/>
              </a:defRPr>
            </a:lvl2pPr>
            <a:lvl3pPr marL="1143000" indent="-228600" algn="l">
              <a:buClr>
                <a:schemeClr val="accent1"/>
              </a:buClr>
              <a:buSzPct val="64000"/>
              <a:buChar char="l"/>
              <a:defRPr sz="2400">
                <a:solidFill>
                  <a:schemeClr val="tx1"/>
                </a:solidFill>
                <a:latin typeface="Times New Roman" panose="02020603050405020304" pitchFamily="18" charset="0"/>
              </a:defRPr>
            </a:lvl3pPr>
            <a:lvl4pPr marL="1600200" indent="-228600" algn="l">
              <a:buClr>
                <a:schemeClr val="tx1"/>
              </a:buClr>
              <a:buChar char="–"/>
              <a:defRPr sz="2000">
                <a:solidFill>
                  <a:schemeClr val="tx1"/>
                </a:solidFill>
                <a:latin typeface="Times New Roman" panose="02020603050405020304" pitchFamily="18" charset="0"/>
              </a:defRPr>
            </a:lvl4pPr>
            <a:lvl5pPr marL="2057400" indent="-228600" algn="l">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marL="0" lvl="1" indent="0">
              <a:buNone/>
            </a:pPr>
            <a:r>
              <a:rPr lang="sr-Latn-CS" altLang="sr-Latn-RS" sz="2400" b="1" dirty="0">
                <a:solidFill>
                  <a:schemeClr val="tx1">
                    <a:lumMod val="75000"/>
                    <a:lumOff val="25000"/>
                  </a:schemeClr>
                </a:solidFill>
                <a:latin typeface="+mn-lt"/>
              </a:rPr>
              <a:t>Upoznajte svoje zaposlene </a:t>
            </a:r>
          </a:p>
          <a:p>
            <a:pPr>
              <a:buFont typeface="Monotype Sorts" pitchFamily="2" charset="2"/>
              <a:buNone/>
            </a:pPr>
            <a:endParaRPr lang="sr-Latn-CS" altLang="sr-Latn-RS" sz="500" dirty="0">
              <a:solidFill>
                <a:srgbClr val="333399"/>
              </a:solidFill>
              <a:latin typeface="Arial" panose="020B0604020202020204" pitchFamily="34" charset="0"/>
            </a:endParaRPr>
          </a:p>
          <a:p>
            <a:pPr>
              <a:buFont typeface="Monotype Sorts" pitchFamily="2" charset="2"/>
              <a:buNone/>
            </a:pPr>
            <a:endParaRPr lang="sr-Latn-CS" altLang="sr-Latn-RS" sz="500" dirty="0">
              <a:solidFill>
                <a:srgbClr val="333399"/>
              </a:solidFill>
              <a:latin typeface="Arial" panose="020B0604020202020204" pitchFamily="34" charset="0"/>
            </a:endParaRPr>
          </a:p>
          <a:p>
            <a:pPr>
              <a:buFont typeface="Monotype Sorts" pitchFamily="2" charset="2"/>
              <a:buNone/>
            </a:pPr>
            <a:endParaRPr lang="sr-Latn-CS" altLang="sr-Latn-RS" sz="500" dirty="0">
              <a:solidFill>
                <a:srgbClr val="333399"/>
              </a:solidFill>
              <a:latin typeface="Arial" panose="020B0604020202020204" pitchFamily="34" charset="0"/>
            </a:endParaRPr>
          </a:p>
          <a:p>
            <a:pPr lvl="1"/>
            <a:r>
              <a:rPr lang="sr-Latn-CS" altLang="sr-Latn-RS" sz="2400" dirty="0" err="1">
                <a:solidFill>
                  <a:schemeClr val="tx1">
                    <a:lumMod val="75000"/>
                    <a:lumOff val="25000"/>
                  </a:schemeClr>
                </a:solidFill>
                <a:latin typeface="+mn-lt"/>
              </a:rPr>
              <a:t>Procenjujte</a:t>
            </a:r>
            <a:r>
              <a:rPr lang="sr-Latn-CS" altLang="sr-Latn-RS" sz="2400" dirty="0">
                <a:solidFill>
                  <a:schemeClr val="tx1">
                    <a:lumMod val="75000"/>
                    <a:lumOff val="25000"/>
                  </a:schemeClr>
                </a:solidFill>
                <a:latin typeface="+mn-lt"/>
              </a:rPr>
              <a:t> </a:t>
            </a:r>
            <a:r>
              <a:rPr lang="sr-Latn-CS" altLang="sr-Latn-RS" sz="2400" dirty="0" err="1">
                <a:solidFill>
                  <a:schemeClr val="tx1">
                    <a:lumMod val="75000"/>
                    <a:lumOff val="25000"/>
                  </a:schemeClr>
                </a:solidFill>
                <a:latin typeface="+mn-lt"/>
              </a:rPr>
              <a:t>veštine</a:t>
            </a:r>
            <a:r>
              <a:rPr lang="sr-Latn-CS" altLang="sr-Latn-RS" sz="2400" dirty="0">
                <a:solidFill>
                  <a:schemeClr val="tx1">
                    <a:lumMod val="75000"/>
                    <a:lumOff val="25000"/>
                  </a:schemeClr>
                </a:solidFill>
                <a:latin typeface="+mn-lt"/>
              </a:rPr>
              <a:t> i sposobnosti</a:t>
            </a:r>
            <a:endParaRPr lang="sr-Latn-CS" altLang="sr-Latn-RS" sz="500" dirty="0">
              <a:solidFill>
                <a:schemeClr val="tx1">
                  <a:lumMod val="75000"/>
                  <a:lumOff val="25000"/>
                </a:schemeClr>
              </a:solidFill>
              <a:latin typeface="+mn-lt"/>
            </a:endParaRPr>
          </a:p>
          <a:p>
            <a:pPr lvl="1"/>
            <a:endParaRPr lang="sr-Latn-CS" altLang="sr-Latn-RS" sz="500" dirty="0">
              <a:solidFill>
                <a:schemeClr val="tx1">
                  <a:lumMod val="75000"/>
                  <a:lumOff val="25000"/>
                </a:schemeClr>
              </a:solidFill>
              <a:latin typeface="+mn-lt"/>
            </a:endParaRPr>
          </a:p>
          <a:p>
            <a:pPr lvl="1">
              <a:buSzTx/>
              <a:buFontTx/>
              <a:buChar char="–"/>
            </a:pPr>
            <a:r>
              <a:rPr lang="sr-Latn-CS" altLang="sr-Latn-RS" sz="2400" dirty="0">
                <a:solidFill>
                  <a:schemeClr val="tx1">
                    <a:lumMod val="75000"/>
                    <a:lumOff val="25000"/>
                  </a:schemeClr>
                </a:solidFill>
                <a:latin typeface="+mn-lt"/>
              </a:rPr>
              <a:t>Upoznajte osobu</a:t>
            </a:r>
          </a:p>
          <a:p>
            <a:pPr lvl="1">
              <a:buSzTx/>
              <a:buFontTx/>
              <a:buChar char="–"/>
            </a:pPr>
            <a:endParaRPr lang="sr-Latn-CS" altLang="sr-Latn-RS" sz="500" dirty="0">
              <a:solidFill>
                <a:schemeClr val="tx1">
                  <a:lumMod val="75000"/>
                  <a:lumOff val="25000"/>
                </a:schemeClr>
              </a:solidFill>
              <a:latin typeface="+mn-lt"/>
            </a:endParaRPr>
          </a:p>
          <a:p>
            <a:pPr lvl="1">
              <a:buSzTx/>
              <a:buFontTx/>
              <a:buChar char="–"/>
            </a:pPr>
            <a:r>
              <a:rPr lang="sr-Latn-CS" altLang="sr-Latn-RS" sz="2400" dirty="0">
                <a:solidFill>
                  <a:schemeClr val="tx1">
                    <a:lumMod val="75000"/>
                    <a:lumOff val="25000"/>
                  </a:schemeClr>
                </a:solidFill>
                <a:latin typeface="+mn-lt"/>
              </a:rPr>
              <a:t>Obučavajte zaposlene</a:t>
            </a:r>
          </a:p>
          <a:p>
            <a:pPr lvl="1">
              <a:buSzTx/>
              <a:buFontTx/>
              <a:buChar char="–"/>
            </a:pPr>
            <a:endParaRPr lang="sr-Latn-CS" altLang="sr-Latn-RS" sz="500" dirty="0">
              <a:solidFill>
                <a:schemeClr val="tx1">
                  <a:lumMod val="75000"/>
                  <a:lumOff val="25000"/>
                </a:schemeClr>
              </a:solidFill>
              <a:latin typeface="+mn-lt"/>
            </a:endParaRPr>
          </a:p>
          <a:p>
            <a:pPr lvl="1">
              <a:buSzTx/>
              <a:buFontTx/>
              <a:buChar char="–"/>
            </a:pPr>
            <a:r>
              <a:rPr lang="sr-Latn-CS" altLang="sr-Latn-RS" sz="2400" dirty="0">
                <a:solidFill>
                  <a:schemeClr val="tx1">
                    <a:lumMod val="75000"/>
                    <a:lumOff val="25000"/>
                  </a:schemeClr>
                </a:solidFill>
                <a:latin typeface="+mn-lt"/>
              </a:rPr>
              <a:t>Redovno im dajte povratnu informaciju o obavljenom zadatku</a:t>
            </a:r>
          </a:p>
          <a:p>
            <a:pPr lvl="1">
              <a:buSzTx/>
              <a:buFontTx/>
              <a:buChar char="–"/>
            </a:pPr>
            <a:endParaRPr lang="sr-Latn-CS" altLang="sr-Latn-RS" sz="500" dirty="0">
              <a:solidFill>
                <a:schemeClr val="tx1">
                  <a:lumMod val="75000"/>
                  <a:lumOff val="25000"/>
                </a:schemeClr>
              </a:solidFill>
              <a:latin typeface="+mn-lt"/>
            </a:endParaRPr>
          </a:p>
          <a:p>
            <a:pPr lvl="1">
              <a:buSzTx/>
              <a:buFontTx/>
              <a:buChar char="–"/>
            </a:pPr>
            <a:r>
              <a:rPr lang="sr-Latn-CS" altLang="sr-Latn-RS" sz="2400" dirty="0">
                <a:solidFill>
                  <a:schemeClr val="tx1">
                    <a:lumMod val="75000"/>
                    <a:lumOff val="25000"/>
                  </a:schemeClr>
                </a:solidFill>
                <a:latin typeface="+mn-lt"/>
              </a:rPr>
              <a:t>Obratite posebnu pažnju na introvertne pojedince</a:t>
            </a:r>
          </a:p>
          <a:p>
            <a:pPr lvl="1">
              <a:buSzTx/>
              <a:buFontTx/>
              <a:buChar char="–"/>
            </a:pPr>
            <a:endParaRPr lang="sr-Latn-CS" altLang="sr-Latn-RS" sz="500" dirty="0">
              <a:solidFill>
                <a:schemeClr val="tx1">
                  <a:lumMod val="75000"/>
                  <a:lumOff val="25000"/>
                </a:schemeClr>
              </a:solidFill>
              <a:latin typeface="+mn-lt"/>
            </a:endParaRPr>
          </a:p>
          <a:p>
            <a:pPr lvl="1">
              <a:buSzTx/>
              <a:buFontTx/>
              <a:buChar char="–"/>
            </a:pPr>
            <a:r>
              <a:rPr lang="sr-Latn-CS" altLang="sr-Latn-RS" sz="2400" dirty="0">
                <a:solidFill>
                  <a:schemeClr val="tx1">
                    <a:lumMod val="75000"/>
                    <a:lumOff val="25000"/>
                  </a:schemeClr>
                </a:solidFill>
                <a:latin typeface="+mn-lt"/>
              </a:rPr>
              <a:t>Ohrabrujte lični napredak</a:t>
            </a:r>
          </a:p>
          <a:p>
            <a:pPr lvl="1">
              <a:buSzTx/>
              <a:buFontTx/>
              <a:buChar char="–"/>
            </a:pPr>
            <a:endParaRPr lang="sr-Latn-CS" altLang="sr-Latn-RS" sz="500" dirty="0">
              <a:solidFill>
                <a:schemeClr val="tx1">
                  <a:lumMod val="75000"/>
                  <a:lumOff val="25000"/>
                </a:schemeClr>
              </a:solidFill>
              <a:latin typeface="+mn-lt"/>
            </a:endParaRPr>
          </a:p>
          <a:p>
            <a:pPr lvl="1">
              <a:buSzTx/>
              <a:buFontTx/>
              <a:buChar char="–"/>
            </a:pPr>
            <a:r>
              <a:rPr lang="sr-Latn-CS" altLang="sr-Latn-RS" sz="2400" dirty="0">
                <a:solidFill>
                  <a:schemeClr val="tx1">
                    <a:lumMod val="75000"/>
                    <a:lumOff val="25000"/>
                  </a:schemeClr>
                </a:solidFill>
                <a:latin typeface="+mn-lt"/>
              </a:rPr>
              <a:t>Delegirajte</a:t>
            </a:r>
          </a:p>
        </p:txBody>
      </p:sp>
      <p:sp>
        <p:nvSpPr>
          <p:cNvPr id="342019" name="Rectangle 3">
            <a:extLst>
              <a:ext uri="{FF2B5EF4-FFF2-40B4-BE49-F238E27FC236}">
                <a16:creationId xmlns:a16="http://schemas.microsoft.com/office/drawing/2014/main" id="{A467BD12-380A-4915-A6DD-6A6593DE0D02}"/>
              </a:ext>
            </a:extLst>
          </p:cNvPr>
          <p:cNvSpPr>
            <a:spLocks noChangeArrowheads="1"/>
          </p:cNvSpPr>
          <p:nvPr/>
        </p:nvSpPr>
        <p:spPr bwMode="auto">
          <a:xfrm>
            <a:off x="1242270" y="609600"/>
            <a:ext cx="830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ct val="0"/>
              </a:spcBef>
              <a:defRPr sz="4400">
                <a:solidFill>
                  <a:schemeClr val="tx2"/>
                </a:solidFill>
                <a:effectLst>
                  <a:outerShdw blurRad="38100" dist="38100" dir="2700000" algn="tl">
                    <a:srgbClr val="C0C0C0"/>
                  </a:outerShdw>
                </a:effectLst>
                <a:latin typeface="Arial" panose="020B0604020202020204" pitchFamily="34" charset="0"/>
              </a:defRPr>
            </a:lvl1pPr>
            <a:lvl2pPr>
              <a:spcBef>
                <a:spcPct val="0"/>
              </a:spcBef>
              <a:defRPr sz="4400">
                <a:solidFill>
                  <a:schemeClr val="tx2"/>
                </a:solidFill>
                <a:effectLst>
                  <a:outerShdw blurRad="38100" dist="38100" dir="2700000" algn="tl">
                    <a:srgbClr val="C0C0C0"/>
                  </a:outerShdw>
                </a:effectLst>
                <a:latin typeface="Arial" panose="020B0604020202020204" pitchFamily="34" charset="0"/>
              </a:defRPr>
            </a:lvl2pPr>
            <a:lvl3pPr>
              <a:spcBef>
                <a:spcPct val="0"/>
              </a:spcBef>
              <a:defRPr sz="4400">
                <a:solidFill>
                  <a:schemeClr val="tx2"/>
                </a:solidFill>
                <a:effectLst>
                  <a:outerShdw blurRad="38100" dist="38100" dir="2700000" algn="tl">
                    <a:srgbClr val="C0C0C0"/>
                  </a:outerShdw>
                </a:effectLst>
                <a:latin typeface="Arial" panose="020B0604020202020204" pitchFamily="34" charset="0"/>
              </a:defRPr>
            </a:lvl3pPr>
            <a:lvl4pPr>
              <a:spcBef>
                <a:spcPct val="0"/>
              </a:spcBef>
              <a:defRPr sz="4400">
                <a:solidFill>
                  <a:schemeClr val="tx2"/>
                </a:solidFill>
                <a:effectLst>
                  <a:outerShdw blurRad="38100" dist="38100" dir="2700000" algn="tl">
                    <a:srgbClr val="C0C0C0"/>
                  </a:outerShdw>
                </a:effectLst>
                <a:latin typeface="Arial" panose="020B0604020202020204" pitchFamily="34" charset="0"/>
              </a:defRPr>
            </a:lvl4pPr>
            <a:lvl5pPr>
              <a:spcBef>
                <a:spcPct val="0"/>
              </a:spcBef>
              <a:defRPr sz="4400">
                <a:solidFill>
                  <a:schemeClr val="tx2"/>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pPr>
              <a:lnSpc>
                <a:spcPct val="90000"/>
              </a:lnSpc>
            </a:pPr>
            <a:r>
              <a:rPr lang="en-GB" altLang="sr-Latn-RS" spc="-50" dirty="0" err="1">
                <a:solidFill>
                  <a:schemeClr val="tx1">
                    <a:lumMod val="75000"/>
                    <a:lumOff val="25000"/>
                  </a:schemeClr>
                </a:solidFill>
                <a:latin typeface="+mj-lt"/>
                <a:ea typeface="+mj-ea"/>
                <a:cs typeface="+mj-cs"/>
              </a:rPr>
              <a:t>Rukovodjenje</a:t>
            </a:r>
            <a:r>
              <a:rPr lang="en-GB" altLang="sr-Latn-RS" spc="-50" dirty="0">
                <a:solidFill>
                  <a:schemeClr val="tx1">
                    <a:lumMod val="75000"/>
                    <a:lumOff val="25000"/>
                  </a:schemeClr>
                </a:solidFill>
                <a:latin typeface="+mj-lt"/>
                <a:ea typeface="+mj-ea"/>
                <a:cs typeface="+mj-cs"/>
              </a:rPr>
              <a:t> </a:t>
            </a:r>
            <a:r>
              <a:rPr lang="sr-Latn-CS" altLang="sr-Latn-RS" spc="-50" dirty="0">
                <a:solidFill>
                  <a:schemeClr val="tx1">
                    <a:lumMod val="75000"/>
                    <a:lumOff val="25000"/>
                  </a:schemeClr>
                </a:solidFill>
                <a:latin typeface="+mj-lt"/>
                <a:ea typeface="+mj-ea"/>
                <a:cs typeface="+mj-cs"/>
              </a:rPr>
              <a:t>pojedincem</a:t>
            </a:r>
            <a:endParaRPr lang="sr-Cyrl-CS" altLang="sr-Latn-RS" spc="-50" dirty="0">
              <a:solidFill>
                <a:schemeClr val="tx1">
                  <a:lumMod val="75000"/>
                  <a:lumOff val="25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2018">
                                            <p:txEl>
                                              <p:pRg st="0" end="0"/>
                                            </p:txEl>
                                          </p:spTgt>
                                        </p:tgtEl>
                                        <p:attrNameLst>
                                          <p:attrName>style.visibility</p:attrName>
                                        </p:attrNameLst>
                                      </p:cBhvr>
                                      <p:to>
                                        <p:strVal val="visible"/>
                                      </p:to>
                                    </p:set>
                                    <p:anim calcmode="lin" valueType="num">
                                      <p:cBhvr additive="base">
                                        <p:cTn id="7" dur="500" fill="hold"/>
                                        <p:tgtEl>
                                          <p:spTgt spid="3420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201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2018">
                                            <p:txEl>
                                              <p:pRg st="4" end="4"/>
                                            </p:txEl>
                                          </p:spTgt>
                                        </p:tgtEl>
                                        <p:attrNameLst>
                                          <p:attrName>style.visibility</p:attrName>
                                        </p:attrNameLst>
                                      </p:cBhvr>
                                      <p:to>
                                        <p:strVal val="visible"/>
                                      </p:to>
                                    </p:set>
                                    <p:anim calcmode="lin" valueType="num">
                                      <p:cBhvr additive="base">
                                        <p:cTn id="11" dur="500" fill="hold"/>
                                        <p:tgtEl>
                                          <p:spTgt spid="342018">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2018">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2018">
                                            <p:txEl>
                                              <p:pRg st="6" end="6"/>
                                            </p:txEl>
                                          </p:spTgt>
                                        </p:tgtEl>
                                        <p:attrNameLst>
                                          <p:attrName>style.visibility</p:attrName>
                                        </p:attrNameLst>
                                      </p:cBhvr>
                                      <p:to>
                                        <p:strVal val="visible"/>
                                      </p:to>
                                    </p:set>
                                    <p:anim calcmode="lin" valueType="num">
                                      <p:cBhvr additive="base">
                                        <p:cTn id="15" dur="500" fill="hold"/>
                                        <p:tgtEl>
                                          <p:spTgt spid="342018">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2018">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2018">
                                            <p:txEl>
                                              <p:pRg st="8" end="8"/>
                                            </p:txEl>
                                          </p:spTgt>
                                        </p:tgtEl>
                                        <p:attrNameLst>
                                          <p:attrName>style.visibility</p:attrName>
                                        </p:attrNameLst>
                                      </p:cBhvr>
                                      <p:to>
                                        <p:strVal val="visible"/>
                                      </p:to>
                                    </p:set>
                                    <p:anim calcmode="lin" valueType="num">
                                      <p:cBhvr additive="base">
                                        <p:cTn id="19" dur="500" fill="hold"/>
                                        <p:tgtEl>
                                          <p:spTgt spid="342018">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2018">
                                            <p:txEl>
                                              <p:pRg st="8" end="8"/>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42018">
                                            <p:txEl>
                                              <p:pRg st="10" end="10"/>
                                            </p:txEl>
                                          </p:spTgt>
                                        </p:tgtEl>
                                        <p:attrNameLst>
                                          <p:attrName>style.visibility</p:attrName>
                                        </p:attrNameLst>
                                      </p:cBhvr>
                                      <p:to>
                                        <p:strVal val="visible"/>
                                      </p:to>
                                    </p:set>
                                    <p:anim calcmode="lin" valueType="num">
                                      <p:cBhvr additive="base">
                                        <p:cTn id="23" dur="500" fill="hold"/>
                                        <p:tgtEl>
                                          <p:spTgt spid="342018">
                                            <p:txEl>
                                              <p:pRg st="10" end="1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2018">
                                            <p:txEl>
                                              <p:pRg st="10" end="1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2018">
                                            <p:txEl>
                                              <p:pRg st="12" end="12"/>
                                            </p:txEl>
                                          </p:spTgt>
                                        </p:tgtEl>
                                        <p:attrNameLst>
                                          <p:attrName>style.visibility</p:attrName>
                                        </p:attrNameLst>
                                      </p:cBhvr>
                                      <p:to>
                                        <p:strVal val="visible"/>
                                      </p:to>
                                    </p:set>
                                    <p:anim calcmode="lin" valueType="num">
                                      <p:cBhvr additive="base">
                                        <p:cTn id="27" dur="500" fill="hold"/>
                                        <p:tgtEl>
                                          <p:spTgt spid="342018">
                                            <p:txEl>
                                              <p:pRg st="12" end="1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2018">
                                            <p:txEl>
                                              <p:pRg st="12" end="1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42018">
                                            <p:txEl>
                                              <p:pRg st="14" end="14"/>
                                            </p:txEl>
                                          </p:spTgt>
                                        </p:tgtEl>
                                        <p:attrNameLst>
                                          <p:attrName>style.visibility</p:attrName>
                                        </p:attrNameLst>
                                      </p:cBhvr>
                                      <p:to>
                                        <p:strVal val="visible"/>
                                      </p:to>
                                    </p:set>
                                    <p:anim calcmode="lin" valueType="num">
                                      <p:cBhvr additive="base">
                                        <p:cTn id="31" dur="500" fill="hold"/>
                                        <p:tgtEl>
                                          <p:spTgt spid="342018">
                                            <p:txEl>
                                              <p:pRg st="14" end="1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2018">
                                            <p:txEl>
                                              <p:pRg st="14" end="1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2018">
                                            <p:txEl>
                                              <p:pRg st="16" end="16"/>
                                            </p:txEl>
                                          </p:spTgt>
                                        </p:tgtEl>
                                        <p:attrNameLst>
                                          <p:attrName>style.visibility</p:attrName>
                                        </p:attrNameLst>
                                      </p:cBhvr>
                                      <p:to>
                                        <p:strVal val="visible"/>
                                      </p:to>
                                    </p:set>
                                    <p:anim calcmode="lin" valueType="num">
                                      <p:cBhvr additive="base">
                                        <p:cTn id="35" dur="500" fill="hold"/>
                                        <p:tgtEl>
                                          <p:spTgt spid="342018">
                                            <p:txEl>
                                              <p:pRg st="16" end="1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42018">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build="p" autoUpdateAnimBg="0"/>
    </p:bld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{0C454BE7-EF8C-4B2C-BDA7-3719819A23D0}tf56160789_win32</Template>
  <TotalTime>0</TotalTime>
  <Words>513</Words>
  <Application>Microsoft Office PowerPoint</Application>
  <PresentationFormat>Widescreen</PresentationFormat>
  <Paragraphs>133</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Bookman Old Style</vt:lpstr>
      <vt:lpstr>Calibri</vt:lpstr>
      <vt:lpstr>Franklin Gothic Book</vt:lpstr>
      <vt:lpstr>Monotype Sorts</vt:lpstr>
      <vt:lpstr>Times New Roman</vt:lpstr>
      <vt:lpstr>Times New Roman CE</vt:lpstr>
      <vt:lpstr>1_RetrospectVTI</vt:lpstr>
      <vt:lpstr>Menadžment u hotelijerstvu </vt:lpstr>
      <vt:lpstr>          Teme vežbi:</vt:lpstr>
      <vt:lpstr>Planiranje i organizovanje</vt:lpstr>
      <vt:lpstr>Liderstvo/Rukovođenje </vt:lpstr>
      <vt:lpstr>PowerPoint Presentation</vt:lpstr>
      <vt:lpstr>RAZLIKE IZMEĐU LIDERA I MENADŽERA  </vt:lpstr>
      <vt:lpstr>PowerPoint Presentation</vt:lpstr>
      <vt:lpstr>PowerPoint Presentation</vt:lpstr>
      <vt:lpstr>PowerPoint Presentation</vt:lpstr>
      <vt:lpstr>Stilovi rukovodjenja</vt:lpstr>
      <vt:lpstr>PowerPoint Presentation</vt:lpstr>
      <vt:lpstr>PowerPoint Presentation</vt:lpstr>
      <vt:lpstr>Kako delegirati?</vt:lpstr>
      <vt:lpstr>Delegiranje </vt:lpstr>
      <vt:lpstr>Case study: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Marko Ilic - Falkensteiner Hotel Beograd</dc:creator>
  <cp:lastModifiedBy>Marko Ilic - Falkensteiner Hotel Beograd</cp:lastModifiedBy>
  <cp:revision>73</cp:revision>
  <cp:lastPrinted>2021-11-05T08:19:44Z</cp:lastPrinted>
  <dcterms:created xsi:type="dcterms:W3CDTF">2021-10-21T06:28:36Z</dcterms:created>
  <dcterms:modified xsi:type="dcterms:W3CDTF">2022-11-18T09:47:51Z</dcterms:modified>
</cp:coreProperties>
</file>