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62" r:id="rId3"/>
    <p:sldId id="264" r:id="rId4"/>
    <p:sldId id="266" r:id="rId5"/>
    <p:sldId id="267" r:id="rId6"/>
    <p:sldId id="268" r:id="rId7"/>
    <p:sldId id="269" r:id="rId8"/>
    <p:sldId id="271" r:id="rId9"/>
    <p:sldId id="272" r:id="rId10"/>
    <p:sldId id="303" r:id="rId11"/>
    <p:sldId id="277" r:id="rId12"/>
    <p:sldId id="278" r:id="rId13"/>
    <p:sldId id="279" r:id="rId14"/>
    <p:sldId id="280" r:id="rId15"/>
    <p:sldId id="281" r:id="rId16"/>
    <p:sldId id="282" r:id="rId17"/>
    <p:sldId id="304" r:id="rId18"/>
    <p:sldId id="285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305" r:id="rId30"/>
    <p:sldId id="30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o Ilic - Falkensteiner Hotel Beograd" initials="MI-FHB" lastIdx="1" clrIdx="0">
    <p:extLst>
      <p:ext uri="{19B8F6BF-5375-455C-9EA6-DF929625EA0E}">
        <p15:presenceInfo xmlns:p15="http://schemas.microsoft.com/office/powerpoint/2012/main" userId="S::GM.FBE@falkensteiner.com::0debf4ad-1076-4d89-8dc4-54a02ef378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11/4/2022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11/4/2022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2789903"/>
          </a:xfrm>
        </p:spPr>
        <p:txBody>
          <a:bodyPr>
            <a:normAutofit/>
          </a:bodyPr>
          <a:lstStyle/>
          <a:p>
            <a:r>
              <a:rPr lang="en-US" sz="6600" dirty="0" err="1"/>
              <a:t>Menad</a:t>
            </a:r>
            <a:r>
              <a:rPr lang="en-GB" sz="6600" dirty="0" err="1"/>
              <a:t>žmen</a:t>
            </a:r>
            <a:r>
              <a:rPr lang="sr-Latn-RS" sz="6600" dirty="0"/>
              <a:t>t</a:t>
            </a:r>
            <a:r>
              <a:rPr lang="en-GB" sz="6600" dirty="0"/>
              <a:t> u </a:t>
            </a:r>
            <a:r>
              <a:rPr lang="en-GB" sz="6600" dirty="0" err="1"/>
              <a:t>hotelijerstvu</a:t>
            </a:r>
            <a:r>
              <a:rPr lang="en-GB" sz="6600" dirty="0"/>
              <a:t> 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813786"/>
          </a:xfrm>
        </p:spPr>
        <p:txBody>
          <a:bodyPr>
            <a:normAutofit lnSpcReduction="10000"/>
          </a:bodyPr>
          <a:lstStyle/>
          <a:p>
            <a:r>
              <a:rPr lang="sr-Latn-R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VEŽBE</a:t>
            </a:r>
            <a:endParaRPr lang="sr-Latn-R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sr-Latn-R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r-Latn-R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Marko Ilić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4C5ECFA-B354-489D-807A-B27396A91A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4975" y="781050"/>
            <a:ext cx="8953500" cy="685800"/>
          </a:xfrm>
        </p:spPr>
        <p:txBody>
          <a:bodyPr>
            <a:normAutofit fontScale="90000"/>
          </a:bodyPr>
          <a:lstStyle/>
          <a:p>
            <a:r>
              <a:rPr lang="sr-Latn-CS" altLang="sr-Latn-RS" dirty="0"/>
              <a:t>Kako definisati </a:t>
            </a:r>
            <a:r>
              <a:rPr lang="en-US" altLang="sr-Latn-RS" dirty="0"/>
              <a:t>“SMART”</a:t>
            </a:r>
            <a:r>
              <a:rPr lang="sr-Latn-CS" altLang="sr-Latn-RS" dirty="0"/>
              <a:t> ciljeve ?</a:t>
            </a:r>
            <a:endParaRPr lang="en-US" altLang="sr-Latn-RS" dirty="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0675C84-1517-49EE-906F-158BD5530E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77129" y="2209800"/>
            <a:ext cx="8357446" cy="44196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sr-Latn-RS" b="1" dirty="0" err="1"/>
              <a:t>Vežba</a:t>
            </a:r>
            <a:r>
              <a:rPr lang="en-GB" altLang="sr-Latn-RS" dirty="0"/>
              <a:t>:</a:t>
            </a:r>
          </a:p>
          <a:p>
            <a:pPr>
              <a:buFontTx/>
              <a:buNone/>
            </a:pPr>
            <a:r>
              <a:rPr lang="en-GB" altLang="sr-Latn-RS" dirty="0" err="1"/>
              <a:t>Svako</a:t>
            </a:r>
            <a:r>
              <a:rPr lang="en-GB" altLang="sr-Latn-RS" dirty="0"/>
              <a:t> da </a:t>
            </a:r>
            <a:r>
              <a:rPr lang="en-GB" altLang="sr-Latn-RS" dirty="0" err="1"/>
              <a:t>pripremi</a:t>
            </a:r>
            <a:r>
              <a:rPr lang="en-GB" altLang="sr-Latn-RS" dirty="0"/>
              <a:t> po </a:t>
            </a:r>
            <a:r>
              <a:rPr lang="en-GB" altLang="sr-Latn-RS" dirty="0" err="1"/>
              <a:t>jedan</a:t>
            </a:r>
            <a:r>
              <a:rPr lang="en-GB" altLang="sr-Latn-RS" dirty="0"/>
              <a:t> </a:t>
            </a:r>
            <a:r>
              <a:rPr lang="en-GB" altLang="sr-Latn-RS" dirty="0" err="1"/>
              <a:t>kvalitativan</a:t>
            </a:r>
            <a:r>
              <a:rPr lang="en-GB" altLang="sr-Latn-RS" dirty="0"/>
              <a:t> </a:t>
            </a:r>
            <a:r>
              <a:rPr lang="en-GB" altLang="sr-Latn-RS" dirty="0" err="1"/>
              <a:t>i</a:t>
            </a:r>
            <a:r>
              <a:rPr lang="en-GB" altLang="sr-Latn-RS" dirty="0"/>
              <a:t> </a:t>
            </a:r>
            <a:r>
              <a:rPr lang="en-GB" altLang="sr-Latn-RS" dirty="0" err="1"/>
              <a:t>kvantitativan</a:t>
            </a:r>
            <a:r>
              <a:rPr lang="en-GB" altLang="sr-Latn-RS" dirty="0"/>
              <a:t> SMART </a:t>
            </a:r>
            <a:r>
              <a:rPr lang="en-GB" altLang="sr-Latn-RS" dirty="0" err="1"/>
              <a:t>cilj</a:t>
            </a:r>
            <a:r>
              <a:rPr lang="en-GB" altLang="sr-Latn-RS" dirty="0"/>
              <a:t> u </a:t>
            </a:r>
            <a:r>
              <a:rPr lang="en-GB" altLang="sr-Latn-RS" dirty="0" err="1"/>
              <a:t>skladu</a:t>
            </a:r>
            <a:r>
              <a:rPr lang="en-GB" altLang="sr-Latn-RS" dirty="0"/>
              <a:t> </a:t>
            </a:r>
            <a:r>
              <a:rPr lang="en-GB" altLang="sr-Latn-RS" dirty="0" err="1"/>
              <a:t>sa</a:t>
            </a:r>
            <a:r>
              <a:rPr lang="en-GB" altLang="sr-Latn-RS" dirty="0"/>
              <a:t> </a:t>
            </a:r>
            <a:r>
              <a:rPr lang="en-GB" altLang="sr-Latn-RS" dirty="0" err="1"/>
              <a:t>trenutnom</a:t>
            </a:r>
            <a:r>
              <a:rPr lang="en-GB" altLang="sr-Latn-RS" dirty="0"/>
              <a:t> </a:t>
            </a:r>
            <a:r>
              <a:rPr lang="en-GB" altLang="sr-Latn-RS" dirty="0" err="1"/>
              <a:t>praksom</a:t>
            </a:r>
            <a:r>
              <a:rPr lang="en-GB" altLang="sr-Latn-RS" dirty="0"/>
              <a:t> </a:t>
            </a:r>
            <a:r>
              <a:rPr lang="en-GB" altLang="sr-Latn-RS" dirty="0" err="1"/>
              <a:t>koju</a:t>
            </a:r>
            <a:r>
              <a:rPr lang="en-GB" altLang="sr-Latn-RS" dirty="0"/>
              <a:t> </a:t>
            </a:r>
            <a:r>
              <a:rPr lang="en-GB" altLang="sr-Latn-RS" dirty="0" err="1"/>
              <a:t>obavlja</a:t>
            </a:r>
            <a:endParaRPr lang="en-GB" altLang="sr-Latn-RS" dirty="0"/>
          </a:p>
          <a:p>
            <a:pPr>
              <a:buFontTx/>
              <a:buNone/>
            </a:pPr>
            <a:r>
              <a:rPr lang="en-GB" altLang="sr-Latn-RS" dirty="0"/>
              <a:t>15 </a:t>
            </a:r>
            <a:r>
              <a:rPr lang="en-GB" altLang="sr-Latn-RS" dirty="0" err="1"/>
              <a:t>minuta</a:t>
            </a:r>
            <a:r>
              <a:rPr lang="en-GB" altLang="sr-Latn-RS" dirty="0"/>
              <a:t> </a:t>
            </a:r>
            <a:r>
              <a:rPr lang="en-GB" altLang="sr-Latn-RS" dirty="0" err="1"/>
              <a:t>rada</a:t>
            </a:r>
            <a:endParaRPr lang="en-GB" altLang="sr-Latn-RS" dirty="0"/>
          </a:p>
          <a:p>
            <a:pPr>
              <a:buFontTx/>
              <a:buNone/>
            </a:pPr>
            <a:r>
              <a:rPr lang="en-GB" altLang="sr-Latn-RS" dirty="0" err="1"/>
              <a:t>Individualo</a:t>
            </a:r>
            <a:r>
              <a:rPr lang="en-GB" altLang="sr-Latn-RS" dirty="0"/>
              <a:t> </a:t>
            </a:r>
            <a:r>
              <a:rPr lang="en-GB" altLang="sr-Latn-RS" dirty="0" err="1"/>
              <a:t>čitanje</a:t>
            </a:r>
            <a:r>
              <a:rPr lang="en-GB" altLang="sr-Latn-RS" dirty="0"/>
              <a:t> </a:t>
            </a:r>
            <a:r>
              <a:rPr lang="en-GB" altLang="sr-Latn-RS" dirty="0" err="1"/>
              <a:t>ciljeva</a:t>
            </a:r>
            <a:r>
              <a:rPr lang="en-GB" altLang="sr-Latn-RS" dirty="0"/>
              <a:t> </a:t>
            </a:r>
          </a:p>
          <a:p>
            <a:pPr>
              <a:buFontTx/>
              <a:buNone/>
            </a:pPr>
            <a:endParaRPr lang="en-GB" altLang="sr-Latn-RS" dirty="0"/>
          </a:p>
          <a:p>
            <a:pPr>
              <a:buFontTx/>
              <a:buNone/>
            </a:pPr>
            <a:endParaRPr lang="sr-Latn-CS" altLang="sr-Latn-RS" dirty="0"/>
          </a:p>
        </p:txBody>
      </p:sp>
    </p:spTree>
    <p:extLst>
      <p:ext uri="{BB962C8B-B14F-4D97-AF65-F5344CB8AC3E}">
        <p14:creationId xmlns:p14="http://schemas.microsoft.com/office/powerpoint/2010/main" val="109064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8398021-D8A9-4BAC-A954-0365A700556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pPr algn="l"/>
            <a:r>
              <a:rPr lang="sr-Latn-CS" altLang="sr-Latn-RS" sz="3600"/>
              <a:t>2. PLANIRANJE</a:t>
            </a:r>
            <a:endParaRPr lang="en-US" altLang="sr-Latn-RS" sz="3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EFEEC1C-2CB0-4B90-A50F-FB39F8FF0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799" y="482600"/>
            <a:ext cx="7872369" cy="838200"/>
          </a:xfrm>
        </p:spPr>
        <p:txBody>
          <a:bodyPr>
            <a:normAutofit/>
          </a:bodyPr>
          <a:lstStyle/>
          <a:p>
            <a:r>
              <a:rPr lang="sr-Latn-CS" altLang="sr-Latn-RS" dirty="0"/>
              <a:t>Elementi</a:t>
            </a:r>
            <a:r>
              <a:rPr lang="en-GB" altLang="sr-Latn-RS" dirty="0"/>
              <a:t> </a:t>
            </a:r>
            <a:r>
              <a:rPr lang="sr-Latn-CS" altLang="sr-Latn-RS" dirty="0"/>
              <a:t>planiranja:</a:t>
            </a:r>
            <a:endParaRPr lang="en-US" altLang="sr-Latn-RS" dirty="0"/>
          </a:p>
        </p:txBody>
      </p:sp>
      <p:sp>
        <p:nvSpPr>
          <p:cNvPr id="26629" name="AutoShape 5">
            <a:extLst>
              <a:ext uri="{FF2B5EF4-FFF2-40B4-BE49-F238E27FC236}">
                <a16:creationId xmlns:a16="http://schemas.microsoft.com/office/drawing/2014/main" id="{57277C89-1081-4A0C-BD8E-DA3F7C46E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263" y="2789424"/>
            <a:ext cx="533400" cy="4572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sr-Latn-RS"/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D7BC9792-D91E-45FB-A4A8-BEAD5EE87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1563" y="3132138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sr-Latn-CS" altLang="sr-Latn-RS" sz="2400" b="1" dirty="0">
                <a:solidFill>
                  <a:srgbClr val="006A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GODIŠNJI PLAN</a:t>
            </a:r>
            <a:endParaRPr lang="en-US" altLang="sr-Latn-RS" sz="2400" b="1" dirty="0">
              <a:solidFill>
                <a:srgbClr val="006AB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1" name="AutoShape 7">
            <a:extLst>
              <a:ext uri="{FF2B5EF4-FFF2-40B4-BE49-F238E27FC236}">
                <a16:creationId xmlns:a16="http://schemas.microsoft.com/office/drawing/2014/main" id="{5836EF13-8853-44F5-AB7A-77E454C34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263" y="3649459"/>
            <a:ext cx="533400" cy="4572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sr-Latn-RS"/>
          </a:p>
        </p:txBody>
      </p:sp>
      <p:sp>
        <p:nvSpPr>
          <p:cNvPr id="26632" name="Text Box 8">
            <a:extLst>
              <a:ext uri="{FF2B5EF4-FFF2-40B4-BE49-F238E27FC236}">
                <a16:creationId xmlns:a16="http://schemas.microsoft.com/office/drawing/2014/main" id="{E052C468-79D8-4998-A276-1508FF2CB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963" y="412287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sr-Latn-CS" altLang="sr-Latn-RS" sz="2400" b="1" dirty="0">
                <a:solidFill>
                  <a:srgbClr val="006A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KVARTALNI PLAN</a:t>
            </a:r>
            <a:endParaRPr lang="en-US" altLang="sr-Latn-RS" sz="2400" b="1" dirty="0">
              <a:solidFill>
                <a:srgbClr val="006AB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3" name="Text Box 9">
            <a:extLst>
              <a:ext uri="{FF2B5EF4-FFF2-40B4-BE49-F238E27FC236}">
                <a16:creationId xmlns:a16="http://schemas.microsoft.com/office/drawing/2014/main" id="{4474A577-B543-40DF-9436-9200F3E83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263" y="5062538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sr-Latn-CS" altLang="sr-Latn-RS" sz="2400" b="1" dirty="0">
                <a:solidFill>
                  <a:srgbClr val="006A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MESEČNI PLAN</a:t>
            </a:r>
            <a:endParaRPr lang="en-US" altLang="sr-Latn-RS" sz="2400" b="1" dirty="0">
              <a:solidFill>
                <a:srgbClr val="006AB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4" name="Text Box 10">
            <a:extLst>
              <a:ext uri="{FF2B5EF4-FFF2-40B4-BE49-F238E27FC236}">
                <a16:creationId xmlns:a16="http://schemas.microsoft.com/office/drawing/2014/main" id="{E0B489AB-34F4-415B-8E8E-9CA80C428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263" y="5997474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sr-Latn-CS" altLang="sr-Latn-RS" sz="2400" b="1" dirty="0">
                <a:solidFill>
                  <a:srgbClr val="006A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NEDELJNI PLAN</a:t>
            </a:r>
            <a:endParaRPr lang="en-US" altLang="sr-Latn-RS" sz="2400" b="1" dirty="0">
              <a:solidFill>
                <a:srgbClr val="006AB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6" name="AutoShape 12">
            <a:extLst>
              <a:ext uri="{FF2B5EF4-FFF2-40B4-BE49-F238E27FC236}">
                <a16:creationId xmlns:a16="http://schemas.microsoft.com/office/drawing/2014/main" id="{87FFA96D-5CBF-46A6-9631-DAF4280F3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263" y="4599978"/>
            <a:ext cx="533400" cy="4572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sr-Latn-RS"/>
          </a:p>
        </p:txBody>
      </p:sp>
      <p:sp>
        <p:nvSpPr>
          <p:cNvPr id="26637" name="AutoShape 13">
            <a:extLst>
              <a:ext uri="{FF2B5EF4-FFF2-40B4-BE49-F238E27FC236}">
                <a16:creationId xmlns:a16="http://schemas.microsoft.com/office/drawing/2014/main" id="{CA6BB6A5-4788-4A34-9650-FABE0D21C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263" y="5530006"/>
            <a:ext cx="533400" cy="4572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sr-Latn-RS"/>
          </a:p>
        </p:txBody>
      </p:sp>
      <p:sp>
        <p:nvSpPr>
          <p:cNvPr id="26638" name="AutoShape 14">
            <a:extLst>
              <a:ext uri="{FF2B5EF4-FFF2-40B4-BE49-F238E27FC236}">
                <a16:creationId xmlns:a16="http://schemas.microsoft.com/office/drawing/2014/main" id="{1DE00FA0-7F40-46A6-965C-D44256E98BC5}"/>
              </a:ext>
            </a:extLst>
          </p:cNvPr>
          <p:cNvSpPr>
            <a:spLocks/>
          </p:cNvSpPr>
          <p:nvPr/>
        </p:nvSpPr>
        <p:spPr bwMode="auto">
          <a:xfrm rot="16200000">
            <a:off x="5962477" y="-2114526"/>
            <a:ext cx="457200" cy="9345339"/>
          </a:xfrm>
          <a:prstGeom prst="leftBrace">
            <a:avLst>
              <a:gd name="adj1" fmla="val 1611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EC52E-6816-4A2C-8E82-B2D6A3F76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97715"/>
            <a:ext cx="10058400" cy="3760891"/>
          </a:xfrm>
        </p:spPr>
        <p:txBody>
          <a:bodyPr/>
          <a:lstStyle/>
          <a:p>
            <a:endParaRPr 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6632" grpId="0"/>
      <p:bldP spid="26633" grpId="0"/>
      <p:bldP spid="266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C3B8AF0-AB74-4BA8-83FA-64DB20B954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sr-Latn-RS"/>
              <a:t>Godišnji plan</a:t>
            </a:r>
            <a:endParaRPr lang="en-US" altLang="sr-Latn-R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97E5037-6770-439C-B405-F42E68AC0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2362200"/>
            <a:ext cx="8229600" cy="3810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altLang="sr-Latn-RS" sz="2000" dirty="0"/>
              <a:t>  </a:t>
            </a:r>
            <a:r>
              <a:rPr lang="en-US" altLang="sr-Latn-RS" sz="2000" dirty="0" err="1"/>
              <a:t>Pregled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klju</a:t>
            </a:r>
            <a:r>
              <a:rPr lang="sr-Latn-CS" altLang="sr-Latn-RS" sz="2000" dirty="0" err="1"/>
              <a:t>čnih</a:t>
            </a:r>
            <a:r>
              <a:rPr lang="sr-Latn-CS" altLang="sr-Latn-RS" sz="2000" dirty="0"/>
              <a:t> perioda tj. početka rada na ostvarenju ciljeva </a:t>
            </a:r>
          </a:p>
          <a:p>
            <a:pPr marL="0" indent="0">
              <a:lnSpc>
                <a:spcPct val="90000"/>
              </a:lnSpc>
              <a:buNone/>
            </a:pPr>
            <a:endParaRPr lang="sr-Latn-CS" altLang="sr-Latn-RS" sz="20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CS" altLang="sr-Latn-RS" sz="2000" dirty="0"/>
              <a:t>  </a:t>
            </a:r>
            <a:r>
              <a:rPr lang="sr-Latn-CS" altLang="sr-Latn-RS" sz="2000" dirty="0" err="1"/>
              <a:t>Pregled</a:t>
            </a:r>
            <a:r>
              <a:rPr lang="sr-Latn-CS" altLang="sr-Latn-RS" sz="2000" dirty="0"/>
              <a:t> rokova ostvarenja ciljeva</a:t>
            </a:r>
          </a:p>
          <a:p>
            <a:pPr marL="0" indent="0">
              <a:lnSpc>
                <a:spcPct val="90000"/>
              </a:lnSpc>
              <a:buNone/>
            </a:pPr>
            <a:endParaRPr lang="sr-Latn-CS" altLang="sr-Latn-RS" sz="20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CS" altLang="sr-Latn-RS" sz="2000" dirty="0"/>
              <a:t>  </a:t>
            </a:r>
            <a:r>
              <a:rPr lang="sr-Latn-CS" altLang="sr-Latn-RS" sz="2000" dirty="0" err="1"/>
              <a:t>Pregled</a:t>
            </a:r>
            <a:r>
              <a:rPr lang="sr-Latn-CS" altLang="sr-Latn-RS" sz="2000" dirty="0"/>
              <a:t> perioda pripreme i perioda implementacije ključnih zadataka u okviru ciljeva</a:t>
            </a:r>
          </a:p>
          <a:p>
            <a:pPr marL="0" indent="0">
              <a:lnSpc>
                <a:spcPct val="90000"/>
              </a:lnSpc>
              <a:buNone/>
            </a:pPr>
            <a:endParaRPr lang="sr-Latn-CS" altLang="sr-Latn-RS" sz="20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CS" altLang="sr-Latn-RS" sz="2000" dirty="0"/>
              <a:t>  </a:t>
            </a:r>
            <a:r>
              <a:rPr lang="sr-Latn-CS" altLang="sr-Latn-RS" sz="2000" dirty="0" err="1"/>
              <a:t>Pregled</a:t>
            </a:r>
            <a:r>
              <a:rPr lang="sr-Latn-CS" altLang="sr-Latn-RS" sz="2000" dirty="0"/>
              <a:t> ličnih </a:t>
            </a:r>
            <a:r>
              <a:rPr lang="en-GB" altLang="sr-Latn-RS" sz="2000" dirty="0" err="1"/>
              <a:t>planova</a:t>
            </a:r>
            <a:r>
              <a:rPr lang="sr-Latn-CS" altLang="sr-Latn-RS" sz="2000" dirty="0"/>
              <a:t> </a:t>
            </a:r>
            <a:endParaRPr lang="en-US" altLang="sr-Latn-RS" sz="2000" dirty="0"/>
          </a:p>
          <a:p>
            <a:pPr marL="0" indent="0">
              <a:lnSpc>
                <a:spcPct val="90000"/>
              </a:lnSpc>
              <a:buNone/>
            </a:pPr>
            <a:r>
              <a:rPr lang="sr-Latn-CS" altLang="sr-Latn-RS" sz="2000" dirty="0"/>
              <a:t>(planiranje godišnjeg odmora, rada na prioritetnim projektima, periodi ličnog usavršavanja, period budžetiranja i planiranja za sledeću godinu...)</a:t>
            </a:r>
            <a:endParaRPr lang="en-US" altLang="sr-Latn-R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1811F34-1F44-4D3D-8341-ED1606A94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sr-Latn-RS"/>
              <a:t>Kvartalni plan</a:t>
            </a:r>
            <a:endParaRPr lang="en-US" altLang="sr-Latn-R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CA9C77B-C3D1-44B5-B24A-BCD76061AF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2164361"/>
            <a:ext cx="8229600" cy="3936404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Latn-CS" altLang="sr-Latn-RS" sz="2000" dirty="0"/>
              <a:t>  </a:t>
            </a:r>
            <a:r>
              <a:rPr lang="sr-Latn-CS" altLang="sr-Latn-RS" sz="2000" dirty="0" err="1"/>
              <a:t>Pregled</a:t>
            </a:r>
            <a:r>
              <a:rPr lang="sr-Latn-CS" altLang="sr-Latn-RS" sz="2000" dirty="0"/>
              <a:t> konkretnih zadataka vezanih za ciljeve</a:t>
            </a:r>
            <a:endParaRPr lang="en-GB" altLang="sr-Latn-RS" sz="2000" dirty="0"/>
          </a:p>
          <a:p>
            <a:pPr marL="0" indent="0">
              <a:buNone/>
            </a:pPr>
            <a:endParaRPr lang="sr-Latn-CS" altLang="sr-Latn-R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sr-Latn-CS" altLang="sr-Latn-RS" sz="2000" dirty="0"/>
              <a:t>  </a:t>
            </a:r>
            <a:r>
              <a:rPr lang="sr-Latn-CS" altLang="sr-Latn-RS" sz="2000" dirty="0" err="1"/>
              <a:t>Pregled</a:t>
            </a:r>
            <a:r>
              <a:rPr lang="sr-Latn-CS" altLang="sr-Latn-RS" sz="2000" dirty="0"/>
              <a:t> početaka obavljanja zadataka i rokova za izvršenje</a:t>
            </a:r>
          </a:p>
          <a:p>
            <a:pPr marL="0" indent="0">
              <a:buNone/>
            </a:pPr>
            <a:endParaRPr lang="sr-Latn-CS" altLang="sr-Latn-R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sr-Latn-CS" altLang="sr-Latn-RS" sz="2000" dirty="0"/>
              <a:t>  </a:t>
            </a:r>
            <a:r>
              <a:rPr lang="sr-Latn-CS" altLang="sr-Latn-RS" sz="2000" dirty="0" err="1"/>
              <a:t>Pregled</a:t>
            </a:r>
            <a:r>
              <a:rPr lang="sr-Latn-CS" altLang="sr-Latn-RS" sz="2000" dirty="0"/>
              <a:t> faza pripreme i faza implementacije</a:t>
            </a:r>
          </a:p>
          <a:p>
            <a:pPr marL="0" indent="0">
              <a:buNone/>
            </a:pPr>
            <a:endParaRPr lang="sr-Latn-CS" altLang="sr-Latn-R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sr-Latn-CS" altLang="sr-Latn-RS" sz="2000" dirty="0"/>
              <a:t>  </a:t>
            </a:r>
            <a:r>
              <a:rPr lang="sr-Latn-CS" altLang="sr-Latn-RS" sz="2000" dirty="0" err="1"/>
              <a:t>Pregled</a:t>
            </a:r>
            <a:r>
              <a:rPr lang="sr-Latn-CS" altLang="sr-Latn-RS" sz="2000" dirty="0"/>
              <a:t> uključenosti drugih </a:t>
            </a:r>
            <a:r>
              <a:rPr lang="sr-Latn-CS" altLang="sr-Latn-RS" sz="2000" dirty="0" err="1"/>
              <a:t>ljudi</a:t>
            </a:r>
            <a:r>
              <a:rPr lang="sr-Latn-CS" altLang="sr-Latn-RS" sz="2000" dirty="0"/>
              <a:t> u zajedničke zadatke</a:t>
            </a:r>
          </a:p>
          <a:p>
            <a:pPr marL="0" indent="0">
              <a:buNone/>
            </a:pPr>
            <a:endParaRPr lang="sr-Latn-CS" altLang="sr-Latn-R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sr-Latn-CS" altLang="sr-Latn-RS" sz="2000" dirty="0"/>
              <a:t>  </a:t>
            </a:r>
            <a:r>
              <a:rPr lang="sr-Latn-CS" altLang="sr-Latn-RS" sz="2000" dirty="0" err="1"/>
              <a:t>Pregled</a:t>
            </a:r>
            <a:r>
              <a:rPr lang="sr-Latn-CS" altLang="sr-Latn-RS" sz="2000" dirty="0"/>
              <a:t> neophodne komunikacije</a:t>
            </a:r>
            <a:endParaRPr lang="en-US" altLang="sr-Latn-R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3DD37D0-6811-4B24-B814-C387D813D8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sr-Latn-RS"/>
              <a:t>Mesečni plan</a:t>
            </a:r>
            <a:endParaRPr lang="en-US" altLang="sr-Latn-R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DBD47BF-939D-4A6F-B625-69D6A346EA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44663" y="2743201"/>
            <a:ext cx="8686800" cy="30527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sr-Latn-RS" sz="2000" dirty="0"/>
              <a:t> </a:t>
            </a:r>
            <a:r>
              <a:rPr lang="sr-Latn-RS" altLang="sr-Latn-RS" sz="2000" dirty="0"/>
              <a:t> </a:t>
            </a:r>
            <a:r>
              <a:rPr lang="sr-Latn-CS" altLang="sr-Latn-RS" sz="2000" dirty="0" err="1"/>
              <a:t>Pregled</a:t>
            </a:r>
            <a:r>
              <a:rPr lang="sr-Latn-CS" altLang="sr-Latn-RS" sz="2000" dirty="0"/>
              <a:t> konkretnih aktivnosti u okviru zadataka i u okviru </a:t>
            </a:r>
            <a:r>
              <a:rPr lang="en-US" altLang="sr-Latn-RS" sz="2000" dirty="0" err="1"/>
              <a:t>ciljeva</a:t>
            </a:r>
            <a:endParaRPr lang="sr-Latn-CS" altLang="sr-Latn-RS" sz="2000" dirty="0"/>
          </a:p>
          <a:p>
            <a:pPr marL="0" indent="0">
              <a:lnSpc>
                <a:spcPct val="80000"/>
              </a:lnSpc>
              <a:buNone/>
            </a:pPr>
            <a:endParaRPr lang="sr-Latn-CS" altLang="sr-Latn-RS" sz="2000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r-Latn-CS" altLang="sr-Latn-RS" sz="2000" dirty="0"/>
              <a:t>  </a:t>
            </a:r>
            <a:r>
              <a:rPr lang="sr-Latn-CS" altLang="sr-Latn-RS" sz="2000" dirty="0" err="1"/>
              <a:t>Pregled</a:t>
            </a:r>
            <a:r>
              <a:rPr lang="sr-Latn-CS" altLang="sr-Latn-RS" sz="2000" dirty="0"/>
              <a:t> rokova</a:t>
            </a:r>
          </a:p>
          <a:p>
            <a:pPr marL="0" indent="0">
              <a:lnSpc>
                <a:spcPct val="80000"/>
              </a:lnSpc>
              <a:buNone/>
            </a:pPr>
            <a:endParaRPr lang="sr-Latn-CS" altLang="sr-Latn-RS" sz="2000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r-Latn-CS" altLang="sr-Latn-RS" sz="2000" dirty="0"/>
              <a:t>  Detaljna </a:t>
            </a:r>
            <a:r>
              <a:rPr lang="sr-Latn-CS" altLang="sr-Latn-RS" sz="2000" dirty="0" err="1"/>
              <a:t>raspodela</a:t>
            </a:r>
            <a:r>
              <a:rPr lang="sr-Latn-CS" altLang="sr-Latn-RS" sz="2000" dirty="0"/>
              <a:t> dužnosti u okviru zajedničkih zadataka</a:t>
            </a:r>
          </a:p>
          <a:p>
            <a:pPr marL="0" indent="0">
              <a:lnSpc>
                <a:spcPct val="80000"/>
              </a:lnSpc>
              <a:buNone/>
            </a:pPr>
            <a:endParaRPr lang="sr-Latn-CS" altLang="sr-Latn-RS" sz="2000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r-Latn-CS" altLang="sr-Latn-RS" sz="2000" dirty="0"/>
              <a:t>  </a:t>
            </a:r>
            <a:r>
              <a:rPr lang="sr-Latn-CS" altLang="sr-Latn-RS" sz="2000" dirty="0" err="1"/>
              <a:t>Pregled</a:t>
            </a:r>
            <a:r>
              <a:rPr lang="sr-Latn-CS" altLang="sr-Latn-RS" sz="2000" dirty="0"/>
              <a:t> neophodne komunikacije</a:t>
            </a:r>
          </a:p>
          <a:p>
            <a:pPr marL="0" indent="0">
              <a:lnSpc>
                <a:spcPct val="80000"/>
              </a:lnSpc>
              <a:buNone/>
            </a:pPr>
            <a:endParaRPr lang="sr-Latn-CS" altLang="sr-Latn-RS" sz="2000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r-Latn-CS" altLang="sr-Latn-RS" sz="2000" dirty="0"/>
              <a:t>  </a:t>
            </a:r>
            <a:r>
              <a:rPr lang="sr-Latn-CS" altLang="sr-Latn-RS" sz="2000" dirty="0" err="1"/>
              <a:t>Pregled</a:t>
            </a:r>
            <a:r>
              <a:rPr lang="sr-Latn-CS" altLang="sr-Latn-RS" sz="2000" dirty="0"/>
              <a:t> redovnih (rutinskih) aktivnosti</a:t>
            </a:r>
            <a:endParaRPr lang="en-US" altLang="sr-Latn-R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0BB6F3C-EA12-41B3-891B-8B149D420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sr-Latn-RS"/>
              <a:t>Nedeljni plan</a:t>
            </a:r>
            <a:endParaRPr lang="en-US" altLang="sr-Latn-R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A9866CA-0005-4973-8021-AE6A738FC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2590800"/>
            <a:ext cx="8229600" cy="3505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r-Latn-CS" altLang="sr-Latn-RS" dirty="0"/>
              <a:t> Rutinske aktivnosti</a:t>
            </a:r>
          </a:p>
          <a:p>
            <a:pPr marL="0" indent="0">
              <a:buNone/>
            </a:pPr>
            <a:endParaRPr lang="sr-Latn-CS" altLang="sr-Latn-RS" dirty="0"/>
          </a:p>
          <a:p>
            <a:pPr>
              <a:buFont typeface="Arial" panose="020B0604020202020204" pitchFamily="34" charset="0"/>
              <a:buChar char="•"/>
            </a:pPr>
            <a:r>
              <a:rPr lang="sr-Latn-CS" altLang="sr-Latn-RS" dirty="0"/>
              <a:t> Planirane aktivnosti (u vezi sa ciljevima)</a:t>
            </a:r>
          </a:p>
          <a:p>
            <a:pPr marL="0" indent="0">
              <a:buNone/>
            </a:pPr>
            <a:endParaRPr lang="sr-Latn-CS" altLang="sr-Latn-RS" dirty="0"/>
          </a:p>
          <a:p>
            <a:pPr>
              <a:buFont typeface="Arial" panose="020B0604020202020204" pitchFamily="34" charset="0"/>
              <a:buChar char="•"/>
            </a:pPr>
            <a:r>
              <a:rPr lang="sr-Latn-CS" altLang="sr-Latn-RS" dirty="0"/>
              <a:t> “</a:t>
            </a:r>
            <a:r>
              <a:rPr lang="en-GB" altLang="sr-Latn-RS" dirty="0" err="1"/>
              <a:t>usputne</a:t>
            </a:r>
            <a:r>
              <a:rPr lang="sr-Latn-CS" altLang="sr-Latn-RS" dirty="0"/>
              <a:t>” aktivnosti</a:t>
            </a:r>
          </a:p>
          <a:p>
            <a:pPr marL="0" indent="0">
              <a:buNone/>
            </a:pPr>
            <a:endParaRPr lang="sr-Latn-CS" altLang="sr-Latn-RS" dirty="0"/>
          </a:p>
          <a:p>
            <a:pPr>
              <a:buFont typeface="Arial" panose="020B0604020202020204" pitchFamily="34" charset="0"/>
              <a:buChar char="•"/>
            </a:pPr>
            <a:r>
              <a:rPr lang="sr-Latn-CS" altLang="sr-Latn-RS" dirty="0"/>
              <a:t> “Požari”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sr-Latn-R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FB2ED89-A468-4083-8B25-FD008A84ED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sr-Latn-RS" dirty="0" err="1"/>
              <a:t>Vežba</a:t>
            </a:r>
            <a:r>
              <a:rPr lang="en-GB" altLang="sr-Latn-RS" dirty="0"/>
              <a:t> </a:t>
            </a:r>
            <a:r>
              <a:rPr lang="en-GB" altLang="sr-Latn-RS" dirty="0" err="1"/>
              <a:t>planiranje</a:t>
            </a:r>
            <a:endParaRPr lang="en-US" altLang="sr-Latn-RS" dirty="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4198663-66D7-47D1-97D1-9A162E4B9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51295" y="2449585"/>
            <a:ext cx="8759505" cy="3417815"/>
          </a:xfrm>
        </p:spPr>
        <p:txBody>
          <a:bodyPr>
            <a:normAutofit/>
          </a:bodyPr>
          <a:lstStyle/>
          <a:p>
            <a:pPr marL="914400" lvl="1" indent="-457200">
              <a:lnSpc>
                <a:spcPct val="90000"/>
              </a:lnSpc>
              <a:buNone/>
            </a:pPr>
            <a:r>
              <a:rPr lang="en-US" altLang="sr-Latn-RS" sz="2000" dirty="0" err="1"/>
              <a:t>Vežba</a:t>
            </a:r>
            <a:r>
              <a:rPr lang="en-US" altLang="sr-Latn-RS" sz="2000" dirty="0"/>
              <a:t> –</a:t>
            </a:r>
            <a:r>
              <a:rPr lang="en-US" altLang="sr-Latn-RS" sz="2000" dirty="0" err="1"/>
              <a:t>popuniti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listu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zadataka</a:t>
            </a:r>
            <a:r>
              <a:rPr lang="en-US" altLang="sr-Latn-RS" sz="2000" dirty="0"/>
              <a:t> </a:t>
            </a:r>
          </a:p>
          <a:p>
            <a:pPr marL="914400" lvl="1" indent="-457200">
              <a:lnSpc>
                <a:spcPct val="90000"/>
              </a:lnSpc>
              <a:buNone/>
            </a:pPr>
            <a:endParaRPr lang="en-US" altLang="sr-Latn-RS" sz="2000" dirty="0"/>
          </a:p>
          <a:p>
            <a:pPr marL="914400" lvl="1" indent="-457200">
              <a:lnSpc>
                <a:spcPct val="90000"/>
              </a:lnSpc>
              <a:buNone/>
            </a:pPr>
            <a:r>
              <a:rPr lang="en-US" altLang="sr-Latn-RS" sz="2000" dirty="0" err="1"/>
              <a:t>Individualno</a:t>
            </a:r>
            <a:r>
              <a:rPr lang="en-US" altLang="sr-Latn-RS" sz="2000" dirty="0"/>
              <a:t> 10 </a:t>
            </a:r>
            <a:r>
              <a:rPr lang="en-US" altLang="sr-Latn-RS" sz="2000" dirty="0" err="1"/>
              <a:t>minuta</a:t>
            </a:r>
            <a:endParaRPr lang="en-US" altLang="sr-Latn-RS" sz="2000" dirty="0"/>
          </a:p>
          <a:p>
            <a:pPr marL="914400" lvl="1" indent="-457200">
              <a:lnSpc>
                <a:spcPct val="90000"/>
              </a:lnSpc>
              <a:buNone/>
            </a:pPr>
            <a:endParaRPr lang="en-US" altLang="sr-Latn-RS" sz="2000" dirty="0"/>
          </a:p>
          <a:p>
            <a:pPr marL="914400" lvl="1" indent="-457200">
              <a:lnSpc>
                <a:spcPct val="90000"/>
              </a:lnSpc>
              <a:buNone/>
            </a:pPr>
            <a:r>
              <a:rPr lang="en-US" altLang="sr-Latn-RS" sz="2000" dirty="0" err="1"/>
              <a:t>Izlaganje</a:t>
            </a:r>
            <a:r>
              <a:rPr lang="en-US" altLang="sr-Latn-R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0974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DD88308-05E7-4571-B4EE-DDACD44AA3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pPr algn="l"/>
            <a:r>
              <a:rPr lang="sr-Latn-CS" altLang="sr-Latn-RS" sz="3600"/>
              <a:t>3. DNEVNO ODLUČIVANJE</a:t>
            </a:r>
            <a:endParaRPr lang="en-US" altLang="sr-Latn-RS" sz="3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27BD148-BD3D-4D16-A0CA-5201B7F64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sr-Latn-RS"/>
              <a:t>AJZENHAUEROV MODEL</a:t>
            </a:r>
            <a:endParaRPr lang="en-US" altLang="sr-Latn-R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60CF6E3-006D-4507-80D8-93D0738C10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8275" y="2695575"/>
            <a:ext cx="8229600" cy="16002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sr-Latn-CS" altLang="sr-Latn-RS" sz="25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BITNO</a:t>
            </a:r>
            <a:r>
              <a:rPr lang="sr-Latn-CS" altLang="sr-Latn-RS" sz="2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r-Latn-CS" altLang="sr-Latn-RS" sz="25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u vezi je sa mojim ciljevima</a:t>
            </a:r>
          </a:p>
          <a:p>
            <a:pPr>
              <a:buFontTx/>
              <a:buNone/>
            </a:pPr>
            <a:endParaRPr lang="sr-Latn-CS" altLang="sr-Latn-RS" sz="25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</a:pPr>
            <a:r>
              <a:rPr lang="sr-Latn-CS" altLang="sr-Latn-RS" sz="25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HITNO</a:t>
            </a:r>
            <a:r>
              <a:rPr lang="sr-Latn-CS" altLang="sr-Latn-RS" sz="2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r-Latn-CS" altLang="sr-Latn-RS" sz="25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rok je veoma blizu</a:t>
            </a:r>
            <a:r>
              <a:rPr lang="sr-Latn-CS" altLang="sr-Latn-RS" sz="25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sr-Latn-RS" sz="25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2852-0A9A-4239-8F02-55EC5A35E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33425"/>
            <a:ext cx="10487916" cy="1009649"/>
          </a:xfrm>
        </p:spPr>
        <p:txBody>
          <a:bodyPr>
            <a:normAutofit fontScale="90000"/>
          </a:bodyPr>
          <a:lstStyle/>
          <a:p>
            <a:br>
              <a:rPr lang="sr-Cyrl-RS" sz="4800" dirty="0"/>
            </a:br>
            <a:br>
              <a:rPr lang="sr-Cyrl-RS" sz="4800" dirty="0"/>
            </a:br>
            <a:br>
              <a:rPr lang="sr-Cyrl-RS" sz="4800" dirty="0"/>
            </a:br>
            <a:br>
              <a:rPr lang="sr-Cyrl-RS" sz="4800" dirty="0"/>
            </a:br>
            <a:br>
              <a:rPr lang="sr-Cyrl-RS" sz="4800" dirty="0"/>
            </a:br>
            <a:r>
              <a:rPr lang="sr-Cyrl-RS" sz="4800" dirty="0"/>
              <a:t> </a:t>
            </a:r>
            <a:br>
              <a:rPr lang="sr-Cyrl-RS" sz="4800" dirty="0"/>
            </a:br>
            <a:br>
              <a:rPr lang="sr-Cyrl-RS" sz="4800" dirty="0"/>
            </a:br>
            <a:br>
              <a:rPr lang="sr-Cyrl-RS" sz="4800" dirty="0"/>
            </a:br>
            <a:br>
              <a:rPr lang="en-GB" sz="4800" b="1" dirty="0"/>
            </a:br>
            <a:r>
              <a:rPr lang="en-GB" sz="4400" dirty="0"/>
              <a:t>Teme </a:t>
            </a:r>
            <a:r>
              <a:rPr lang="en-GB" sz="4400" dirty="0" err="1"/>
              <a:t>vežbi</a:t>
            </a:r>
            <a:r>
              <a:rPr lang="en-GB" sz="4400" dirty="0"/>
              <a:t>: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6F832-919A-4E4E-8E53-7D7AE28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57375"/>
            <a:ext cx="10058400" cy="4011717"/>
          </a:xfrm>
        </p:spPr>
        <p:txBody>
          <a:bodyPr>
            <a:normAutofit/>
          </a:bodyPr>
          <a:lstStyle/>
          <a:p>
            <a:r>
              <a:rPr lang="en-GB" sz="3200" dirty="0" err="1"/>
              <a:t>Menadžment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osnovne</a:t>
            </a:r>
            <a:r>
              <a:rPr lang="en-GB" sz="3200" dirty="0"/>
              <a:t> </a:t>
            </a:r>
            <a:r>
              <a:rPr lang="en-GB" sz="3200" dirty="0" err="1"/>
              <a:t>kompeten</a:t>
            </a:r>
            <a:r>
              <a:rPr lang="sr-Latn-RS" sz="3200" dirty="0" err="1"/>
              <a:t>cij</a:t>
            </a:r>
            <a:r>
              <a:rPr lang="en-GB" sz="3200" dirty="0"/>
              <a:t>e </a:t>
            </a:r>
            <a:r>
              <a:rPr lang="en-GB" sz="3200" dirty="0" err="1"/>
              <a:t>menadžera</a:t>
            </a:r>
            <a:r>
              <a:rPr lang="sr-Cyrl-RS" sz="3200" dirty="0"/>
              <a:t>:</a:t>
            </a:r>
            <a:endParaRPr lang="en-US" sz="3200" dirty="0"/>
          </a:p>
          <a:p>
            <a:endParaRPr lang="en-GB" sz="3200" dirty="0"/>
          </a:p>
          <a:p>
            <a:pPr lvl="1"/>
            <a:r>
              <a:rPr lang="en-GB" sz="3200" dirty="0" err="1"/>
              <a:t>Planiranje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org</a:t>
            </a:r>
            <a:r>
              <a:rPr lang="sr-Latn-RS" sz="3200" dirty="0"/>
              <a:t>a</a:t>
            </a:r>
            <a:r>
              <a:rPr lang="en-GB" sz="3200" dirty="0" err="1"/>
              <a:t>nizovanje</a:t>
            </a:r>
            <a:endParaRPr lang="en-GB" sz="32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968895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D59BCF9-08B6-4429-A8D6-552054A928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sr-Latn-CS" altLang="sr-Latn-RS"/>
              <a:t>Identifikacija prioriteta</a:t>
            </a:r>
            <a:endParaRPr lang="en-US" altLang="sr-Latn-RS"/>
          </a:p>
        </p:txBody>
      </p:sp>
      <p:graphicFrame>
        <p:nvGraphicFramePr>
          <p:cNvPr id="38940" name="Group 28">
            <a:extLst>
              <a:ext uri="{FF2B5EF4-FFF2-40B4-BE49-F238E27FC236}">
                <a16:creationId xmlns:a16="http://schemas.microsoft.com/office/drawing/2014/main" id="{D9C2767D-44A7-4D2D-94D2-7B42FC505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406451"/>
              </p:ext>
            </p:extLst>
          </p:nvPr>
        </p:nvGraphicFramePr>
        <p:xfrm>
          <a:off x="3733800" y="1979802"/>
          <a:ext cx="6172200" cy="3582798"/>
        </p:xfrm>
        <a:graphic>
          <a:graphicData uri="http://schemas.openxmlformats.org/drawingml/2006/table">
            <a:tbl>
              <a:tblPr/>
              <a:tblGrid>
                <a:gridCol w="3086100">
                  <a:extLst>
                    <a:ext uri="{9D8B030D-6E8A-4147-A177-3AD203B41FA5}">
                      <a16:colId xmlns:a16="http://schemas.microsoft.com/office/drawing/2014/main" val="972802272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3720868744"/>
                    </a:ext>
                  </a:extLst>
                </a:gridCol>
              </a:tblGrid>
              <a:tr h="17158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000" b="1" i="0" u="none" strike="noStrike" cap="none" normalizeH="0" baseline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089906"/>
                  </a:ext>
                </a:extLst>
              </a:tr>
              <a:tr h="1866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3329457"/>
                  </a:ext>
                </a:extLst>
              </a:tr>
            </a:tbl>
          </a:graphicData>
        </a:graphic>
      </p:graphicFrame>
      <p:sp>
        <p:nvSpPr>
          <p:cNvPr id="38926" name="Text Box 14">
            <a:extLst>
              <a:ext uri="{FF2B5EF4-FFF2-40B4-BE49-F238E27FC236}">
                <a16:creationId xmlns:a16="http://schemas.microsoft.com/office/drawing/2014/main" id="{E91C109A-0800-478B-A356-D487212DA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3622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sr-Latn-CS" altLang="sr-Latn-RS" sz="3600">
                <a:solidFill>
                  <a:srgbClr val="006A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BITNO</a:t>
            </a:r>
            <a:endParaRPr lang="en-US" altLang="sr-Latn-RS" sz="3600">
              <a:solidFill>
                <a:srgbClr val="006AB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27" name="Text Box 15">
            <a:extLst>
              <a:ext uri="{FF2B5EF4-FFF2-40B4-BE49-F238E27FC236}">
                <a16:creationId xmlns:a16="http://schemas.microsoft.com/office/drawing/2014/main" id="{8C87A355-348E-4A60-BBF0-CE323CDF0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083051"/>
            <a:ext cx="2057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sr-Latn-CS" altLang="sr-Latn-RS" sz="3600">
                <a:solidFill>
                  <a:srgbClr val="006A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NIJE</a:t>
            </a:r>
          </a:p>
          <a:p>
            <a:pPr algn="ctr" eaLnBrk="0" hangingPunct="0"/>
            <a:r>
              <a:rPr lang="sr-Latn-CS" altLang="sr-Latn-RS" sz="3600">
                <a:solidFill>
                  <a:srgbClr val="006A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BITNO</a:t>
            </a:r>
            <a:endParaRPr lang="en-US" altLang="sr-Latn-RS" sz="3600">
              <a:solidFill>
                <a:srgbClr val="006AB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28" name="Text Box 16">
            <a:extLst>
              <a:ext uri="{FF2B5EF4-FFF2-40B4-BE49-F238E27FC236}">
                <a16:creationId xmlns:a16="http://schemas.microsoft.com/office/drawing/2014/main" id="{CEDB8374-2DDC-4F24-B312-016D4226E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3425" y="5638801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sr-Latn-CS" altLang="sr-Latn-RS" sz="3600" dirty="0">
                <a:solidFill>
                  <a:srgbClr val="006A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HITNO</a:t>
            </a:r>
            <a:endParaRPr lang="en-US" altLang="sr-Latn-RS" sz="3600" dirty="0">
              <a:solidFill>
                <a:srgbClr val="006AB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29" name="Text Box 17">
            <a:extLst>
              <a:ext uri="{FF2B5EF4-FFF2-40B4-BE49-F238E27FC236}">
                <a16:creationId xmlns:a16="http://schemas.microsoft.com/office/drawing/2014/main" id="{5CD453AF-F5E9-4E66-AB98-D65F8A9BF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638801"/>
            <a:ext cx="2438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sr-Latn-CS" altLang="sr-Latn-RS" sz="3600" dirty="0">
                <a:solidFill>
                  <a:srgbClr val="006A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NIJE</a:t>
            </a:r>
            <a:r>
              <a:rPr lang="en-GB" altLang="sr-Latn-RS" sz="3600" dirty="0">
                <a:solidFill>
                  <a:srgbClr val="006A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r-Latn-CS" altLang="sr-Latn-RS" sz="3600" dirty="0">
                <a:solidFill>
                  <a:srgbClr val="006A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HITNO</a:t>
            </a:r>
            <a:endParaRPr lang="en-US" altLang="sr-Latn-RS" sz="3600" dirty="0">
              <a:solidFill>
                <a:srgbClr val="006AB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30" name="Text Box 18">
            <a:extLst>
              <a:ext uri="{FF2B5EF4-FFF2-40B4-BE49-F238E27FC236}">
                <a16:creationId xmlns:a16="http://schemas.microsoft.com/office/drawing/2014/main" id="{1FA2D0FF-8F4F-48E6-883B-F693750E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903601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sr-Latn-CS" altLang="sr-Latn-RS" sz="3200" dirty="0">
                <a:solidFill>
                  <a:srgbClr val="006A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en-US" altLang="sr-Latn-RS" sz="3200" dirty="0">
              <a:solidFill>
                <a:srgbClr val="006AB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31" name="Text Box 19">
            <a:extLst>
              <a:ext uri="{FF2B5EF4-FFF2-40B4-BE49-F238E27FC236}">
                <a16:creationId xmlns:a16="http://schemas.microsoft.com/office/drawing/2014/main" id="{9653E930-0994-4616-9850-B79E61837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657600"/>
            <a:ext cx="30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sr-Latn-CS" altLang="sr-Latn-RS" sz="3200">
                <a:solidFill>
                  <a:srgbClr val="006A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endParaRPr lang="en-US" altLang="sr-Latn-RS" sz="3200">
              <a:solidFill>
                <a:srgbClr val="006AB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32" name="Text Box 20">
            <a:extLst>
              <a:ext uri="{FF2B5EF4-FFF2-40B4-BE49-F238E27FC236}">
                <a16:creationId xmlns:a16="http://schemas.microsoft.com/office/drawing/2014/main" id="{04548477-184F-4136-BFD2-89B790C14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657600"/>
            <a:ext cx="30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sr-Latn-CS" altLang="sr-Latn-RS" sz="3200">
                <a:solidFill>
                  <a:srgbClr val="006A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en-US" altLang="sr-Latn-RS" sz="3200">
              <a:solidFill>
                <a:srgbClr val="006AB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33" name="Text Box 21">
            <a:extLst>
              <a:ext uri="{FF2B5EF4-FFF2-40B4-BE49-F238E27FC236}">
                <a16:creationId xmlns:a16="http://schemas.microsoft.com/office/drawing/2014/main" id="{15696362-9FF3-484B-AF0F-9F0A5BFE5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900" y="1883328"/>
            <a:ext cx="30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sr-Latn-CS" altLang="sr-Latn-RS" sz="3200" dirty="0">
                <a:solidFill>
                  <a:srgbClr val="006A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US" altLang="sr-Latn-RS" sz="3200" dirty="0">
              <a:solidFill>
                <a:srgbClr val="006AB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4C0A4AB2-EC9E-47B5-9F26-48BCB16E9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9906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sr-Latn-CS" altLang="sr-Latn-RS"/>
              <a:t>Identifikacija prioriteta</a:t>
            </a:r>
            <a:endParaRPr lang="en-US" altLang="sr-Latn-RS"/>
          </a:p>
        </p:txBody>
      </p:sp>
      <p:graphicFrame>
        <p:nvGraphicFramePr>
          <p:cNvPr id="39968" name="Group 32">
            <a:extLst>
              <a:ext uri="{FF2B5EF4-FFF2-40B4-BE49-F238E27FC236}">
                <a16:creationId xmlns:a16="http://schemas.microsoft.com/office/drawing/2014/main" id="{8F6C2B29-86CE-4EBF-B7F8-E844B6482CE9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2133600"/>
          <a:ext cx="6096000" cy="365760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3470892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647395795"/>
                    </a:ext>
                  </a:extLst>
                </a:gridCol>
              </a:tblGrid>
              <a:tr h="1828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000" b="1" i="0" u="none" strike="noStrike" cap="none" normalizeH="0" baseline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000" b="1" i="0" u="none" strike="noStrike" cap="none" normalizeH="0" baseline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404893"/>
                  </a:ext>
                </a:extLst>
              </a:tr>
              <a:tr h="1828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000" b="1" i="0" u="none" strike="noStrike" cap="none" normalizeH="0" baseline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000" b="1" i="0" u="none" strike="noStrike" cap="none" normalizeH="0" baseline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249334"/>
                  </a:ext>
                </a:extLst>
              </a:tr>
            </a:tbl>
          </a:graphicData>
        </a:graphic>
      </p:graphicFrame>
      <p:sp>
        <p:nvSpPr>
          <p:cNvPr id="39950" name="Text Box 14">
            <a:extLst>
              <a:ext uri="{FF2B5EF4-FFF2-40B4-BE49-F238E27FC236}">
                <a16:creationId xmlns:a16="http://schemas.microsoft.com/office/drawing/2014/main" id="{B996A7F2-B7BF-45AF-8495-871AA7386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314" y="2481264"/>
            <a:ext cx="14157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sr-Latn-CS" altLang="sr-Latn-RS" sz="36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HITNO</a:t>
            </a:r>
          </a:p>
          <a:p>
            <a:pPr algn="ctr" eaLnBrk="0" hangingPunct="0"/>
            <a:r>
              <a:rPr lang="sr-Latn-CS" altLang="sr-Latn-RS" sz="36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BITNO</a:t>
            </a:r>
            <a:endParaRPr lang="en-US" altLang="sr-Latn-RS" sz="360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51" name="Text Box 15">
            <a:extLst>
              <a:ext uri="{FF2B5EF4-FFF2-40B4-BE49-F238E27FC236}">
                <a16:creationId xmlns:a16="http://schemas.microsoft.com/office/drawing/2014/main" id="{326ED972-E4B0-4D5C-83BA-AF6848A94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1" y="20574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sr-Latn-CS" altLang="sr-Latn-RS" sz="3200">
                <a:solidFill>
                  <a:srgbClr val="006A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en-US" altLang="sr-Latn-RS" sz="3200">
              <a:solidFill>
                <a:srgbClr val="006AB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52" name="Text Box 16">
            <a:extLst>
              <a:ext uri="{FF2B5EF4-FFF2-40B4-BE49-F238E27FC236}">
                <a16:creationId xmlns:a16="http://schemas.microsoft.com/office/drawing/2014/main" id="{1FDF7CD3-8408-4351-850A-3245750E7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886201"/>
            <a:ext cx="4251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sr-Latn-CS" altLang="sr-Latn-RS" sz="3200">
                <a:solidFill>
                  <a:srgbClr val="006A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endParaRPr lang="en-US" altLang="sr-Latn-RS" sz="3200">
              <a:solidFill>
                <a:srgbClr val="006AB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53" name="Text Box 17">
            <a:extLst>
              <a:ext uri="{FF2B5EF4-FFF2-40B4-BE49-F238E27FC236}">
                <a16:creationId xmlns:a16="http://schemas.microsoft.com/office/drawing/2014/main" id="{AB3888F0-5367-40D5-B092-FA5A75245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886201"/>
            <a:ext cx="4251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sr-Latn-CS" altLang="sr-Latn-RS" sz="3200">
                <a:solidFill>
                  <a:srgbClr val="006A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en-US" altLang="sr-Latn-RS" sz="3200">
              <a:solidFill>
                <a:srgbClr val="006AB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54" name="Text Box 18">
            <a:extLst>
              <a:ext uri="{FF2B5EF4-FFF2-40B4-BE49-F238E27FC236}">
                <a16:creationId xmlns:a16="http://schemas.microsoft.com/office/drawing/2014/main" id="{DBFAB2BC-9645-45D3-910F-446E15407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057401"/>
            <a:ext cx="4251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sr-Latn-CS" altLang="sr-Latn-RS" sz="3200">
                <a:solidFill>
                  <a:srgbClr val="006A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US" altLang="sr-Latn-RS" sz="3200">
              <a:solidFill>
                <a:srgbClr val="006AB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22C5213-4F91-416F-9F62-A43AB3C39A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sr-Latn-RS"/>
              <a:t>HITNO I BITNO</a:t>
            </a:r>
            <a:endParaRPr lang="en-US" altLang="sr-Latn-R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ED5CE04-1C2A-4356-A52D-26D60A471B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4450" y="2295525"/>
            <a:ext cx="9105900" cy="36576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Latn-CS" altLang="sr-Latn-RS" sz="2100" dirty="0"/>
              <a:t> Apsolutno je neophodno uraditi danas </a:t>
            </a:r>
          </a:p>
          <a:p>
            <a:pPr marL="0" indent="0">
              <a:buNone/>
            </a:pPr>
            <a:endParaRPr lang="sr-Latn-CS" altLang="sr-Latn-RS" sz="2100" dirty="0"/>
          </a:p>
          <a:p>
            <a:pPr>
              <a:buFont typeface="Arial" panose="020B0604020202020204" pitchFamily="34" charset="0"/>
              <a:buChar char="•"/>
            </a:pPr>
            <a:r>
              <a:rPr lang="sr-Latn-CS" altLang="sr-Latn-RS" sz="2100" dirty="0"/>
              <a:t> Ukoliko pažljivije pravimo kvartalne, </a:t>
            </a:r>
            <a:r>
              <a:rPr lang="sr-Latn-CS" altLang="sr-Latn-RS" sz="2100" dirty="0" err="1"/>
              <a:t>mesečne</a:t>
            </a:r>
            <a:r>
              <a:rPr lang="sr-Latn-CS" altLang="sr-Latn-RS" sz="2100" dirty="0"/>
              <a:t> i </a:t>
            </a:r>
            <a:r>
              <a:rPr lang="sr-Latn-CS" altLang="sr-Latn-RS" sz="2100" dirty="0" err="1"/>
              <a:t>nedeljne</a:t>
            </a:r>
            <a:r>
              <a:rPr lang="sr-Latn-CS" altLang="sr-Latn-RS" sz="2100" dirty="0"/>
              <a:t> planove nećemo dolaziti u situaciju da imamo puno aktivnosti</a:t>
            </a:r>
            <a:r>
              <a:rPr lang="en-US" altLang="sr-Latn-RS" sz="2100" dirty="0"/>
              <a:t> </a:t>
            </a:r>
            <a:r>
              <a:rPr lang="sr-Latn-CS" altLang="sr-Latn-RS" sz="2100" dirty="0"/>
              <a:t>u ovom kvadrantu</a:t>
            </a:r>
          </a:p>
          <a:p>
            <a:pPr marL="0" indent="0">
              <a:buNone/>
            </a:pPr>
            <a:endParaRPr lang="sr-Latn-CS" altLang="sr-Latn-RS" sz="2100" dirty="0"/>
          </a:p>
          <a:p>
            <a:pPr>
              <a:buFont typeface="Arial" panose="020B0604020202020204" pitchFamily="34" charset="0"/>
              <a:buChar char="•"/>
            </a:pPr>
            <a:r>
              <a:rPr lang="sr-Latn-CS" altLang="sr-Latn-RS" sz="2100" dirty="0"/>
              <a:t> Jedna od </a:t>
            </a:r>
            <a:r>
              <a:rPr lang="sr-Latn-CS" altLang="sr-Latn-RS" sz="2100" dirty="0" err="1"/>
              <a:t>mera</a:t>
            </a:r>
            <a:r>
              <a:rPr lang="sr-Latn-CS" altLang="sr-Latn-RS" sz="2100" dirty="0"/>
              <a:t> </a:t>
            </a:r>
            <a:r>
              <a:rPr lang="sr-Latn-CS" altLang="sr-Latn-RS" sz="2100" dirty="0" err="1"/>
              <a:t>uspešnosti</a:t>
            </a:r>
            <a:r>
              <a:rPr lang="sr-Latn-CS" altLang="sr-Latn-RS" sz="2100" dirty="0"/>
              <a:t> lične organizacije jeste što prazniji ovaj kvadrant</a:t>
            </a:r>
            <a:endParaRPr lang="en-US" altLang="sr-Latn-RS" sz="21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0F48D7A-254D-4E58-9C76-8C32A0E84D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9906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sr-Latn-CS" altLang="sr-Latn-RS"/>
              <a:t>Identifikacija prioriteta</a:t>
            </a:r>
            <a:endParaRPr lang="en-US" altLang="sr-Latn-RS"/>
          </a:p>
        </p:txBody>
      </p:sp>
      <p:graphicFrame>
        <p:nvGraphicFramePr>
          <p:cNvPr id="42017" name="Group 33">
            <a:extLst>
              <a:ext uri="{FF2B5EF4-FFF2-40B4-BE49-F238E27FC236}">
                <a16:creationId xmlns:a16="http://schemas.microsoft.com/office/drawing/2014/main" id="{E6E12A66-068E-4C1A-B22F-95C235D538E4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2133600"/>
          <a:ext cx="6096000" cy="388620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74020232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25010598"/>
                    </a:ext>
                  </a:extLst>
                </a:gridCol>
              </a:tblGrid>
              <a:tr h="1943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000" b="1" i="0" u="none" strike="noStrike" cap="none" normalizeH="0" baseline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000" b="1" i="0" u="none" strike="noStrike" cap="none" normalizeH="0" baseline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7533775"/>
                  </a:ext>
                </a:extLst>
              </a:tr>
              <a:tr h="1943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000" b="1" i="0" u="none" strike="noStrike" cap="none" normalizeH="0" baseline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000" b="1" i="0" u="none" strike="noStrike" cap="none" normalizeH="0" baseline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525789"/>
                  </a:ext>
                </a:extLst>
              </a:tr>
            </a:tbl>
          </a:graphicData>
        </a:graphic>
      </p:graphicFrame>
      <p:sp>
        <p:nvSpPr>
          <p:cNvPr id="41998" name="Text Box 14">
            <a:extLst>
              <a:ext uri="{FF2B5EF4-FFF2-40B4-BE49-F238E27FC236}">
                <a16:creationId xmlns:a16="http://schemas.microsoft.com/office/drawing/2014/main" id="{CBB47900-5739-4C70-94CF-890087FC6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314" y="2481264"/>
            <a:ext cx="14157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sr-Latn-CS" altLang="sr-Latn-RS" sz="3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HITNO</a:t>
            </a:r>
          </a:p>
          <a:p>
            <a:pPr algn="ctr" eaLnBrk="0" hangingPunct="0"/>
            <a:r>
              <a:rPr lang="sr-Latn-CS" altLang="sr-Latn-RS" sz="3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BITNO</a:t>
            </a:r>
            <a:endParaRPr lang="en-US" altLang="sr-Latn-RS" sz="36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99" name="Text Box 15">
            <a:extLst>
              <a:ext uri="{FF2B5EF4-FFF2-40B4-BE49-F238E27FC236}">
                <a16:creationId xmlns:a16="http://schemas.microsoft.com/office/drawing/2014/main" id="{BBAFB4FC-E41F-4063-9220-F32DE3BE6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0" y="2590801"/>
            <a:ext cx="2724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sr-Latn-CS" altLang="sr-Latn-RS" sz="3600">
                <a:solidFill>
                  <a:srgbClr val="006A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NIJE HITNO</a:t>
            </a:r>
          </a:p>
          <a:p>
            <a:pPr algn="ctr" eaLnBrk="0" hangingPunct="0"/>
            <a:r>
              <a:rPr lang="sr-Latn-CS" altLang="sr-Latn-RS" sz="36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BITNO</a:t>
            </a:r>
            <a:endParaRPr lang="en-US" altLang="sr-Latn-RS" sz="360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000" name="Text Box 16">
            <a:extLst>
              <a:ext uri="{FF2B5EF4-FFF2-40B4-BE49-F238E27FC236}">
                <a16:creationId xmlns:a16="http://schemas.microsoft.com/office/drawing/2014/main" id="{E97655C9-4F8C-48BE-9641-6C3E40CA0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1" y="20574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sr-Latn-CS" altLang="sr-Latn-RS" sz="3200">
                <a:solidFill>
                  <a:srgbClr val="006A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en-US" altLang="sr-Latn-RS" sz="3200">
              <a:solidFill>
                <a:srgbClr val="006AB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001" name="Text Box 17">
            <a:extLst>
              <a:ext uri="{FF2B5EF4-FFF2-40B4-BE49-F238E27FC236}">
                <a16:creationId xmlns:a16="http://schemas.microsoft.com/office/drawing/2014/main" id="{CB22E590-57BC-4387-83FB-48C86BBAC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39624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sr-Latn-CS" altLang="sr-Latn-RS" sz="3200">
                <a:solidFill>
                  <a:srgbClr val="006A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endParaRPr lang="en-US" altLang="sr-Latn-RS" sz="3200">
              <a:solidFill>
                <a:srgbClr val="006AB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002" name="Text Box 18">
            <a:extLst>
              <a:ext uri="{FF2B5EF4-FFF2-40B4-BE49-F238E27FC236}">
                <a16:creationId xmlns:a16="http://schemas.microsoft.com/office/drawing/2014/main" id="{B9E87EFF-3A4B-42B4-B66E-A57199561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1" y="39624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sr-Latn-CS" altLang="sr-Latn-RS" sz="3200">
                <a:solidFill>
                  <a:srgbClr val="006A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en-US" altLang="sr-Latn-RS" sz="3200">
              <a:solidFill>
                <a:srgbClr val="006AB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003" name="Text Box 19">
            <a:extLst>
              <a:ext uri="{FF2B5EF4-FFF2-40B4-BE49-F238E27FC236}">
                <a16:creationId xmlns:a16="http://schemas.microsoft.com/office/drawing/2014/main" id="{B1049A35-8C2E-48C1-AA61-85A58C21C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20574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sr-Latn-CS" altLang="sr-Latn-RS" sz="3200">
                <a:solidFill>
                  <a:srgbClr val="006A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US" altLang="sr-Latn-RS" sz="3200">
              <a:solidFill>
                <a:srgbClr val="006AB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89D3D3A-C009-4142-8B46-BB287C774A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sr-Latn-RS"/>
              <a:t>NIJE HITNO, a </a:t>
            </a:r>
            <a:r>
              <a:rPr lang="sr-Latn-CS" altLang="sr-Latn-RS">
                <a:solidFill>
                  <a:srgbClr val="B21B02"/>
                </a:solidFill>
              </a:rPr>
              <a:t>BITNO</a:t>
            </a:r>
            <a:endParaRPr lang="en-US" altLang="sr-Latn-RS">
              <a:solidFill>
                <a:srgbClr val="B21B02"/>
              </a:solidFill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7A29327E-7912-4060-8C87-4F675C3D58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3500" y="2284413"/>
            <a:ext cx="8877300" cy="404495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Latn-CS" altLang="sr-Latn-RS" sz="2100" dirty="0"/>
              <a:t> Planirane aktivnosti koje su u skladu sa planovima na svim nivoima</a:t>
            </a:r>
          </a:p>
          <a:p>
            <a:pPr>
              <a:buFont typeface="Arial" panose="020B0604020202020204" pitchFamily="34" charset="0"/>
              <a:buChar char="•"/>
            </a:pPr>
            <a:endParaRPr lang="sr-Latn-CS" altLang="sr-Latn-RS" sz="2100" dirty="0"/>
          </a:p>
          <a:p>
            <a:pPr>
              <a:buFont typeface="Arial" panose="020B0604020202020204" pitchFamily="34" charset="0"/>
              <a:buChar char="•"/>
            </a:pPr>
            <a:r>
              <a:rPr lang="sr-Latn-CS" altLang="sr-Latn-RS" sz="2100" dirty="0"/>
              <a:t> </a:t>
            </a:r>
            <a:r>
              <a:rPr lang="sr-Latn-CS" altLang="sr-Latn-RS" sz="2100" dirty="0" err="1"/>
              <a:t>Mera</a:t>
            </a:r>
            <a:r>
              <a:rPr lang="sr-Latn-CS" altLang="sr-Latn-RS" sz="2100" dirty="0"/>
              <a:t> </a:t>
            </a:r>
            <a:r>
              <a:rPr lang="sr-Latn-CS" altLang="sr-Latn-RS" sz="2100" dirty="0" err="1"/>
              <a:t>uspeha</a:t>
            </a:r>
            <a:r>
              <a:rPr lang="sr-Latn-CS" altLang="sr-Latn-RS" sz="2100" dirty="0"/>
              <a:t> lične organizacije jeste najveći broj aktivnosti u ovom kvadrantu</a:t>
            </a:r>
          </a:p>
          <a:p>
            <a:pPr>
              <a:buFont typeface="Arial" panose="020B0604020202020204" pitchFamily="34" charset="0"/>
              <a:buChar char="•"/>
            </a:pPr>
            <a:endParaRPr lang="sr-Latn-CS" altLang="sr-Latn-RS" sz="2100" dirty="0"/>
          </a:p>
          <a:p>
            <a:pPr>
              <a:buFont typeface="Arial" panose="020B0604020202020204" pitchFamily="34" charset="0"/>
              <a:buChar char="•"/>
            </a:pPr>
            <a:r>
              <a:rPr lang="sr-Latn-CS" altLang="sr-Latn-RS" sz="2100" dirty="0"/>
              <a:t> Ove aktivnosti je neophodno obaviti u toku dana jer ukoliko to ne uradimo brzo će </a:t>
            </a:r>
            <a:r>
              <a:rPr lang="sr-Latn-CS" altLang="sr-Latn-RS" sz="2100" dirty="0" err="1"/>
              <a:t>dospeti</a:t>
            </a:r>
            <a:r>
              <a:rPr lang="sr-Latn-CS" altLang="sr-Latn-RS" sz="2100" dirty="0"/>
              <a:t> u kvadrant br.1 </a:t>
            </a:r>
            <a:endParaRPr lang="en-US" altLang="sr-Latn-RS" sz="21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0E7EAEF0-68E3-4917-AAA6-12F78DA2A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9906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sr-Latn-CS" altLang="sr-Latn-RS"/>
              <a:t>Identifikacija prioriteta</a:t>
            </a:r>
            <a:endParaRPr lang="en-US" altLang="sr-Latn-RS"/>
          </a:p>
        </p:txBody>
      </p:sp>
      <p:graphicFrame>
        <p:nvGraphicFramePr>
          <p:cNvPr id="44066" name="Group 34">
            <a:extLst>
              <a:ext uri="{FF2B5EF4-FFF2-40B4-BE49-F238E27FC236}">
                <a16:creationId xmlns:a16="http://schemas.microsoft.com/office/drawing/2014/main" id="{5D94AEB4-55AD-4D3A-A062-0F6438E0FEA9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2057400"/>
          <a:ext cx="6096000" cy="381000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130488736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826152322"/>
                    </a:ext>
                  </a:extLst>
                </a:gridCol>
              </a:tblGrid>
              <a:tr h="1905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000" b="1" i="0" u="none" strike="noStrike" cap="none" normalizeH="0" baseline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000" b="1" i="0" u="none" strike="noStrike" cap="none" normalizeH="0" baseline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7427603"/>
                  </a:ext>
                </a:extLst>
              </a:tr>
              <a:tr h="1905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000" b="1" i="0" u="none" strike="noStrike" cap="none" normalizeH="0" baseline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000" b="1" i="0" u="none" strike="noStrike" cap="none" normalizeH="0" baseline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980898"/>
                  </a:ext>
                </a:extLst>
              </a:tr>
            </a:tbl>
          </a:graphicData>
        </a:graphic>
      </p:graphicFrame>
      <p:sp>
        <p:nvSpPr>
          <p:cNvPr id="44046" name="Text Box 14">
            <a:extLst>
              <a:ext uri="{FF2B5EF4-FFF2-40B4-BE49-F238E27FC236}">
                <a16:creationId xmlns:a16="http://schemas.microsoft.com/office/drawing/2014/main" id="{283E3626-B046-4C43-855A-0EAC21909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2514601"/>
            <a:ext cx="1606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sr-Latn-CS" altLang="sr-Latn-RS" sz="3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HITNO</a:t>
            </a:r>
          </a:p>
          <a:p>
            <a:pPr algn="ctr" eaLnBrk="0" hangingPunct="0"/>
            <a:r>
              <a:rPr lang="sr-Latn-CS" altLang="sr-Latn-RS" sz="3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BITNO</a:t>
            </a:r>
            <a:endParaRPr lang="en-US" altLang="sr-Latn-RS" sz="36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47" name="Text Box 15">
            <a:extLst>
              <a:ext uri="{FF2B5EF4-FFF2-40B4-BE49-F238E27FC236}">
                <a16:creationId xmlns:a16="http://schemas.microsoft.com/office/drawing/2014/main" id="{A9E7481F-8F24-41D7-BDC8-84D966068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0" y="2514601"/>
            <a:ext cx="2724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sr-Latn-CS" altLang="sr-Latn-RS" sz="3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NIJE HITNO</a:t>
            </a:r>
          </a:p>
          <a:p>
            <a:pPr algn="ctr" eaLnBrk="0" hangingPunct="0"/>
            <a:r>
              <a:rPr lang="sr-Latn-CS" altLang="sr-Latn-RS" sz="3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BITNO</a:t>
            </a:r>
            <a:endParaRPr lang="en-US" altLang="sr-Latn-RS" sz="36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48" name="Text Box 16">
            <a:extLst>
              <a:ext uri="{FF2B5EF4-FFF2-40B4-BE49-F238E27FC236}">
                <a16:creationId xmlns:a16="http://schemas.microsoft.com/office/drawing/2014/main" id="{0099B306-0F1B-4915-B979-93C91B283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056" y="4219576"/>
            <a:ext cx="23583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sr-Latn-CS" altLang="sr-Latn-RS" sz="36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HITNO</a:t>
            </a:r>
          </a:p>
          <a:p>
            <a:pPr algn="ctr" eaLnBrk="0" hangingPunct="0"/>
            <a:r>
              <a:rPr lang="sr-Latn-CS" altLang="sr-Latn-RS" sz="3600">
                <a:solidFill>
                  <a:srgbClr val="006A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NIJE BITNO</a:t>
            </a:r>
            <a:endParaRPr lang="en-US" altLang="sr-Latn-RS" sz="3600">
              <a:solidFill>
                <a:srgbClr val="006AB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49" name="Text Box 17">
            <a:extLst>
              <a:ext uri="{FF2B5EF4-FFF2-40B4-BE49-F238E27FC236}">
                <a16:creationId xmlns:a16="http://schemas.microsoft.com/office/drawing/2014/main" id="{B30E0BC0-C64B-45A8-A91A-0D0D15518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011364"/>
            <a:ext cx="4251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sr-Latn-CS" altLang="sr-Latn-RS" sz="3200">
                <a:solidFill>
                  <a:srgbClr val="006A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en-US" altLang="sr-Latn-RS" sz="3200">
              <a:solidFill>
                <a:srgbClr val="006AB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50" name="Text Box 18">
            <a:extLst>
              <a:ext uri="{FF2B5EF4-FFF2-40B4-BE49-F238E27FC236}">
                <a16:creationId xmlns:a16="http://schemas.microsoft.com/office/drawing/2014/main" id="{0FC1BC39-35BA-4916-8E1C-0E9CDE619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886201"/>
            <a:ext cx="4251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sr-Latn-CS" altLang="sr-Latn-RS" sz="3200">
                <a:solidFill>
                  <a:srgbClr val="006A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endParaRPr lang="en-US" altLang="sr-Latn-RS" sz="3200">
              <a:solidFill>
                <a:srgbClr val="006AB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51" name="Text Box 19">
            <a:extLst>
              <a:ext uri="{FF2B5EF4-FFF2-40B4-BE49-F238E27FC236}">
                <a16:creationId xmlns:a16="http://schemas.microsoft.com/office/drawing/2014/main" id="{6C1C5973-FB82-4C0E-A907-2EE9B83E1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886201"/>
            <a:ext cx="4251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sr-Latn-CS" altLang="sr-Latn-RS" sz="3200">
                <a:solidFill>
                  <a:srgbClr val="006A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en-US" altLang="sr-Latn-RS" sz="3200">
              <a:solidFill>
                <a:srgbClr val="006AB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52" name="Text Box 20">
            <a:extLst>
              <a:ext uri="{FF2B5EF4-FFF2-40B4-BE49-F238E27FC236}">
                <a16:creationId xmlns:a16="http://schemas.microsoft.com/office/drawing/2014/main" id="{A901FF53-833D-41D2-9943-9A108406F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057401"/>
            <a:ext cx="4251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sr-Latn-CS" altLang="sr-Latn-RS" sz="3200">
                <a:solidFill>
                  <a:srgbClr val="006A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US" altLang="sr-Latn-RS" sz="3200">
              <a:solidFill>
                <a:srgbClr val="006AB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20C1DBB-1CF2-480F-9A2A-85B9BAE1CC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8825" y="609600"/>
            <a:ext cx="8229600" cy="762000"/>
          </a:xfrm>
        </p:spPr>
        <p:txBody>
          <a:bodyPr/>
          <a:lstStyle/>
          <a:p>
            <a:r>
              <a:rPr lang="sr-Latn-CS" altLang="sr-Latn-RS">
                <a:solidFill>
                  <a:srgbClr val="A50021"/>
                </a:solidFill>
              </a:rPr>
              <a:t>HITNO</a:t>
            </a:r>
            <a:r>
              <a:rPr lang="sr-Latn-CS" altLang="sr-Latn-RS"/>
              <a:t>, a NIJE BITNO</a:t>
            </a:r>
            <a:endParaRPr lang="en-US" altLang="sr-Latn-RS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F82F0B61-DD7A-4994-ACB1-9505432B80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9725" y="2035554"/>
            <a:ext cx="9067800" cy="5181600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r-Latn-CS" altLang="sr-Latn-RS" sz="2000" dirty="0"/>
              <a:t> Ukoliko su to rutinski zadaci onda je </a:t>
            </a:r>
            <a:r>
              <a:rPr lang="sr-Latn-CS" altLang="sr-Latn-RS" sz="2000" dirty="0" err="1"/>
              <a:t>vreme</a:t>
            </a:r>
            <a:r>
              <a:rPr lang="sr-Latn-CS" altLang="sr-Latn-RS" sz="2000" dirty="0"/>
              <a:t> za njih već odvojeno </a:t>
            </a:r>
            <a:r>
              <a:rPr lang="en-US" altLang="sr-Latn-RS" sz="2000" dirty="0"/>
              <a:t>u </a:t>
            </a:r>
            <a:r>
              <a:rPr lang="en-US" altLang="sr-Latn-RS" sz="2000" dirty="0" err="1"/>
              <a:t>nedeljnom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planu</a:t>
            </a:r>
            <a:endParaRPr lang="sr-Latn-CS" altLang="sr-Latn-RS" sz="2000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r-Latn-CS" altLang="sr-Latn-RS" sz="2000" dirty="0"/>
              <a:t> Ukoliko su to “</a:t>
            </a:r>
            <a:r>
              <a:rPr lang="en-GB" altLang="sr-Latn-RS" sz="2000" dirty="0" err="1"/>
              <a:t>usputni</a:t>
            </a:r>
            <a:r>
              <a:rPr lang="sr-Latn-CS" altLang="sr-Latn-RS" sz="2000" dirty="0"/>
              <a:t>” zadaci treba </a:t>
            </a:r>
            <a:r>
              <a:rPr lang="sr-Latn-CS" altLang="sr-Latn-RS" sz="2000" dirty="0" err="1"/>
              <a:t>primeniti</a:t>
            </a:r>
            <a:r>
              <a:rPr lang="sr-Latn-CS" altLang="sr-Latn-RS" sz="2000" dirty="0"/>
              <a:t> neki od sledećih</a:t>
            </a:r>
            <a:r>
              <a:rPr lang="en-GB" altLang="sr-Latn-RS" sz="2000" dirty="0"/>
              <a:t> </a:t>
            </a:r>
            <a:r>
              <a:rPr lang="en-US" altLang="sr-Latn-RS" sz="2000" dirty="0" err="1"/>
              <a:t>koraka</a:t>
            </a:r>
            <a:endParaRPr lang="en-US" altLang="sr-Latn-RS" sz="2000" dirty="0"/>
          </a:p>
          <a:p>
            <a:pPr marL="201168" lvl="1" indent="0">
              <a:lnSpc>
                <a:spcPct val="80000"/>
              </a:lnSpc>
              <a:buNone/>
            </a:pPr>
            <a:r>
              <a:rPr lang="en-US" altLang="sr-Latn-RS" sz="2000" dirty="0"/>
              <a:t>1.</a:t>
            </a:r>
            <a:r>
              <a:rPr lang="sr-Latn-CS" altLang="sr-Latn-RS" sz="2000" dirty="0"/>
              <a:t> Komunikacija: </a:t>
            </a:r>
          </a:p>
          <a:p>
            <a:pPr marL="566928" lvl="3" indent="0">
              <a:lnSpc>
                <a:spcPct val="80000"/>
              </a:lnSpc>
              <a:buNone/>
            </a:pPr>
            <a:r>
              <a:rPr lang="en-US" altLang="sr-Latn-RS" sz="2000" dirty="0"/>
              <a:t>- 1.1 </a:t>
            </a:r>
            <a:r>
              <a:rPr lang="sr-Latn-CS" altLang="sr-Latn-RS" sz="2000" dirty="0"/>
              <a:t>“Da li je neophodno da se to obavi danas?”</a:t>
            </a:r>
            <a:endParaRPr lang="en-US" altLang="sr-Latn-RS" sz="2000" dirty="0"/>
          </a:p>
          <a:p>
            <a:pPr marL="566928" lvl="3" indent="0">
              <a:lnSpc>
                <a:spcPct val="80000"/>
              </a:lnSpc>
              <a:buNone/>
            </a:pPr>
            <a:r>
              <a:rPr lang="en-US" altLang="sr-Latn-RS" sz="2000" dirty="0"/>
              <a:t>- 1.2 </a:t>
            </a:r>
            <a:r>
              <a:rPr lang="sr-Latn-CS" altLang="sr-Latn-RS" sz="2000" dirty="0"/>
              <a:t>“Da li je moguće drugačije to organizovati?”</a:t>
            </a:r>
            <a:endParaRPr lang="en-US" altLang="sr-Latn-RS" sz="2000" dirty="0"/>
          </a:p>
          <a:p>
            <a:pPr marL="566928" lvl="3" indent="0">
              <a:lnSpc>
                <a:spcPct val="80000"/>
              </a:lnSpc>
              <a:buNone/>
            </a:pPr>
            <a:endParaRPr lang="sr-Latn-CS" altLang="sr-Latn-RS" sz="2000" dirty="0"/>
          </a:p>
          <a:p>
            <a:pPr marL="201168" lvl="1" indent="0">
              <a:lnSpc>
                <a:spcPct val="80000"/>
              </a:lnSpc>
              <a:buNone/>
            </a:pPr>
            <a:r>
              <a:rPr lang="en-US" altLang="sr-Latn-RS" sz="2000" dirty="0"/>
              <a:t>2.</a:t>
            </a:r>
            <a:r>
              <a:rPr lang="sr-Latn-CS" altLang="sr-Latn-RS" sz="2000" dirty="0"/>
              <a:t> Ponuda opcije kada ste u mogućnosti da obavite taj zadatak (u Vašem planeru već postoje periodi odvojeni za “</a:t>
            </a:r>
            <a:r>
              <a:rPr lang="en-GB" altLang="sr-Latn-RS" sz="2000" dirty="0" err="1"/>
              <a:t>usputne</a:t>
            </a:r>
            <a:r>
              <a:rPr lang="sr-Latn-CS" altLang="sr-Latn-RS" sz="2000" dirty="0"/>
              <a:t>” </a:t>
            </a:r>
            <a:r>
              <a:rPr lang="en-US" altLang="sr-Latn-RS" sz="2000" dirty="0"/>
              <a:t>z</a:t>
            </a:r>
            <a:r>
              <a:rPr lang="sr-Latn-CS" altLang="sr-Latn-RS" sz="2000" dirty="0" err="1"/>
              <a:t>adatke</a:t>
            </a:r>
            <a:r>
              <a:rPr lang="sr-Latn-CS" altLang="sr-Latn-RS" sz="2000" dirty="0"/>
              <a:t>!)</a:t>
            </a:r>
            <a:endParaRPr lang="en-US" altLang="sr-Latn-RS" sz="2000" dirty="0"/>
          </a:p>
          <a:p>
            <a:pPr marL="201168" lvl="1" indent="0">
              <a:lnSpc>
                <a:spcPct val="80000"/>
              </a:lnSpc>
              <a:buNone/>
            </a:pPr>
            <a:endParaRPr lang="sr-Latn-CS" altLang="sr-Latn-RS" sz="2000" dirty="0"/>
          </a:p>
          <a:p>
            <a:pPr marL="201168" lvl="1" indent="0">
              <a:lnSpc>
                <a:spcPct val="80000"/>
              </a:lnSpc>
              <a:buNone/>
            </a:pPr>
            <a:r>
              <a:rPr lang="en-US" altLang="sr-Latn-RS" sz="2000" dirty="0"/>
              <a:t>3.</a:t>
            </a:r>
            <a:r>
              <a:rPr lang="sr-Latn-CS" altLang="sr-Latn-RS" sz="2000" dirty="0"/>
              <a:t> Delegiranje</a:t>
            </a:r>
            <a:endParaRPr lang="en-US" altLang="sr-Latn-RS" sz="2000" dirty="0"/>
          </a:p>
          <a:p>
            <a:pPr marL="201168" lvl="1" indent="0">
              <a:lnSpc>
                <a:spcPct val="80000"/>
              </a:lnSpc>
              <a:buNone/>
            </a:pPr>
            <a:endParaRPr lang="sr-Latn-CS" altLang="sr-Latn-RS" sz="2000" dirty="0"/>
          </a:p>
          <a:p>
            <a:pPr marL="201168" lvl="1" indent="0">
              <a:lnSpc>
                <a:spcPct val="80000"/>
              </a:lnSpc>
              <a:buNone/>
            </a:pPr>
            <a:r>
              <a:rPr lang="en-US" altLang="sr-Latn-RS" sz="2000" dirty="0"/>
              <a:t>4.</a:t>
            </a:r>
            <a:r>
              <a:rPr lang="sr-Latn-CS" altLang="sr-Latn-RS" sz="2000" dirty="0"/>
              <a:t> Reći “NE” uz argumente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4728BB37-27B9-418E-A861-D37E317F56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9906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sr-Latn-CS" altLang="sr-Latn-RS"/>
              <a:t>Identifikacija prioriteta</a:t>
            </a:r>
            <a:endParaRPr lang="en-US" altLang="sr-Latn-RS"/>
          </a:p>
        </p:txBody>
      </p:sp>
      <p:graphicFrame>
        <p:nvGraphicFramePr>
          <p:cNvPr id="46126" name="Group 46">
            <a:extLst>
              <a:ext uri="{FF2B5EF4-FFF2-40B4-BE49-F238E27FC236}">
                <a16:creationId xmlns:a16="http://schemas.microsoft.com/office/drawing/2014/main" id="{864AC013-6C5F-4BB2-869D-04043BBB58BC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2133600"/>
          <a:ext cx="6172200" cy="3962400"/>
        </p:xfrm>
        <a:graphic>
          <a:graphicData uri="http://schemas.openxmlformats.org/drawingml/2006/table">
            <a:tbl>
              <a:tblPr/>
              <a:tblGrid>
                <a:gridCol w="3086100">
                  <a:extLst>
                    <a:ext uri="{9D8B030D-6E8A-4147-A177-3AD203B41FA5}">
                      <a16:colId xmlns:a16="http://schemas.microsoft.com/office/drawing/2014/main" val="227635535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987210769"/>
                    </a:ext>
                  </a:extLst>
                </a:gridCol>
              </a:tblGrid>
              <a:tr h="1981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000" b="1" i="0" u="none" strike="noStrike" cap="none" normalizeH="0" baseline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000" b="1" i="0" u="none" strike="noStrike" cap="none" normalizeH="0" baseline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7189"/>
                  </a:ext>
                </a:extLst>
              </a:tr>
              <a:tr h="1981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000" b="1" i="0" u="none" strike="noStrike" cap="none" normalizeH="0" baseline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rgbClr val="006AB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000" b="1" i="0" u="none" strike="noStrike" cap="none" normalizeH="0" baseline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731618"/>
                  </a:ext>
                </a:extLst>
              </a:tr>
            </a:tbl>
          </a:graphicData>
        </a:graphic>
      </p:graphicFrame>
      <p:sp>
        <p:nvSpPr>
          <p:cNvPr id="46094" name="Text Box 14">
            <a:extLst>
              <a:ext uri="{FF2B5EF4-FFF2-40B4-BE49-F238E27FC236}">
                <a16:creationId xmlns:a16="http://schemas.microsoft.com/office/drawing/2014/main" id="{726A9F57-980A-4B5F-8F56-027C3B156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590801"/>
            <a:ext cx="1606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sr-Latn-CS" altLang="sr-Latn-RS" sz="3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HITNO</a:t>
            </a:r>
          </a:p>
          <a:p>
            <a:pPr algn="ctr" eaLnBrk="0" hangingPunct="0"/>
            <a:r>
              <a:rPr lang="sr-Latn-CS" altLang="sr-Latn-RS" sz="3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BITNO</a:t>
            </a:r>
            <a:endParaRPr lang="en-US" altLang="sr-Latn-RS" sz="36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095" name="Text Box 15">
            <a:extLst>
              <a:ext uri="{FF2B5EF4-FFF2-40B4-BE49-F238E27FC236}">
                <a16:creationId xmlns:a16="http://schemas.microsoft.com/office/drawing/2014/main" id="{10752E8C-2A0B-43DD-B2DF-D0F96D80C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0" y="2590801"/>
            <a:ext cx="2724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sr-Latn-CS" altLang="sr-Latn-RS" sz="3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NIJE HITNO</a:t>
            </a:r>
          </a:p>
          <a:p>
            <a:pPr algn="ctr" eaLnBrk="0" hangingPunct="0"/>
            <a:r>
              <a:rPr lang="sr-Latn-CS" altLang="sr-Latn-RS" sz="3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BITNO</a:t>
            </a:r>
            <a:endParaRPr lang="en-US" altLang="sr-Latn-RS" sz="36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096" name="Text Box 16">
            <a:extLst>
              <a:ext uri="{FF2B5EF4-FFF2-40B4-BE49-F238E27FC236}">
                <a16:creationId xmlns:a16="http://schemas.microsoft.com/office/drawing/2014/main" id="{F5B12DFE-A840-4236-9AFB-324C5313E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850" y="4572001"/>
            <a:ext cx="2698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sr-Latn-CS" altLang="sr-Latn-RS" sz="3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HITNO</a:t>
            </a:r>
          </a:p>
          <a:p>
            <a:pPr algn="ctr" eaLnBrk="0" hangingPunct="0"/>
            <a:r>
              <a:rPr lang="sr-Latn-CS" altLang="sr-Latn-RS" sz="3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NIJE BITNO</a:t>
            </a:r>
            <a:endParaRPr lang="en-US" altLang="sr-Latn-RS" sz="36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097" name="Text Box 17">
            <a:extLst>
              <a:ext uri="{FF2B5EF4-FFF2-40B4-BE49-F238E27FC236}">
                <a16:creationId xmlns:a16="http://schemas.microsoft.com/office/drawing/2014/main" id="{0384592A-F40B-4D16-9F59-B38C23E00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0" y="4572001"/>
            <a:ext cx="2724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sr-Latn-CS" altLang="sr-Latn-RS" sz="3600" dirty="0">
                <a:solidFill>
                  <a:srgbClr val="006A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NIJE HITNO</a:t>
            </a:r>
          </a:p>
          <a:p>
            <a:pPr algn="ctr" eaLnBrk="0" hangingPunct="0"/>
            <a:r>
              <a:rPr lang="sr-Latn-CS" altLang="sr-Latn-RS" sz="3600" dirty="0">
                <a:solidFill>
                  <a:srgbClr val="006A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NIJE BITNO</a:t>
            </a:r>
            <a:endParaRPr lang="en-US" altLang="sr-Latn-RS" sz="3600" dirty="0">
              <a:solidFill>
                <a:srgbClr val="006AB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098" name="Text Box 18">
            <a:extLst>
              <a:ext uri="{FF2B5EF4-FFF2-40B4-BE49-F238E27FC236}">
                <a16:creationId xmlns:a16="http://schemas.microsoft.com/office/drawing/2014/main" id="{E9E29A27-4A14-46DE-A267-FDA73AC9C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1" y="20574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sr-Latn-CS" altLang="sr-Latn-RS" sz="3200">
                <a:solidFill>
                  <a:srgbClr val="006A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en-US" altLang="sr-Latn-RS" sz="3200">
              <a:solidFill>
                <a:srgbClr val="006AB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099" name="Text Box 19">
            <a:extLst>
              <a:ext uri="{FF2B5EF4-FFF2-40B4-BE49-F238E27FC236}">
                <a16:creationId xmlns:a16="http://schemas.microsoft.com/office/drawing/2014/main" id="{A0E63DA8-96C4-4D0B-8DED-191F26838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40386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sr-Latn-CS" altLang="sr-Latn-RS" sz="3200">
                <a:solidFill>
                  <a:srgbClr val="006A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endParaRPr lang="en-US" altLang="sr-Latn-RS" sz="3200">
              <a:solidFill>
                <a:srgbClr val="006AB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100" name="Text Box 20">
            <a:extLst>
              <a:ext uri="{FF2B5EF4-FFF2-40B4-BE49-F238E27FC236}">
                <a16:creationId xmlns:a16="http://schemas.microsoft.com/office/drawing/2014/main" id="{0AE9566D-4542-4850-B4D2-BC27485E6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1" y="40386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sr-Latn-CS" altLang="sr-Latn-RS" sz="3200">
                <a:solidFill>
                  <a:srgbClr val="006A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en-US" altLang="sr-Latn-RS" sz="3200">
              <a:solidFill>
                <a:srgbClr val="006AB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101" name="Text Box 21">
            <a:extLst>
              <a:ext uri="{FF2B5EF4-FFF2-40B4-BE49-F238E27FC236}">
                <a16:creationId xmlns:a16="http://schemas.microsoft.com/office/drawing/2014/main" id="{DC79DF6E-7FCC-4CF3-A99D-458A25125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20574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sr-Latn-CS" altLang="sr-Latn-RS" sz="3200">
                <a:solidFill>
                  <a:srgbClr val="006A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US" altLang="sr-Latn-RS" sz="3200">
              <a:solidFill>
                <a:srgbClr val="006AB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AE527334-D9CA-4BC4-96AE-D521086D00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sr-Latn-RS" dirty="0"/>
              <a:t>NIJE NI HITNO A NI BITNO</a:t>
            </a:r>
            <a:endParaRPr lang="en-US" altLang="sr-Latn-RS" dirty="0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768410E9-65F1-41CC-A22F-57D4559AB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279651"/>
            <a:ext cx="10058400" cy="376089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Latn-CS" altLang="sr-Latn-RS" sz="2100" dirty="0"/>
              <a:t> Zaboravite na njih do momenta kada budete imali slobodnog </a:t>
            </a:r>
            <a:r>
              <a:rPr lang="sr-Latn-CS" altLang="sr-Latn-RS" sz="2100" dirty="0" err="1"/>
              <a:t>vremena</a:t>
            </a:r>
            <a:r>
              <a:rPr lang="sr-Latn-CS" altLang="sr-Latn-RS" sz="2100" dirty="0"/>
              <a:t> </a:t>
            </a:r>
          </a:p>
          <a:p>
            <a:pPr marL="0" indent="0">
              <a:buNone/>
            </a:pPr>
            <a:endParaRPr lang="sr-Latn-CS" altLang="sr-Latn-RS" sz="2100" dirty="0"/>
          </a:p>
          <a:p>
            <a:pPr>
              <a:buFont typeface="Arial" panose="020B0604020202020204" pitchFamily="34" charset="0"/>
              <a:buChar char="•"/>
            </a:pPr>
            <a:r>
              <a:rPr lang="sr-Latn-CS" altLang="sr-Latn-RS" sz="2100" dirty="0"/>
              <a:t> Držite ih u nekoj vrsti “</a:t>
            </a:r>
            <a:r>
              <a:rPr lang="sr-Latn-CS" altLang="sr-Latn-RS" sz="2100" dirty="0" err="1"/>
              <a:t>Stand-by</a:t>
            </a:r>
            <a:r>
              <a:rPr lang="sr-Latn-CS" altLang="sr-Latn-RS" sz="2100" dirty="0"/>
              <a:t>” liste kako bih ste ih se </a:t>
            </a:r>
            <a:r>
              <a:rPr lang="sr-Latn-CS" altLang="sr-Latn-RS" sz="2100" dirty="0" err="1"/>
              <a:t>setili</a:t>
            </a:r>
            <a:r>
              <a:rPr lang="sr-Latn-CS" altLang="sr-Latn-RS" sz="2100" dirty="0"/>
              <a:t> u momentu kada možete da im se posvetite</a:t>
            </a:r>
            <a:endParaRPr lang="en-US" altLang="sr-Latn-RS" sz="21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FB2ED89-A468-4083-8B25-FD008A84ED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sr-Latn-RS" dirty="0" err="1"/>
              <a:t>Vežba</a:t>
            </a:r>
            <a:r>
              <a:rPr lang="en-GB" altLang="sr-Latn-RS" dirty="0"/>
              <a:t> </a:t>
            </a:r>
            <a:r>
              <a:rPr lang="en-GB" altLang="sr-Latn-RS" dirty="0" err="1"/>
              <a:t>odlučivanja</a:t>
            </a:r>
            <a:endParaRPr lang="en-US" altLang="sr-Latn-RS" dirty="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4198663-66D7-47D1-97D1-9A162E4B9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51295" y="2449585"/>
            <a:ext cx="8759505" cy="3417815"/>
          </a:xfrm>
        </p:spPr>
        <p:txBody>
          <a:bodyPr>
            <a:normAutofit/>
          </a:bodyPr>
          <a:lstStyle/>
          <a:p>
            <a:pPr marL="914400" lvl="1" indent="-457200">
              <a:lnSpc>
                <a:spcPct val="90000"/>
              </a:lnSpc>
              <a:buNone/>
            </a:pPr>
            <a:r>
              <a:rPr lang="en-US" altLang="sr-Latn-RS" sz="2000" dirty="0" err="1"/>
              <a:t>Postavite</a:t>
            </a:r>
            <a:r>
              <a:rPr lang="en-US" altLang="sr-Latn-RS" sz="2000" dirty="0"/>
              <a:t> po </a:t>
            </a:r>
            <a:r>
              <a:rPr lang="en-US" altLang="sr-Latn-RS" sz="2000" dirty="0" err="1"/>
              <a:t>jedan</a:t>
            </a:r>
            <a:r>
              <a:rPr lang="en-US" altLang="sr-Latn-RS" sz="2000" dirty="0"/>
              <a:t> primer u </a:t>
            </a:r>
            <a:r>
              <a:rPr lang="en-US" altLang="sr-Latn-RS" sz="2000" dirty="0" err="1"/>
              <a:t>svaki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kvadrand</a:t>
            </a:r>
            <a:r>
              <a:rPr lang="en-US" altLang="sr-Latn-RS" sz="2000" dirty="0"/>
              <a:t> </a:t>
            </a:r>
          </a:p>
          <a:p>
            <a:pPr marL="914400" lvl="1" indent="-457200">
              <a:lnSpc>
                <a:spcPct val="90000"/>
              </a:lnSpc>
              <a:buNone/>
            </a:pPr>
            <a:endParaRPr lang="en-US" altLang="sr-Latn-RS" sz="2000" dirty="0"/>
          </a:p>
          <a:p>
            <a:pPr marL="914400" lvl="1" indent="-457200">
              <a:lnSpc>
                <a:spcPct val="90000"/>
              </a:lnSpc>
              <a:buNone/>
            </a:pPr>
            <a:r>
              <a:rPr lang="en-US" altLang="sr-Latn-RS" sz="2000" dirty="0" err="1"/>
              <a:t>Individualno</a:t>
            </a:r>
            <a:r>
              <a:rPr lang="en-US" altLang="sr-Latn-RS" sz="2000" dirty="0"/>
              <a:t> 10 </a:t>
            </a:r>
            <a:r>
              <a:rPr lang="en-US" altLang="sr-Latn-RS" sz="2000" dirty="0" err="1"/>
              <a:t>minuta</a:t>
            </a:r>
            <a:endParaRPr lang="en-US" altLang="sr-Latn-RS" sz="2000" dirty="0"/>
          </a:p>
          <a:p>
            <a:pPr marL="914400" lvl="1" indent="-457200">
              <a:lnSpc>
                <a:spcPct val="90000"/>
              </a:lnSpc>
              <a:buNone/>
            </a:pPr>
            <a:endParaRPr lang="en-US" altLang="sr-Latn-RS" sz="2000" dirty="0"/>
          </a:p>
          <a:p>
            <a:pPr marL="914400" lvl="1" indent="-457200">
              <a:lnSpc>
                <a:spcPct val="90000"/>
              </a:lnSpc>
              <a:buNone/>
            </a:pPr>
            <a:r>
              <a:rPr lang="en-US" altLang="sr-Latn-RS" sz="2000" dirty="0" err="1"/>
              <a:t>Izlaganje</a:t>
            </a:r>
            <a:r>
              <a:rPr lang="en-US" altLang="sr-Latn-R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324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D3D3476-75D6-4439-B119-67B1B1C158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990601"/>
            <a:ext cx="8229600" cy="549275"/>
          </a:xfrm>
        </p:spPr>
        <p:txBody>
          <a:bodyPr/>
          <a:lstStyle/>
          <a:p>
            <a:r>
              <a:rPr lang="en-US" altLang="sr-Latn-RS" sz="3200" dirty="0" err="1"/>
              <a:t>Cilj</a:t>
            </a:r>
            <a:r>
              <a:rPr lang="en-US" altLang="sr-Latn-RS" sz="3200" dirty="0"/>
              <a:t> </a:t>
            </a:r>
            <a:r>
              <a:rPr lang="en-US" altLang="sr-Latn-RS" sz="3200" dirty="0" err="1"/>
              <a:t>vežbi</a:t>
            </a:r>
            <a:r>
              <a:rPr lang="en-US" altLang="sr-Latn-RS" sz="3200" dirty="0"/>
              <a:t>: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822EB94-EC5E-4140-87BE-8458408CF4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38300" y="2590800"/>
            <a:ext cx="8572500" cy="236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r-Latn-RS" altLang="sr-Latn-RS" dirty="0"/>
              <a:t>  </a:t>
            </a:r>
            <a:r>
              <a:rPr lang="en-US" altLang="sr-Latn-RS" dirty="0" err="1"/>
              <a:t>Upo</a:t>
            </a:r>
            <a:r>
              <a:rPr lang="sr-Latn-CS" altLang="sr-Latn-RS" dirty="0"/>
              <a:t>znati </a:t>
            </a:r>
            <a:r>
              <a:rPr lang="en-GB" altLang="sr-Latn-RS" dirty="0"/>
              <a:t>3 </a:t>
            </a:r>
            <a:r>
              <a:rPr lang="sr-Latn-CS" altLang="sr-Latn-RS" dirty="0"/>
              <a:t>osnovna elementa lične organizacije</a:t>
            </a:r>
          </a:p>
          <a:p>
            <a:pPr marL="0" indent="0">
              <a:buNone/>
            </a:pPr>
            <a:endParaRPr lang="en-US" altLang="sr-Latn-RS" dirty="0"/>
          </a:p>
          <a:p>
            <a:pPr>
              <a:buFont typeface="Arial" panose="020B0604020202020204" pitchFamily="34" charset="0"/>
              <a:buChar char="•"/>
            </a:pPr>
            <a:r>
              <a:rPr lang="sr-Latn-CS" altLang="sr-Latn-RS" dirty="0"/>
              <a:t>  Ovladati metodama i tehnikama lične organizacije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sr-Latn-R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BC087-337A-4266-932D-1E656E97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Planiranje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organizovanje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A83BC-D0A1-4FC4-8B57-5E3B1D259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 err="1"/>
              <a:t>Pitenja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odgovori</a:t>
            </a:r>
            <a:r>
              <a:rPr lang="en-US" sz="2400" dirty="0"/>
              <a:t>? 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256737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3D6A6A3-7DD2-4A1B-B1D3-DD64206987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990600"/>
            <a:ext cx="9144000" cy="729143"/>
          </a:xfrm>
        </p:spPr>
        <p:txBody>
          <a:bodyPr/>
          <a:lstStyle/>
          <a:p>
            <a:r>
              <a:rPr lang="en-US" altLang="sr-Latn-RS" sz="3200" dirty="0" err="1"/>
              <a:t>Osnovni</a:t>
            </a:r>
            <a:r>
              <a:rPr lang="en-US" altLang="sr-Latn-RS" sz="3200" dirty="0"/>
              <a:t> </a:t>
            </a:r>
            <a:r>
              <a:rPr lang="en-US" altLang="sr-Latn-RS" sz="3200" dirty="0" err="1"/>
              <a:t>elementi</a:t>
            </a:r>
            <a:r>
              <a:rPr lang="en-US" altLang="sr-Latn-RS" sz="3200" dirty="0"/>
              <a:t> </a:t>
            </a:r>
            <a:r>
              <a:rPr lang="en-US" altLang="sr-Latn-RS" sz="3200" dirty="0" err="1"/>
              <a:t>uspe</a:t>
            </a:r>
            <a:r>
              <a:rPr lang="sr-Latn-CS" altLang="sr-Latn-RS" sz="3200" dirty="0" err="1"/>
              <a:t>šne</a:t>
            </a:r>
            <a:r>
              <a:rPr lang="sr-Latn-CS" altLang="sr-Latn-RS" sz="3200" dirty="0"/>
              <a:t> lične</a:t>
            </a:r>
            <a:r>
              <a:rPr lang="en-US" altLang="sr-Latn-RS" sz="3200" dirty="0"/>
              <a:t> </a:t>
            </a:r>
            <a:r>
              <a:rPr lang="sr-Latn-CS" altLang="sr-Latn-RS" sz="3200" dirty="0"/>
              <a:t>organizacije</a:t>
            </a:r>
            <a:endParaRPr lang="en-US" altLang="sr-Latn-RS" sz="3200" dirty="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3C27CEB-E72C-4FB3-B1B0-20F087D177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00225" y="2590800"/>
            <a:ext cx="8229600" cy="32766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sr-Latn-CS" altLang="sr-Latn-RS" dirty="0">
                <a:solidFill>
                  <a:schemeClr val="tx2">
                    <a:lumMod val="75000"/>
                  </a:schemeClr>
                </a:solidFill>
              </a:rPr>
              <a:t>1.      CILJEVI</a:t>
            </a:r>
          </a:p>
          <a:p>
            <a:pPr marL="533400" indent="-533400">
              <a:lnSpc>
                <a:spcPct val="90000"/>
              </a:lnSpc>
              <a:buNone/>
            </a:pPr>
            <a:endParaRPr lang="sr-Latn-CS" altLang="sr-Latn-RS" dirty="0">
              <a:solidFill>
                <a:schemeClr val="tx2">
                  <a:lumMod val="75000"/>
                </a:schemeClr>
              </a:solidFill>
            </a:endParaRPr>
          </a:p>
          <a:p>
            <a:pPr marL="533400" indent="-533400">
              <a:lnSpc>
                <a:spcPct val="90000"/>
              </a:lnSpc>
              <a:buNone/>
            </a:pPr>
            <a:r>
              <a:rPr lang="sr-Latn-CS" altLang="sr-Latn-RS" dirty="0">
                <a:solidFill>
                  <a:schemeClr val="tx2">
                    <a:lumMod val="75000"/>
                  </a:schemeClr>
                </a:solidFill>
              </a:rPr>
              <a:t>2.</a:t>
            </a:r>
            <a:r>
              <a:rPr lang="sr-Latn-CS" altLang="sr-Latn-RS" b="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sr-Latn-CS" altLang="sr-Latn-RS" dirty="0">
                <a:solidFill>
                  <a:schemeClr val="tx2">
                    <a:lumMod val="75000"/>
                  </a:schemeClr>
                </a:solidFill>
              </a:rPr>
              <a:t>PLANIRANJE (strateško i taktičko)</a:t>
            </a:r>
          </a:p>
          <a:p>
            <a:pPr marL="533400" indent="-533400">
              <a:lnSpc>
                <a:spcPct val="90000"/>
              </a:lnSpc>
              <a:buNone/>
            </a:pPr>
            <a:endParaRPr lang="sr-Latn-CS" altLang="sr-Latn-RS" dirty="0">
              <a:solidFill>
                <a:schemeClr val="tx2">
                  <a:lumMod val="75000"/>
                </a:schemeClr>
              </a:solidFill>
            </a:endParaRPr>
          </a:p>
          <a:p>
            <a:pPr marL="533400" indent="-533400">
              <a:lnSpc>
                <a:spcPct val="90000"/>
              </a:lnSpc>
              <a:buNone/>
            </a:pPr>
            <a:r>
              <a:rPr lang="sr-Latn-CS" altLang="sr-Latn-RS" dirty="0">
                <a:solidFill>
                  <a:schemeClr val="tx2">
                    <a:lumMod val="75000"/>
                  </a:schemeClr>
                </a:solidFill>
              </a:rPr>
              <a:t>3.</a:t>
            </a:r>
            <a:r>
              <a:rPr lang="sr-Latn-CS" altLang="sr-Latn-RS" b="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sr-Latn-CS" altLang="sr-Latn-RS" dirty="0">
                <a:solidFill>
                  <a:schemeClr val="tx2">
                    <a:lumMod val="75000"/>
                  </a:schemeClr>
                </a:solidFill>
              </a:rPr>
              <a:t>DNEVNO ODLUČIVANJE</a:t>
            </a:r>
            <a:r>
              <a:rPr lang="sr-Latn-CS" altLang="sr-Latn-RS" b="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533400" indent="-533400">
              <a:lnSpc>
                <a:spcPct val="90000"/>
              </a:lnSpc>
              <a:buNone/>
            </a:pPr>
            <a:endParaRPr lang="sr-Latn-CS" altLang="sr-Latn-RS" b="0" dirty="0"/>
          </a:p>
          <a:p>
            <a:pPr marL="0" indent="0">
              <a:lnSpc>
                <a:spcPct val="90000"/>
              </a:lnSpc>
              <a:buNone/>
            </a:pPr>
            <a:endParaRPr lang="sr-Latn-CS" altLang="sr-Latn-RS" dirty="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n-US" altLang="sr-Latn-R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FE1B887-BD7F-4CB1-8395-1CD8177B57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pPr algn="l"/>
            <a:r>
              <a:rPr lang="sr-Latn-CS" altLang="sr-Latn-RS" sz="3600"/>
              <a:t>1. CILJEVI</a:t>
            </a:r>
            <a:endParaRPr lang="en-US" altLang="sr-Latn-RS"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75B82EB-F811-4001-88B4-B17C5191DD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8375" y="990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sr-Latn-CS" altLang="sr-Latn-RS" dirty="0"/>
              <a:t>Zašto s</a:t>
            </a:r>
            <a:r>
              <a:rPr lang="en-GB" altLang="sr-Latn-RS" dirty="0"/>
              <a:t>u </a:t>
            </a:r>
            <a:r>
              <a:rPr lang="en-GB" altLang="sr-Latn-RS" dirty="0" err="1"/>
              <a:t>važni</a:t>
            </a:r>
            <a:r>
              <a:rPr lang="sr-Latn-CS" altLang="sr-Latn-RS" dirty="0"/>
              <a:t> ciljevi u ličnoj organizaciji?</a:t>
            </a:r>
            <a:endParaRPr lang="en-US" altLang="sr-Latn-RS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DA46EDB-353D-4D2A-821D-AE57681A6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0" y="2133600"/>
            <a:ext cx="8001000" cy="3886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r-Latn-CS" altLang="sr-Latn-RS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sr-Latn-CS" altLang="sr-Latn-RS" dirty="0"/>
              <a:t>Definišu zadatke i aktivnosti na koje treba da se fokusiramo (određivanje prioriteta)</a:t>
            </a:r>
          </a:p>
          <a:p>
            <a:pPr marL="0" indent="0">
              <a:buNone/>
            </a:pPr>
            <a:endParaRPr lang="sr-Latn-CS" altLang="sr-Latn-RS" dirty="0"/>
          </a:p>
          <a:p>
            <a:pPr>
              <a:buFont typeface="Arial" panose="020B0604020202020204" pitchFamily="34" charset="0"/>
              <a:buChar char="•"/>
            </a:pPr>
            <a:r>
              <a:rPr lang="sr-Latn-CS" altLang="sr-Latn-RS" dirty="0"/>
              <a:t>  Omogućavaju planiranje na duži i kraći rok (strateško i taktičko)</a:t>
            </a:r>
          </a:p>
          <a:p>
            <a:pPr marL="0" indent="0">
              <a:buNone/>
            </a:pPr>
            <a:endParaRPr lang="sr-Latn-CS" altLang="sr-Latn-RS" dirty="0"/>
          </a:p>
          <a:p>
            <a:pPr>
              <a:buFont typeface="Arial" panose="020B0604020202020204" pitchFamily="34" charset="0"/>
              <a:buChar char="•"/>
            </a:pPr>
            <a:r>
              <a:rPr lang="sr-Latn-CS" altLang="sr-Latn-RS" dirty="0"/>
              <a:t>  Daju osnovu za dnevno odlučivanje</a:t>
            </a:r>
          </a:p>
          <a:p>
            <a:pPr marL="0" indent="0">
              <a:buNone/>
            </a:pPr>
            <a:endParaRPr lang="sr-Latn-CS" altLang="sr-Latn-RS" dirty="0"/>
          </a:p>
          <a:p>
            <a:pPr>
              <a:buFont typeface="Arial" panose="020B0604020202020204" pitchFamily="34" charset="0"/>
              <a:buChar char="•"/>
            </a:pPr>
            <a:r>
              <a:rPr lang="sr-Latn-CS" altLang="sr-Latn-RS" dirty="0"/>
              <a:t>  Omogućavaju praćenje ostvarivanja</a:t>
            </a:r>
            <a:r>
              <a:rPr lang="en-GB" altLang="sr-Latn-RS" dirty="0"/>
              <a:t> </a:t>
            </a:r>
            <a:r>
              <a:rPr lang="sr-Latn-CS" altLang="sr-Latn-RS" dirty="0"/>
              <a:t>rezultata</a:t>
            </a:r>
            <a:endParaRPr lang="en-US" alt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177CA13-E821-4213-A47A-C71C90704B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sr-Latn-RS"/>
              <a:t>Postavka ciljeva</a:t>
            </a:r>
            <a:endParaRPr lang="en-US" altLang="sr-Latn-R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74C2CB3-7949-4CF2-B8BA-3E091F0E11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2362199"/>
            <a:ext cx="8458200" cy="33507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CS" altLang="sr-Latn-RS" dirty="0"/>
              <a:t>  Ciljevi najčešće dolaze od pretpostavljenog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CS" altLang="sr-Latn-RS" dirty="0"/>
              <a:t>  Konačno definisani ciljevi su </a:t>
            </a:r>
            <a:r>
              <a:rPr lang="sr-Latn-CS" altLang="sr-Latn-RS" dirty="0" err="1"/>
              <a:t>uvek</a:t>
            </a:r>
            <a:r>
              <a:rPr lang="sr-Latn-CS" altLang="sr-Latn-RS" dirty="0"/>
              <a:t> stvar dogovora</a:t>
            </a:r>
            <a:endParaRPr lang="en-GB" altLang="sr-Latn-RS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sr-Latn-RS" dirty="0"/>
              <a:t>  </a:t>
            </a:r>
            <a:r>
              <a:rPr lang="en-GB" altLang="sr-Latn-RS" dirty="0" err="1"/>
              <a:t>Ciljevi</a:t>
            </a:r>
            <a:r>
              <a:rPr lang="en-GB" altLang="sr-Latn-RS" dirty="0"/>
              <a:t> </a:t>
            </a:r>
            <a:r>
              <a:rPr lang="en-GB" altLang="sr-Latn-RS" dirty="0" err="1"/>
              <a:t>mogu</a:t>
            </a:r>
            <a:r>
              <a:rPr lang="en-GB" altLang="sr-Latn-RS" dirty="0"/>
              <a:t> </a:t>
            </a:r>
            <a:r>
              <a:rPr lang="en-GB" altLang="sr-Latn-RS" dirty="0" err="1"/>
              <a:t>biti</a:t>
            </a:r>
            <a:r>
              <a:rPr lang="en-GB" altLang="sr-Latn-RS" dirty="0"/>
              <a:t> </a:t>
            </a:r>
            <a:r>
              <a:rPr lang="en-GB" altLang="sr-Latn-RS" dirty="0" err="1"/>
              <a:t>kvalitativni</a:t>
            </a:r>
            <a:r>
              <a:rPr lang="en-GB" altLang="sr-Latn-RS" dirty="0"/>
              <a:t> </a:t>
            </a:r>
            <a:r>
              <a:rPr lang="en-GB" altLang="sr-Latn-RS" dirty="0" err="1"/>
              <a:t>i</a:t>
            </a:r>
            <a:r>
              <a:rPr lang="en-GB" altLang="sr-Latn-RS" dirty="0"/>
              <a:t> </a:t>
            </a:r>
            <a:r>
              <a:rPr lang="en-GB" altLang="sr-Latn-RS" dirty="0" err="1"/>
              <a:t>kvantitativni</a:t>
            </a:r>
            <a:endParaRPr lang="sr-Latn-CS" altLang="sr-Latn-RS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CS" altLang="sr-Latn-RS" dirty="0"/>
              <a:t>  Ukoliko pretpostavljeni ne inicira postavku ciljeva </a:t>
            </a:r>
            <a:r>
              <a:rPr lang="en-US" altLang="sr-Latn-RS" dirty="0"/>
              <a:t> </a:t>
            </a:r>
            <a:endParaRPr lang="sr-Latn-RS" altLang="sr-Latn-RS" dirty="0"/>
          </a:p>
          <a:p>
            <a:pPr marL="0" indent="0">
              <a:lnSpc>
                <a:spcPct val="90000"/>
              </a:lnSpc>
              <a:buNone/>
            </a:pPr>
            <a:r>
              <a:rPr lang="sr-Latn-RS" altLang="sr-Latn-RS" u="sng" dirty="0"/>
              <a:t>  </a:t>
            </a:r>
            <a:r>
              <a:rPr lang="sr-Latn-CS" altLang="sr-Latn-RS" u="sng" dirty="0"/>
              <a:t>NEOPHODNO je da sami iniciramo dogovor oko njih!</a:t>
            </a:r>
            <a:endParaRPr lang="en-US" altLang="sr-Latn-RS" u="sn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4C5ECFA-B354-489D-807A-B27396A91A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8775" y="838200"/>
            <a:ext cx="8763000" cy="685800"/>
          </a:xfrm>
        </p:spPr>
        <p:txBody>
          <a:bodyPr>
            <a:normAutofit fontScale="90000"/>
          </a:bodyPr>
          <a:lstStyle/>
          <a:p>
            <a:r>
              <a:rPr lang="sr-Latn-CS" altLang="sr-Latn-RS" dirty="0"/>
              <a:t>Kako definisati </a:t>
            </a:r>
            <a:r>
              <a:rPr lang="en-US" altLang="sr-Latn-RS" dirty="0"/>
              <a:t>“SMART”</a:t>
            </a:r>
            <a:r>
              <a:rPr lang="sr-Latn-CS" altLang="sr-Latn-RS" dirty="0"/>
              <a:t> ciljeve ?</a:t>
            </a:r>
            <a:endParaRPr lang="en-US" altLang="sr-Latn-RS" dirty="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0675C84-1517-49EE-906F-158BD5530E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92500" y="2114550"/>
            <a:ext cx="5365750" cy="4419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sr-Latn-CS" altLang="sr-Latn-RS" sz="3600" dirty="0">
                <a:solidFill>
                  <a:srgbClr val="A50021"/>
                </a:solidFill>
              </a:rPr>
              <a:t>S</a:t>
            </a:r>
            <a:r>
              <a:rPr lang="sr-Latn-CS" altLang="sr-Latn-RS" sz="2500" dirty="0"/>
              <a:t>pecifičan</a:t>
            </a:r>
          </a:p>
          <a:p>
            <a:pPr>
              <a:buFontTx/>
              <a:buNone/>
            </a:pPr>
            <a:r>
              <a:rPr lang="sr-Latn-CS" altLang="sr-Latn-RS" sz="3600" dirty="0" err="1">
                <a:solidFill>
                  <a:srgbClr val="A50021"/>
                </a:solidFill>
              </a:rPr>
              <a:t>M</a:t>
            </a:r>
            <a:r>
              <a:rPr lang="sr-Latn-CS" altLang="sr-Latn-RS" sz="2500" dirty="0" err="1"/>
              <a:t>erljiv</a:t>
            </a:r>
            <a:endParaRPr lang="sr-Latn-CS" altLang="sr-Latn-RS" sz="2500" dirty="0"/>
          </a:p>
          <a:p>
            <a:pPr>
              <a:buFontTx/>
              <a:buNone/>
            </a:pPr>
            <a:r>
              <a:rPr lang="sr-Latn-CS" altLang="sr-Latn-RS" sz="3600" dirty="0">
                <a:solidFill>
                  <a:srgbClr val="A50021"/>
                </a:solidFill>
              </a:rPr>
              <a:t>A</a:t>
            </a:r>
            <a:r>
              <a:rPr lang="sr-Latn-CS" altLang="sr-Latn-RS" sz="2500" dirty="0"/>
              <a:t>traktivan (izazovan)</a:t>
            </a:r>
          </a:p>
          <a:p>
            <a:pPr>
              <a:buFontTx/>
              <a:buNone/>
            </a:pPr>
            <a:r>
              <a:rPr lang="sr-Latn-CS" altLang="sr-Latn-RS" sz="3600" dirty="0">
                <a:solidFill>
                  <a:srgbClr val="A50021"/>
                </a:solidFill>
              </a:rPr>
              <a:t>R</a:t>
            </a:r>
            <a:r>
              <a:rPr lang="sr-Latn-CS" altLang="sr-Latn-RS" sz="2500" dirty="0"/>
              <a:t>ealističan</a:t>
            </a:r>
          </a:p>
          <a:p>
            <a:pPr>
              <a:buFontTx/>
              <a:buNone/>
            </a:pPr>
            <a:r>
              <a:rPr lang="sr-Latn-CS" altLang="sr-Latn-RS" sz="3600" dirty="0">
                <a:solidFill>
                  <a:srgbClr val="A50021"/>
                </a:solidFill>
              </a:rPr>
              <a:t>(T)</a:t>
            </a:r>
            <a:r>
              <a:rPr lang="en-US" altLang="sr-Latn-RS" sz="3600" dirty="0">
                <a:solidFill>
                  <a:srgbClr val="B21B02"/>
                </a:solidFill>
              </a:rPr>
              <a:t> </a:t>
            </a:r>
            <a:r>
              <a:rPr lang="sr-Latn-CS" altLang="sr-Latn-RS" sz="2500" dirty="0"/>
              <a:t>vremenski ograničen</a:t>
            </a:r>
            <a:endParaRPr lang="en-US" altLang="sr-Latn-R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F5B36D-0C9E-482A-889A-A2A1164CD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8229600" cy="762000"/>
          </a:xfrm>
        </p:spPr>
        <p:txBody>
          <a:bodyPr/>
          <a:lstStyle/>
          <a:p>
            <a:r>
              <a:rPr lang="en-US" altLang="sr-Latn-RS"/>
              <a:t>Neki primeri SMART ciljeva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6D2A8DF0-1174-4B72-8D17-E012ABBA8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4" y="2097673"/>
            <a:ext cx="5211761" cy="590550"/>
          </a:xfrm>
          <a:prstGeom prst="rect">
            <a:avLst/>
          </a:prstGeom>
          <a:noFill/>
          <a:ln w="9525">
            <a:solidFill>
              <a:srgbClr val="006AB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sr-Latn-RS" sz="1600" b="1" dirty="0" err="1">
                <a:solidFill>
                  <a:srgbClr val="006AB3"/>
                </a:solidFill>
              </a:rPr>
              <a:t>Podi</a:t>
            </a:r>
            <a:r>
              <a:rPr lang="sr-Latn-CS" altLang="sr-Latn-RS" sz="1600" b="1" dirty="0" err="1">
                <a:solidFill>
                  <a:srgbClr val="006AB3"/>
                </a:solidFill>
              </a:rPr>
              <a:t>ći</a:t>
            </a:r>
            <a:r>
              <a:rPr lang="sr-Latn-CS" altLang="sr-Latn-RS" sz="1600" b="1" dirty="0">
                <a:solidFill>
                  <a:srgbClr val="006AB3"/>
                </a:solidFill>
              </a:rPr>
              <a:t> ukupan </a:t>
            </a:r>
            <a:r>
              <a:rPr lang="en-GB" altLang="sr-Latn-RS" sz="1600" b="1" dirty="0" err="1">
                <a:solidFill>
                  <a:srgbClr val="006AB3"/>
                </a:solidFill>
              </a:rPr>
              <a:t>broj</a:t>
            </a:r>
            <a:r>
              <a:rPr lang="en-GB" altLang="sr-Latn-RS" sz="1600" b="1" dirty="0">
                <a:solidFill>
                  <a:srgbClr val="006AB3"/>
                </a:solidFill>
              </a:rPr>
              <a:t> </a:t>
            </a:r>
            <a:r>
              <a:rPr lang="en-GB" altLang="sr-Latn-RS" sz="1600" b="1" dirty="0" err="1">
                <a:solidFill>
                  <a:srgbClr val="006AB3"/>
                </a:solidFill>
              </a:rPr>
              <a:t>noćenja</a:t>
            </a:r>
            <a:r>
              <a:rPr lang="en-GB" altLang="sr-Latn-RS" sz="1600" b="1" dirty="0">
                <a:solidFill>
                  <a:srgbClr val="006AB3"/>
                </a:solidFill>
              </a:rPr>
              <a:t> </a:t>
            </a:r>
            <a:r>
              <a:rPr lang="sr-Latn-CS" altLang="sr-Latn-RS" sz="1600" b="1" dirty="0">
                <a:solidFill>
                  <a:srgbClr val="006AB3"/>
                </a:solidFill>
              </a:rPr>
              <a:t> </a:t>
            </a:r>
          </a:p>
          <a:p>
            <a:pPr algn="ctr" eaLnBrk="0" hangingPunct="0"/>
            <a:r>
              <a:rPr lang="sr-Latn-CS" altLang="sr-Latn-RS" sz="1600" b="1" dirty="0">
                <a:solidFill>
                  <a:srgbClr val="006AB3"/>
                </a:solidFill>
              </a:rPr>
              <a:t>za 1</a:t>
            </a:r>
            <a:r>
              <a:rPr lang="en-GB" altLang="sr-Latn-RS" sz="1600" b="1" dirty="0">
                <a:solidFill>
                  <a:srgbClr val="006AB3"/>
                </a:solidFill>
              </a:rPr>
              <a:t>0% u </a:t>
            </a:r>
            <a:r>
              <a:rPr lang="en-GB" altLang="sr-Latn-RS" sz="1600" b="1" dirty="0" err="1">
                <a:solidFill>
                  <a:srgbClr val="006AB3"/>
                </a:solidFill>
              </a:rPr>
              <a:t>hotelu</a:t>
            </a:r>
            <a:r>
              <a:rPr lang="sr-Latn-CS" altLang="sr-Latn-RS" sz="1600" b="1" dirty="0">
                <a:solidFill>
                  <a:srgbClr val="006AB3"/>
                </a:solidFill>
              </a:rPr>
              <a:t> do kraja 20</a:t>
            </a:r>
            <a:r>
              <a:rPr lang="en-GB" altLang="sr-Latn-RS" sz="1600" b="1" dirty="0">
                <a:solidFill>
                  <a:srgbClr val="006AB3"/>
                </a:solidFill>
              </a:rPr>
              <a:t>22</a:t>
            </a:r>
            <a:r>
              <a:rPr lang="sr-Latn-CS" altLang="sr-Latn-RS" sz="1600" b="1" dirty="0">
                <a:solidFill>
                  <a:srgbClr val="006AB3"/>
                </a:solidFill>
              </a:rPr>
              <a:t>. godine </a:t>
            </a:r>
            <a:endParaRPr lang="en-US" altLang="sr-Latn-RS" sz="1600" b="1" dirty="0">
              <a:solidFill>
                <a:srgbClr val="006AB3"/>
              </a:solidFill>
            </a:endParaRP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FCA2ABB9-C7C8-4E01-B54E-316E15C75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4" y="3023273"/>
            <a:ext cx="5211761" cy="338554"/>
          </a:xfrm>
          <a:prstGeom prst="rect">
            <a:avLst/>
          </a:prstGeom>
          <a:noFill/>
          <a:ln w="9525">
            <a:solidFill>
              <a:srgbClr val="006AB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sr-Latn-CS" altLang="sr-Latn-RS" sz="1600" b="1" dirty="0">
                <a:solidFill>
                  <a:srgbClr val="006AB3"/>
                </a:solidFill>
              </a:rPr>
              <a:t>Poboljšati kvalitet </a:t>
            </a:r>
            <a:r>
              <a:rPr lang="en-GB" altLang="sr-Latn-RS" sz="1600" b="1" dirty="0" err="1">
                <a:solidFill>
                  <a:srgbClr val="006AB3"/>
                </a:solidFill>
              </a:rPr>
              <a:t>usluge</a:t>
            </a:r>
            <a:r>
              <a:rPr lang="en-GB" altLang="sr-Latn-RS" sz="1600" b="1" dirty="0">
                <a:solidFill>
                  <a:srgbClr val="006AB3"/>
                </a:solidFill>
              </a:rPr>
              <a:t> u </a:t>
            </a:r>
            <a:r>
              <a:rPr lang="en-GB" altLang="sr-Latn-RS" sz="1600" b="1" dirty="0" err="1">
                <a:solidFill>
                  <a:srgbClr val="006AB3"/>
                </a:solidFill>
              </a:rPr>
              <a:t>hotelu</a:t>
            </a:r>
            <a:r>
              <a:rPr lang="en-GB" altLang="sr-Latn-RS" sz="1600" b="1" dirty="0">
                <a:solidFill>
                  <a:srgbClr val="006AB3"/>
                </a:solidFill>
              </a:rPr>
              <a:t> </a:t>
            </a:r>
            <a:r>
              <a:rPr lang="sr-Latn-CS" altLang="sr-Latn-RS" sz="1600" b="1" dirty="0">
                <a:solidFill>
                  <a:srgbClr val="006AB3"/>
                </a:solidFill>
              </a:rPr>
              <a:t> </a:t>
            </a:r>
            <a:r>
              <a:rPr lang="en-GB" altLang="sr-Latn-RS" sz="1600" b="1" dirty="0">
                <a:solidFill>
                  <a:srgbClr val="006AB3"/>
                </a:solidFill>
              </a:rPr>
              <a:t>do </a:t>
            </a:r>
            <a:r>
              <a:rPr lang="en-GB" altLang="sr-Latn-RS" sz="1600" b="1" dirty="0" err="1">
                <a:solidFill>
                  <a:srgbClr val="006AB3"/>
                </a:solidFill>
              </a:rPr>
              <a:t>kraja</a:t>
            </a:r>
            <a:r>
              <a:rPr lang="en-GB" altLang="sr-Latn-RS" sz="1600" b="1" dirty="0">
                <a:solidFill>
                  <a:srgbClr val="006AB3"/>
                </a:solidFill>
              </a:rPr>
              <a:t> 2021</a:t>
            </a:r>
            <a:r>
              <a:rPr lang="sr-Latn-RS" altLang="sr-Latn-RS" sz="1600" b="1" dirty="0">
                <a:solidFill>
                  <a:srgbClr val="006AB3"/>
                </a:solidFill>
              </a:rPr>
              <a:t>. godine</a:t>
            </a:r>
            <a:endParaRPr lang="en-US" altLang="sr-Latn-RS" sz="1600" b="1" dirty="0">
              <a:solidFill>
                <a:srgbClr val="006AB3"/>
              </a:solidFill>
            </a:endParaRP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587F73DB-2950-4202-96D7-1F6314BEF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4" y="3852447"/>
            <a:ext cx="5211761" cy="835025"/>
          </a:xfrm>
          <a:prstGeom prst="rect">
            <a:avLst/>
          </a:prstGeom>
          <a:noFill/>
          <a:ln w="9525">
            <a:solidFill>
              <a:srgbClr val="006AB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sr-Latn-CS" altLang="sr-Latn-RS" sz="1600" b="1" dirty="0">
                <a:solidFill>
                  <a:srgbClr val="006AB3"/>
                </a:solidFill>
              </a:rPr>
              <a:t>Obučiti</a:t>
            </a:r>
            <a:r>
              <a:rPr lang="en-GB" altLang="sr-Latn-RS" sz="1600" b="1" dirty="0">
                <a:solidFill>
                  <a:srgbClr val="006AB3"/>
                </a:solidFill>
              </a:rPr>
              <a:t> 10</a:t>
            </a:r>
            <a:r>
              <a:rPr lang="sr-Latn-CS" altLang="sr-Latn-RS" sz="1600" b="1" dirty="0">
                <a:solidFill>
                  <a:srgbClr val="006AB3"/>
                </a:solidFill>
              </a:rPr>
              <a:t> novih </a:t>
            </a:r>
            <a:r>
              <a:rPr lang="en-GB" altLang="sr-Latn-RS" sz="1600" b="1" dirty="0" err="1">
                <a:solidFill>
                  <a:srgbClr val="006AB3"/>
                </a:solidFill>
              </a:rPr>
              <a:t>konobara</a:t>
            </a:r>
            <a:r>
              <a:rPr lang="sr-Latn-CS" altLang="sr-Latn-RS" sz="1600" b="1" dirty="0">
                <a:solidFill>
                  <a:srgbClr val="006AB3"/>
                </a:solidFill>
              </a:rPr>
              <a:t> za samostalno </a:t>
            </a:r>
          </a:p>
          <a:p>
            <a:pPr algn="ctr" eaLnBrk="0" hangingPunct="0"/>
            <a:r>
              <a:rPr lang="sr-Latn-CS" altLang="sr-Latn-RS" sz="1600" b="1" dirty="0" err="1">
                <a:solidFill>
                  <a:srgbClr val="006AB3"/>
                </a:solidFill>
              </a:rPr>
              <a:t>obavlj</a:t>
            </a:r>
            <a:r>
              <a:rPr lang="en-US" altLang="sr-Latn-RS" sz="1600" b="1" dirty="0">
                <a:solidFill>
                  <a:srgbClr val="006AB3"/>
                </a:solidFill>
              </a:rPr>
              <a:t>a</a:t>
            </a:r>
            <a:r>
              <a:rPr lang="sr-Latn-CS" altLang="sr-Latn-RS" sz="1600" b="1" dirty="0">
                <a:solidFill>
                  <a:srgbClr val="006AB3"/>
                </a:solidFill>
              </a:rPr>
              <a:t>nje posla tako da na završnom testu dobiju </a:t>
            </a:r>
          </a:p>
          <a:p>
            <a:pPr algn="ctr" eaLnBrk="0" hangingPunct="0"/>
            <a:r>
              <a:rPr lang="sr-Latn-CS" altLang="sr-Latn-RS" sz="1600" b="1" dirty="0" err="1">
                <a:solidFill>
                  <a:srgbClr val="006AB3"/>
                </a:solidFill>
              </a:rPr>
              <a:t>ocenu</a:t>
            </a:r>
            <a:r>
              <a:rPr lang="sr-Latn-CS" altLang="sr-Latn-RS" sz="1600" b="1" dirty="0">
                <a:solidFill>
                  <a:srgbClr val="006AB3"/>
                </a:solidFill>
              </a:rPr>
              <a:t> 3 ili više, </a:t>
            </a:r>
            <a:r>
              <a:rPr lang="en-GB" altLang="sr-Latn-RS" sz="1600" b="1" dirty="0">
                <a:solidFill>
                  <a:srgbClr val="006AB3"/>
                </a:solidFill>
              </a:rPr>
              <a:t>do </a:t>
            </a:r>
            <a:r>
              <a:rPr lang="en-GB" altLang="sr-Latn-RS" sz="1600" b="1" dirty="0" err="1">
                <a:solidFill>
                  <a:srgbClr val="006AB3"/>
                </a:solidFill>
              </a:rPr>
              <a:t>kraja</a:t>
            </a:r>
            <a:r>
              <a:rPr lang="en-GB" altLang="sr-Latn-RS" sz="1600" b="1" dirty="0">
                <a:solidFill>
                  <a:srgbClr val="006AB3"/>
                </a:solidFill>
              </a:rPr>
              <a:t> 2021</a:t>
            </a:r>
            <a:r>
              <a:rPr lang="sr-Latn-RS" altLang="sr-Latn-RS" sz="1600" b="1" dirty="0">
                <a:solidFill>
                  <a:srgbClr val="006AB3"/>
                </a:solidFill>
              </a:rPr>
              <a:t>. godine</a:t>
            </a:r>
            <a:endParaRPr lang="en-US" altLang="sr-Latn-RS" sz="1600" b="1" dirty="0">
              <a:solidFill>
                <a:srgbClr val="006AB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{0C454BE7-EF8C-4B2C-BDA7-3719819A23D0}tf56160789_win32</Template>
  <TotalTime>0</TotalTime>
  <Words>791</Words>
  <Application>Microsoft Office PowerPoint</Application>
  <PresentationFormat>Widescreen</PresentationFormat>
  <Paragraphs>196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Bookman Old Style</vt:lpstr>
      <vt:lpstr>Calibri</vt:lpstr>
      <vt:lpstr>Franklin Gothic Book</vt:lpstr>
      <vt:lpstr>Wingdings</vt:lpstr>
      <vt:lpstr>1_RetrospectVTI</vt:lpstr>
      <vt:lpstr>Menadžment u hotelijerstvu </vt:lpstr>
      <vt:lpstr>          Teme vežbi:</vt:lpstr>
      <vt:lpstr>Cilj vežbi:</vt:lpstr>
      <vt:lpstr>Osnovni elementi uspešne lične organizacije</vt:lpstr>
      <vt:lpstr>1. CILJEVI</vt:lpstr>
      <vt:lpstr>Zašto su važni ciljevi u ličnoj organizaciji?</vt:lpstr>
      <vt:lpstr>Postavka ciljeva</vt:lpstr>
      <vt:lpstr>Kako definisati “SMART” ciljeve ?</vt:lpstr>
      <vt:lpstr>Neki primeri SMART ciljeva</vt:lpstr>
      <vt:lpstr>Kako definisati “SMART” ciljeve ?</vt:lpstr>
      <vt:lpstr>2. PLANIRANJE</vt:lpstr>
      <vt:lpstr>Elementi planiranja:</vt:lpstr>
      <vt:lpstr>Godišnji plan</vt:lpstr>
      <vt:lpstr>Kvartalni plan</vt:lpstr>
      <vt:lpstr>Mesečni plan</vt:lpstr>
      <vt:lpstr>Nedeljni plan</vt:lpstr>
      <vt:lpstr>Vežba planiranje</vt:lpstr>
      <vt:lpstr>3. DNEVNO ODLUČIVANJE</vt:lpstr>
      <vt:lpstr>AJZENHAUEROV MODEL</vt:lpstr>
      <vt:lpstr>Identifikacija prioriteta</vt:lpstr>
      <vt:lpstr>Identifikacija prioriteta</vt:lpstr>
      <vt:lpstr>HITNO I BITNO</vt:lpstr>
      <vt:lpstr>Identifikacija prioriteta</vt:lpstr>
      <vt:lpstr>NIJE HITNO, a BITNO</vt:lpstr>
      <vt:lpstr>Identifikacija prioriteta</vt:lpstr>
      <vt:lpstr>HITNO, a NIJE BITNO</vt:lpstr>
      <vt:lpstr>Identifikacija prioriteta</vt:lpstr>
      <vt:lpstr>NIJE NI HITNO A NI BITNO</vt:lpstr>
      <vt:lpstr>Vežba odlučivanja</vt:lpstr>
      <vt:lpstr>Planiranje i organizovanje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Marko Ilic - Falkensteiner Hotel Beograd</dc:creator>
  <cp:lastModifiedBy>Marko Ilic - Falkensteiner Hotel Beograd</cp:lastModifiedBy>
  <cp:revision>47</cp:revision>
  <dcterms:created xsi:type="dcterms:W3CDTF">2021-10-21T06:28:36Z</dcterms:created>
  <dcterms:modified xsi:type="dcterms:W3CDTF">2022-11-04T10:20:24Z</dcterms:modified>
</cp:coreProperties>
</file>