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64" r:id="rId3"/>
    <p:sldId id="258" r:id="rId4"/>
    <p:sldId id="259" r:id="rId5"/>
    <p:sldId id="262" r:id="rId6"/>
    <p:sldId id="263" r:id="rId7"/>
    <p:sldId id="265" r:id="rId8"/>
    <p:sldId id="266" r:id="rId9"/>
    <p:sldId id="278" r:id="rId10"/>
    <p:sldId id="280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o Ilic - Falkensteiner Hotel Beograd" initials="MI-FHB" lastIdx="1" clrIdx="0">
    <p:extLst>
      <p:ext uri="{19B8F6BF-5375-455C-9EA6-DF929625EA0E}">
        <p15:presenceInfo xmlns:p15="http://schemas.microsoft.com/office/powerpoint/2012/main" userId="S::GM.FBE@falkensteiner.com::0debf4ad-1076-4d89-8dc4-54a02ef378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2789903"/>
          </a:xfrm>
        </p:spPr>
        <p:txBody>
          <a:bodyPr>
            <a:normAutofit/>
          </a:bodyPr>
          <a:lstStyle/>
          <a:p>
            <a:r>
              <a:rPr lang="en-US" sz="6600" dirty="0" err="1"/>
              <a:t>Menad</a:t>
            </a:r>
            <a:r>
              <a:rPr lang="en-GB" sz="6600" dirty="0" err="1"/>
              <a:t>žmen</a:t>
            </a:r>
            <a:r>
              <a:rPr lang="sr-Latn-RS" sz="6600" dirty="0"/>
              <a:t>t</a:t>
            </a:r>
            <a:r>
              <a:rPr lang="en-GB" sz="6600" dirty="0"/>
              <a:t> u </a:t>
            </a:r>
            <a:r>
              <a:rPr lang="en-GB" sz="6600" dirty="0" err="1"/>
              <a:t>hotelijerstvu</a:t>
            </a:r>
            <a:r>
              <a:rPr lang="en-GB" sz="6600" dirty="0"/>
              <a:t> 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813786"/>
          </a:xfrm>
        </p:spPr>
        <p:txBody>
          <a:bodyPr>
            <a:normAutofit lnSpcReduction="10000"/>
          </a:bodyPr>
          <a:lstStyle/>
          <a:p>
            <a:r>
              <a:rPr lang="sr-Latn-R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VEŽBE</a:t>
            </a:r>
            <a:endParaRPr lang="sr-Latn-R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r-Latn-R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Marko Ilić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2852-0A9A-4239-8F02-55EC5A35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45303" cy="1180247"/>
          </a:xfrm>
        </p:spPr>
        <p:txBody>
          <a:bodyPr>
            <a:normAutofit fontScale="90000"/>
          </a:bodyPr>
          <a:lstStyle/>
          <a:p>
            <a:br>
              <a:rPr lang="en-GB" sz="4800" b="1" dirty="0"/>
            </a:br>
            <a:r>
              <a:rPr lang="en-GB" sz="4400" dirty="0"/>
              <a:t>Vežba: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F832-919A-4E4E-8E53-7D7AE28E7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spcAft>
                <a:spcPts val="0"/>
              </a:spcAft>
            </a:pPr>
            <a:r>
              <a:rPr lang="sr-Latn-CS" sz="3300" dirty="0" err="1"/>
              <a:t>Podeli</a:t>
            </a:r>
            <a:r>
              <a:rPr lang="en-GB" sz="3300" dirty="0" err="1"/>
              <a:t>te</a:t>
            </a:r>
            <a:r>
              <a:rPr lang="en-GB" sz="3300" dirty="0"/>
              <a:t> se</a:t>
            </a:r>
            <a:r>
              <a:rPr lang="sr-Latn-CS" sz="3300" dirty="0"/>
              <a:t> u grupe</a:t>
            </a:r>
            <a:r>
              <a:rPr lang="en-US" sz="3300" dirty="0"/>
              <a:t>:</a:t>
            </a:r>
          </a:p>
          <a:p>
            <a:pPr marL="0" lvl="0" indent="0">
              <a:lnSpc>
                <a:spcPct val="120000"/>
              </a:lnSpc>
              <a:spcAft>
                <a:spcPts val="0"/>
              </a:spcAft>
            </a:pPr>
            <a:r>
              <a:rPr lang="en-US" sz="3300" dirty="0"/>
              <a:t>Nap</a:t>
            </a:r>
            <a:r>
              <a:rPr lang="sr-Latn-RS" sz="3300" dirty="0" err="1"/>
              <a:t>išite</a:t>
            </a:r>
            <a:r>
              <a:rPr lang="sr-Latn-RS" sz="3300" dirty="0"/>
              <a:t> koje su veštine neophodne u hotelijerstvu,</a:t>
            </a:r>
          </a:p>
          <a:p>
            <a:pPr marL="0" lvl="0" indent="0">
              <a:lnSpc>
                <a:spcPct val="120000"/>
              </a:lnSpc>
              <a:spcAft>
                <a:spcPts val="0"/>
              </a:spcAft>
            </a:pPr>
            <a:r>
              <a:rPr lang="en-US" sz="3300" dirty="0"/>
              <a:t>Nap</a:t>
            </a:r>
            <a:r>
              <a:rPr lang="sr-Latn-RS" sz="3300" dirty="0" err="1"/>
              <a:t>išite</a:t>
            </a:r>
            <a:r>
              <a:rPr lang="sr-Latn-RS" sz="3300" dirty="0"/>
              <a:t> koje vrste znanja su neophodne u hotelijerstvu,</a:t>
            </a:r>
          </a:p>
          <a:p>
            <a:pPr marL="0" lvl="0" indent="0">
              <a:lnSpc>
                <a:spcPct val="120000"/>
              </a:lnSpc>
              <a:spcAft>
                <a:spcPts val="0"/>
              </a:spcAft>
            </a:pPr>
            <a:r>
              <a:rPr lang="en-US" sz="3300" dirty="0"/>
              <a:t>Nap</a:t>
            </a:r>
            <a:r>
              <a:rPr lang="sr-Latn-RS" sz="3300" dirty="0" err="1"/>
              <a:t>išite</a:t>
            </a:r>
            <a:r>
              <a:rPr lang="sr-Latn-RS" sz="3300" dirty="0"/>
              <a:t> kakav stav je neophodan u hotelijerstvu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78144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1859-53F4-4E2C-96FA-27D642FD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95637" cy="1450757"/>
          </a:xfrm>
        </p:spPr>
        <p:txBody>
          <a:bodyPr/>
          <a:lstStyle/>
          <a:p>
            <a:r>
              <a:rPr lang="en-GB" dirty="0"/>
              <a:t>Mena</a:t>
            </a:r>
            <a:r>
              <a:rPr lang="sr-Latn-RS" dirty="0"/>
              <a:t>d</a:t>
            </a:r>
            <a:r>
              <a:rPr lang="en-GB" dirty="0" err="1"/>
              <a:t>žment</a:t>
            </a:r>
            <a:r>
              <a:rPr lang="en-GB" dirty="0"/>
              <a:t> u </a:t>
            </a:r>
            <a:r>
              <a:rPr lang="en-GB" dirty="0" err="1"/>
              <a:t>hotelije</a:t>
            </a:r>
            <a:r>
              <a:rPr lang="sr-Latn-RS" dirty="0"/>
              <a:t>r</a:t>
            </a:r>
            <a:r>
              <a:rPr lang="en-GB" dirty="0" err="1"/>
              <a:t>stvu</a:t>
            </a:r>
            <a:r>
              <a:rPr lang="en-GB" dirty="0"/>
              <a:t> - </a:t>
            </a:r>
            <a:r>
              <a:rPr lang="en-GB" dirty="0" err="1"/>
              <a:t>vežbe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E21E7-0918-4F73-9003-5EAEB0698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28900"/>
            <a:ext cx="10058400" cy="3240192"/>
          </a:xfrm>
        </p:spPr>
        <p:txBody>
          <a:bodyPr>
            <a:normAutofit/>
          </a:bodyPr>
          <a:lstStyle/>
          <a:p>
            <a:r>
              <a:rPr lang="en-GB" sz="4400" i="1" dirty="0" err="1"/>
              <a:t>Pitanja</a:t>
            </a:r>
            <a:r>
              <a:rPr lang="en-GB" sz="4400" i="1" dirty="0"/>
              <a:t> </a:t>
            </a:r>
            <a:r>
              <a:rPr lang="en-GB" sz="4400" i="1" dirty="0" err="1"/>
              <a:t>i</a:t>
            </a:r>
            <a:r>
              <a:rPr lang="en-GB" sz="4400" i="1" dirty="0"/>
              <a:t> </a:t>
            </a:r>
            <a:r>
              <a:rPr lang="en-GB" sz="4400" i="1" dirty="0" err="1"/>
              <a:t>odgovori</a:t>
            </a:r>
            <a:r>
              <a:rPr lang="en-GB" sz="4400" i="1" dirty="0"/>
              <a:t> …</a:t>
            </a:r>
            <a:endParaRPr lang="sr-Latn-RS" sz="4400" i="1" dirty="0"/>
          </a:p>
        </p:txBody>
      </p:sp>
    </p:spTree>
    <p:extLst>
      <p:ext uri="{BB962C8B-B14F-4D97-AF65-F5344CB8AC3E}">
        <p14:creationId xmlns:p14="http://schemas.microsoft.com/office/powerpoint/2010/main" val="333748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2852-0A9A-4239-8F02-55EC5A35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79" y="286603"/>
            <a:ext cx="10410738" cy="1450757"/>
          </a:xfrm>
        </p:spPr>
        <p:txBody>
          <a:bodyPr/>
          <a:lstStyle/>
          <a:p>
            <a:r>
              <a:rPr lang="en-GB" sz="4800" dirty="0"/>
              <a:t>Ko je ko: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F832-919A-4E4E-8E53-7D7AE28E7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Da li </a:t>
            </a:r>
            <a:r>
              <a:rPr lang="en-GB" sz="4000" dirty="0" err="1"/>
              <a:t>ste</a:t>
            </a:r>
            <a:r>
              <a:rPr lang="en-GB" sz="4000" dirty="0"/>
              <a:t> </a:t>
            </a:r>
            <a:r>
              <a:rPr lang="en-GB" sz="4000" dirty="0" err="1"/>
              <a:t>radili</a:t>
            </a:r>
            <a:r>
              <a:rPr lang="en-GB" sz="4000" dirty="0"/>
              <a:t> u </a:t>
            </a:r>
            <a:r>
              <a:rPr lang="en-GB" sz="4000" dirty="0" err="1"/>
              <a:t>hotelu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na</a:t>
            </a:r>
            <a:r>
              <a:rPr lang="en-GB" sz="4000" dirty="0"/>
              <a:t> </a:t>
            </a:r>
            <a:r>
              <a:rPr lang="en-GB" sz="4000" dirty="0" err="1"/>
              <a:t>kojoj</a:t>
            </a:r>
            <a:r>
              <a:rPr lang="en-GB" sz="4000" dirty="0"/>
              <a:t> </a:t>
            </a:r>
            <a:r>
              <a:rPr lang="en-GB" sz="4000" dirty="0" err="1"/>
              <a:t>poziciji</a:t>
            </a:r>
            <a:r>
              <a:rPr lang="sr-Latn-RS" sz="4000" dirty="0"/>
              <a:t>?</a:t>
            </a:r>
            <a:endParaRPr lang="en-GB" sz="4000" dirty="0"/>
          </a:p>
          <a:p>
            <a:r>
              <a:rPr lang="en-GB" sz="4000" dirty="0" err="1"/>
              <a:t>Kakva</a:t>
            </a:r>
            <a:r>
              <a:rPr lang="en-GB" sz="4000" dirty="0"/>
              <a:t> </a:t>
            </a:r>
            <a:r>
              <a:rPr lang="en-GB" sz="4000" dirty="0" err="1"/>
              <a:t>su</a:t>
            </a:r>
            <a:r>
              <a:rPr lang="en-GB" sz="4000" dirty="0"/>
              <a:t> </a:t>
            </a:r>
            <a:r>
              <a:rPr lang="en-GB" sz="4000" dirty="0" err="1"/>
              <a:t>vam</a:t>
            </a:r>
            <a:r>
              <a:rPr lang="en-GB" sz="4000" dirty="0"/>
              <a:t> </a:t>
            </a:r>
            <a:r>
              <a:rPr lang="en-GB" sz="4000" dirty="0" err="1"/>
              <a:t>radna</a:t>
            </a:r>
            <a:r>
              <a:rPr lang="en-GB" sz="4000" dirty="0"/>
              <a:t> </a:t>
            </a:r>
            <a:r>
              <a:rPr lang="en-GB" sz="4000" dirty="0" err="1"/>
              <a:t>iskustva</a:t>
            </a:r>
            <a:r>
              <a:rPr lang="sr-Latn-RS" sz="4000" dirty="0"/>
              <a:t>?</a:t>
            </a:r>
            <a:endParaRPr lang="en-GB" sz="4000" dirty="0"/>
          </a:p>
          <a:p>
            <a:r>
              <a:rPr lang="en-GB" sz="4000" dirty="0" err="1"/>
              <a:t>Kako</a:t>
            </a:r>
            <a:r>
              <a:rPr lang="en-GB" sz="4000" dirty="0"/>
              <a:t> </a:t>
            </a:r>
            <a:r>
              <a:rPr lang="en-GB" sz="4000" dirty="0" err="1"/>
              <a:t>vam</a:t>
            </a:r>
            <a:r>
              <a:rPr lang="en-GB" sz="4000" dirty="0"/>
              <a:t> se </a:t>
            </a:r>
            <a:r>
              <a:rPr lang="en-GB" sz="4000" dirty="0" err="1"/>
              <a:t>čini</a:t>
            </a:r>
            <a:r>
              <a:rPr lang="en-GB" sz="4000" dirty="0"/>
              <a:t> </a:t>
            </a:r>
            <a:r>
              <a:rPr lang="en-GB" sz="4000" dirty="0" err="1"/>
              <a:t>menadžme</a:t>
            </a:r>
            <a:r>
              <a:rPr lang="sr-Latn-RS" sz="4000" dirty="0"/>
              <a:t>n</a:t>
            </a:r>
            <a:r>
              <a:rPr lang="en-GB" sz="4000" dirty="0"/>
              <a:t>t to</a:t>
            </a:r>
            <a:r>
              <a:rPr lang="sr-Latn-RS" sz="4000" dirty="0"/>
              <a:t>g</a:t>
            </a:r>
            <a:r>
              <a:rPr lang="en-GB" sz="4000" dirty="0"/>
              <a:t> hotel</a:t>
            </a:r>
            <a:r>
              <a:rPr lang="sr-Latn-RS" sz="4000" dirty="0"/>
              <a:t>a?</a:t>
            </a:r>
            <a:endParaRPr lang="en-GB" sz="4000" dirty="0"/>
          </a:p>
          <a:p>
            <a:r>
              <a:rPr lang="en-GB" sz="4000" dirty="0" err="1"/>
              <a:t>Kakva</a:t>
            </a:r>
            <a:r>
              <a:rPr lang="en-GB" sz="4000" dirty="0"/>
              <a:t> je </a:t>
            </a:r>
            <a:r>
              <a:rPr lang="en-GB" sz="4000" dirty="0" err="1"/>
              <a:t>radna</a:t>
            </a:r>
            <a:r>
              <a:rPr lang="en-GB" sz="4000" dirty="0"/>
              <a:t> </a:t>
            </a:r>
            <a:r>
              <a:rPr lang="sr-Latn-RS" sz="4000" dirty="0"/>
              <a:t>atmosfera?</a:t>
            </a:r>
            <a:endParaRPr lang="en-GB" sz="4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7852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479295"/>
          </a:xfrm>
        </p:spPr>
        <p:txBody>
          <a:bodyPr anchor="ctr">
            <a:noAutofit/>
          </a:bodyPr>
          <a:lstStyle/>
          <a:p>
            <a:pPr lvl="0" algn="ctr"/>
            <a:r>
              <a:rPr lang="sr-Latn-RS" sz="6600" dirty="0"/>
              <a:t>Ako vodite računa o vašim zaposlenima, oni će voditi računa o vašim gostima</a:t>
            </a:r>
            <a:r>
              <a:rPr lang="en-US" sz="6600" dirty="0"/>
              <a:t>.</a:t>
            </a:r>
            <a:endParaRPr lang="en-US" sz="66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-Richard Branson- 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2852-0A9A-4239-8F02-55EC5A35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71806" cy="1450757"/>
          </a:xfrm>
        </p:spPr>
        <p:txBody>
          <a:bodyPr/>
          <a:lstStyle/>
          <a:p>
            <a:r>
              <a:rPr lang="en-GB" sz="4800" dirty="0"/>
              <a:t>Svrha </a:t>
            </a:r>
            <a:r>
              <a:rPr lang="en-GB" sz="4800" dirty="0" err="1"/>
              <a:t>vežbi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F832-919A-4E4E-8E53-7D7AE28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3575"/>
            <a:ext cx="10058400" cy="39355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 err="1"/>
              <a:t>Upoznav</a:t>
            </a:r>
            <a:r>
              <a:rPr lang="sr-Latn-RS" sz="3200" dirty="0"/>
              <a:t>a</a:t>
            </a:r>
            <a:r>
              <a:rPr lang="en-GB" sz="3200" dirty="0" err="1"/>
              <a:t>nje</a:t>
            </a:r>
            <a:r>
              <a:rPr lang="en-GB" sz="3200" dirty="0"/>
              <a:t> </a:t>
            </a:r>
            <a:r>
              <a:rPr lang="en-GB" sz="3200" dirty="0" err="1"/>
              <a:t>sa</a:t>
            </a:r>
            <a:r>
              <a:rPr lang="en-GB" sz="3200" dirty="0"/>
              <a:t> </a:t>
            </a:r>
            <a:r>
              <a:rPr lang="en-GB" sz="3200" dirty="0" err="1"/>
              <a:t>praktični</a:t>
            </a:r>
            <a:r>
              <a:rPr lang="sr-Latn-RS" sz="3200" dirty="0"/>
              <a:t>m</a:t>
            </a:r>
            <a:r>
              <a:rPr lang="en-GB" sz="3200" dirty="0"/>
              <a:t> </a:t>
            </a:r>
            <a:r>
              <a:rPr lang="en-GB" sz="3200" dirty="0" err="1"/>
              <a:t>načinom</a:t>
            </a:r>
            <a:r>
              <a:rPr lang="en-GB" sz="3200" dirty="0"/>
              <a:t> </a:t>
            </a:r>
            <a:r>
              <a:rPr lang="en-GB" sz="3200" dirty="0" err="1"/>
              <a:t>rada</a:t>
            </a:r>
            <a:r>
              <a:rPr lang="en-GB" sz="3200" dirty="0"/>
              <a:t> u </a:t>
            </a:r>
            <a:r>
              <a:rPr lang="en-GB" sz="3200" dirty="0" err="1"/>
              <a:t>hotelijerstvu</a:t>
            </a:r>
            <a:r>
              <a:rPr lang="en-GB" sz="3200" dirty="0"/>
              <a:t> </a:t>
            </a:r>
            <a:r>
              <a:rPr lang="en-GB" sz="3200" dirty="0" err="1"/>
              <a:t>kroz</a:t>
            </a:r>
            <a:r>
              <a:rPr lang="en-GB" sz="3200" dirty="0"/>
              <a:t> </a:t>
            </a:r>
            <a:r>
              <a:rPr lang="en-GB" sz="3200" dirty="0" err="1"/>
              <a:t>razmenu</a:t>
            </a:r>
            <a:r>
              <a:rPr lang="en-GB" sz="3200" dirty="0"/>
              <a:t> </a:t>
            </a:r>
            <a:r>
              <a:rPr lang="en-GB" sz="3200" dirty="0" err="1"/>
              <a:t>iskustava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vežbe</a:t>
            </a:r>
            <a:r>
              <a:rPr lang="sr-Cyrl-RS" sz="3200" dirty="0"/>
              <a:t>.</a:t>
            </a:r>
            <a:endParaRPr lang="en-GB" sz="3200" dirty="0"/>
          </a:p>
          <a:p>
            <a:r>
              <a:rPr lang="en-GB" sz="3200" b="1" dirty="0" err="1"/>
              <a:t>Osnovna</a:t>
            </a:r>
            <a:r>
              <a:rPr lang="en-GB" sz="3200" b="1" dirty="0"/>
              <a:t> </a:t>
            </a:r>
            <a:r>
              <a:rPr lang="en-GB" sz="3200" b="1" dirty="0" err="1"/>
              <a:t>pravila</a:t>
            </a:r>
            <a:r>
              <a:rPr lang="en-GB" sz="3200" b="1" dirty="0"/>
              <a:t>:</a:t>
            </a:r>
          </a:p>
          <a:p>
            <a:r>
              <a:rPr lang="en-GB" sz="3200" dirty="0" err="1"/>
              <a:t>Dolazak</a:t>
            </a:r>
            <a:r>
              <a:rPr lang="en-GB" sz="3200" dirty="0"/>
              <a:t> </a:t>
            </a:r>
            <a:r>
              <a:rPr lang="en-GB" sz="3200" dirty="0" err="1"/>
              <a:t>na</a:t>
            </a:r>
            <a:r>
              <a:rPr lang="en-GB" sz="3200" dirty="0"/>
              <a:t> </a:t>
            </a:r>
            <a:r>
              <a:rPr lang="en-GB" sz="3200" dirty="0" err="1"/>
              <a:t>vreme</a:t>
            </a:r>
            <a:r>
              <a:rPr lang="en-GB" sz="3200" dirty="0"/>
              <a:t> </a:t>
            </a:r>
          </a:p>
          <a:p>
            <a:r>
              <a:rPr lang="en-GB" sz="3200" dirty="0" err="1"/>
              <a:t>Poštovanje</a:t>
            </a:r>
            <a:r>
              <a:rPr lang="en-GB" sz="3200" dirty="0"/>
              <a:t> </a:t>
            </a:r>
            <a:r>
              <a:rPr lang="en-GB" sz="3200" dirty="0" err="1"/>
              <a:t>drugih</a:t>
            </a:r>
            <a:r>
              <a:rPr lang="en-GB" sz="3200" dirty="0"/>
              <a:t> </a:t>
            </a:r>
          </a:p>
          <a:p>
            <a:r>
              <a:rPr lang="en-GB" sz="3200" dirty="0"/>
              <a:t>Bez </a:t>
            </a:r>
            <a:r>
              <a:rPr lang="en-GB" sz="3200" dirty="0" err="1"/>
              <a:t>korišćenja</a:t>
            </a:r>
            <a:r>
              <a:rPr lang="en-GB" sz="3200" dirty="0"/>
              <a:t> </a:t>
            </a:r>
            <a:r>
              <a:rPr lang="en-GB" sz="3200" dirty="0" err="1"/>
              <a:t>mobilnih</a:t>
            </a:r>
            <a:r>
              <a:rPr lang="en-GB" sz="3200" dirty="0"/>
              <a:t> </a:t>
            </a:r>
            <a:r>
              <a:rPr lang="en-GB" sz="3200" dirty="0" err="1"/>
              <a:t>telefona</a:t>
            </a:r>
            <a:endParaRPr lang="en-GB" sz="3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3710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2852-0A9A-4239-8F02-55EC5A35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33425"/>
            <a:ext cx="10487916" cy="1009649"/>
          </a:xfrm>
        </p:spPr>
        <p:txBody>
          <a:bodyPr>
            <a:normAutofit fontScale="90000"/>
          </a:bodyPr>
          <a:lstStyle/>
          <a:p>
            <a:br>
              <a:rPr lang="sr-Cyrl-RS" sz="4800" dirty="0"/>
            </a:br>
            <a:br>
              <a:rPr lang="sr-Cyrl-RS" sz="4800" dirty="0"/>
            </a:br>
            <a:br>
              <a:rPr lang="sr-Cyrl-RS" sz="4800" dirty="0"/>
            </a:br>
            <a:br>
              <a:rPr lang="sr-Cyrl-RS" sz="4800" dirty="0"/>
            </a:br>
            <a:br>
              <a:rPr lang="sr-Cyrl-RS" sz="4800" dirty="0"/>
            </a:br>
            <a:r>
              <a:rPr lang="sr-Cyrl-RS" sz="4800" dirty="0"/>
              <a:t> </a:t>
            </a:r>
            <a:br>
              <a:rPr lang="sr-Cyrl-RS" sz="4800" dirty="0"/>
            </a:br>
            <a:br>
              <a:rPr lang="sr-Cyrl-RS" sz="4800" dirty="0"/>
            </a:br>
            <a:br>
              <a:rPr lang="sr-Cyrl-RS" sz="4800" dirty="0"/>
            </a:br>
            <a:br>
              <a:rPr lang="en-GB" sz="4800" b="1" dirty="0"/>
            </a:br>
            <a:r>
              <a:rPr lang="en-GB" sz="4400" dirty="0"/>
              <a:t>Teme </a:t>
            </a:r>
            <a:r>
              <a:rPr lang="en-GB" sz="4400" dirty="0" err="1"/>
              <a:t>vežbi</a:t>
            </a:r>
            <a:r>
              <a:rPr lang="en-GB" sz="4400" dirty="0"/>
              <a:t>: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F832-919A-4E4E-8E53-7D7AE28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98583"/>
            <a:ext cx="10058400" cy="3570509"/>
          </a:xfrm>
        </p:spPr>
        <p:txBody>
          <a:bodyPr>
            <a:normAutofit/>
          </a:bodyPr>
          <a:lstStyle/>
          <a:p>
            <a:r>
              <a:rPr lang="en-GB" sz="3200" dirty="0" err="1"/>
              <a:t>Menadžment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osnovne</a:t>
            </a:r>
            <a:r>
              <a:rPr lang="en-GB" sz="3200" dirty="0"/>
              <a:t> </a:t>
            </a:r>
            <a:r>
              <a:rPr lang="en-GB" sz="3200" dirty="0" err="1"/>
              <a:t>kompeten</a:t>
            </a:r>
            <a:r>
              <a:rPr lang="sr-Latn-RS" sz="3200" dirty="0" err="1"/>
              <a:t>cij</a:t>
            </a:r>
            <a:r>
              <a:rPr lang="en-GB" sz="3200" dirty="0"/>
              <a:t>e </a:t>
            </a:r>
            <a:r>
              <a:rPr lang="en-GB" sz="3200" dirty="0" err="1"/>
              <a:t>menadžera</a:t>
            </a:r>
            <a:r>
              <a:rPr lang="sr-Cyrl-RS" sz="3200" dirty="0"/>
              <a:t>:</a:t>
            </a:r>
            <a:endParaRPr lang="en-GB" sz="3200" dirty="0"/>
          </a:p>
          <a:p>
            <a:pPr lvl="1"/>
            <a:r>
              <a:rPr lang="en-GB" sz="3200" dirty="0" err="1"/>
              <a:t>Planiranje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org</a:t>
            </a:r>
            <a:r>
              <a:rPr lang="sr-Latn-RS" sz="3200" dirty="0"/>
              <a:t>a</a:t>
            </a:r>
            <a:r>
              <a:rPr lang="en-GB" sz="3200" dirty="0" err="1"/>
              <a:t>nizovanje</a:t>
            </a:r>
            <a:endParaRPr lang="en-GB" sz="3200" dirty="0"/>
          </a:p>
          <a:p>
            <a:pPr lvl="1"/>
            <a:r>
              <a:rPr lang="en-GB" sz="3200" dirty="0" err="1"/>
              <a:t>Liderstvo</a:t>
            </a:r>
            <a:r>
              <a:rPr lang="en-GB" sz="3200" dirty="0"/>
              <a:t> </a:t>
            </a:r>
          </a:p>
          <a:p>
            <a:pPr lvl="1"/>
            <a:r>
              <a:rPr lang="en-GB" sz="3200" dirty="0" err="1"/>
              <a:t>Komunikacija</a:t>
            </a:r>
            <a:r>
              <a:rPr lang="en-GB" sz="3200" dirty="0"/>
              <a:t> </a:t>
            </a:r>
          </a:p>
          <a:p>
            <a:pPr lvl="1"/>
            <a:r>
              <a:rPr lang="en-GB" sz="3200" dirty="0" err="1"/>
              <a:t>Motivacija</a:t>
            </a:r>
            <a:endParaRPr lang="en-GB" sz="3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6889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2852-0A9A-4239-8F02-55EC5A35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7201"/>
            <a:ext cx="10353692" cy="1280160"/>
          </a:xfrm>
        </p:spPr>
        <p:txBody>
          <a:bodyPr>
            <a:normAutofit fontScale="90000"/>
          </a:bodyPr>
          <a:lstStyle/>
          <a:p>
            <a:br>
              <a:rPr lang="en-GB" sz="4800" dirty="0"/>
            </a:br>
            <a:r>
              <a:rPr lang="en-GB" sz="4400" dirty="0"/>
              <a:t>Teme </a:t>
            </a:r>
            <a:r>
              <a:rPr lang="en-GB" sz="4400" dirty="0" err="1"/>
              <a:t>vežbi</a:t>
            </a:r>
            <a:r>
              <a:rPr lang="en-GB" sz="4400" dirty="0"/>
              <a:t>: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F832-919A-4E4E-8E53-7D7AE28E7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i="1" dirty="0" err="1"/>
              <a:t>Organizaciona</a:t>
            </a:r>
            <a:r>
              <a:rPr lang="en-GB" sz="2800" i="1" dirty="0"/>
              <a:t> </a:t>
            </a:r>
            <a:r>
              <a:rPr lang="en-GB" sz="2800" i="1" dirty="0" err="1"/>
              <a:t>struktura</a:t>
            </a:r>
            <a:r>
              <a:rPr lang="en-GB" sz="2800" i="1" dirty="0"/>
              <a:t> </a:t>
            </a:r>
            <a:r>
              <a:rPr lang="en-GB" sz="2800" i="1" dirty="0" err="1"/>
              <a:t>menadžment</a:t>
            </a:r>
            <a:r>
              <a:rPr lang="sr-Latn-RS" sz="2800" i="1" dirty="0"/>
              <a:t>a</a:t>
            </a:r>
            <a:r>
              <a:rPr lang="en-GB" sz="2800" i="1" dirty="0"/>
              <a:t> u </a:t>
            </a:r>
            <a:r>
              <a:rPr lang="en-GB" sz="2800" i="1" dirty="0" err="1"/>
              <a:t>hotelu</a:t>
            </a:r>
            <a:r>
              <a:rPr lang="en-GB" sz="2800" i="1" dirty="0"/>
              <a:t> po </a:t>
            </a:r>
            <a:r>
              <a:rPr lang="en-GB" sz="2800" i="1" dirty="0" err="1"/>
              <a:t>sektorima</a:t>
            </a:r>
            <a:r>
              <a:rPr lang="sr-Cyrl-RS" sz="2800" i="1" dirty="0"/>
              <a:t>:</a:t>
            </a:r>
            <a:endParaRPr lang="en-GB" sz="2800" i="1" dirty="0"/>
          </a:p>
          <a:p>
            <a:pPr lvl="1">
              <a:lnSpc>
                <a:spcPct val="150000"/>
              </a:lnSpc>
            </a:pPr>
            <a:r>
              <a:rPr lang="en-GB" sz="2400" dirty="0" err="1"/>
              <a:t>Menadžment</a:t>
            </a:r>
            <a:r>
              <a:rPr lang="en-GB" sz="2400" dirty="0"/>
              <a:t> </a:t>
            </a:r>
            <a:r>
              <a:rPr lang="en-GB" sz="2400" dirty="0" err="1"/>
              <a:t>ljudskih</a:t>
            </a:r>
            <a:r>
              <a:rPr lang="en-GB" sz="2400" dirty="0"/>
              <a:t> </a:t>
            </a:r>
            <a:r>
              <a:rPr lang="en-GB" sz="2400" dirty="0" err="1"/>
              <a:t>resursa</a:t>
            </a:r>
            <a:r>
              <a:rPr lang="en-GB" sz="2400" dirty="0"/>
              <a:t> – </a:t>
            </a:r>
            <a:r>
              <a:rPr lang="en-GB" sz="2000" dirty="0" err="1"/>
              <a:t>Izrada</a:t>
            </a:r>
            <a:r>
              <a:rPr lang="en-GB" sz="2000" dirty="0"/>
              <a:t> </a:t>
            </a:r>
            <a:r>
              <a:rPr lang="en-GB" sz="2000" dirty="0" err="1"/>
              <a:t>biznis</a:t>
            </a:r>
            <a:r>
              <a:rPr lang="en-GB" sz="2000" dirty="0"/>
              <a:t> plana, </a:t>
            </a:r>
            <a:r>
              <a:rPr lang="en-GB" sz="2000" dirty="0" err="1"/>
              <a:t>planiranje</a:t>
            </a:r>
            <a:r>
              <a:rPr lang="en-GB" sz="2000" dirty="0"/>
              <a:t> </a:t>
            </a:r>
            <a:r>
              <a:rPr lang="en-GB" sz="2000" dirty="0" err="1"/>
              <a:t>zaposlenih</a:t>
            </a:r>
            <a:r>
              <a:rPr lang="en-GB" sz="2000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GB" sz="2400" dirty="0" err="1"/>
              <a:t>Menadžment</a:t>
            </a:r>
            <a:r>
              <a:rPr lang="en-GB" sz="2400" dirty="0"/>
              <a:t> </a:t>
            </a:r>
            <a:r>
              <a:rPr lang="en-GB" sz="2400" dirty="0" err="1"/>
              <a:t>sektora</a:t>
            </a:r>
            <a:r>
              <a:rPr lang="en-GB" sz="2400" dirty="0"/>
              <a:t> soba – </a:t>
            </a:r>
            <a:r>
              <a:rPr lang="en-GB" sz="2000" dirty="0" err="1"/>
              <a:t>Izrada</a:t>
            </a:r>
            <a:r>
              <a:rPr lang="en-GB" sz="2000" dirty="0"/>
              <a:t> </a:t>
            </a:r>
            <a:r>
              <a:rPr lang="en-GB" sz="2000" dirty="0" err="1"/>
              <a:t>biznis</a:t>
            </a:r>
            <a:r>
              <a:rPr lang="en-GB" sz="2000" dirty="0"/>
              <a:t> plana, </a:t>
            </a:r>
            <a:r>
              <a:rPr lang="en-GB" sz="2000" dirty="0" err="1"/>
              <a:t>paniranje</a:t>
            </a:r>
            <a:r>
              <a:rPr lang="en-GB" sz="2000" dirty="0"/>
              <a:t> </a:t>
            </a:r>
            <a:r>
              <a:rPr lang="en-GB" sz="2000" dirty="0" err="1"/>
              <a:t>tro</a:t>
            </a:r>
            <a:r>
              <a:rPr lang="sr-Latn-RS" sz="2000" dirty="0"/>
              <a:t>š</a:t>
            </a:r>
            <a:r>
              <a:rPr lang="en-GB" sz="2000" dirty="0" err="1"/>
              <a:t>kova</a:t>
            </a:r>
            <a:r>
              <a:rPr lang="en-GB" sz="2000" dirty="0"/>
              <a:t> soba </a:t>
            </a:r>
          </a:p>
          <a:p>
            <a:pPr lvl="1">
              <a:lnSpc>
                <a:spcPct val="150000"/>
              </a:lnSpc>
            </a:pPr>
            <a:r>
              <a:rPr lang="en-GB" sz="2400" dirty="0" err="1"/>
              <a:t>Menadžment</a:t>
            </a:r>
            <a:r>
              <a:rPr lang="en-GB" sz="2400" dirty="0"/>
              <a:t> </a:t>
            </a:r>
            <a:r>
              <a:rPr lang="en-GB" sz="2400" dirty="0" err="1"/>
              <a:t>hrane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pića</a:t>
            </a:r>
            <a:r>
              <a:rPr lang="en-GB" sz="2400" dirty="0"/>
              <a:t> – </a:t>
            </a:r>
            <a:r>
              <a:rPr lang="en-GB" sz="2000" dirty="0" err="1"/>
              <a:t>Izrada</a:t>
            </a:r>
            <a:r>
              <a:rPr lang="en-GB" sz="2000" dirty="0"/>
              <a:t> </a:t>
            </a:r>
            <a:r>
              <a:rPr lang="en-GB" sz="2000" dirty="0" err="1"/>
              <a:t>biznis</a:t>
            </a:r>
            <a:r>
              <a:rPr lang="en-GB" sz="2000" dirty="0"/>
              <a:t> plana, </a:t>
            </a:r>
            <a:r>
              <a:rPr lang="en-GB" sz="2000" dirty="0" err="1"/>
              <a:t>planiranje</a:t>
            </a:r>
            <a:r>
              <a:rPr lang="en-GB" sz="2000" dirty="0"/>
              <a:t> </a:t>
            </a:r>
            <a:r>
              <a:rPr lang="en-GB" sz="2000" dirty="0" err="1"/>
              <a:t>prihoda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tro</a:t>
            </a:r>
            <a:r>
              <a:rPr lang="sr-Latn-RS" sz="2000" dirty="0"/>
              <a:t>š</a:t>
            </a:r>
            <a:r>
              <a:rPr lang="en-GB" sz="2000" dirty="0" err="1"/>
              <a:t>kova</a:t>
            </a:r>
            <a:endParaRPr lang="en-GB" sz="2000" dirty="0"/>
          </a:p>
          <a:p>
            <a:pPr lvl="1">
              <a:lnSpc>
                <a:spcPct val="150000"/>
              </a:lnSpc>
            </a:pPr>
            <a:r>
              <a:rPr lang="en-GB" sz="2400" dirty="0" err="1"/>
              <a:t>Menaždment</a:t>
            </a:r>
            <a:r>
              <a:rPr lang="en-GB" sz="2400" dirty="0"/>
              <a:t> </a:t>
            </a:r>
            <a:r>
              <a:rPr lang="en-GB" sz="2400" dirty="0" err="1"/>
              <a:t>prodaje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prihoda</a:t>
            </a:r>
            <a:r>
              <a:rPr lang="en-GB" sz="2400" dirty="0"/>
              <a:t> - </a:t>
            </a:r>
            <a:r>
              <a:rPr lang="en-GB" sz="2000" dirty="0" err="1"/>
              <a:t>Izrada</a:t>
            </a:r>
            <a:r>
              <a:rPr lang="en-GB" sz="2000" dirty="0"/>
              <a:t> </a:t>
            </a:r>
            <a:r>
              <a:rPr lang="en-GB" sz="2000" dirty="0" err="1"/>
              <a:t>biznis</a:t>
            </a:r>
            <a:r>
              <a:rPr lang="en-GB" sz="2000" dirty="0"/>
              <a:t> plana </a:t>
            </a:r>
            <a:r>
              <a:rPr lang="sr-Latn-RS" sz="2000" dirty="0"/>
              <a:t>– planiranje prihoda soba i drugih prihoda</a:t>
            </a:r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2588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2852-0A9A-4239-8F02-55EC5A35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714376"/>
            <a:ext cx="10647307" cy="933450"/>
          </a:xfrm>
        </p:spPr>
        <p:txBody>
          <a:bodyPr>
            <a:normAutofit fontScale="90000"/>
          </a:bodyPr>
          <a:lstStyle/>
          <a:p>
            <a:br>
              <a:rPr lang="en-GB" sz="4800" dirty="0"/>
            </a:br>
            <a:r>
              <a:rPr lang="en-GB" sz="4400" dirty="0"/>
              <a:t>Filozofija </a:t>
            </a:r>
            <a:r>
              <a:rPr lang="en-GB" sz="4400" dirty="0" err="1"/>
              <a:t>uspešnog</a:t>
            </a:r>
            <a:r>
              <a:rPr lang="en-GB" sz="4400" dirty="0"/>
              <a:t> </a:t>
            </a:r>
            <a:r>
              <a:rPr lang="en-GB" sz="4400" dirty="0" err="1"/>
              <a:t>hotela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F832-919A-4E4E-8E53-7D7AE28E7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sr-Latn-R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4614F1E4-0CE1-4B51-9F00-0378C7815D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511416"/>
              </p:ext>
            </p:extLst>
          </p:nvPr>
        </p:nvGraphicFramePr>
        <p:xfrm>
          <a:off x="3356802" y="1951811"/>
          <a:ext cx="4860212" cy="382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Slide" r:id="rId3" imgW="2786059" imgH="2089527" progId="PowerPoint.Slide.8">
                  <p:embed/>
                </p:oleObj>
              </mc:Choice>
              <mc:Fallback>
                <p:oleObj name="Slide" r:id="rId3" imgW="2786059" imgH="2089527" progId="PowerPoint.Slide.8">
                  <p:embed/>
                  <p:pic>
                    <p:nvPicPr>
                      <p:cNvPr id="21506" name="Object 2">
                        <a:extLst>
                          <a:ext uri="{FF2B5EF4-FFF2-40B4-BE49-F238E27FC236}">
                            <a16:creationId xmlns:a16="http://schemas.microsoft.com/office/drawing/2014/main" id="{64160BA0-CF7E-4B22-A583-49296A5AE7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802" y="1951811"/>
                        <a:ext cx="4860212" cy="382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225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2852-0A9A-4239-8F02-55EC5A35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45303" cy="1180247"/>
          </a:xfrm>
        </p:spPr>
        <p:txBody>
          <a:bodyPr>
            <a:normAutofit fontScale="90000"/>
          </a:bodyPr>
          <a:lstStyle/>
          <a:p>
            <a:br>
              <a:rPr lang="en-GB" sz="4800" b="1" dirty="0"/>
            </a:br>
            <a:r>
              <a:rPr lang="en-GB" sz="4400" dirty="0"/>
              <a:t>Vežba: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F832-919A-4E4E-8E53-7D7AE28E7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lnSpc>
                <a:spcPct val="120000"/>
              </a:lnSpc>
              <a:spcAft>
                <a:spcPts val="0"/>
              </a:spcAft>
            </a:pPr>
            <a:r>
              <a:rPr lang="sr-Latn-CS" sz="3300" dirty="0" err="1"/>
              <a:t>Podeli</a:t>
            </a:r>
            <a:r>
              <a:rPr lang="en-GB" sz="3300" dirty="0" err="1"/>
              <a:t>te</a:t>
            </a:r>
            <a:r>
              <a:rPr lang="en-GB" sz="3300" dirty="0"/>
              <a:t> se</a:t>
            </a:r>
            <a:r>
              <a:rPr lang="sr-Latn-CS" sz="3300" dirty="0"/>
              <a:t> u grupe, Vlasnici – Zaposleni / Menadžeri</a:t>
            </a:r>
            <a:endParaRPr lang="en-GB" sz="3300" dirty="0"/>
          </a:p>
          <a:p>
            <a:pPr marL="0" lvl="0" indent="0">
              <a:lnSpc>
                <a:spcPct val="120000"/>
              </a:lnSpc>
              <a:spcAft>
                <a:spcPts val="0"/>
              </a:spcAft>
            </a:pPr>
            <a:r>
              <a:rPr lang="sr-Latn-CS" sz="3300" dirty="0"/>
              <a:t>Vlasnici imaju viziju</a:t>
            </a:r>
            <a:r>
              <a:rPr lang="sr-Latn-RS" sz="3300" dirty="0"/>
              <a:t> /</a:t>
            </a:r>
            <a:r>
              <a:rPr lang="en-GB" sz="3300" dirty="0"/>
              <a:t> </a:t>
            </a:r>
            <a:r>
              <a:rPr lang="sr-Latn-CS" sz="3300" dirty="0"/>
              <a:t>Menadžeri moraju da realizuju viziju</a:t>
            </a:r>
            <a:endParaRPr lang="sr-Latn-RS" sz="3300" dirty="0"/>
          </a:p>
          <a:p>
            <a:pPr marL="0" lvl="0" indent="0">
              <a:lnSpc>
                <a:spcPct val="120000"/>
              </a:lnSpc>
              <a:spcAft>
                <a:spcPts val="0"/>
              </a:spcAft>
            </a:pPr>
            <a:r>
              <a:rPr lang="sr-Latn-CS" sz="3300" dirty="0"/>
              <a:t>Imate budžet od </a:t>
            </a:r>
            <a:r>
              <a:rPr lang="en-GB" sz="3300" dirty="0"/>
              <a:t>20</a:t>
            </a:r>
            <a:r>
              <a:rPr lang="sr-Latn-CS" sz="3300" dirty="0"/>
              <a:t> miliona €:</a:t>
            </a:r>
            <a:endParaRPr lang="sr-Latn-RS" sz="3300" dirty="0"/>
          </a:p>
          <a:p>
            <a:pPr marL="0" lvl="0" indent="0">
              <a:lnSpc>
                <a:spcPct val="120000"/>
              </a:lnSpc>
              <a:spcAft>
                <a:spcPts val="0"/>
              </a:spcAft>
            </a:pPr>
            <a:r>
              <a:rPr lang="sr-Latn-CS" sz="3300" dirty="0"/>
              <a:t>Da </a:t>
            </a:r>
            <a:r>
              <a:rPr lang="sr-Latn-CS" sz="3300" dirty="0" err="1"/>
              <a:t>otv</a:t>
            </a:r>
            <a:r>
              <a:rPr lang="en-GB" sz="3300" dirty="0" err="1"/>
              <a:t>orite</a:t>
            </a:r>
            <a:r>
              <a:rPr lang="sr-Latn-CS" sz="3300" dirty="0"/>
              <a:t> </a:t>
            </a:r>
            <a:r>
              <a:rPr lang="en-GB" sz="3300" dirty="0"/>
              <a:t>hotel u </a:t>
            </a:r>
            <a:r>
              <a:rPr lang="en-GB" sz="3300" dirty="0" err="1"/>
              <a:t>gradu</a:t>
            </a:r>
            <a:r>
              <a:rPr lang="en-GB" sz="3300" dirty="0"/>
              <a:t> </a:t>
            </a:r>
          </a:p>
          <a:p>
            <a:pPr marL="0" lvl="0" indent="0">
              <a:lnSpc>
                <a:spcPct val="120000"/>
              </a:lnSpc>
              <a:spcAft>
                <a:spcPts val="0"/>
              </a:spcAft>
            </a:pPr>
            <a:r>
              <a:rPr lang="sr-Latn-CS" sz="3300" dirty="0"/>
              <a:t>Da postanu brend</a:t>
            </a:r>
            <a:endParaRPr lang="sr-Latn-RS" sz="3300" dirty="0"/>
          </a:p>
          <a:p>
            <a:pPr marL="0" lvl="0" indent="0">
              <a:lnSpc>
                <a:spcPct val="120000"/>
              </a:lnSpc>
              <a:spcAft>
                <a:spcPts val="0"/>
              </a:spcAft>
            </a:pPr>
            <a:r>
              <a:rPr lang="sr-Latn-CS" sz="3300" dirty="0"/>
              <a:t>Da se </a:t>
            </a:r>
            <a:r>
              <a:rPr lang="sr-Latn-CS" sz="3300" dirty="0" err="1"/>
              <a:t>drž</a:t>
            </a:r>
            <a:r>
              <a:rPr lang="en-GB" sz="3300" dirty="0" err="1"/>
              <a:t>ite</a:t>
            </a:r>
            <a:r>
              <a:rPr lang="sr-Latn-CS" sz="3300" dirty="0"/>
              <a:t> slajda zaposleni /vlasnik / klijent</a:t>
            </a:r>
            <a:endParaRPr lang="sr-Latn-RS" sz="3300" dirty="0"/>
          </a:p>
          <a:p>
            <a:pPr marL="0" lvl="0" indent="0">
              <a:lnSpc>
                <a:spcPct val="120000"/>
              </a:lnSpc>
              <a:spcAft>
                <a:spcPts val="0"/>
              </a:spcAft>
            </a:pPr>
            <a:r>
              <a:rPr lang="sr-Latn-CS" sz="3300" dirty="0"/>
              <a:t>Jedan prezentuje viziju Vlasnika dok ostali iz grupe Menadžera postavljaju pitanja</a:t>
            </a:r>
            <a:endParaRPr lang="sr-Latn-RS" sz="3300" dirty="0"/>
          </a:p>
          <a:p>
            <a:pPr marL="0" lvl="0" indent="0">
              <a:lnSpc>
                <a:spcPct val="120000"/>
              </a:lnSpc>
              <a:spcAft>
                <a:spcPts val="0"/>
              </a:spcAft>
            </a:pPr>
            <a:r>
              <a:rPr lang="sr-Latn-CS" sz="3300" dirty="0"/>
              <a:t>Jedan student iz grupe Menadžera prezentuje dok Vlasnici postavljaju pitanja</a:t>
            </a:r>
            <a:endParaRPr lang="sr-Latn-RS" sz="33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21242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">
            <a:extLst>
              <a:ext uri="{FF2B5EF4-FFF2-40B4-BE49-F238E27FC236}">
                <a16:creationId xmlns:a16="http://schemas.microsoft.com/office/drawing/2014/main" id="{D8D1D683-1D9B-4E79-A3C9-55705FC53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117" y="2203450"/>
            <a:ext cx="4343400" cy="4191000"/>
          </a:xfrm>
          <a:prstGeom prst="ellipse">
            <a:avLst/>
          </a:prstGeom>
          <a:solidFill>
            <a:srgbClr val="336699"/>
          </a:solidFill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r-Latn-CS" altLang="sr-Latn-RS" sz="2000" b="1">
              <a:cs typeface="Arial" panose="020B0604020202020204" pitchFamily="34" charset="0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D12EC33-11DF-4D40-9A24-83CEB6B5D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907" y="4819651"/>
            <a:ext cx="652937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sr-Latn-CS" altLang="sr-Latn-RS" sz="2000" b="1">
                <a:solidFill>
                  <a:schemeClr val="bg1"/>
                </a:solidFill>
                <a:cs typeface="Arial" panose="020B0604020202020204" pitchFamily="34" charset="0"/>
              </a:rPr>
              <a:t>Stav</a:t>
            </a:r>
            <a:endParaRPr lang="en-US" altLang="sr-Latn-RS" sz="20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3E4366C9-7D83-48C6-BE65-65CF70EA3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836" y="4286251"/>
            <a:ext cx="92333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sr-Latn-CS" altLang="sr-Latn-RS" sz="2000" b="1">
                <a:solidFill>
                  <a:schemeClr val="bg1"/>
                </a:solidFill>
                <a:cs typeface="Arial" panose="020B0604020202020204" pitchFamily="34" charset="0"/>
              </a:rPr>
              <a:t>Znanje</a:t>
            </a:r>
            <a:endParaRPr lang="en-US" altLang="sr-Latn-RS" sz="20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821" name="Line 5">
            <a:extLst>
              <a:ext uri="{FF2B5EF4-FFF2-40B4-BE49-F238E27FC236}">
                <a16:creationId xmlns:a16="http://schemas.microsoft.com/office/drawing/2014/main" id="{F1ED9C9C-EED7-4B3C-BC66-25B6F9AD73F5}"/>
              </a:ext>
            </a:extLst>
          </p:cNvPr>
          <p:cNvSpPr>
            <a:spLocks noChangeShapeType="1"/>
          </p:cNvSpPr>
          <p:nvPr/>
        </p:nvSpPr>
        <p:spPr bwMode="auto">
          <a:xfrm rot="1104321">
            <a:off x="5751514" y="4232275"/>
            <a:ext cx="1587" cy="2133600"/>
          </a:xfrm>
          <a:prstGeom prst="line">
            <a:avLst/>
          </a:prstGeom>
          <a:noFill/>
          <a:ln w="38100">
            <a:solidFill>
              <a:srgbClr val="F294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34822" name="Line 6">
            <a:extLst>
              <a:ext uri="{FF2B5EF4-FFF2-40B4-BE49-F238E27FC236}">
                <a16:creationId xmlns:a16="http://schemas.microsoft.com/office/drawing/2014/main" id="{D01F9313-0777-4D06-942A-9DEF6C295B32}"/>
              </a:ext>
            </a:extLst>
          </p:cNvPr>
          <p:cNvSpPr>
            <a:spLocks noChangeShapeType="1"/>
          </p:cNvSpPr>
          <p:nvPr/>
        </p:nvSpPr>
        <p:spPr bwMode="auto">
          <a:xfrm rot="20862687" flipV="1">
            <a:off x="6151564" y="4014789"/>
            <a:ext cx="2084387" cy="3175"/>
          </a:xfrm>
          <a:prstGeom prst="line">
            <a:avLst/>
          </a:prstGeom>
          <a:noFill/>
          <a:ln w="38100">
            <a:solidFill>
              <a:srgbClr val="F294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34823" name="Line 7">
            <a:extLst>
              <a:ext uri="{FF2B5EF4-FFF2-40B4-BE49-F238E27FC236}">
                <a16:creationId xmlns:a16="http://schemas.microsoft.com/office/drawing/2014/main" id="{CF0386D7-9CFA-4E17-9EA0-D14B1C2FF8B3}"/>
              </a:ext>
            </a:extLst>
          </p:cNvPr>
          <p:cNvSpPr>
            <a:spLocks noChangeShapeType="1"/>
          </p:cNvSpPr>
          <p:nvPr/>
        </p:nvSpPr>
        <p:spPr bwMode="auto">
          <a:xfrm rot="2787858" flipH="1" flipV="1">
            <a:off x="4348163" y="3479800"/>
            <a:ext cx="2095500" cy="25400"/>
          </a:xfrm>
          <a:prstGeom prst="line">
            <a:avLst/>
          </a:prstGeom>
          <a:noFill/>
          <a:ln w="38100">
            <a:solidFill>
              <a:srgbClr val="F294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11AD42C8-DF48-4341-B622-1EF5BF40C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393" y="2914651"/>
            <a:ext cx="973153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sr-Latn-CS" altLang="sr-Latn-RS" sz="2000" b="1" dirty="0" err="1">
                <a:solidFill>
                  <a:schemeClr val="bg1"/>
                </a:solidFill>
                <a:cs typeface="Arial" panose="020B0604020202020204" pitchFamily="34" charset="0"/>
              </a:rPr>
              <a:t>Veštine</a:t>
            </a:r>
            <a:endParaRPr lang="en-US" altLang="sr-Latn-R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825" name="Oval 9">
            <a:extLst>
              <a:ext uri="{FF2B5EF4-FFF2-40B4-BE49-F238E27FC236}">
                <a16:creationId xmlns:a16="http://schemas.microsoft.com/office/drawing/2014/main" id="{3F24BD98-3D5C-4B7E-876D-6DCAABBBD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4146550"/>
            <a:ext cx="152400" cy="152400"/>
          </a:xfrm>
          <a:prstGeom prst="ellipse">
            <a:avLst/>
          </a:prstGeom>
          <a:solidFill>
            <a:srgbClr val="F29400"/>
          </a:solidFill>
          <a:ln w="9525">
            <a:solidFill>
              <a:srgbClr val="F294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34826" name="Rectangle 10">
            <a:extLst>
              <a:ext uri="{FF2B5EF4-FFF2-40B4-BE49-F238E27FC236}">
                <a16:creationId xmlns:a16="http://schemas.microsoft.com/office/drawing/2014/main" id="{AC9AB2B4-C3D8-41B1-AB17-8FEA65E29E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5248" y="808037"/>
            <a:ext cx="9635273" cy="967539"/>
          </a:xfrm>
          <a:noFill/>
          <a:ln/>
        </p:spPr>
        <p:txBody>
          <a:bodyPr>
            <a:normAutofit fontScale="90000"/>
          </a:bodyPr>
          <a:lstStyle/>
          <a:p>
            <a:br>
              <a:rPr lang="sr-Latn-RS" sz="4800" dirty="0"/>
            </a:br>
            <a:r>
              <a:rPr lang="en-GB" sz="4400" dirty="0"/>
              <a:t>Šta </a:t>
            </a:r>
            <a:r>
              <a:rPr lang="en-GB" sz="4400" dirty="0" err="1"/>
              <a:t>su</a:t>
            </a:r>
            <a:r>
              <a:rPr lang="en-GB" sz="4400" dirty="0"/>
              <a:t> </a:t>
            </a:r>
            <a:r>
              <a:rPr lang="en-GB" sz="4400" dirty="0" err="1"/>
              <a:t>kompetencije</a:t>
            </a:r>
            <a:r>
              <a:rPr lang="en-GB" sz="4400" dirty="0"/>
              <a:t>?</a:t>
            </a:r>
            <a:endParaRPr lang="sr-Latn-CS" altLang="sr-Latn-RS" dirty="0"/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{0C454BE7-EF8C-4B2C-BDA7-3719819A23D0}tf56160789_win32</Template>
  <TotalTime>0</TotalTime>
  <Words>322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Bookman Old Style</vt:lpstr>
      <vt:lpstr>Calibri</vt:lpstr>
      <vt:lpstr>Franklin Gothic Book</vt:lpstr>
      <vt:lpstr>1_RetrospectVTI</vt:lpstr>
      <vt:lpstr>Slide</vt:lpstr>
      <vt:lpstr>Menadžment u hotelijerstvu </vt:lpstr>
      <vt:lpstr>Ko je ko:</vt:lpstr>
      <vt:lpstr>Ako vodite računa o vašim zaposlenima, oni će voditi računa o vašim gostima.</vt:lpstr>
      <vt:lpstr>Svrha vežbi</vt:lpstr>
      <vt:lpstr>          Teme vežbi:</vt:lpstr>
      <vt:lpstr> Teme vežbi:</vt:lpstr>
      <vt:lpstr> Filozofija uspešnog hotela</vt:lpstr>
      <vt:lpstr> Vežba:</vt:lpstr>
      <vt:lpstr> Šta su kompetencije?</vt:lpstr>
      <vt:lpstr> Vežba:</vt:lpstr>
      <vt:lpstr>Menadžment u hotelijerstvu - vežbe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Marko Ilic - Falkensteiner Hotel Beograd</dc:creator>
  <cp:lastModifiedBy>Marko Ilic - Falkensteiner Hotel Beograd</cp:lastModifiedBy>
  <cp:revision>30</cp:revision>
  <dcterms:created xsi:type="dcterms:W3CDTF">2021-10-21T06:28:36Z</dcterms:created>
  <dcterms:modified xsi:type="dcterms:W3CDTF">2022-11-25T16:17:01Z</dcterms:modified>
</cp:coreProperties>
</file>