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305" r:id="rId4"/>
    <p:sldId id="260" r:id="rId5"/>
    <p:sldId id="306" r:id="rId6"/>
    <p:sldId id="298" r:id="rId7"/>
    <p:sldId id="300" r:id="rId8"/>
    <p:sldId id="302" r:id="rId9"/>
    <p:sldId id="274" r:id="rId10"/>
    <p:sldId id="290" r:id="rId11"/>
    <p:sldId id="309" r:id="rId12"/>
    <p:sldId id="303" r:id="rId13"/>
    <p:sldId id="307" r:id="rId14"/>
    <p:sldId id="308" r:id="rId15"/>
    <p:sldId id="304" r:id="rId16"/>
    <p:sldId id="289" r:id="rId17"/>
    <p:sldId id="283" r:id="rId18"/>
    <p:sldId id="284" r:id="rId19"/>
    <p:sldId id="297" r:id="rId20"/>
    <p:sldId id="314" r:id="rId21"/>
    <p:sldId id="315" r:id="rId22"/>
    <p:sldId id="316" r:id="rId23"/>
    <p:sldId id="317" r:id="rId24"/>
    <p:sldId id="318" r:id="rId25"/>
    <p:sldId id="296" r:id="rId26"/>
    <p:sldId id="319" r:id="rId27"/>
    <p:sldId id="278" r:id="rId28"/>
    <p:sldId id="312" r:id="rId29"/>
    <p:sldId id="324" r:id="rId30"/>
    <p:sldId id="295" r:id="rId31"/>
    <p:sldId id="322" r:id="rId32"/>
    <p:sldId id="321" r:id="rId33"/>
    <p:sldId id="310" r:id="rId34"/>
    <p:sldId id="313" r:id="rId35"/>
    <p:sldId id="311" r:id="rId36"/>
    <p:sldId id="323" r:id="rId37"/>
    <p:sldId id="325" r:id="rId38"/>
    <p:sldId id="281" r:id="rId39"/>
    <p:sldId id="261" r:id="rId40"/>
    <p:sldId id="262" r:id="rId41"/>
    <p:sldId id="263" r:id="rId42"/>
    <p:sldId id="282" r:id="rId43"/>
    <p:sldId id="285" r:id="rId44"/>
    <p:sldId id="286" r:id="rId45"/>
    <p:sldId id="287" r:id="rId46"/>
    <p:sldId id="326" r:id="rId47"/>
    <p:sldId id="327" r:id="rId48"/>
    <p:sldId id="328" r:id="rId49"/>
    <p:sldId id="329" r:id="rId50"/>
    <p:sldId id="288" r:id="rId51"/>
    <p:sldId id="291" r:id="rId52"/>
    <p:sldId id="292" r:id="rId53"/>
    <p:sldId id="293" r:id="rId54"/>
    <p:sldId id="294" r:id="rId55"/>
    <p:sldId id="265" r:id="rId56"/>
    <p:sldId id="266" r:id="rId57"/>
    <p:sldId id="257" r:id="rId58"/>
    <p:sldId id="276" r:id="rId59"/>
    <p:sldId id="275" r:id="rId6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2681"/>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437"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226EC-19CF-2369-5305-15F458E2DC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a:extLst>
              <a:ext uri="{FF2B5EF4-FFF2-40B4-BE49-F238E27FC236}">
                <a16:creationId xmlns:a16="http://schemas.microsoft.com/office/drawing/2014/main" id="{1DF84A4A-BB7C-960A-90C3-49BA147E0D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a:extLst>
              <a:ext uri="{FF2B5EF4-FFF2-40B4-BE49-F238E27FC236}">
                <a16:creationId xmlns:a16="http://schemas.microsoft.com/office/drawing/2014/main" id="{C6E3F74D-19A7-E192-C9F2-F0AF4B4049C0}"/>
              </a:ext>
            </a:extLst>
          </p:cNvPr>
          <p:cNvSpPr>
            <a:spLocks noGrp="1"/>
          </p:cNvSpPr>
          <p:nvPr>
            <p:ph type="dt" sz="half" idx="10"/>
          </p:nvPr>
        </p:nvSpPr>
        <p:spPr/>
        <p:txBody>
          <a:bodyPr/>
          <a:lstStyle/>
          <a:p>
            <a:fld id="{470F8B59-2DCB-4698-AC90-9E8CFC7FEE3F}" type="datetimeFigureOut">
              <a:rPr lang="sr-Latn-RS" smtClean="0"/>
              <a:t>26.4.2024.</a:t>
            </a:fld>
            <a:endParaRPr lang="sr-Latn-RS"/>
          </a:p>
        </p:txBody>
      </p:sp>
      <p:sp>
        <p:nvSpPr>
          <p:cNvPr id="5" name="Footer Placeholder 4">
            <a:extLst>
              <a:ext uri="{FF2B5EF4-FFF2-40B4-BE49-F238E27FC236}">
                <a16:creationId xmlns:a16="http://schemas.microsoft.com/office/drawing/2014/main" id="{1D970DA6-18A6-E5A4-02C2-5C955AAF959C}"/>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52169262-CFC6-5C86-4121-FD02B67F0366}"/>
              </a:ext>
            </a:extLst>
          </p:cNvPr>
          <p:cNvSpPr>
            <a:spLocks noGrp="1"/>
          </p:cNvSpPr>
          <p:nvPr>
            <p:ph type="sldNum" sz="quarter" idx="12"/>
          </p:nvPr>
        </p:nvSpPr>
        <p:spPr/>
        <p:txBody>
          <a:bodyPr/>
          <a:lstStyle/>
          <a:p>
            <a:fld id="{932123D3-222E-478E-B6A1-CDB78919E124}" type="slidenum">
              <a:rPr lang="sr-Latn-RS" smtClean="0"/>
              <a:t>‹#›</a:t>
            </a:fld>
            <a:endParaRPr lang="sr-Latn-RS"/>
          </a:p>
        </p:txBody>
      </p:sp>
    </p:spTree>
    <p:extLst>
      <p:ext uri="{BB962C8B-B14F-4D97-AF65-F5344CB8AC3E}">
        <p14:creationId xmlns:p14="http://schemas.microsoft.com/office/powerpoint/2010/main" val="2416377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25103-FB35-D710-EB8A-8AF317F1F020}"/>
              </a:ext>
            </a:extLst>
          </p:cNvPr>
          <p:cNvSpPr>
            <a:spLocks noGrp="1"/>
          </p:cNvSpPr>
          <p:nvPr>
            <p:ph type="title"/>
          </p:nvPr>
        </p:nvSpPr>
        <p:spPr/>
        <p:txBody>
          <a:bodyPr/>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65AC7FD7-C8DA-03F0-278A-D8DF152F47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5FF85E98-083D-C643-0FAF-3DB9EAE5C8FB}"/>
              </a:ext>
            </a:extLst>
          </p:cNvPr>
          <p:cNvSpPr>
            <a:spLocks noGrp="1"/>
          </p:cNvSpPr>
          <p:nvPr>
            <p:ph type="dt" sz="half" idx="10"/>
          </p:nvPr>
        </p:nvSpPr>
        <p:spPr/>
        <p:txBody>
          <a:bodyPr/>
          <a:lstStyle/>
          <a:p>
            <a:fld id="{470F8B59-2DCB-4698-AC90-9E8CFC7FEE3F}" type="datetimeFigureOut">
              <a:rPr lang="sr-Latn-RS" smtClean="0"/>
              <a:t>26.4.2024.</a:t>
            </a:fld>
            <a:endParaRPr lang="sr-Latn-RS"/>
          </a:p>
        </p:txBody>
      </p:sp>
      <p:sp>
        <p:nvSpPr>
          <p:cNvPr id="5" name="Footer Placeholder 4">
            <a:extLst>
              <a:ext uri="{FF2B5EF4-FFF2-40B4-BE49-F238E27FC236}">
                <a16:creationId xmlns:a16="http://schemas.microsoft.com/office/drawing/2014/main" id="{09EE9D08-6FB8-A78A-24EA-F78C6D2918B7}"/>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87B167E5-2426-2464-7C08-79F828305E42}"/>
              </a:ext>
            </a:extLst>
          </p:cNvPr>
          <p:cNvSpPr>
            <a:spLocks noGrp="1"/>
          </p:cNvSpPr>
          <p:nvPr>
            <p:ph type="sldNum" sz="quarter" idx="12"/>
          </p:nvPr>
        </p:nvSpPr>
        <p:spPr/>
        <p:txBody>
          <a:bodyPr/>
          <a:lstStyle/>
          <a:p>
            <a:fld id="{932123D3-222E-478E-B6A1-CDB78919E124}" type="slidenum">
              <a:rPr lang="sr-Latn-RS" smtClean="0"/>
              <a:t>‹#›</a:t>
            </a:fld>
            <a:endParaRPr lang="sr-Latn-RS"/>
          </a:p>
        </p:txBody>
      </p:sp>
    </p:spTree>
    <p:extLst>
      <p:ext uri="{BB962C8B-B14F-4D97-AF65-F5344CB8AC3E}">
        <p14:creationId xmlns:p14="http://schemas.microsoft.com/office/powerpoint/2010/main" val="179750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DD01C6-F2AE-11F0-5821-A2F27E2874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D7F66A1E-FE0A-D275-373D-4CE90F348F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64620886-82B2-72AA-4D44-69C947266DF1}"/>
              </a:ext>
            </a:extLst>
          </p:cNvPr>
          <p:cNvSpPr>
            <a:spLocks noGrp="1"/>
          </p:cNvSpPr>
          <p:nvPr>
            <p:ph type="dt" sz="half" idx="10"/>
          </p:nvPr>
        </p:nvSpPr>
        <p:spPr/>
        <p:txBody>
          <a:bodyPr/>
          <a:lstStyle/>
          <a:p>
            <a:fld id="{470F8B59-2DCB-4698-AC90-9E8CFC7FEE3F}" type="datetimeFigureOut">
              <a:rPr lang="sr-Latn-RS" smtClean="0"/>
              <a:t>26.4.2024.</a:t>
            </a:fld>
            <a:endParaRPr lang="sr-Latn-RS"/>
          </a:p>
        </p:txBody>
      </p:sp>
      <p:sp>
        <p:nvSpPr>
          <p:cNvPr id="5" name="Footer Placeholder 4">
            <a:extLst>
              <a:ext uri="{FF2B5EF4-FFF2-40B4-BE49-F238E27FC236}">
                <a16:creationId xmlns:a16="http://schemas.microsoft.com/office/drawing/2014/main" id="{9CA785CF-7306-D020-A39F-2F2588B6941C}"/>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12EE44A4-7775-57A0-1ED0-943FB0728D5E}"/>
              </a:ext>
            </a:extLst>
          </p:cNvPr>
          <p:cNvSpPr>
            <a:spLocks noGrp="1"/>
          </p:cNvSpPr>
          <p:nvPr>
            <p:ph type="sldNum" sz="quarter" idx="12"/>
          </p:nvPr>
        </p:nvSpPr>
        <p:spPr/>
        <p:txBody>
          <a:bodyPr/>
          <a:lstStyle/>
          <a:p>
            <a:fld id="{932123D3-222E-478E-B6A1-CDB78919E124}" type="slidenum">
              <a:rPr lang="sr-Latn-RS" smtClean="0"/>
              <a:t>‹#›</a:t>
            </a:fld>
            <a:endParaRPr lang="sr-Latn-RS"/>
          </a:p>
        </p:txBody>
      </p:sp>
    </p:spTree>
    <p:extLst>
      <p:ext uri="{BB962C8B-B14F-4D97-AF65-F5344CB8AC3E}">
        <p14:creationId xmlns:p14="http://schemas.microsoft.com/office/powerpoint/2010/main" val="333012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47DD9-9575-BF55-C81B-717DADF7F00D}"/>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3E41F518-8B54-8EBB-55DB-9AE78E945D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DAB13BE9-01B1-C6AB-8D36-2C3694DA5858}"/>
              </a:ext>
            </a:extLst>
          </p:cNvPr>
          <p:cNvSpPr>
            <a:spLocks noGrp="1"/>
          </p:cNvSpPr>
          <p:nvPr>
            <p:ph type="dt" sz="half" idx="10"/>
          </p:nvPr>
        </p:nvSpPr>
        <p:spPr/>
        <p:txBody>
          <a:bodyPr/>
          <a:lstStyle/>
          <a:p>
            <a:fld id="{470F8B59-2DCB-4698-AC90-9E8CFC7FEE3F}" type="datetimeFigureOut">
              <a:rPr lang="sr-Latn-RS" smtClean="0"/>
              <a:t>26.4.2024.</a:t>
            </a:fld>
            <a:endParaRPr lang="sr-Latn-RS"/>
          </a:p>
        </p:txBody>
      </p:sp>
      <p:sp>
        <p:nvSpPr>
          <p:cNvPr id="5" name="Footer Placeholder 4">
            <a:extLst>
              <a:ext uri="{FF2B5EF4-FFF2-40B4-BE49-F238E27FC236}">
                <a16:creationId xmlns:a16="http://schemas.microsoft.com/office/drawing/2014/main" id="{4FEB0642-7F81-140B-4C29-EC47329461F5}"/>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F5737EBB-90E8-D7D5-96A6-D1F2DD01733B}"/>
              </a:ext>
            </a:extLst>
          </p:cNvPr>
          <p:cNvSpPr>
            <a:spLocks noGrp="1"/>
          </p:cNvSpPr>
          <p:nvPr>
            <p:ph type="sldNum" sz="quarter" idx="12"/>
          </p:nvPr>
        </p:nvSpPr>
        <p:spPr/>
        <p:txBody>
          <a:bodyPr/>
          <a:lstStyle/>
          <a:p>
            <a:fld id="{932123D3-222E-478E-B6A1-CDB78919E124}" type="slidenum">
              <a:rPr lang="sr-Latn-RS" smtClean="0"/>
              <a:t>‹#›</a:t>
            </a:fld>
            <a:endParaRPr lang="sr-Latn-RS"/>
          </a:p>
        </p:txBody>
      </p:sp>
    </p:spTree>
    <p:extLst>
      <p:ext uri="{BB962C8B-B14F-4D97-AF65-F5344CB8AC3E}">
        <p14:creationId xmlns:p14="http://schemas.microsoft.com/office/powerpoint/2010/main" val="355693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0CD2F-EE79-5BF1-4F72-C0454AA5E4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a:extLst>
              <a:ext uri="{FF2B5EF4-FFF2-40B4-BE49-F238E27FC236}">
                <a16:creationId xmlns:a16="http://schemas.microsoft.com/office/drawing/2014/main" id="{B0EFA510-A257-08B4-7CCA-52B94C177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79169F-BF2B-68B9-79CF-09E04061CB9D}"/>
              </a:ext>
            </a:extLst>
          </p:cNvPr>
          <p:cNvSpPr>
            <a:spLocks noGrp="1"/>
          </p:cNvSpPr>
          <p:nvPr>
            <p:ph type="dt" sz="half" idx="10"/>
          </p:nvPr>
        </p:nvSpPr>
        <p:spPr/>
        <p:txBody>
          <a:bodyPr/>
          <a:lstStyle/>
          <a:p>
            <a:fld id="{470F8B59-2DCB-4698-AC90-9E8CFC7FEE3F}" type="datetimeFigureOut">
              <a:rPr lang="sr-Latn-RS" smtClean="0"/>
              <a:t>26.4.2024.</a:t>
            </a:fld>
            <a:endParaRPr lang="sr-Latn-RS"/>
          </a:p>
        </p:txBody>
      </p:sp>
      <p:sp>
        <p:nvSpPr>
          <p:cNvPr id="5" name="Footer Placeholder 4">
            <a:extLst>
              <a:ext uri="{FF2B5EF4-FFF2-40B4-BE49-F238E27FC236}">
                <a16:creationId xmlns:a16="http://schemas.microsoft.com/office/drawing/2014/main" id="{2B8268C3-8FF8-9921-0ADE-129C1B6A5A21}"/>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B375B3AA-6900-8E25-57C2-A9DEDF2A7C98}"/>
              </a:ext>
            </a:extLst>
          </p:cNvPr>
          <p:cNvSpPr>
            <a:spLocks noGrp="1"/>
          </p:cNvSpPr>
          <p:nvPr>
            <p:ph type="sldNum" sz="quarter" idx="12"/>
          </p:nvPr>
        </p:nvSpPr>
        <p:spPr/>
        <p:txBody>
          <a:bodyPr/>
          <a:lstStyle/>
          <a:p>
            <a:fld id="{932123D3-222E-478E-B6A1-CDB78919E124}" type="slidenum">
              <a:rPr lang="sr-Latn-RS" smtClean="0"/>
              <a:t>‹#›</a:t>
            </a:fld>
            <a:endParaRPr lang="sr-Latn-RS"/>
          </a:p>
        </p:txBody>
      </p:sp>
    </p:spTree>
    <p:extLst>
      <p:ext uri="{BB962C8B-B14F-4D97-AF65-F5344CB8AC3E}">
        <p14:creationId xmlns:p14="http://schemas.microsoft.com/office/powerpoint/2010/main" val="123830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927C0-A0D1-3B1C-07CD-EA47C87E062D}"/>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8F536A9C-34CB-FF31-C6DB-5AA2944F47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a:extLst>
              <a:ext uri="{FF2B5EF4-FFF2-40B4-BE49-F238E27FC236}">
                <a16:creationId xmlns:a16="http://schemas.microsoft.com/office/drawing/2014/main" id="{9418A04E-23AF-DE2C-21E2-B14759C3C1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a:extLst>
              <a:ext uri="{FF2B5EF4-FFF2-40B4-BE49-F238E27FC236}">
                <a16:creationId xmlns:a16="http://schemas.microsoft.com/office/drawing/2014/main" id="{19E7E84F-846B-8B30-88E2-64B65C2990CD}"/>
              </a:ext>
            </a:extLst>
          </p:cNvPr>
          <p:cNvSpPr>
            <a:spLocks noGrp="1"/>
          </p:cNvSpPr>
          <p:nvPr>
            <p:ph type="dt" sz="half" idx="10"/>
          </p:nvPr>
        </p:nvSpPr>
        <p:spPr/>
        <p:txBody>
          <a:bodyPr/>
          <a:lstStyle/>
          <a:p>
            <a:fld id="{470F8B59-2DCB-4698-AC90-9E8CFC7FEE3F}" type="datetimeFigureOut">
              <a:rPr lang="sr-Latn-RS" smtClean="0"/>
              <a:t>26.4.2024.</a:t>
            </a:fld>
            <a:endParaRPr lang="sr-Latn-RS"/>
          </a:p>
        </p:txBody>
      </p:sp>
      <p:sp>
        <p:nvSpPr>
          <p:cNvPr id="6" name="Footer Placeholder 5">
            <a:extLst>
              <a:ext uri="{FF2B5EF4-FFF2-40B4-BE49-F238E27FC236}">
                <a16:creationId xmlns:a16="http://schemas.microsoft.com/office/drawing/2014/main" id="{20495825-0B73-E782-2CA9-83CA73D9A6D3}"/>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AFB44214-8EC2-5216-3182-15FCDF47FCC5}"/>
              </a:ext>
            </a:extLst>
          </p:cNvPr>
          <p:cNvSpPr>
            <a:spLocks noGrp="1"/>
          </p:cNvSpPr>
          <p:nvPr>
            <p:ph type="sldNum" sz="quarter" idx="12"/>
          </p:nvPr>
        </p:nvSpPr>
        <p:spPr/>
        <p:txBody>
          <a:bodyPr/>
          <a:lstStyle/>
          <a:p>
            <a:fld id="{932123D3-222E-478E-B6A1-CDB78919E124}" type="slidenum">
              <a:rPr lang="sr-Latn-RS" smtClean="0"/>
              <a:t>‹#›</a:t>
            </a:fld>
            <a:endParaRPr lang="sr-Latn-RS"/>
          </a:p>
        </p:txBody>
      </p:sp>
    </p:spTree>
    <p:extLst>
      <p:ext uri="{BB962C8B-B14F-4D97-AF65-F5344CB8AC3E}">
        <p14:creationId xmlns:p14="http://schemas.microsoft.com/office/powerpoint/2010/main" val="317899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687A-1B7F-B743-5333-D16CE869DCD6}"/>
              </a:ext>
            </a:extLst>
          </p:cNvPr>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56B2F79C-1D01-2D04-5553-ABA6C495DB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BE56EF-71B4-EC06-ECE9-958054B097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a:extLst>
              <a:ext uri="{FF2B5EF4-FFF2-40B4-BE49-F238E27FC236}">
                <a16:creationId xmlns:a16="http://schemas.microsoft.com/office/drawing/2014/main" id="{1F9AB290-C975-D727-EF12-E387B31B86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41B029-F244-728A-AA7F-6B176AB5D6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a:extLst>
              <a:ext uri="{FF2B5EF4-FFF2-40B4-BE49-F238E27FC236}">
                <a16:creationId xmlns:a16="http://schemas.microsoft.com/office/drawing/2014/main" id="{EA02ECE4-3B3F-F898-10B6-745015662665}"/>
              </a:ext>
            </a:extLst>
          </p:cNvPr>
          <p:cNvSpPr>
            <a:spLocks noGrp="1"/>
          </p:cNvSpPr>
          <p:nvPr>
            <p:ph type="dt" sz="half" idx="10"/>
          </p:nvPr>
        </p:nvSpPr>
        <p:spPr/>
        <p:txBody>
          <a:bodyPr/>
          <a:lstStyle/>
          <a:p>
            <a:fld id="{470F8B59-2DCB-4698-AC90-9E8CFC7FEE3F}" type="datetimeFigureOut">
              <a:rPr lang="sr-Latn-RS" smtClean="0"/>
              <a:t>26.4.2024.</a:t>
            </a:fld>
            <a:endParaRPr lang="sr-Latn-RS"/>
          </a:p>
        </p:txBody>
      </p:sp>
      <p:sp>
        <p:nvSpPr>
          <p:cNvPr id="8" name="Footer Placeholder 7">
            <a:extLst>
              <a:ext uri="{FF2B5EF4-FFF2-40B4-BE49-F238E27FC236}">
                <a16:creationId xmlns:a16="http://schemas.microsoft.com/office/drawing/2014/main" id="{F233AEC6-BF3A-2E87-5152-8A0C400D4944}"/>
              </a:ext>
            </a:extLst>
          </p:cNvPr>
          <p:cNvSpPr>
            <a:spLocks noGrp="1"/>
          </p:cNvSpPr>
          <p:nvPr>
            <p:ph type="ftr" sz="quarter" idx="11"/>
          </p:nvPr>
        </p:nvSpPr>
        <p:spPr/>
        <p:txBody>
          <a:bodyPr/>
          <a:lstStyle/>
          <a:p>
            <a:endParaRPr lang="sr-Latn-RS"/>
          </a:p>
        </p:txBody>
      </p:sp>
      <p:sp>
        <p:nvSpPr>
          <p:cNvPr id="9" name="Slide Number Placeholder 8">
            <a:extLst>
              <a:ext uri="{FF2B5EF4-FFF2-40B4-BE49-F238E27FC236}">
                <a16:creationId xmlns:a16="http://schemas.microsoft.com/office/drawing/2014/main" id="{BD73FC67-56BA-440E-7352-F3775CD72BF0}"/>
              </a:ext>
            </a:extLst>
          </p:cNvPr>
          <p:cNvSpPr>
            <a:spLocks noGrp="1"/>
          </p:cNvSpPr>
          <p:nvPr>
            <p:ph type="sldNum" sz="quarter" idx="12"/>
          </p:nvPr>
        </p:nvSpPr>
        <p:spPr/>
        <p:txBody>
          <a:bodyPr/>
          <a:lstStyle/>
          <a:p>
            <a:fld id="{932123D3-222E-478E-B6A1-CDB78919E124}" type="slidenum">
              <a:rPr lang="sr-Latn-RS" smtClean="0"/>
              <a:t>‹#›</a:t>
            </a:fld>
            <a:endParaRPr lang="sr-Latn-RS"/>
          </a:p>
        </p:txBody>
      </p:sp>
    </p:spTree>
    <p:extLst>
      <p:ext uri="{BB962C8B-B14F-4D97-AF65-F5344CB8AC3E}">
        <p14:creationId xmlns:p14="http://schemas.microsoft.com/office/powerpoint/2010/main" val="160237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B9AF7-C6C6-4B2E-8E14-BBEFEAEAEB53}"/>
              </a:ext>
            </a:extLst>
          </p:cNvPr>
          <p:cNvSpPr>
            <a:spLocks noGrp="1"/>
          </p:cNvSpPr>
          <p:nvPr>
            <p:ph type="title"/>
          </p:nvPr>
        </p:nvSpPr>
        <p:spPr/>
        <p:txBody>
          <a:bodyPr/>
          <a:lstStyle/>
          <a:p>
            <a:r>
              <a:rPr lang="en-US"/>
              <a:t>Click to edit Master title style</a:t>
            </a:r>
            <a:endParaRPr lang="sr-Latn-RS"/>
          </a:p>
        </p:txBody>
      </p:sp>
      <p:sp>
        <p:nvSpPr>
          <p:cNvPr id="3" name="Date Placeholder 2">
            <a:extLst>
              <a:ext uri="{FF2B5EF4-FFF2-40B4-BE49-F238E27FC236}">
                <a16:creationId xmlns:a16="http://schemas.microsoft.com/office/drawing/2014/main" id="{B5F396E9-5A36-CA1C-F1D1-4829F801E51A}"/>
              </a:ext>
            </a:extLst>
          </p:cNvPr>
          <p:cNvSpPr>
            <a:spLocks noGrp="1"/>
          </p:cNvSpPr>
          <p:nvPr>
            <p:ph type="dt" sz="half" idx="10"/>
          </p:nvPr>
        </p:nvSpPr>
        <p:spPr/>
        <p:txBody>
          <a:bodyPr/>
          <a:lstStyle/>
          <a:p>
            <a:fld id="{470F8B59-2DCB-4698-AC90-9E8CFC7FEE3F}" type="datetimeFigureOut">
              <a:rPr lang="sr-Latn-RS" smtClean="0"/>
              <a:t>26.4.2024.</a:t>
            </a:fld>
            <a:endParaRPr lang="sr-Latn-RS"/>
          </a:p>
        </p:txBody>
      </p:sp>
      <p:sp>
        <p:nvSpPr>
          <p:cNvPr id="4" name="Footer Placeholder 3">
            <a:extLst>
              <a:ext uri="{FF2B5EF4-FFF2-40B4-BE49-F238E27FC236}">
                <a16:creationId xmlns:a16="http://schemas.microsoft.com/office/drawing/2014/main" id="{2837C5DE-DBA9-0579-91DB-6E249CBB4B05}"/>
              </a:ext>
            </a:extLst>
          </p:cNvPr>
          <p:cNvSpPr>
            <a:spLocks noGrp="1"/>
          </p:cNvSpPr>
          <p:nvPr>
            <p:ph type="ftr" sz="quarter" idx="11"/>
          </p:nvPr>
        </p:nvSpPr>
        <p:spPr/>
        <p:txBody>
          <a:bodyPr/>
          <a:lstStyle/>
          <a:p>
            <a:endParaRPr lang="sr-Latn-RS"/>
          </a:p>
        </p:txBody>
      </p:sp>
      <p:sp>
        <p:nvSpPr>
          <p:cNvPr id="5" name="Slide Number Placeholder 4">
            <a:extLst>
              <a:ext uri="{FF2B5EF4-FFF2-40B4-BE49-F238E27FC236}">
                <a16:creationId xmlns:a16="http://schemas.microsoft.com/office/drawing/2014/main" id="{C019851A-486B-E0E7-71F4-D90955CCF462}"/>
              </a:ext>
            </a:extLst>
          </p:cNvPr>
          <p:cNvSpPr>
            <a:spLocks noGrp="1"/>
          </p:cNvSpPr>
          <p:nvPr>
            <p:ph type="sldNum" sz="quarter" idx="12"/>
          </p:nvPr>
        </p:nvSpPr>
        <p:spPr/>
        <p:txBody>
          <a:bodyPr/>
          <a:lstStyle/>
          <a:p>
            <a:fld id="{932123D3-222E-478E-B6A1-CDB78919E124}" type="slidenum">
              <a:rPr lang="sr-Latn-RS" smtClean="0"/>
              <a:t>‹#›</a:t>
            </a:fld>
            <a:endParaRPr lang="sr-Latn-RS"/>
          </a:p>
        </p:txBody>
      </p:sp>
    </p:spTree>
    <p:extLst>
      <p:ext uri="{BB962C8B-B14F-4D97-AF65-F5344CB8AC3E}">
        <p14:creationId xmlns:p14="http://schemas.microsoft.com/office/powerpoint/2010/main" val="28605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7E6F5E-A3F4-41F0-40C7-994678852726}"/>
              </a:ext>
            </a:extLst>
          </p:cNvPr>
          <p:cNvSpPr>
            <a:spLocks noGrp="1"/>
          </p:cNvSpPr>
          <p:nvPr>
            <p:ph type="dt" sz="half" idx="10"/>
          </p:nvPr>
        </p:nvSpPr>
        <p:spPr/>
        <p:txBody>
          <a:bodyPr/>
          <a:lstStyle/>
          <a:p>
            <a:fld id="{470F8B59-2DCB-4698-AC90-9E8CFC7FEE3F}" type="datetimeFigureOut">
              <a:rPr lang="sr-Latn-RS" smtClean="0"/>
              <a:t>26.4.2024.</a:t>
            </a:fld>
            <a:endParaRPr lang="sr-Latn-RS"/>
          </a:p>
        </p:txBody>
      </p:sp>
      <p:sp>
        <p:nvSpPr>
          <p:cNvPr id="3" name="Footer Placeholder 2">
            <a:extLst>
              <a:ext uri="{FF2B5EF4-FFF2-40B4-BE49-F238E27FC236}">
                <a16:creationId xmlns:a16="http://schemas.microsoft.com/office/drawing/2014/main" id="{B1D5B4E8-6ED8-1AC8-99BD-B76518C20C18}"/>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333D6F56-FE58-F036-534A-582D4CF9DE41}"/>
              </a:ext>
            </a:extLst>
          </p:cNvPr>
          <p:cNvSpPr>
            <a:spLocks noGrp="1"/>
          </p:cNvSpPr>
          <p:nvPr>
            <p:ph type="sldNum" sz="quarter" idx="12"/>
          </p:nvPr>
        </p:nvSpPr>
        <p:spPr/>
        <p:txBody>
          <a:bodyPr/>
          <a:lstStyle/>
          <a:p>
            <a:fld id="{932123D3-222E-478E-B6A1-CDB78919E124}" type="slidenum">
              <a:rPr lang="sr-Latn-RS" smtClean="0"/>
              <a:t>‹#›</a:t>
            </a:fld>
            <a:endParaRPr lang="sr-Latn-RS"/>
          </a:p>
        </p:txBody>
      </p:sp>
    </p:spTree>
    <p:extLst>
      <p:ext uri="{BB962C8B-B14F-4D97-AF65-F5344CB8AC3E}">
        <p14:creationId xmlns:p14="http://schemas.microsoft.com/office/powerpoint/2010/main" val="210762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B870-7CF4-20B5-A233-66FBF93FF1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AFAC7214-CABC-9394-74E2-136AB7B2B0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a:extLst>
              <a:ext uri="{FF2B5EF4-FFF2-40B4-BE49-F238E27FC236}">
                <a16:creationId xmlns:a16="http://schemas.microsoft.com/office/drawing/2014/main" id="{C09D3AC0-A750-A316-47F3-E716A2863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E79F27-3042-FEA8-86BE-648D6488BF9F}"/>
              </a:ext>
            </a:extLst>
          </p:cNvPr>
          <p:cNvSpPr>
            <a:spLocks noGrp="1"/>
          </p:cNvSpPr>
          <p:nvPr>
            <p:ph type="dt" sz="half" idx="10"/>
          </p:nvPr>
        </p:nvSpPr>
        <p:spPr/>
        <p:txBody>
          <a:bodyPr/>
          <a:lstStyle/>
          <a:p>
            <a:fld id="{470F8B59-2DCB-4698-AC90-9E8CFC7FEE3F}" type="datetimeFigureOut">
              <a:rPr lang="sr-Latn-RS" smtClean="0"/>
              <a:t>26.4.2024.</a:t>
            </a:fld>
            <a:endParaRPr lang="sr-Latn-RS"/>
          </a:p>
        </p:txBody>
      </p:sp>
      <p:sp>
        <p:nvSpPr>
          <p:cNvPr id="6" name="Footer Placeholder 5">
            <a:extLst>
              <a:ext uri="{FF2B5EF4-FFF2-40B4-BE49-F238E27FC236}">
                <a16:creationId xmlns:a16="http://schemas.microsoft.com/office/drawing/2014/main" id="{48D6AFF0-74EE-5DBD-A3AE-163B2DC2FC46}"/>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40596774-3DB6-1877-8E86-1AFFCD4B14E1}"/>
              </a:ext>
            </a:extLst>
          </p:cNvPr>
          <p:cNvSpPr>
            <a:spLocks noGrp="1"/>
          </p:cNvSpPr>
          <p:nvPr>
            <p:ph type="sldNum" sz="quarter" idx="12"/>
          </p:nvPr>
        </p:nvSpPr>
        <p:spPr/>
        <p:txBody>
          <a:bodyPr/>
          <a:lstStyle/>
          <a:p>
            <a:fld id="{932123D3-222E-478E-B6A1-CDB78919E124}" type="slidenum">
              <a:rPr lang="sr-Latn-RS" smtClean="0"/>
              <a:t>‹#›</a:t>
            </a:fld>
            <a:endParaRPr lang="sr-Latn-RS"/>
          </a:p>
        </p:txBody>
      </p:sp>
    </p:spTree>
    <p:extLst>
      <p:ext uri="{BB962C8B-B14F-4D97-AF65-F5344CB8AC3E}">
        <p14:creationId xmlns:p14="http://schemas.microsoft.com/office/powerpoint/2010/main" val="53971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A2E9D-92A2-CA54-CDD9-04F75DD3E1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a:extLst>
              <a:ext uri="{FF2B5EF4-FFF2-40B4-BE49-F238E27FC236}">
                <a16:creationId xmlns:a16="http://schemas.microsoft.com/office/drawing/2014/main" id="{79CC7C20-76C8-DBAB-41DA-BEBC1E6C73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a:extLst>
              <a:ext uri="{FF2B5EF4-FFF2-40B4-BE49-F238E27FC236}">
                <a16:creationId xmlns:a16="http://schemas.microsoft.com/office/drawing/2014/main" id="{199D8BC7-8384-5DFD-36F4-95C3A3A39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98837C-F36A-B7C1-79C7-A5F0206B12C3}"/>
              </a:ext>
            </a:extLst>
          </p:cNvPr>
          <p:cNvSpPr>
            <a:spLocks noGrp="1"/>
          </p:cNvSpPr>
          <p:nvPr>
            <p:ph type="dt" sz="half" idx="10"/>
          </p:nvPr>
        </p:nvSpPr>
        <p:spPr/>
        <p:txBody>
          <a:bodyPr/>
          <a:lstStyle/>
          <a:p>
            <a:fld id="{470F8B59-2DCB-4698-AC90-9E8CFC7FEE3F}" type="datetimeFigureOut">
              <a:rPr lang="sr-Latn-RS" smtClean="0"/>
              <a:t>26.4.2024.</a:t>
            </a:fld>
            <a:endParaRPr lang="sr-Latn-RS"/>
          </a:p>
        </p:txBody>
      </p:sp>
      <p:sp>
        <p:nvSpPr>
          <p:cNvPr id="6" name="Footer Placeholder 5">
            <a:extLst>
              <a:ext uri="{FF2B5EF4-FFF2-40B4-BE49-F238E27FC236}">
                <a16:creationId xmlns:a16="http://schemas.microsoft.com/office/drawing/2014/main" id="{1B6CAB95-A2E1-BBB8-696C-1A87F43F0D9C}"/>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A710FDC6-CDC9-B218-7053-77D7F91BABD5}"/>
              </a:ext>
            </a:extLst>
          </p:cNvPr>
          <p:cNvSpPr>
            <a:spLocks noGrp="1"/>
          </p:cNvSpPr>
          <p:nvPr>
            <p:ph type="sldNum" sz="quarter" idx="12"/>
          </p:nvPr>
        </p:nvSpPr>
        <p:spPr/>
        <p:txBody>
          <a:bodyPr/>
          <a:lstStyle/>
          <a:p>
            <a:fld id="{932123D3-222E-478E-B6A1-CDB78919E124}" type="slidenum">
              <a:rPr lang="sr-Latn-RS" smtClean="0"/>
              <a:t>‹#›</a:t>
            </a:fld>
            <a:endParaRPr lang="sr-Latn-RS"/>
          </a:p>
        </p:txBody>
      </p:sp>
    </p:spTree>
    <p:extLst>
      <p:ext uri="{BB962C8B-B14F-4D97-AF65-F5344CB8AC3E}">
        <p14:creationId xmlns:p14="http://schemas.microsoft.com/office/powerpoint/2010/main" val="2331129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B04120-56D5-7240-7DB6-40763FF9B3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2CE0AD58-AAA6-2AAA-6C8C-2F91232462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1E9DDAB2-C93A-B046-2C2E-861B2A8D76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F8B59-2DCB-4698-AC90-9E8CFC7FEE3F}" type="datetimeFigureOut">
              <a:rPr lang="sr-Latn-RS" smtClean="0"/>
              <a:t>26.4.2024.</a:t>
            </a:fld>
            <a:endParaRPr lang="sr-Latn-RS"/>
          </a:p>
        </p:txBody>
      </p:sp>
      <p:sp>
        <p:nvSpPr>
          <p:cNvPr id="5" name="Footer Placeholder 4">
            <a:extLst>
              <a:ext uri="{FF2B5EF4-FFF2-40B4-BE49-F238E27FC236}">
                <a16:creationId xmlns:a16="http://schemas.microsoft.com/office/drawing/2014/main" id="{0CF02A0F-FCC1-AC36-CD1F-814D895080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a:extLst>
              <a:ext uri="{FF2B5EF4-FFF2-40B4-BE49-F238E27FC236}">
                <a16:creationId xmlns:a16="http://schemas.microsoft.com/office/drawing/2014/main" id="{5D011450-5E7B-1DEA-EDDF-CC9285202E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123D3-222E-478E-B6A1-CDB78919E124}" type="slidenum">
              <a:rPr lang="sr-Latn-RS" smtClean="0"/>
              <a:t>‹#›</a:t>
            </a:fld>
            <a:endParaRPr lang="sr-Latn-RS"/>
          </a:p>
        </p:txBody>
      </p:sp>
    </p:spTree>
    <p:extLst>
      <p:ext uri="{BB962C8B-B14F-4D97-AF65-F5344CB8AC3E}">
        <p14:creationId xmlns:p14="http://schemas.microsoft.com/office/powerpoint/2010/main" val="2603494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web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webp"/><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web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ebp"/><Relationship Id="rId2" Type="http://schemas.openxmlformats.org/officeDocument/2006/relationships/image" Target="../media/image3.web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881465-FBD4-6A6B-38AD-76679D2B859B}"/>
              </a:ext>
            </a:extLst>
          </p:cNvPr>
          <p:cNvPicPr>
            <a:picLocks noChangeAspect="1"/>
          </p:cNvPicPr>
          <p:nvPr/>
        </p:nvPicPr>
        <p:blipFill>
          <a:blip r:embed="rId2"/>
          <a:stretch>
            <a:fillRect/>
          </a:stretch>
        </p:blipFill>
        <p:spPr>
          <a:xfrm>
            <a:off x="100854" y="0"/>
            <a:ext cx="12091146" cy="6858000"/>
          </a:xfrm>
          <a:prstGeom prst="rect">
            <a:avLst/>
          </a:prstGeom>
        </p:spPr>
      </p:pic>
      <p:sp>
        <p:nvSpPr>
          <p:cNvPr id="2" name="Title 1">
            <a:extLst>
              <a:ext uri="{FF2B5EF4-FFF2-40B4-BE49-F238E27FC236}">
                <a16:creationId xmlns:a16="http://schemas.microsoft.com/office/drawing/2014/main" id="{85B0FB36-9BB9-0F8B-7B4C-58E810EAF20D}"/>
              </a:ext>
            </a:extLst>
          </p:cNvPr>
          <p:cNvSpPr>
            <a:spLocks noGrp="1"/>
          </p:cNvSpPr>
          <p:nvPr>
            <p:ph type="ctrTitle"/>
          </p:nvPr>
        </p:nvSpPr>
        <p:spPr>
          <a:xfrm>
            <a:off x="1354346" y="3260785"/>
            <a:ext cx="5063707" cy="1130060"/>
          </a:xfrm>
        </p:spPr>
        <p:txBody>
          <a:bodyPr>
            <a:normAutofit/>
          </a:bodyPr>
          <a:lstStyle/>
          <a:p>
            <a:r>
              <a:rPr lang="sr-Cyrl-RS" sz="7200" b="1" dirty="0">
                <a:solidFill>
                  <a:schemeClr val="bg1"/>
                </a:solidFill>
              </a:rPr>
              <a:t>Салате</a:t>
            </a:r>
            <a:endParaRPr lang="sr-Latn-RS" sz="7200" b="1" dirty="0">
              <a:solidFill>
                <a:schemeClr val="bg1"/>
              </a:solidFill>
            </a:endParaRPr>
          </a:p>
        </p:txBody>
      </p:sp>
      <p:pic>
        <p:nvPicPr>
          <p:cNvPr id="3" name="Picture 2">
            <a:extLst>
              <a:ext uri="{FF2B5EF4-FFF2-40B4-BE49-F238E27FC236}">
                <a16:creationId xmlns:a16="http://schemas.microsoft.com/office/drawing/2014/main" id="{925BA7D3-8D4A-E0BC-98C7-28E37DD12872}"/>
              </a:ext>
            </a:extLst>
          </p:cNvPr>
          <p:cNvPicPr>
            <a:picLocks noChangeAspect="1"/>
          </p:cNvPicPr>
          <p:nvPr/>
        </p:nvPicPr>
        <p:blipFill>
          <a:blip r:embed="rId3"/>
          <a:stretch>
            <a:fillRect/>
          </a:stretch>
        </p:blipFill>
        <p:spPr>
          <a:xfrm>
            <a:off x="411404" y="319177"/>
            <a:ext cx="4273666" cy="1219306"/>
          </a:xfrm>
          <a:prstGeom prst="rect">
            <a:avLst/>
          </a:prstGeom>
        </p:spPr>
      </p:pic>
      <p:sp>
        <p:nvSpPr>
          <p:cNvPr id="4" name="TextBox 3">
            <a:extLst>
              <a:ext uri="{FF2B5EF4-FFF2-40B4-BE49-F238E27FC236}">
                <a16:creationId xmlns:a16="http://schemas.microsoft.com/office/drawing/2014/main" id="{98309BC7-1692-57CE-F3E2-F57C9C806036}"/>
              </a:ext>
            </a:extLst>
          </p:cNvPr>
          <p:cNvSpPr txBox="1"/>
          <p:nvPr/>
        </p:nvSpPr>
        <p:spPr>
          <a:xfrm>
            <a:off x="100854" y="6432324"/>
            <a:ext cx="6441988" cy="369332"/>
          </a:xfrm>
          <a:prstGeom prst="rect">
            <a:avLst/>
          </a:prstGeom>
          <a:noFill/>
        </p:spPr>
        <p:txBody>
          <a:bodyPr wrap="square">
            <a:spAutoFit/>
          </a:bodyPr>
          <a:lstStyle/>
          <a:p>
            <a:pPr lvl="2"/>
            <a:r>
              <a:rPr lang="sr-Cyrl-RS" sz="1800" b="1" dirty="0">
                <a:ln w="0">
                  <a:solidFill>
                    <a:schemeClr val="tx1"/>
                  </a:solidFill>
                </a:ln>
                <a:solidFill>
                  <a:schemeClr val="bg1">
                    <a:lumMod val="95000"/>
                  </a:schemeClr>
                </a:solidFill>
                <a:effectLst>
                  <a:outerShdw blurRad="38100" dist="25400" dir="5400000" algn="ctr" rotWithShape="0">
                    <a:srgbClr val="6E747A">
                      <a:alpha val="43000"/>
                    </a:srgbClr>
                  </a:outerShdw>
                </a:effectLst>
              </a:rPr>
              <a:t>др </a:t>
            </a:r>
            <a:r>
              <a:rPr lang="ru-RU" sz="1800" b="1" spc="50" dirty="0">
                <a:ln w="9525" cmpd="sng">
                  <a:solidFill>
                    <a:schemeClr val="tx1"/>
                  </a:solidFill>
                  <a:prstDash val="solid"/>
                </a:ln>
                <a:solidFill>
                  <a:schemeClr val="bg1">
                    <a:lumMod val="95000"/>
                  </a:schemeClr>
                </a:solidFill>
                <a:effectLst>
                  <a:glow rad="38100">
                    <a:schemeClr val="accent1">
                      <a:alpha val="40000"/>
                    </a:schemeClr>
                  </a:glow>
                </a:effectLst>
              </a:rPr>
              <a:t>Гордана Јовановић</a:t>
            </a:r>
            <a:r>
              <a:rPr lang="en-US" sz="1800" b="1" spc="50" dirty="0">
                <a:ln w="9525" cmpd="sng">
                  <a:solidFill>
                    <a:schemeClr val="tx1"/>
                  </a:solidFill>
                  <a:prstDash val="solid"/>
                </a:ln>
                <a:solidFill>
                  <a:schemeClr val="bg1">
                    <a:lumMod val="95000"/>
                  </a:schemeClr>
                </a:solidFill>
                <a:effectLst>
                  <a:glow rad="38100">
                    <a:schemeClr val="accent1">
                      <a:alpha val="40000"/>
                    </a:schemeClr>
                  </a:glow>
                </a:effectLst>
              </a:rPr>
              <a:t>,</a:t>
            </a:r>
            <a:r>
              <a:rPr lang="sr-Cyrl-RS" sz="1800" dirty="0">
                <a:ln w="0">
                  <a:solidFill>
                    <a:schemeClr val="tx1"/>
                  </a:solidFill>
                </a:ln>
                <a:solidFill>
                  <a:schemeClr val="bg1">
                    <a:lumMod val="95000"/>
                  </a:schemeClr>
                </a:solidFill>
                <a:effectLst>
                  <a:outerShdw blurRad="38100" dist="25400" dir="5400000" algn="ctr" rotWithShape="0">
                    <a:srgbClr val="6E747A">
                      <a:alpha val="43000"/>
                    </a:srgbClr>
                  </a:outerShdw>
                </a:effectLst>
              </a:rPr>
              <a:t> </a:t>
            </a:r>
            <a:r>
              <a:rPr lang="sr-Cyrl-RS" sz="1800" b="1" dirty="0">
                <a:ln w="0">
                  <a:solidFill>
                    <a:schemeClr val="tx1"/>
                  </a:solidFill>
                </a:ln>
                <a:solidFill>
                  <a:schemeClr val="bg1">
                    <a:lumMod val="95000"/>
                  </a:schemeClr>
                </a:solidFill>
                <a:effectLst>
                  <a:outerShdw blurRad="38100" dist="25400" dir="5400000" algn="ctr" rotWithShape="0">
                    <a:srgbClr val="6E747A">
                      <a:alpha val="43000"/>
                    </a:srgbClr>
                  </a:outerShdw>
                </a:effectLst>
              </a:rPr>
              <a:t>професор струковних студија</a:t>
            </a:r>
            <a:r>
              <a:rPr lang="ru-RU" sz="1800" b="1" spc="50" dirty="0">
                <a:ln w="9525" cmpd="sng">
                  <a:solidFill>
                    <a:schemeClr val="tx1"/>
                  </a:solidFill>
                  <a:prstDash val="solid"/>
                </a:ln>
                <a:solidFill>
                  <a:schemeClr val="bg1">
                    <a:lumMod val="95000"/>
                  </a:schemeClr>
                </a:solidFill>
                <a:effectLst>
                  <a:glow rad="38100">
                    <a:schemeClr val="accent1">
                      <a:alpha val="40000"/>
                    </a:schemeClr>
                  </a:glow>
                </a:effectLst>
              </a:rPr>
              <a:t>  </a:t>
            </a:r>
          </a:p>
        </p:txBody>
      </p:sp>
    </p:spTree>
    <p:extLst>
      <p:ext uri="{BB962C8B-B14F-4D97-AF65-F5344CB8AC3E}">
        <p14:creationId xmlns:p14="http://schemas.microsoft.com/office/powerpoint/2010/main" val="4144425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7D8D-414D-DB44-3E23-6ADC78C280BE}"/>
              </a:ext>
            </a:extLst>
          </p:cNvPr>
          <p:cNvSpPr>
            <a:spLocks noGrp="1"/>
          </p:cNvSpPr>
          <p:nvPr>
            <p:ph type="title"/>
          </p:nvPr>
        </p:nvSpPr>
        <p:spPr/>
        <p:txBody>
          <a:bodyPr/>
          <a:lstStyle/>
          <a:p>
            <a:r>
              <a:rPr lang="ru-RU" dirty="0"/>
              <a:t>Воћне салате</a:t>
            </a:r>
            <a:endParaRPr lang="sr-Latn-RS" dirty="0"/>
          </a:p>
        </p:txBody>
      </p:sp>
      <p:sp>
        <p:nvSpPr>
          <p:cNvPr id="3" name="Content Placeholder 2">
            <a:extLst>
              <a:ext uri="{FF2B5EF4-FFF2-40B4-BE49-F238E27FC236}">
                <a16:creationId xmlns:a16="http://schemas.microsoft.com/office/drawing/2014/main" id="{2D0CEA43-D835-600B-8D67-504E2150163D}"/>
              </a:ext>
            </a:extLst>
          </p:cNvPr>
          <p:cNvSpPr>
            <a:spLocks noGrp="1"/>
          </p:cNvSpPr>
          <p:nvPr>
            <p:ph idx="1"/>
          </p:nvPr>
        </p:nvSpPr>
        <p:spPr>
          <a:xfrm>
            <a:off x="205946" y="1825624"/>
            <a:ext cx="6917038" cy="4949997"/>
          </a:xfrm>
        </p:spPr>
        <p:txBody>
          <a:bodyPr>
            <a:normAutofit/>
          </a:bodyPr>
          <a:lstStyle/>
          <a:p>
            <a:r>
              <a:rPr lang="ru-RU" sz="3600" dirty="0"/>
              <a:t>Спремају се од свежег воћа и компота. </a:t>
            </a:r>
          </a:p>
          <a:p>
            <a:r>
              <a:rPr lang="ru-RU" sz="3600" dirty="0"/>
              <a:t>Преливају се воћним соком, лајтером, мараскином или неким ликером. </a:t>
            </a:r>
          </a:p>
          <a:p>
            <a:r>
              <a:rPr lang="ru-RU" sz="3600" dirty="0"/>
              <a:t>Име носе по намирници, ликеру и начину сервирања. </a:t>
            </a:r>
          </a:p>
          <a:p>
            <a:r>
              <a:rPr lang="ru-RU" sz="3600" dirty="0"/>
              <a:t>Воћне салате се сервирају самостално.</a:t>
            </a:r>
            <a:endParaRPr lang="sr-Latn-RS" sz="3600" dirty="0"/>
          </a:p>
          <a:p>
            <a:endParaRPr lang="sr-Latn-RS" sz="3600" dirty="0"/>
          </a:p>
        </p:txBody>
      </p:sp>
      <p:pic>
        <p:nvPicPr>
          <p:cNvPr id="5" name="Picture 4">
            <a:extLst>
              <a:ext uri="{FF2B5EF4-FFF2-40B4-BE49-F238E27FC236}">
                <a16:creationId xmlns:a16="http://schemas.microsoft.com/office/drawing/2014/main" id="{FA74032E-FFB7-07D9-5E5A-E8269810D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4703" y="3280719"/>
            <a:ext cx="4769708" cy="35772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3E60D7DF-E8A0-0BBC-58BE-975828115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5331" y="222422"/>
            <a:ext cx="4250724" cy="29549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8555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5225" y="274638"/>
            <a:ext cx="3504389" cy="868362"/>
          </a:xfrm>
        </p:spPr>
        <p:txBody>
          <a:bodyPr/>
          <a:lstStyle/>
          <a:p>
            <a:r>
              <a:rPr lang="sr-Cyrl-RS" dirty="0"/>
              <a:t>Сировине</a:t>
            </a:r>
            <a:endParaRPr lang="en-US" dirty="0"/>
          </a:p>
        </p:txBody>
      </p:sp>
      <p:sp>
        <p:nvSpPr>
          <p:cNvPr id="3" name="Content Placeholder 2"/>
          <p:cNvSpPr>
            <a:spLocks noGrp="1"/>
          </p:cNvSpPr>
          <p:nvPr>
            <p:ph idx="1"/>
          </p:nvPr>
        </p:nvSpPr>
        <p:spPr>
          <a:xfrm>
            <a:off x="1828800" y="1676400"/>
            <a:ext cx="8686800" cy="5105400"/>
          </a:xfrm>
        </p:spPr>
        <p:txBody>
          <a:bodyPr/>
          <a:lstStyle/>
          <a:p>
            <a:r>
              <a:rPr lang="sr-Cyrl-RS" b="1" dirty="0"/>
              <a:t>Технолошка зрелост воћа</a:t>
            </a:r>
            <a:r>
              <a:rPr lang="sr-Latn-CS" b="1" dirty="0"/>
              <a:t> </a:t>
            </a:r>
            <a:endParaRPr lang="en-US" dirty="0"/>
          </a:p>
        </p:txBody>
      </p:sp>
      <p:pic>
        <p:nvPicPr>
          <p:cNvPr id="2050" name="Picture 2" descr="samo trešn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26" y="4803124"/>
            <a:ext cx="2046555" cy="2061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ag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3524" y="7937"/>
            <a:ext cx="2184241" cy="16875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jesen stigla dunjo moj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1" y="2504365"/>
            <a:ext cx="2743201" cy="21756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Jabuk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2588" y="2504364"/>
            <a:ext cx="3452213" cy="22987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Nectarine colo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3976" y="4648200"/>
            <a:ext cx="3004024" cy="2253018"/>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5624" y="4767174"/>
            <a:ext cx="2119377"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descr="jesenski triple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2504364"/>
            <a:ext cx="3023725" cy="229876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Slatko i so&amp;ccaron;n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5125" y="20306"/>
            <a:ext cx="2438399" cy="167868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amp;Rcy;&amp;iecy;&amp;zcy;&amp;ucy;&amp;lcy;&amp;tcy;&amp;acy;&amp;tcy; &amp;scy;&amp;lcy;&amp;icy;&amp;kcy;&amp;acy; &amp;zcy;&amp;acy; slike visnj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37577" y="4689144"/>
            <a:ext cx="2084075" cy="22530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2" descr="&amp;Rcy;&amp;iecy;&amp;zcy;&amp;ucy;&amp;lcy;&amp;tcy;&amp;acy;&amp;tcy; &amp;scy;&amp;lcy;&amp;icy;&amp;kcy;&amp;acy; &amp;zcy;&amp;acy; slike kajsij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4" descr="&amp;Rcy;&amp;iecy;&amp;zcy;&amp;ucy;&amp;lcy;&amp;tcy;&amp;acy;&amp;tcy; &amp;scy;&amp;lcy;&amp;icy;&amp;kcy;&amp;acy; &amp;zcy;&amp;acy; slike kajsija"/>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6" descr="&amp;Rcy;&amp;iecy;&amp;zcy;&amp;ucy;&amp;lcy;&amp;tcy;&amp;acy;&amp;tcy; &amp;scy;&amp;lcy;&amp;icy;&amp;kcy;&amp;acy; &amp;zcy;&amp;acy; slike kajsija"/>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8" descr="&amp;Rcy;&amp;iecy;&amp;zcy;&amp;ucy;&amp;lcy;&amp;tcy;&amp;acy;&amp;tcy; &amp;scy;&amp;lcy;&amp;icy;&amp;kcy;&amp;acy; &amp;zcy;&amp;acy; slike kajsija"/>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30" descr="&amp;Rcy;&amp;iecy;&amp;zcy;&amp;ucy;&amp;lcy;&amp;tcy;&amp;acy;&amp;tcy; &amp;scy;&amp;lcy;&amp;icy;&amp;kcy;&amp;acy; &amp;zcy;&amp;acy; slike kajsija"/>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79"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000" y="4630697"/>
            <a:ext cx="2057400" cy="2406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33" descr="&amp;Rcy;&amp;iecy;&amp;zcy;&amp;ucy;&amp;lcy;&amp;tcy;&amp;acy;&amp;tcy; &amp;scy;&amp;lcy;&amp;icy;&amp;kcy;&amp;acy; &amp;zcy;&amp;acy; slike ananasa"/>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35" descr="&amp;Rcy;&amp;iecy;&amp;zcy;&amp;ucy;&amp;lcy;&amp;tcy;&amp;acy;&amp;tcy; &amp;scy;&amp;lcy;&amp;icy;&amp;kcy;&amp;acy; &amp;zcy;&amp;acy; slike ananasa"/>
          <p:cNvSpPr>
            <a:spLocks noChangeAspect="1" noChangeArrowheads="1"/>
          </p:cNvSpPr>
          <p:nvPr/>
        </p:nvSpPr>
        <p:spPr bwMode="auto">
          <a:xfrm>
            <a:off x="2593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84"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73852" y="17463"/>
            <a:ext cx="1501372" cy="1678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518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C2F8B-C852-1810-298C-D25FFF8B6878}"/>
              </a:ext>
            </a:extLst>
          </p:cNvPr>
          <p:cNvSpPr>
            <a:spLocks noGrp="1"/>
          </p:cNvSpPr>
          <p:nvPr>
            <p:ph type="title"/>
          </p:nvPr>
        </p:nvSpPr>
        <p:spPr>
          <a:xfrm>
            <a:off x="181232" y="365125"/>
            <a:ext cx="2652584" cy="1325563"/>
          </a:xfrm>
        </p:spPr>
        <p:txBody>
          <a:bodyPr/>
          <a:lstStyle/>
          <a:p>
            <a:r>
              <a:rPr lang="sr-Cyrl-RS" dirty="0"/>
              <a:t>Воћна салата</a:t>
            </a:r>
            <a:endParaRPr lang="sr-Latn-RS" dirty="0"/>
          </a:p>
        </p:txBody>
      </p:sp>
      <p:pic>
        <p:nvPicPr>
          <p:cNvPr id="5" name="Content Placeholder 4">
            <a:extLst>
              <a:ext uri="{FF2B5EF4-FFF2-40B4-BE49-F238E27FC236}">
                <a16:creationId xmlns:a16="http://schemas.microsoft.com/office/drawing/2014/main" id="{F8F0A610-8066-5905-9BE0-2921623C1E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1924" y="0"/>
            <a:ext cx="9770076" cy="6857999"/>
          </a:xfrm>
        </p:spPr>
      </p:pic>
    </p:spTree>
    <p:extLst>
      <p:ext uri="{BB962C8B-B14F-4D97-AF65-F5344CB8AC3E}">
        <p14:creationId xmlns:p14="http://schemas.microsoft.com/office/powerpoint/2010/main" val="3877657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EB599-439F-328E-2E08-3F02CA44C1F4}"/>
              </a:ext>
            </a:extLst>
          </p:cNvPr>
          <p:cNvSpPr>
            <a:spLocks noGrp="1"/>
          </p:cNvSpPr>
          <p:nvPr>
            <p:ph type="title"/>
          </p:nvPr>
        </p:nvSpPr>
        <p:spPr>
          <a:xfrm>
            <a:off x="568411" y="365125"/>
            <a:ext cx="10785389" cy="1325563"/>
          </a:xfrm>
        </p:spPr>
        <p:txBody>
          <a:bodyPr/>
          <a:lstStyle/>
          <a:p>
            <a:r>
              <a:rPr lang="sr-Cyrl-RS" dirty="0"/>
              <a:t>Мешана воћна салата - компот</a:t>
            </a:r>
            <a:endParaRPr lang="sr-Latn-RS" dirty="0"/>
          </a:p>
        </p:txBody>
      </p:sp>
      <p:sp>
        <p:nvSpPr>
          <p:cNvPr id="3" name="Content Placeholder 2">
            <a:extLst>
              <a:ext uri="{FF2B5EF4-FFF2-40B4-BE49-F238E27FC236}">
                <a16:creationId xmlns:a16="http://schemas.microsoft.com/office/drawing/2014/main" id="{F2BF5FB9-623F-E524-64BC-C60D7CF1F347}"/>
              </a:ext>
            </a:extLst>
          </p:cNvPr>
          <p:cNvSpPr>
            <a:spLocks noGrp="1"/>
          </p:cNvSpPr>
          <p:nvPr>
            <p:ph idx="1"/>
          </p:nvPr>
        </p:nvSpPr>
        <p:spPr>
          <a:xfrm>
            <a:off x="502508" y="1825625"/>
            <a:ext cx="10851292" cy="4351338"/>
          </a:xfrm>
        </p:spPr>
        <p:txBody>
          <a:bodyPr/>
          <a:lstStyle/>
          <a:p>
            <a:r>
              <a:rPr lang="sr-Cyrl-RS" dirty="0"/>
              <a:t>Јабука</a:t>
            </a:r>
          </a:p>
          <a:p>
            <a:r>
              <a:rPr lang="sr-Cyrl-RS" dirty="0"/>
              <a:t>Бресква</a:t>
            </a:r>
          </a:p>
          <a:p>
            <a:r>
              <a:rPr lang="sr-Cyrl-RS" dirty="0"/>
              <a:t>Крушка</a:t>
            </a:r>
          </a:p>
          <a:p>
            <a:r>
              <a:rPr lang="sr-Cyrl-RS" dirty="0"/>
              <a:t>Ананас</a:t>
            </a:r>
          </a:p>
          <a:p>
            <a:r>
              <a:rPr lang="sr-Cyrl-RS" dirty="0"/>
              <a:t>Грожђе</a:t>
            </a:r>
          </a:p>
          <a:p>
            <a:r>
              <a:rPr lang="sr-Cyrl-RS" dirty="0"/>
              <a:t>Трешња</a:t>
            </a:r>
          </a:p>
          <a:p>
            <a:endParaRPr lang="sr-Latn-RS" dirty="0"/>
          </a:p>
        </p:txBody>
      </p:sp>
      <p:pic>
        <p:nvPicPr>
          <p:cNvPr id="5" name="Picture 4">
            <a:extLst>
              <a:ext uri="{FF2B5EF4-FFF2-40B4-BE49-F238E27FC236}">
                <a16:creationId xmlns:a16="http://schemas.microsoft.com/office/drawing/2014/main" id="{7A42DAC8-1F68-B853-1690-89CE88BE3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2750" y="1970901"/>
            <a:ext cx="4737401" cy="4737401"/>
          </a:xfrm>
          <a:prstGeom prst="rect">
            <a:avLst/>
          </a:prstGeom>
        </p:spPr>
      </p:pic>
    </p:spTree>
    <p:extLst>
      <p:ext uri="{BB962C8B-B14F-4D97-AF65-F5344CB8AC3E}">
        <p14:creationId xmlns:p14="http://schemas.microsoft.com/office/powerpoint/2010/main" val="2165116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313038" y="321276"/>
            <a:ext cx="11582399" cy="6384324"/>
          </a:xfrm>
        </p:spPr>
        <p:txBody>
          <a:bodyPr>
            <a:normAutofit/>
          </a:bodyPr>
          <a:lstStyle/>
          <a:p>
            <a:pPr eaLnBrk="1" hangingPunct="1">
              <a:lnSpc>
                <a:spcPct val="80000"/>
              </a:lnSpc>
            </a:pPr>
            <a:r>
              <a:rPr lang="ru-RU" sz="3400" dirty="0"/>
              <a:t>Компот мора да испуњава следеће услове:</a:t>
            </a:r>
          </a:p>
          <a:p>
            <a:pPr eaLnBrk="1" hangingPunct="1">
              <a:lnSpc>
                <a:spcPct val="80000"/>
              </a:lnSpc>
            </a:pPr>
            <a:r>
              <a:rPr lang="ru-RU" sz="3400" dirty="0"/>
              <a:t>да плодови, односно делови плодова имају конзистенцију која одговара врсти воћа, да нису раскувани ни сувише тврди. Мирис, укус и боја морају бити својствени воћу од кога је компот произведен;</a:t>
            </a:r>
          </a:p>
          <a:p>
            <a:pPr eaLnBrk="1" hangingPunct="1">
              <a:lnSpc>
                <a:spcPct val="80000"/>
              </a:lnSpc>
            </a:pPr>
            <a:r>
              <a:rPr lang="ru-RU" sz="3400" dirty="0"/>
              <a:t>да налив (сируп) компота буде бистар до опалесцентан и у количини која прекрива плодове, односно делове плодова;</a:t>
            </a:r>
          </a:p>
          <a:p>
            <a:pPr eaLnBrk="1" hangingPunct="1">
              <a:lnSpc>
                <a:spcPct val="80000"/>
              </a:lnSpc>
            </a:pPr>
            <a:r>
              <a:rPr lang="ru-RU" sz="3400" dirty="0"/>
              <a:t>14 до 18% УСМ “мање сладак компот” </a:t>
            </a:r>
          </a:p>
          <a:p>
            <a:pPr eaLnBrk="1" hangingPunct="1">
              <a:lnSpc>
                <a:spcPct val="80000"/>
              </a:lnSpc>
            </a:pPr>
            <a:r>
              <a:rPr lang="ru-RU" sz="3400" dirty="0"/>
              <a:t>18% до 22% УСМ, “сладак компот”;</a:t>
            </a:r>
          </a:p>
          <a:p>
            <a:pPr eaLnBrk="1" hangingPunct="1">
              <a:lnSpc>
                <a:spcPct val="80000"/>
              </a:lnSpc>
            </a:pPr>
            <a:r>
              <a:rPr lang="ru-RU" sz="3400" dirty="0"/>
              <a:t>да не садржи страну примесу</a:t>
            </a:r>
          </a:p>
          <a:p>
            <a:pPr eaLnBrk="1" hangingPunct="1">
              <a:lnSpc>
                <a:spcPct val="80000"/>
              </a:lnSpc>
            </a:pPr>
            <a:r>
              <a:rPr lang="ru-RU" sz="3400" dirty="0"/>
              <a:t>компот од јагода може да садржи до 0,1% песка.</a:t>
            </a:r>
          </a:p>
        </p:txBody>
      </p:sp>
    </p:spTree>
    <p:extLst>
      <p:ext uri="{BB962C8B-B14F-4D97-AF65-F5344CB8AC3E}">
        <p14:creationId xmlns:p14="http://schemas.microsoft.com/office/powerpoint/2010/main" val="3022633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0F4C-8355-23AB-A05C-0633A39A9CA7}"/>
              </a:ext>
            </a:extLst>
          </p:cNvPr>
          <p:cNvSpPr>
            <a:spLocks noGrp="1"/>
          </p:cNvSpPr>
          <p:nvPr>
            <p:ph type="title"/>
          </p:nvPr>
        </p:nvSpPr>
        <p:spPr>
          <a:xfrm>
            <a:off x="123568" y="1"/>
            <a:ext cx="3064475" cy="6787978"/>
          </a:xfrm>
          <a:solidFill>
            <a:srgbClr val="FFC000"/>
          </a:solidFill>
        </p:spPr>
        <p:txBody>
          <a:bodyPr/>
          <a:lstStyle/>
          <a:p>
            <a:r>
              <a:rPr lang="sr-Cyrl-RS" dirty="0"/>
              <a:t>Америчка салата</a:t>
            </a:r>
            <a:endParaRPr lang="sr-Latn-RS" dirty="0"/>
          </a:p>
        </p:txBody>
      </p:sp>
      <p:pic>
        <p:nvPicPr>
          <p:cNvPr id="4" name="Picture 3">
            <a:extLst>
              <a:ext uri="{FF2B5EF4-FFF2-40B4-BE49-F238E27FC236}">
                <a16:creationId xmlns:a16="http://schemas.microsoft.com/office/drawing/2014/main" id="{1A1AD086-F4CA-B273-D0C6-582F89D02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634" y="0"/>
            <a:ext cx="9560269" cy="6787978"/>
          </a:xfrm>
          <a:prstGeom prst="rect">
            <a:avLst/>
          </a:prstGeom>
        </p:spPr>
      </p:pic>
    </p:spTree>
    <p:extLst>
      <p:ext uri="{BB962C8B-B14F-4D97-AF65-F5344CB8AC3E}">
        <p14:creationId xmlns:p14="http://schemas.microsoft.com/office/powerpoint/2010/main" val="1587173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7F0C-8FCF-66E6-8B0E-7BDD7AE9AD36}"/>
              </a:ext>
            </a:extLst>
          </p:cNvPr>
          <p:cNvSpPr>
            <a:spLocks noGrp="1"/>
          </p:cNvSpPr>
          <p:nvPr>
            <p:ph type="title"/>
          </p:nvPr>
        </p:nvSpPr>
        <p:spPr/>
        <p:txBody>
          <a:bodyPr/>
          <a:lstStyle/>
          <a:p>
            <a:r>
              <a:rPr lang="ru-RU" dirty="0"/>
              <a:t>Америчке салате</a:t>
            </a:r>
            <a:endParaRPr lang="sr-Latn-RS" dirty="0"/>
          </a:p>
        </p:txBody>
      </p:sp>
      <p:sp>
        <p:nvSpPr>
          <p:cNvPr id="3" name="Content Placeholder 2">
            <a:extLst>
              <a:ext uri="{FF2B5EF4-FFF2-40B4-BE49-F238E27FC236}">
                <a16:creationId xmlns:a16="http://schemas.microsoft.com/office/drawing/2014/main" id="{2F3AB84C-FFBB-0C5E-3453-86F7F543EF0A}"/>
              </a:ext>
            </a:extLst>
          </p:cNvPr>
          <p:cNvSpPr>
            <a:spLocks noGrp="1"/>
          </p:cNvSpPr>
          <p:nvPr>
            <p:ph idx="1"/>
          </p:nvPr>
        </p:nvSpPr>
        <p:spPr>
          <a:xfrm>
            <a:off x="271849" y="1762897"/>
            <a:ext cx="7422292" cy="4414066"/>
          </a:xfrm>
        </p:spPr>
        <p:txBody>
          <a:bodyPr>
            <a:normAutofit/>
          </a:bodyPr>
          <a:lstStyle/>
          <a:p>
            <a:r>
              <a:rPr lang="ru-RU" sz="3200" dirty="0"/>
              <a:t>Америчке салате представљају комбинацију поврћа и воћа и зачињавају се енглеским сенфом, лимуновим соком, першуновим лишћем, павлаком и мајонезима. </a:t>
            </a:r>
          </a:p>
          <a:p>
            <a:r>
              <a:rPr lang="ru-RU" sz="3200" dirty="0"/>
              <a:t>Америчке салате су благо-слано накиселог укуса и уз њих се служе печени тост и бутер. </a:t>
            </a:r>
          </a:p>
        </p:txBody>
      </p:sp>
      <p:pic>
        <p:nvPicPr>
          <p:cNvPr id="5" name="Picture 4">
            <a:extLst>
              <a:ext uri="{FF2B5EF4-FFF2-40B4-BE49-F238E27FC236}">
                <a16:creationId xmlns:a16="http://schemas.microsoft.com/office/drawing/2014/main" id="{2B7FE2F2-39C3-6106-EA28-48BD9A64B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497" y="3230857"/>
            <a:ext cx="5247503" cy="3601607"/>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95FE2191-52A6-61EE-3379-A5813200C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725133" y="142703"/>
            <a:ext cx="4964358" cy="2971200"/>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3034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157B9-854D-AF64-C815-9825D2FC90A0}"/>
              </a:ext>
            </a:extLst>
          </p:cNvPr>
          <p:cNvSpPr>
            <a:spLocks noGrp="1"/>
          </p:cNvSpPr>
          <p:nvPr>
            <p:ph type="title"/>
          </p:nvPr>
        </p:nvSpPr>
        <p:spPr>
          <a:xfrm>
            <a:off x="457200" y="365125"/>
            <a:ext cx="10896600" cy="1325563"/>
          </a:xfrm>
        </p:spPr>
        <p:txBody>
          <a:bodyPr/>
          <a:lstStyle/>
          <a:p>
            <a:r>
              <a:rPr lang="sr-Cyrl-RS" dirty="0"/>
              <a:t>Једноставне салате</a:t>
            </a:r>
            <a:endParaRPr lang="sr-Latn-RS" dirty="0"/>
          </a:p>
        </p:txBody>
      </p:sp>
      <p:sp>
        <p:nvSpPr>
          <p:cNvPr id="3" name="Content Placeholder 2">
            <a:extLst>
              <a:ext uri="{FF2B5EF4-FFF2-40B4-BE49-F238E27FC236}">
                <a16:creationId xmlns:a16="http://schemas.microsoft.com/office/drawing/2014/main" id="{B2C15713-7E7F-1B93-4A78-B577893614DF}"/>
              </a:ext>
            </a:extLst>
          </p:cNvPr>
          <p:cNvSpPr>
            <a:spLocks noGrp="1"/>
          </p:cNvSpPr>
          <p:nvPr>
            <p:ph idx="1"/>
          </p:nvPr>
        </p:nvSpPr>
        <p:spPr>
          <a:xfrm>
            <a:off x="293298" y="1690688"/>
            <a:ext cx="11352362" cy="4925771"/>
          </a:xfrm>
        </p:spPr>
        <p:txBody>
          <a:bodyPr/>
          <a:lstStyle/>
          <a:p>
            <a:endParaRPr lang="sr-Cyrl-RS" dirty="0">
              <a:highlight>
                <a:srgbClr val="FFFF00"/>
              </a:highlight>
            </a:endParaRPr>
          </a:p>
          <a:p>
            <a:r>
              <a:rPr lang="sr-Cyrl-RS" dirty="0"/>
              <a:t>У групу једноставних салата припадају оне салате које се спремају само од једне врсте поврћа а то су: </a:t>
            </a:r>
          </a:p>
          <a:p>
            <a:pPr marL="0" indent="0">
              <a:buNone/>
            </a:pPr>
            <a:r>
              <a:rPr lang="sr-Cyrl-RS" dirty="0"/>
              <a:t>◆ једноставне салате од свежег поврћа; </a:t>
            </a:r>
          </a:p>
          <a:p>
            <a:pPr marL="0" indent="0">
              <a:buNone/>
            </a:pPr>
            <a:r>
              <a:rPr lang="sr-Cyrl-RS" dirty="0"/>
              <a:t>◆ једноставне салате од куваног-маринираног поврћа; </a:t>
            </a:r>
          </a:p>
          <a:p>
            <a:pPr marL="0" indent="0">
              <a:buNone/>
            </a:pPr>
            <a:r>
              <a:rPr lang="sr-Cyrl-RS" dirty="0"/>
              <a:t>◆ једноставне салате од печеног поврћа и </a:t>
            </a:r>
          </a:p>
          <a:p>
            <a:pPr marL="0" indent="0">
              <a:buNone/>
            </a:pPr>
            <a:r>
              <a:rPr lang="sr-Cyrl-RS" dirty="0"/>
              <a:t>◆ једноставне салате од укишељеног поврћа тзв. зимске киселе салате – туршије. </a:t>
            </a:r>
            <a:endParaRPr lang="sr-Latn-RS" dirty="0"/>
          </a:p>
        </p:txBody>
      </p:sp>
    </p:spTree>
    <p:extLst>
      <p:ext uri="{BB962C8B-B14F-4D97-AF65-F5344CB8AC3E}">
        <p14:creationId xmlns:p14="http://schemas.microsoft.com/office/powerpoint/2010/main" val="3730796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A3BDA-0831-0384-95ED-260642BA4C42}"/>
              </a:ext>
            </a:extLst>
          </p:cNvPr>
          <p:cNvSpPr>
            <a:spLocks noGrp="1"/>
          </p:cNvSpPr>
          <p:nvPr>
            <p:ph type="title"/>
          </p:nvPr>
        </p:nvSpPr>
        <p:spPr/>
        <p:txBody>
          <a:bodyPr/>
          <a:lstStyle/>
          <a:p>
            <a:r>
              <a:rPr lang="sr-Cyrl-RS" dirty="0"/>
              <a:t>Једноставне салате од свежег поврћа </a:t>
            </a:r>
            <a:endParaRPr lang="sr-Latn-RS" dirty="0"/>
          </a:p>
        </p:txBody>
      </p:sp>
      <p:sp>
        <p:nvSpPr>
          <p:cNvPr id="3" name="Content Placeholder 2">
            <a:extLst>
              <a:ext uri="{FF2B5EF4-FFF2-40B4-BE49-F238E27FC236}">
                <a16:creationId xmlns:a16="http://schemas.microsoft.com/office/drawing/2014/main" id="{14C47F30-FD7C-0D2F-A3F0-B0A0464D4DE1}"/>
              </a:ext>
            </a:extLst>
          </p:cNvPr>
          <p:cNvSpPr>
            <a:spLocks noGrp="1"/>
          </p:cNvSpPr>
          <p:nvPr>
            <p:ph sz="half" idx="1"/>
          </p:nvPr>
        </p:nvSpPr>
        <p:spPr>
          <a:xfrm>
            <a:off x="181232" y="1825625"/>
            <a:ext cx="5838568" cy="4351338"/>
          </a:xfrm>
        </p:spPr>
        <p:txBody>
          <a:bodyPr>
            <a:normAutofit/>
          </a:bodyPr>
          <a:lstStyle/>
          <a:p>
            <a:r>
              <a:rPr lang="sr-Cyrl-RS" dirty="0"/>
              <a:t>зелена салата, </a:t>
            </a:r>
          </a:p>
          <a:p>
            <a:r>
              <a:rPr lang="sr-Cyrl-RS" dirty="0"/>
              <a:t>салата од свежих краставаца, </a:t>
            </a:r>
          </a:p>
          <a:p>
            <a:r>
              <a:rPr lang="sr-Cyrl-RS" dirty="0"/>
              <a:t>салата од свежих паприка, </a:t>
            </a:r>
          </a:p>
          <a:p>
            <a:r>
              <a:rPr lang="sr-Cyrl-RS" dirty="0"/>
              <a:t>салата ендивија, </a:t>
            </a:r>
          </a:p>
          <a:p>
            <a:r>
              <a:rPr lang="sr-Cyrl-RS" dirty="0"/>
              <a:t>салата од карфиола, </a:t>
            </a:r>
          </a:p>
          <a:p>
            <a:r>
              <a:rPr lang="sr-Cyrl-RS" dirty="0"/>
              <a:t>салата од целера, </a:t>
            </a:r>
          </a:p>
          <a:p>
            <a:r>
              <a:rPr lang="sr-Cyrl-RS" dirty="0"/>
              <a:t>салата од слатког купуса, </a:t>
            </a:r>
          </a:p>
          <a:p>
            <a:r>
              <a:rPr lang="sr-Cyrl-RS" dirty="0"/>
              <a:t>салата од младог лука, </a:t>
            </a:r>
          </a:p>
          <a:p>
            <a:endParaRPr lang="sr-Cyrl-RS" dirty="0"/>
          </a:p>
          <a:p>
            <a:endParaRPr lang="sr-Cyrl-RS" dirty="0"/>
          </a:p>
        </p:txBody>
      </p:sp>
      <p:sp>
        <p:nvSpPr>
          <p:cNvPr id="8" name="Content Placeholder 7">
            <a:extLst>
              <a:ext uri="{FF2B5EF4-FFF2-40B4-BE49-F238E27FC236}">
                <a16:creationId xmlns:a16="http://schemas.microsoft.com/office/drawing/2014/main" id="{5387DF2F-3EEC-D9B0-6F4D-E48B09CC8273}"/>
              </a:ext>
            </a:extLst>
          </p:cNvPr>
          <p:cNvSpPr>
            <a:spLocks noGrp="1"/>
          </p:cNvSpPr>
          <p:nvPr>
            <p:ph sz="half" idx="2"/>
          </p:nvPr>
        </p:nvSpPr>
        <p:spPr>
          <a:xfrm>
            <a:off x="6019800" y="1825625"/>
            <a:ext cx="5838568" cy="4912926"/>
          </a:xfrm>
        </p:spPr>
        <p:txBody>
          <a:bodyPr>
            <a:normAutofit/>
          </a:bodyPr>
          <a:lstStyle/>
          <a:p>
            <a:r>
              <a:rPr lang="sr-Cyrl-RS" dirty="0"/>
              <a:t>салата од роткве, салата од ротквица, </a:t>
            </a:r>
          </a:p>
          <a:p>
            <a:r>
              <a:rPr lang="sr-Cyrl-RS" dirty="0"/>
              <a:t>салата од парадајза, </a:t>
            </a:r>
          </a:p>
          <a:p>
            <a:r>
              <a:rPr lang="sr-Cyrl-RS" dirty="0"/>
              <a:t>салата од празилука, </a:t>
            </a:r>
          </a:p>
          <a:p>
            <a:r>
              <a:rPr lang="sr-Cyrl-RS" dirty="0"/>
              <a:t>салата од свеже цвекле, </a:t>
            </a:r>
          </a:p>
          <a:p>
            <a:r>
              <a:rPr lang="sr-Cyrl-RS" dirty="0"/>
              <a:t>салата од црвеног купуса, </a:t>
            </a:r>
          </a:p>
          <a:p>
            <a:r>
              <a:rPr lang="sr-Cyrl-RS" dirty="0"/>
              <a:t>салата од шаргарепе, </a:t>
            </a:r>
          </a:p>
          <a:p>
            <a:r>
              <a:rPr lang="sr-Cyrl-RS" dirty="0"/>
              <a:t>зелена свежа папричица, и друге. </a:t>
            </a:r>
          </a:p>
          <a:p>
            <a:endParaRPr lang="sr-Cyrl-RS" dirty="0"/>
          </a:p>
          <a:p>
            <a:endParaRPr lang="sr-Latn-RS" dirty="0"/>
          </a:p>
        </p:txBody>
      </p:sp>
    </p:spTree>
    <p:extLst>
      <p:ext uri="{BB962C8B-B14F-4D97-AF65-F5344CB8AC3E}">
        <p14:creationId xmlns:p14="http://schemas.microsoft.com/office/powerpoint/2010/main" val="2547551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FEB8A-4595-39EF-1657-2DD67D9DCDB0}"/>
              </a:ext>
            </a:extLst>
          </p:cNvPr>
          <p:cNvSpPr>
            <a:spLocks noGrp="1"/>
          </p:cNvSpPr>
          <p:nvPr>
            <p:ph type="title"/>
          </p:nvPr>
        </p:nvSpPr>
        <p:spPr>
          <a:xfrm>
            <a:off x="839788" y="365125"/>
            <a:ext cx="10515600" cy="977643"/>
          </a:xfrm>
          <a:solidFill>
            <a:srgbClr val="92D050"/>
          </a:solidFill>
        </p:spPr>
        <p:txBody>
          <a:bodyPr/>
          <a:lstStyle/>
          <a:p>
            <a:r>
              <a:rPr lang="sr-Cyrl-RS" dirty="0"/>
              <a:t>Једноставне салате од куваног поврћа </a:t>
            </a:r>
            <a:endParaRPr lang="sr-Latn-RS" dirty="0"/>
          </a:p>
        </p:txBody>
      </p:sp>
      <p:sp>
        <p:nvSpPr>
          <p:cNvPr id="3" name="Content Placeholder 2">
            <a:extLst>
              <a:ext uri="{FF2B5EF4-FFF2-40B4-BE49-F238E27FC236}">
                <a16:creationId xmlns:a16="http://schemas.microsoft.com/office/drawing/2014/main" id="{8A6381BC-AC0D-11E1-6534-C69C68D0A170}"/>
              </a:ext>
            </a:extLst>
          </p:cNvPr>
          <p:cNvSpPr>
            <a:spLocks noGrp="1"/>
          </p:cNvSpPr>
          <p:nvPr>
            <p:ph sz="half" idx="2"/>
          </p:nvPr>
        </p:nvSpPr>
        <p:spPr>
          <a:xfrm>
            <a:off x="280086" y="1762897"/>
            <a:ext cx="5165126" cy="4657425"/>
          </a:xfrm>
          <a:solidFill>
            <a:schemeClr val="accent6">
              <a:lumMod val="40000"/>
              <a:lumOff val="60000"/>
            </a:schemeClr>
          </a:solidFill>
        </p:spPr>
        <p:txBody>
          <a:bodyPr>
            <a:normAutofit/>
          </a:bodyPr>
          <a:lstStyle/>
          <a:p>
            <a:r>
              <a:rPr lang="sr-Cyrl-RS" dirty="0"/>
              <a:t>салата од куваног кромпира, </a:t>
            </a:r>
          </a:p>
          <a:p>
            <a:r>
              <a:rPr lang="sr-Cyrl-RS" dirty="0"/>
              <a:t>салата од куване бораније,</a:t>
            </a:r>
          </a:p>
          <a:p>
            <a:r>
              <a:rPr lang="sr-Cyrl-RS" dirty="0"/>
              <a:t>салата од белог пасуља, </a:t>
            </a:r>
          </a:p>
          <a:p>
            <a:r>
              <a:rPr lang="sr-Cyrl-RS" dirty="0"/>
              <a:t>салата од шареног пасуља, </a:t>
            </a:r>
          </a:p>
          <a:p>
            <a:r>
              <a:rPr lang="sr-Cyrl-RS" dirty="0"/>
              <a:t>салата од кукуруза шећерца, </a:t>
            </a:r>
          </a:p>
          <a:p>
            <a:r>
              <a:rPr lang="sr-Cyrl-RS" dirty="0"/>
              <a:t>салата од прокеља, </a:t>
            </a:r>
          </a:p>
          <a:p>
            <a:r>
              <a:rPr lang="sr-Cyrl-RS" dirty="0"/>
              <a:t>салата од грашка, </a:t>
            </a:r>
          </a:p>
        </p:txBody>
      </p:sp>
      <p:sp>
        <p:nvSpPr>
          <p:cNvPr id="10" name="Content Placeholder 9">
            <a:extLst>
              <a:ext uri="{FF2B5EF4-FFF2-40B4-BE49-F238E27FC236}">
                <a16:creationId xmlns:a16="http://schemas.microsoft.com/office/drawing/2014/main" id="{CF3D97D7-7C5D-62CE-EAE7-5EEDCB62571E}"/>
              </a:ext>
            </a:extLst>
          </p:cNvPr>
          <p:cNvSpPr>
            <a:spLocks noGrp="1"/>
          </p:cNvSpPr>
          <p:nvPr>
            <p:ph sz="quarter" idx="4"/>
          </p:nvPr>
        </p:nvSpPr>
        <p:spPr>
          <a:xfrm>
            <a:off x="5906531" y="1762897"/>
            <a:ext cx="5354593" cy="4657424"/>
          </a:xfrm>
          <a:solidFill>
            <a:schemeClr val="accent6">
              <a:lumMod val="40000"/>
              <a:lumOff val="60000"/>
            </a:schemeClr>
          </a:solidFill>
        </p:spPr>
        <p:txBody>
          <a:bodyPr>
            <a:normAutofit/>
          </a:bodyPr>
          <a:lstStyle/>
          <a:p>
            <a:r>
              <a:rPr lang="sr-Cyrl-RS" dirty="0"/>
              <a:t>салата од куване цвекле, </a:t>
            </a:r>
          </a:p>
          <a:p>
            <a:r>
              <a:rPr lang="sr-Cyrl-RS" dirty="0"/>
              <a:t>салата од куваног целера, </a:t>
            </a:r>
          </a:p>
          <a:p>
            <a:r>
              <a:rPr lang="sr-Cyrl-RS" dirty="0"/>
              <a:t>салата од куваног карфиола, </a:t>
            </a:r>
          </a:p>
          <a:p>
            <a:r>
              <a:rPr lang="sr-Cyrl-RS" dirty="0"/>
              <a:t>салата од кеља, </a:t>
            </a:r>
          </a:p>
          <a:p>
            <a:r>
              <a:rPr lang="sr-Cyrl-RS" dirty="0"/>
              <a:t>салата од шпаргли, </a:t>
            </a:r>
          </a:p>
          <a:p>
            <a:r>
              <a:rPr lang="sr-Cyrl-RS" dirty="0"/>
              <a:t>салата од артичоке, </a:t>
            </a:r>
          </a:p>
          <a:p>
            <a:r>
              <a:rPr lang="sr-Cyrl-RS" dirty="0"/>
              <a:t>салата од шампињона, </a:t>
            </a:r>
          </a:p>
          <a:p>
            <a:r>
              <a:rPr lang="sr-Cyrl-RS" dirty="0"/>
              <a:t>салата од куваног парадајза, </a:t>
            </a:r>
          </a:p>
          <a:p>
            <a:r>
              <a:rPr lang="sr-Cyrl-RS" dirty="0"/>
              <a:t>салата од барених паприка </a:t>
            </a:r>
          </a:p>
          <a:p>
            <a:pPr marL="0" indent="0">
              <a:buNone/>
            </a:pPr>
            <a:endParaRPr lang="sr-Latn-RS" dirty="0"/>
          </a:p>
          <a:p>
            <a:endParaRPr lang="sr-Latn-RS" dirty="0"/>
          </a:p>
        </p:txBody>
      </p:sp>
    </p:spTree>
    <p:extLst>
      <p:ext uri="{BB962C8B-B14F-4D97-AF65-F5344CB8AC3E}">
        <p14:creationId xmlns:p14="http://schemas.microsoft.com/office/powerpoint/2010/main" val="408288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5BA2-75CC-5767-ADE5-AF809B6A4167}"/>
              </a:ext>
            </a:extLst>
          </p:cNvPr>
          <p:cNvSpPr>
            <a:spLocks noGrp="1"/>
          </p:cNvSpPr>
          <p:nvPr>
            <p:ph type="title"/>
          </p:nvPr>
        </p:nvSpPr>
        <p:spPr/>
        <p:txBody>
          <a:bodyPr/>
          <a:lstStyle/>
          <a:p>
            <a:r>
              <a:rPr lang="sr-Cyrl-RS" dirty="0"/>
              <a:t>Салате</a:t>
            </a:r>
            <a:endParaRPr lang="sr-Latn-RS" dirty="0"/>
          </a:p>
        </p:txBody>
      </p:sp>
      <p:sp>
        <p:nvSpPr>
          <p:cNvPr id="3" name="Content Placeholder 2">
            <a:extLst>
              <a:ext uri="{FF2B5EF4-FFF2-40B4-BE49-F238E27FC236}">
                <a16:creationId xmlns:a16="http://schemas.microsoft.com/office/drawing/2014/main" id="{8A40B7FE-254E-EFC2-E388-1741102740F4}"/>
              </a:ext>
            </a:extLst>
          </p:cNvPr>
          <p:cNvSpPr>
            <a:spLocks noGrp="1"/>
          </p:cNvSpPr>
          <p:nvPr>
            <p:ph idx="1"/>
          </p:nvPr>
        </p:nvSpPr>
        <p:spPr>
          <a:xfrm>
            <a:off x="250165" y="1492370"/>
            <a:ext cx="11783683" cy="5175849"/>
          </a:xfrm>
        </p:spPr>
        <p:txBody>
          <a:bodyPr>
            <a:normAutofit/>
          </a:bodyPr>
          <a:lstStyle/>
          <a:p>
            <a:r>
              <a:rPr lang="sr-Cyrl-RS" sz="3200" dirty="0"/>
              <a:t>Јела од свежег, куваног, печеног, маринираног, укисељеног поврћа, зачињене уљем, лимуновим соком, сирћетом, першуновим лишћем као и разним миришљавим зачинским биљем. </a:t>
            </a:r>
          </a:p>
          <a:p>
            <a:r>
              <a:rPr lang="ru-RU" sz="3200" dirty="0"/>
              <a:t>Салате су и основ дијететске исхране, било да је реч о губитку тежине или о очувању виталности и доброг здравља. Делују освежавајуће, побољшавају апетит и повољно утичу на варење. </a:t>
            </a:r>
          </a:p>
          <a:p>
            <a:r>
              <a:rPr lang="ru-RU" sz="3200" dirty="0"/>
              <a:t>Због садржаја веће количине витамина и минералних соли у поврћу, неопходно је узимање салата, како би организам задовољио потребе за овим материјама.</a:t>
            </a:r>
            <a:endParaRPr lang="sr-Latn-RS" sz="3200" dirty="0"/>
          </a:p>
        </p:txBody>
      </p:sp>
    </p:spTree>
    <p:extLst>
      <p:ext uri="{BB962C8B-B14F-4D97-AF65-F5344CB8AC3E}">
        <p14:creationId xmlns:p14="http://schemas.microsoft.com/office/powerpoint/2010/main" val="3203606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04AF0A-0808-F2F0-B54D-501EB8A4FED1}"/>
              </a:ext>
            </a:extLst>
          </p:cNvPr>
          <p:cNvSpPr>
            <a:spLocks noGrp="1"/>
          </p:cNvSpPr>
          <p:nvPr>
            <p:ph type="title"/>
          </p:nvPr>
        </p:nvSpPr>
        <p:spPr>
          <a:xfrm>
            <a:off x="838200" y="365125"/>
            <a:ext cx="10515600" cy="573989"/>
          </a:xfrm>
          <a:solidFill>
            <a:schemeClr val="accent5">
              <a:lumMod val="20000"/>
              <a:lumOff val="80000"/>
            </a:schemeClr>
          </a:solidFill>
        </p:spPr>
        <p:txBody>
          <a:bodyPr>
            <a:normAutofit fontScale="90000"/>
          </a:bodyPr>
          <a:lstStyle/>
          <a:p>
            <a:r>
              <a:rPr lang="ru-RU" dirty="0"/>
              <a:t>Кромпир салата</a:t>
            </a:r>
            <a:endParaRPr lang="sr-Latn-RS" dirty="0"/>
          </a:p>
        </p:txBody>
      </p:sp>
      <p:sp>
        <p:nvSpPr>
          <p:cNvPr id="13" name="Content Placeholder 12">
            <a:extLst>
              <a:ext uri="{FF2B5EF4-FFF2-40B4-BE49-F238E27FC236}">
                <a16:creationId xmlns:a16="http://schemas.microsoft.com/office/drawing/2014/main" id="{49D9AE64-C14F-FEEB-4DA4-7EE0B062FB7F}"/>
              </a:ext>
            </a:extLst>
          </p:cNvPr>
          <p:cNvSpPr>
            <a:spLocks noGrp="1"/>
          </p:cNvSpPr>
          <p:nvPr>
            <p:ph idx="1"/>
          </p:nvPr>
        </p:nvSpPr>
        <p:spPr>
          <a:xfrm>
            <a:off x="205947" y="1169772"/>
            <a:ext cx="11829534" cy="5519351"/>
          </a:xfrm>
          <a:solidFill>
            <a:schemeClr val="accent5">
              <a:lumMod val="60000"/>
              <a:lumOff val="40000"/>
            </a:schemeClr>
          </a:solidFill>
        </p:spPr>
        <p:txBody>
          <a:bodyPr>
            <a:normAutofit fontScale="92500" lnSpcReduction="20000"/>
          </a:bodyPr>
          <a:lstStyle/>
          <a:p>
            <a:r>
              <a:rPr lang="ru-RU" dirty="0"/>
              <a:t>Потребне намирнице: 2 кг розе кромпира, 200 г празилука, 200 г црног лука, 20 г соли, 1 дл винског сирћета, 1 г млевеног бибера, 1 дл уља, 1 веза першуновог лишћа, 100 г лимуна, 200 г зелене салате. </a:t>
            </a:r>
          </a:p>
          <a:p>
            <a:r>
              <a:rPr lang="ru-RU" dirty="0"/>
              <a:t>Начин рада: розе кромпир опрати, ставити у одговарајућу посуду, налити хладном водом, посолити, поклопити и скувати. Скувани кромпир оцедити од воде, ољуштити, охладити и исећи на листиће дебљине пола цм и сложити у чинију. Преко исеченог кромпира ставити црни лук исечен на ребарца и празилук исечен на танке прстенове. </a:t>
            </a:r>
          </a:p>
          <a:p>
            <a:r>
              <a:rPr lang="ru-RU" dirty="0"/>
              <a:t>Припремање сирћетног винигрета и зачињавање салате: у одговарајућу посуду саставити разблажено винско сирће, уље, млевени бибер, исечено першуново лишће и со. Винигретом прелити салату и чувати у фрижидеру до сервирања. </a:t>
            </a:r>
          </a:p>
          <a:p>
            <a:r>
              <a:rPr lang="ru-RU" dirty="0"/>
              <a:t>Избор посуде и сервирање салате: салату од кромпира сервирати на тањир или у чинију у зависности од сервиса и броја особа. Испод салате ставити листове зелене салате. Сервирану салату освежити лимуновим соком, посути ситно исеченим першуновим лишћем и украсити лепезом од лимуна и букетићима француског першуна</a:t>
            </a:r>
            <a:endParaRPr lang="sr-Latn-RS" dirty="0"/>
          </a:p>
        </p:txBody>
      </p:sp>
    </p:spTree>
    <p:extLst>
      <p:ext uri="{BB962C8B-B14F-4D97-AF65-F5344CB8AC3E}">
        <p14:creationId xmlns:p14="http://schemas.microsoft.com/office/powerpoint/2010/main" val="176518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0B3B-BFAB-EC70-7FC6-F0DF3FBAACF2}"/>
              </a:ext>
            </a:extLst>
          </p:cNvPr>
          <p:cNvSpPr>
            <a:spLocks noGrp="1"/>
          </p:cNvSpPr>
          <p:nvPr>
            <p:ph type="title"/>
          </p:nvPr>
        </p:nvSpPr>
        <p:spPr>
          <a:xfrm>
            <a:off x="838200" y="365126"/>
            <a:ext cx="10515600" cy="615178"/>
          </a:xfrm>
          <a:solidFill>
            <a:schemeClr val="accent2">
              <a:lumMod val="20000"/>
              <a:lumOff val="80000"/>
            </a:schemeClr>
          </a:solidFill>
        </p:spPr>
        <p:txBody>
          <a:bodyPr>
            <a:normAutofit fontScale="90000"/>
          </a:bodyPr>
          <a:lstStyle/>
          <a:p>
            <a:r>
              <a:rPr lang="ru-RU" dirty="0"/>
              <a:t>Салата од пасуља</a:t>
            </a:r>
            <a:endParaRPr lang="sr-Latn-RS" dirty="0"/>
          </a:p>
        </p:txBody>
      </p:sp>
      <p:sp>
        <p:nvSpPr>
          <p:cNvPr id="3" name="Content Placeholder 2">
            <a:extLst>
              <a:ext uri="{FF2B5EF4-FFF2-40B4-BE49-F238E27FC236}">
                <a16:creationId xmlns:a16="http://schemas.microsoft.com/office/drawing/2014/main" id="{A8704061-5736-9710-1510-20C2B6C71E39}"/>
              </a:ext>
            </a:extLst>
          </p:cNvPr>
          <p:cNvSpPr>
            <a:spLocks noGrp="1"/>
          </p:cNvSpPr>
          <p:nvPr>
            <p:ph idx="1"/>
          </p:nvPr>
        </p:nvSpPr>
        <p:spPr>
          <a:xfrm>
            <a:off x="271849" y="1326292"/>
            <a:ext cx="11648302" cy="5395784"/>
          </a:xfrm>
          <a:solidFill>
            <a:schemeClr val="accent2">
              <a:lumMod val="60000"/>
              <a:lumOff val="40000"/>
            </a:schemeClr>
          </a:solidFill>
        </p:spPr>
        <p:txBody>
          <a:bodyPr>
            <a:normAutofit fontScale="92500" lnSpcReduction="10000"/>
          </a:bodyPr>
          <a:lstStyle/>
          <a:p>
            <a:r>
              <a:rPr lang="ru-RU" dirty="0"/>
              <a:t>Потребне намирнице: 1 кг белог пасуља, 500 г црног лука, 20 г соли, 1 дл винског сирћета, 1 дл уља, 1 г млевеног бибера, 1 веза першуновог лишћа. </a:t>
            </a:r>
          </a:p>
          <a:p>
            <a:r>
              <a:rPr lang="ru-RU" dirty="0"/>
              <a:t>Начин рада: одабрати крупнији пасуљ, одстранити страна тела, опрати у неколико вода и потопити да одстоји 8-12 сати. Потом пасуљ прокувати и прву воду бацити, пасуљ опрати, налити свежом водом и скувати водећи рачуна да се пасуљ не раскува. Кувани пасуљ оставити да се хлади у сопственој води у којој је куван. Црни лук исећи на танка полуребарца. </a:t>
            </a:r>
          </a:p>
          <a:p>
            <a:r>
              <a:rPr lang="ru-RU" dirty="0"/>
              <a:t>Зачињавање: скувани пасуљ оцедити од сопствене воде, сложити у чинију, измешати са црним луком, посолити и зачинити винским сирћетом, млевеним бибером, першуновим лишћем и уљем. </a:t>
            </a:r>
          </a:p>
          <a:p>
            <a:r>
              <a:rPr lang="ru-RU" dirty="0"/>
              <a:t>Избор посуде, сервирање и декорисање: избор посуде или тањира зависи од врсте сервиса и броја особа. Салату од пасуља сервирати на подлогу зелене салате и украсити букетићем француског першуновог лишћа. </a:t>
            </a:r>
          </a:p>
          <a:p>
            <a:r>
              <a:rPr lang="ru-RU" dirty="0"/>
              <a:t>Салата од шареног пасуља спрема се на исти начин као и салата од белог пасуља.</a:t>
            </a:r>
            <a:endParaRPr lang="sr-Latn-RS" dirty="0"/>
          </a:p>
        </p:txBody>
      </p:sp>
    </p:spTree>
    <p:extLst>
      <p:ext uri="{BB962C8B-B14F-4D97-AF65-F5344CB8AC3E}">
        <p14:creationId xmlns:p14="http://schemas.microsoft.com/office/powerpoint/2010/main" val="1532354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60E81-C1D5-D353-81B3-4B87ECA03272}"/>
              </a:ext>
            </a:extLst>
          </p:cNvPr>
          <p:cNvSpPr>
            <a:spLocks noGrp="1"/>
          </p:cNvSpPr>
          <p:nvPr>
            <p:ph type="title"/>
          </p:nvPr>
        </p:nvSpPr>
        <p:spPr>
          <a:xfrm>
            <a:off x="838200" y="365126"/>
            <a:ext cx="10515600" cy="483372"/>
          </a:xfrm>
          <a:solidFill>
            <a:srgbClr val="9A2681"/>
          </a:solidFill>
        </p:spPr>
        <p:txBody>
          <a:bodyPr>
            <a:normAutofit fontScale="90000"/>
          </a:bodyPr>
          <a:lstStyle/>
          <a:p>
            <a:r>
              <a:rPr lang="ru-RU" dirty="0"/>
              <a:t>Салата од куване цвекле</a:t>
            </a:r>
            <a:endParaRPr lang="sr-Latn-RS" dirty="0"/>
          </a:p>
        </p:txBody>
      </p:sp>
      <p:sp>
        <p:nvSpPr>
          <p:cNvPr id="3" name="Content Placeholder 2">
            <a:extLst>
              <a:ext uri="{FF2B5EF4-FFF2-40B4-BE49-F238E27FC236}">
                <a16:creationId xmlns:a16="http://schemas.microsoft.com/office/drawing/2014/main" id="{42785549-9E23-DB46-DF24-600D99E5DB2B}"/>
              </a:ext>
            </a:extLst>
          </p:cNvPr>
          <p:cNvSpPr>
            <a:spLocks noGrp="1"/>
          </p:cNvSpPr>
          <p:nvPr>
            <p:ph idx="1"/>
          </p:nvPr>
        </p:nvSpPr>
        <p:spPr>
          <a:xfrm>
            <a:off x="255373" y="1070919"/>
            <a:ext cx="11747157" cy="5421955"/>
          </a:xfrm>
          <a:solidFill>
            <a:srgbClr val="FF6699"/>
          </a:solidFill>
        </p:spPr>
        <p:txBody>
          <a:bodyPr>
            <a:normAutofit lnSpcReduction="10000"/>
          </a:bodyPr>
          <a:lstStyle/>
          <a:p>
            <a:r>
              <a:rPr lang="ru-RU" dirty="0"/>
              <a:t>Потребне намирнице: 2 кг свеже цвекле, 1 л воде за маринаду, 1 дл винског сирћета, 1 г кима, 2 г соли, 20 г шећера, 1 дл уља. </a:t>
            </a:r>
          </a:p>
          <a:p>
            <a:r>
              <a:rPr lang="ru-RU" dirty="0"/>
              <a:t>Начин рада: цвекле опрати, ставити у лонац, налити хладном водом, поклопити, скувати и ољуштити. Ољуштену цвеклу пресећи преко пола, а потом је декоративним ножем сећи на листиће дебљине пола цм. </a:t>
            </a:r>
          </a:p>
          <a:p>
            <a:r>
              <a:rPr lang="ru-RU" dirty="0"/>
              <a:t>Припремање маринаде и зачињавање: исечену цвеклу сложити у одговарајућу посуду и налити маринадом која се припрема на следећи начин: у посуду са водом ставити: уље, ким, со и шећер. Маринаду прокувати и охладити, зачинити винским сирћетом и истом прелити цвеклу. </a:t>
            </a:r>
          </a:p>
          <a:p>
            <a:r>
              <a:rPr lang="ru-RU" dirty="0"/>
              <a:t>Избор посуде и сервирање салате од цвекле: према врсти севиса и поруџбини одабрати одговарајући тањир или чинију за сервирање. Салату сложити, прелити маринадом и украсити букетићем першуна.</a:t>
            </a:r>
            <a:endParaRPr lang="sr-Latn-RS" dirty="0"/>
          </a:p>
        </p:txBody>
      </p:sp>
    </p:spTree>
    <p:extLst>
      <p:ext uri="{BB962C8B-B14F-4D97-AF65-F5344CB8AC3E}">
        <p14:creationId xmlns:p14="http://schemas.microsoft.com/office/powerpoint/2010/main" val="1810152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D3D4-CFD4-3AD3-6001-37572D4F9F7C}"/>
              </a:ext>
            </a:extLst>
          </p:cNvPr>
          <p:cNvSpPr>
            <a:spLocks noGrp="1"/>
          </p:cNvSpPr>
          <p:nvPr>
            <p:ph type="title"/>
          </p:nvPr>
        </p:nvSpPr>
        <p:spPr>
          <a:xfrm>
            <a:off x="838200" y="210065"/>
            <a:ext cx="10515600" cy="580767"/>
          </a:xfrm>
          <a:solidFill>
            <a:schemeClr val="accent4">
              <a:lumMod val="20000"/>
              <a:lumOff val="80000"/>
            </a:schemeClr>
          </a:solidFill>
        </p:spPr>
        <p:txBody>
          <a:bodyPr>
            <a:normAutofit fontScale="90000"/>
          </a:bodyPr>
          <a:lstStyle/>
          <a:p>
            <a:r>
              <a:rPr lang="ru-RU" dirty="0"/>
              <a:t>Салата од куваног карфиола</a:t>
            </a:r>
            <a:endParaRPr lang="sr-Latn-RS" dirty="0"/>
          </a:p>
        </p:txBody>
      </p:sp>
      <p:sp>
        <p:nvSpPr>
          <p:cNvPr id="3" name="Content Placeholder 2">
            <a:extLst>
              <a:ext uri="{FF2B5EF4-FFF2-40B4-BE49-F238E27FC236}">
                <a16:creationId xmlns:a16="http://schemas.microsoft.com/office/drawing/2014/main" id="{432AAE3C-4529-08BE-3831-2575A1C05DE3}"/>
              </a:ext>
            </a:extLst>
          </p:cNvPr>
          <p:cNvSpPr>
            <a:spLocks noGrp="1"/>
          </p:cNvSpPr>
          <p:nvPr>
            <p:ph idx="1"/>
          </p:nvPr>
        </p:nvSpPr>
        <p:spPr>
          <a:xfrm>
            <a:off x="238897" y="1136822"/>
            <a:ext cx="11615352" cy="5511113"/>
          </a:xfrm>
          <a:solidFill>
            <a:schemeClr val="accent4">
              <a:lumMod val="60000"/>
              <a:lumOff val="40000"/>
            </a:schemeClr>
          </a:solidFill>
        </p:spPr>
        <p:txBody>
          <a:bodyPr>
            <a:normAutofit/>
          </a:bodyPr>
          <a:lstStyle/>
          <a:p>
            <a:r>
              <a:rPr lang="ru-RU" dirty="0"/>
              <a:t>Потребне намирнице: 2 кг карфиола, 1 л слатког млека, 2 г соли, 1 дл уља, 1 дл винског сирћета, 1 веза першуновог лишћа, 100 г лимуна. </a:t>
            </a:r>
          </a:p>
          <a:p>
            <a:r>
              <a:rPr lang="ru-RU" dirty="0"/>
              <a:t>Начин рада: цветове карфиола потопити у слану накиселу воду да би мушице, инсекти и страна тела изашли из цветова. Потом цветове карфиола уронити у слану воду са млеком које лагано ври. Скуван карфиол оцедити од течности, охладити и сложити у одговарајућу посуду. </a:t>
            </a:r>
          </a:p>
          <a:p>
            <a:r>
              <a:rPr lang="ru-RU" dirty="0"/>
              <a:t>Припремање маринаде, зачињавање и сервирање: у чинију саставити уље, сирће, со, першуново лишће и мало воде и налити карфиол. </a:t>
            </a:r>
          </a:p>
          <a:p>
            <a:r>
              <a:rPr lang="ru-RU" dirty="0"/>
              <a:t>Сервирање салате: на одговарајући тањир или у чинију сложити цветове карфиола, прелити маринадом, посути першуновим лишћем, украсити лепезама лимуна и букетићима першуна.</a:t>
            </a:r>
            <a:endParaRPr lang="sr-Latn-RS" dirty="0"/>
          </a:p>
        </p:txBody>
      </p:sp>
    </p:spTree>
    <p:extLst>
      <p:ext uri="{BB962C8B-B14F-4D97-AF65-F5344CB8AC3E}">
        <p14:creationId xmlns:p14="http://schemas.microsoft.com/office/powerpoint/2010/main" val="4050448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87A6-ABE1-E3F1-4B48-D458CE20272E}"/>
              </a:ext>
            </a:extLst>
          </p:cNvPr>
          <p:cNvSpPr>
            <a:spLocks noGrp="1"/>
          </p:cNvSpPr>
          <p:nvPr>
            <p:ph type="title"/>
          </p:nvPr>
        </p:nvSpPr>
        <p:spPr>
          <a:xfrm>
            <a:off x="838200" y="238897"/>
            <a:ext cx="10515600" cy="741407"/>
          </a:xfrm>
          <a:solidFill>
            <a:schemeClr val="accent6">
              <a:lumMod val="20000"/>
              <a:lumOff val="80000"/>
            </a:schemeClr>
          </a:solidFill>
        </p:spPr>
        <p:txBody>
          <a:bodyPr>
            <a:normAutofit/>
          </a:bodyPr>
          <a:lstStyle/>
          <a:p>
            <a:r>
              <a:rPr lang="ru-RU" dirty="0"/>
              <a:t>Салата од куване младе бораније</a:t>
            </a:r>
            <a:endParaRPr lang="sr-Latn-RS" dirty="0"/>
          </a:p>
        </p:txBody>
      </p:sp>
      <p:sp>
        <p:nvSpPr>
          <p:cNvPr id="3" name="Content Placeholder 2">
            <a:extLst>
              <a:ext uri="{FF2B5EF4-FFF2-40B4-BE49-F238E27FC236}">
                <a16:creationId xmlns:a16="http://schemas.microsoft.com/office/drawing/2014/main" id="{63BB8DF7-D040-6159-DD6B-2C9470ECD672}"/>
              </a:ext>
            </a:extLst>
          </p:cNvPr>
          <p:cNvSpPr>
            <a:spLocks noGrp="1"/>
          </p:cNvSpPr>
          <p:nvPr>
            <p:ph idx="1"/>
          </p:nvPr>
        </p:nvSpPr>
        <p:spPr>
          <a:xfrm>
            <a:off x="131805" y="1161534"/>
            <a:ext cx="11911914" cy="5568779"/>
          </a:xfrm>
          <a:solidFill>
            <a:schemeClr val="accent6">
              <a:lumMod val="60000"/>
              <a:lumOff val="40000"/>
            </a:schemeClr>
          </a:solidFill>
        </p:spPr>
        <p:txBody>
          <a:bodyPr>
            <a:normAutofit/>
          </a:bodyPr>
          <a:lstStyle/>
          <a:p>
            <a:r>
              <a:rPr lang="ru-RU" dirty="0"/>
              <a:t>Потребне намирнице: 2 кг младе бораније, 1 дл уља, 1 дл винског сирћета, 20 г соли, 20 г белог лука, 1 г млевеног бибера, 1 веза першуновог лишћа. </a:t>
            </a:r>
          </a:p>
          <a:p>
            <a:r>
              <a:rPr lang="ru-RU" dirty="0"/>
              <a:t>Начин рада: младе и здраве плодове бораније, опрати и исећи по дужини а потом пресећи попреко на половине. Исечену боранију кувати у благо сланој накиселој води док не омекша. Кувану боранију оцедити од течности и сложити у одговарајућу чинију. </a:t>
            </a:r>
          </a:p>
          <a:p>
            <a:r>
              <a:rPr lang="ru-RU" dirty="0"/>
              <a:t>Припремање маринаде и зачињавање салате: у посуду ставити уље, сирће, со, млевени бибер, ситно исечен бели лук и першун. Укус маринаде треба да је благо слано накисео. Маринадом прелити сложену боранију да огрезне. </a:t>
            </a:r>
          </a:p>
          <a:p>
            <a:r>
              <a:rPr lang="ru-RU" dirty="0"/>
              <a:t>Сервирање: салату од куване младе бораније сервирати на тањир за салату или у чинију, прелити маринадом и украсити гранчицама першуновог лишћа</a:t>
            </a:r>
            <a:endParaRPr lang="sr-Latn-RS" dirty="0"/>
          </a:p>
        </p:txBody>
      </p:sp>
    </p:spTree>
    <p:extLst>
      <p:ext uri="{BB962C8B-B14F-4D97-AF65-F5344CB8AC3E}">
        <p14:creationId xmlns:p14="http://schemas.microsoft.com/office/powerpoint/2010/main" val="1454824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332BF-1FE5-D1D1-BCFA-DBDE988B490A}"/>
              </a:ext>
            </a:extLst>
          </p:cNvPr>
          <p:cNvSpPr>
            <a:spLocks noGrp="1"/>
          </p:cNvSpPr>
          <p:nvPr>
            <p:ph type="title"/>
          </p:nvPr>
        </p:nvSpPr>
        <p:spPr>
          <a:xfrm>
            <a:off x="838200" y="365126"/>
            <a:ext cx="10515600" cy="887026"/>
          </a:xfrm>
        </p:spPr>
        <p:txBody>
          <a:bodyPr/>
          <a:lstStyle/>
          <a:p>
            <a:r>
              <a:rPr lang="sr-Cyrl-RS" dirty="0"/>
              <a:t>Једноставне салате од печеног поврћа </a:t>
            </a:r>
            <a:endParaRPr lang="sr-Latn-RS" dirty="0"/>
          </a:p>
        </p:txBody>
      </p:sp>
      <p:sp>
        <p:nvSpPr>
          <p:cNvPr id="3" name="Content Placeholder 2">
            <a:extLst>
              <a:ext uri="{FF2B5EF4-FFF2-40B4-BE49-F238E27FC236}">
                <a16:creationId xmlns:a16="http://schemas.microsoft.com/office/drawing/2014/main" id="{860C104F-5EDF-EC66-1373-97EFEA5589FC}"/>
              </a:ext>
            </a:extLst>
          </p:cNvPr>
          <p:cNvSpPr>
            <a:spLocks noGrp="1"/>
          </p:cNvSpPr>
          <p:nvPr>
            <p:ph idx="1"/>
          </p:nvPr>
        </p:nvSpPr>
        <p:spPr>
          <a:xfrm>
            <a:off x="362465" y="1581666"/>
            <a:ext cx="10991335" cy="4911210"/>
          </a:xfrm>
        </p:spPr>
        <p:txBody>
          <a:bodyPr/>
          <a:lstStyle/>
          <a:p>
            <a:endParaRPr lang="sr-Cyrl-RS" dirty="0"/>
          </a:p>
          <a:p>
            <a:r>
              <a:rPr lang="sr-Cyrl-RS" dirty="0"/>
              <a:t>печене паприке у уљу, </a:t>
            </a:r>
          </a:p>
          <a:p>
            <a:r>
              <a:rPr lang="sr-Cyrl-RS" dirty="0"/>
              <a:t>печене паприке у белом луку, </a:t>
            </a:r>
          </a:p>
          <a:p>
            <a:r>
              <a:rPr lang="sr-Cyrl-RS" dirty="0"/>
              <a:t>печене љуте папричице, </a:t>
            </a:r>
          </a:p>
          <a:p>
            <a:r>
              <a:rPr lang="sr-Cyrl-RS" dirty="0"/>
              <a:t>ајвар од црвених паприка, </a:t>
            </a:r>
          </a:p>
          <a:p>
            <a:r>
              <a:rPr lang="sr-Cyrl-RS" dirty="0"/>
              <a:t>ајвар од белих паприка, </a:t>
            </a:r>
          </a:p>
          <a:p>
            <a:r>
              <a:rPr lang="sr-Cyrl-RS" dirty="0"/>
              <a:t>пинђур и друге салате од печеног поврћа. </a:t>
            </a:r>
          </a:p>
          <a:p>
            <a:endParaRPr lang="sr-Latn-RS" dirty="0"/>
          </a:p>
        </p:txBody>
      </p:sp>
    </p:spTree>
    <p:extLst>
      <p:ext uri="{BB962C8B-B14F-4D97-AF65-F5344CB8AC3E}">
        <p14:creationId xmlns:p14="http://schemas.microsoft.com/office/powerpoint/2010/main" val="2944342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4362-3F04-2954-86A2-817EE8C56D26}"/>
              </a:ext>
            </a:extLst>
          </p:cNvPr>
          <p:cNvSpPr>
            <a:spLocks noGrp="1"/>
          </p:cNvSpPr>
          <p:nvPr>
            <p:ph type="title"/>
          </p:nvPr>
        </p:nvSpPr>
        <p:spPr>
          <a:xfrm>
            <a:off x="838200" y="365126"/>
            <a:ext cx="10515600" cy="714032"/>
          </a:xfrm>
        </p:spPr>
        <p:txBody>
          <a:bodyPr/>
          <a:lstStyle/>
          <a:p>
            <a:r>
              <a:rPr lang="ru-RU" dirty="0"/>
              <a:t>Салата од печених паприка са белим луком</a:t>
            </a:r>
            <a:endParaRPr lang="sr-Latn-RS" dirty="0"/>
          </a:p>
        </p:txBody>
      </p:sp>
      <p:sp>
        <p:nvSpPr>
          <p:cNvPr id="3" name="Content Placeholder 2">
            <a:extLst>
              <a:ext uri="{FF2B5EF4-FFF2-40B4-BE49-F238E27FC236}">
                <a16:creationId xmlns:a16="http://schemas.microsoft.com/office/drawing/2014/main" id="{B044B86C-BBFD-A768-991C-77B1965D2EBB}"/>
              </a:ext>
            </a:extLst>
          </p:cNvPr>
          <p:cNvSpPr>
            <a:spLocks noGrp="1"/>
          </p:cNvSpPr>
          <p:nvPr>
            <p:ph idx="1"/>
          </p:nvPr>
        </p:nvSpPr>
        <p:spPr>
          <a:xfrm>
            <a:off x="156519" y="1482811"/>
            <a:ext cx="11813059" cy="5181600"/>
          </a:xfrm>
        </p:spPr>
        <p:txBody>
          <a:bodyPr>
            <a:normAutofit/>
          </a:bodyPr>
          <a:lstStyle/>
          <a:p>
            <a:r>
              <a:rPr lang="ru-RU" dirty="0"/>
              <a:t>Потребне намирнице: 2 кг свежих паприка – 20 комада, 20 г соли, 2 дл уља, 2 дл винског сирћета, 50 г белог лука, 1 веза першуновог лишћа. </a:t>
            </a:r>
          </a:p>
          <a:p>
            <a:r>
              <a:rPr lang="ru-RU" dirty="0"/>
              <a:t>Начин рада: плодове паприке опрати хладном водом, одстранити семену ложу, исполирати, опећи на плотни, роштиљу, рерни или у микроталасној пећници. Печене паприке сложити у одговарајућу посуду, посолити, прекрити, ољуштити и сложити их у одговатајућу чинију. </a:t>
            </a:r>
          </a:p>
          <a:p>
            <a:r>
              <a:rPr lang="ru-RU" dirty="0"/>
              <a:t>Зачињавање и сервирање салате: у одговарајућу чинију саставити винско сирће, уље, со, ситно исечено першуново лишће и бели лук. Чинију за сервирање одабрати према броју особа или врсти сервиса. Печене и ољуштене паприке сервирати на тањир или чинију за салату и исте прелити маринадом. Маринада се може сервирати и посебно у сосијери.</a:t>
            </a:r>
            <a:endParaRPr lang="sr-Latn-RS" dirty="0"/>
          </a:p>
        </p:txBody>
      </p:sp>
    </p:spTree>
    <p:extLst>
      <p:ext uri="{BB962C8B-B14F-4D97-AF65-F5344CB8AC3E}">
        <p14:creationId xmlns:p14="http://schemas.microsoft.com/office/powerpoint/2010/main" val="3473067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7A88-C667-8153-5E16-654B4DBB0E79}"/>
              </a:ext>
            </a:extLst>
          </p:cNvPr>
          <p:cNvSpPr>
            <a:spLocks noGrp="1"/>
          </p:cNvSpPr>
          <p:nvPr>
            <p:ph type="title"/>
          </p:nvPr>
        </p:nvSpPr>
        <p:spPr>
          <a:xfrm>
            <a:off x="0" y="17325"/>
            <a:ext cx="10686535" cy="6823350"/>
          </a:xfrm>
          <a:solidFill>
            <a:schemeClr val="accent2">
              <a:lumMod val="75000"/>
            </a:schemeClr>
          </a:solidFill>
        </p:spPr>
        <p:txBody>
          <a:bodyPr/>
          <a:lstStyle/>
          <a:p>
            <a:r>
              <a:rPr lang="sr-Cyrl-RS" dirty="0"/>
              <a:t>Ајвар</a:t>
            </a:r>
            <a:endParaRPr lang="sr-Latn-RS" dirty="0"/>
          </a:p>
        </p:txBody>
      </p:sp>
      <p:pic>
        <p:nvPicPr>
          <p:cNvPr id="5" name="Content Placeholder 4">
            <a:extLst>
              <a:ext uri="{FF2B5EF4-FFF2-40B4-BE49-F238E27FC236}">
                <a16:creationId xmlns:a16="http://schemas.microsoft.com/office/drawing/2014/main" id="{688B6ADF-ECEF-3BEE-0E35-F4DFFB16DD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9373" y="-8520"/>
            <a:ext cx="10412627" cy="6849195"/>
          </a:xfrm>
        </p:spPr>
      </p:pic>
    </p:spTree>
    <p:extLst>
      <p:ext uri="{BB962C8B-B14F-4D97-AF65-F5344CB8AC3E}">
        <p14:creationId xmlns:p14="http://schemas.microsoft.com/office/powerpoint/2010/main" val="3069849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51860-9842-B73D-EEE0-3522AFC3F23E}"/>
              </a:ext>
            </a:extLst>
          </p:cNvPr>
          <p:cNvSpPr>
            <a:spLocks noGrp="1"/>
          </p:cNvSpPr>
          <p:nvPr>
            <p:ph type="title"/>
          </p:nvPr>
        </p:nvSpPr>
        <p:spPr>
          <a:xfrm>
            <a:off x="838200" y="197708"/>
            <a:ext cx="10515600" cy="790834"/>
          </a:xfrm>
        </p:spPr>
        <p:txBody>
          <a:bodyPr>
            <a:normAutofit/>
          </a:bodyPr>
          <a:lstStyle/>
          <a:p>
            <a:r>
              <a:rPr lang="ru-RU" dirty="0"/>
              <a:t>Ајвар</a:t>
            </a:r>
            <a:endParaRPr lang="sr-Latn-RS" dirty="0"/>
          </a:p>
        </p:txBody>
      </p:sp>
      <p:sp>
        <p:nvSpPr>
          <p:cNvPr id="3" name="Content Placeholder 2">
            <a:extLst>
              <a:ext uri="{FF2B5EF4-FFF2-40B4-BE49-F238E27FC236}">
                <a16:creationId xmlns:a16="http://schemas.microsoft.com/office/drawing/2014/main" id="{5EB2DD14-1082-50C0-5E56-B7FE38ACB2BF}"/>
              </a:ext>
            </a:extLst>
          </p:cNvPr>
          <p:cNvSpPr>
            <a:spLocks noGrp="1"/>
          </p:cNvSpPr>
          <p:nvPr>
            <p:ph idx="1"/>
          </p:nvPr>
        </p:nvSpPr>
        <p:spPr>
          <a:xfrm>
            <a:off x="115330" y="1103870"/>
            <a:ext cx="11895437" cy="5445211"/>
          </a:xfrm>
        </p:spPr>
        <p:txBody>
          <a:bodyPr>
            <a:normAutofit fontScale="85000" lnSpcReduction="20000"/>
          </a:bodyPr>
          <a:lstStyle/>
          <a:p>
            <a:r>
              <a:rPr lang="ru-RU" dirty="0"/>
              <a:t>Производ који се добија од термички обрађене (печене или бланширане), уситњене или самлевене паприке, са или без додатка.</a:t>
            </a:r>
          </a:p>
          <a:p>
            <a:r>
              <a:rPr lang="ru-RU" dirty="0"/>
              <a:t>При производњи ајвара могу се додавати: плави патлиџан највише до 25%, кухињска со, јестиво уље, шећер, бели лук, зачини, екстракти зачина и сирће.</a:t>
            </a:r>
          </a:p>
          <a:p>
            <a:r>
              <a:rPr lang="ru-RU" dirty="0"/>
              <a:t>Производ треба да испуњава следеће услове квалитета:</a:t>
            </a:r>
          </a:p>
          <a:p>
            <a:r>
              <a:rPr lang="ru-RU" dirty="0"/>
              <a:t>да је садржај укупне суве материје најмање 9%;</a:t>
            </a:r>
          </a:p>
          <a:p>
            <a:r>
              <a:rPr lang="ru-RU" dirty="0"/>
              <a:t>да је уједначен, без издвајања течности и да има мазиву конзистенцију;</a:t>
            </a:r>
          </a:p>
          <a:p>
            <a:r>
              <a:rPr lang="ru-RU" dirty="0"/>
              <a:t>да боја одговара боји употребљеног поврћа;</a:t>
            </a:r>
          </a:p>
          <a:p>
            <a:r>
              <a:rPr lang="ru-RU" dirty="0"/>
              <a:t>да нема страни укус и мирис;</a:t>
            </a:r>
          </a:p>
          <a:p>
            <a:r>
              <a:rPr lang="ru-RU" dirty="0"/>
              <a:t>да не садржи стране примесе.</a:t>
            </a:r>
          </a:p>
          <a:p>
            <a:r>
              <a:rPr lang="ru-RU" dirty="0"/>
              <a:t>Поред информација утврђених прописом којим се уређује декларисање, означавање и рекламирање хране, декларација ајвара треба да садржи и податак о томе да ли је ајвар произведен од печене или од бланширане паприке.</a:t>
            </a:r>
          </a:p>
          <a:p>
            <a:r>
              <a:rPr lang="ru-RU" dirty="0"/>
              <a:t>Уколико се ајвару додаје љута паприка, на декларацији треба да се наведе да је производ љутог укуса.</a:t>
            </a:r>
          </a:p>
          <a:p>
            <a:endParaRPr lang="sr-Latn-RS" dirty="0"/>
          </a:p>
        </p:txBody>
      </p:sp>
      <p:sp>
        <p:nvSpPr>
          <p:cNvPr id="4" name="TextBox 3">
            <a:extLst>
              <a:ext uri="{FF2B5EF4-FFF2-40B4-BE49-F238E27FC236}">
                <a16:creationId xmlns:a16="http://schemas.microsoft.com/office/drawing/2014/main" id="{99F66269-E952-DAD3-804D-F468E8A93789}"/>
              </a:ext>
            </a:extLst>
          </p:cNvPr>
          <p:cNvSpPr txBox="1"/>
          <p:nvPr/>
        </p:nvSpPr>
        <p:spPr>
          <a:xfrm>
            <a:off x="477794" y="6400368"/>
            <a:ext cx="11236411" cy="369332"/>
          </a:xfrm>
          <a:prstGeom prst="rect">
            <a:avLst/>
          </a:prstGeom>
          <a:noFill/>
        </p:spPr>
        <p:txBody>
          <a:bodyPr wrap="square">
            <a:spAutoFit/>
          </a:bodyPr>
          <a:lstStyle/>
          <a:p>
            <a:r>
              <a:rPr lang="ru-RU" dirty="0"/>
              <a:t>Извор - Правилник о квалитету производа од воћа и поврћа: 128/2020-15, 130/2021-144, 16/2024-36 </a:t>
            </a:r>
            <a:endParaRPr lang="sr-Latn-RS" dirty="0"/>
          </a:p>
        </p:txBody>
      </p:sp>
    </p:spTree>
    <p:extLst>
      <p:ext uri="{BB962C8B-B14F-4D97-AF65-F5344CB8AC3E}">
        <p14:creationId xmlns:p14="http://schemas.microsoft.com/office/powerpoint/2010/main" val="2725504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A93D-A547-3F1D-841F-E5962F25534C}"/>
              </a:ext>
            </a:extLst>
          </p:cNvPr>
          <p:cNvSpPr>
            <a:spLocks noGrp="1"/>
          </p:cNvSpPr>
          <p:nvPr>
            <p:ph type="title"/>
          </p:nvPr>
        </p:nvSpPr>
        <p:spPr>
          <a:xfrm>
            <a:off x="838200" y="365126"/>
            <a:ext cx="10515600" cy="475134"/>
          </a:xfrm>
        </p:spPr>
        <p:txBody>
          <a:bodyPr>
            <a:normAutofit fontScale="90000"/>
          </a:bodyPr>
          <a:lstStyle/>
          <a:p>
            <a:r>
              <a:rPr lang="ru-RU" dirty="0"/>
              <a:t>Ајвар од црвених паприка</a:t>
            </a:r>
            <a:endParaRPr lang="sr-Latn-RS" dirty="0"/>
          </a:p>
        </p:txBody>
      </p:sp>
      <p:sp>
        <p:nvSpPr>
          <p:cNvPr id="3" name="Content Placeholder 2">
            <a:extLst>
              <a:ext uri="{FF2B5EF4-FFF2-40B4-BE49-F238E27FC236}">
                <a16:creationId xmlns:a16="http://schemas.microsoft.com/office/drawing/2014/main" id="{3DF9317B-0B74-B744-8394-11A5656C5E12}"/>
              </a:ext>
            </a:extLst>
          </p:cNvPr>
          <p:cNvSpPr>
            <a:spLocks noGrp="1"/>
          </p:cNvSpPr>
          <p:nvPr>
            <p:ph idx="1"/>
          </p:nvPr>
        </p:nvSpPr>
        <p:spPr>
          <a:xfrm>
            <a:off x="189470" y="1013254"/>
            <a:ext cx="11878962" cy="5684108"/>
          </a:xfrm>
        </p:spPr>
        <p:txBody>
          <a:bodyPr>
            <a:normAutofit fontScale="92500" lnSpcReduction="10000"/>
          </a:bodyPr>
          <a:lstStyle/>
          <a:p>
            <a:r>
              <a:rPr lang="ru-RU" dirty="0"/>
              <a:t>Потребне намирнице: 10 кг црвених паприка, 100г соли, 5 дл уља, 0,5 дл есенција, 10 г конзерванса, 10 г винобрана, 10 г млевеног бибера. </a:t>
            </a:r>
          </a:p>
          <a:p>
            <a:r>
              <a:rPr lang="ru-RU" dirty="0"/>
              <a:t>Начин рада: одабрати зреле, здраве, меснате и неоштећене црвене плодове паприка. Паприке опрати хладном водом, опећи на плотни, роштиљу или у рерни. Печене паприке сложити у одговарајући плех и прекрити фолијом. Успарене паприке ољуштити, добро оцедити и самлети</a:t>
            </a:r>
          </a:p>
          <a:p>
            <a:r>
              <a:rPr lang="ru-RU" dirty="0"/>
              <a:t>Упржавање-динстање: на загрејаном уљу упржавати паприку док се не добије густа маса. </a:t>
            </a:r>
          </a:p>
          <a:p>
            <a:r>
              <a:rPr lang="ru-RU" dirty="0"/>
              <a:t>Зачињавање и допржавање ајвара: ајвар посолити и зачинити млевеним бибером и есенцијом и наставити са упржавањем око пола сата. </a:t>
            </a:r>
          </a:p>
          <a:p>
            <a:r>
              <a:rPr lang="ru-RU" dirty="0"/>
              <a:t>Стаклене тегле опрати, исполирати, стерилизовати и у топле тегле сипати топао ајвар. Тегле са ајваром ставити у топлу пећницу пола сата, тј. све док се на површини не ухвати танка мрка покорица. Тегле затворити целофаном наквашеним у алкохол, гумицом и поклопцем. Охлађен ајвар чувати до примене на сувом и хладном месту. Сервирање салате од ајвара: ајвар сервирати на тањир за салату или у чинију на подлози од зелене салате. </a:t>
            </a:r>
            <a:endParaRPr lang="sr-Latn-RS" dirty="0"/>
          </a:p>
        </p:txBody>
      </p:sp>
    </p:spTree>
    <p:extLst>
      <p:ext uri="{BB962C8B-B14F-4D97-AF65-F5344CB8AC3E}">
        <p14:creationId xmlns:p14="http://schemas.microsoft.com/office/powerpoint/2010/main" val="323281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25A98-18E4-4416-85C4-338F4353B54A}"/>
              </a:ext>
            </a:extLst>
          </p:cNvPr>
          <p:cNvSpPr>
            <a:spLocks noGrp="1"/>
          </p:cNvSpPr>
          <p:nvPr>
            <p:ph type="title"/>
          </p:nvPr>
        </p:nvSpPr>
        <p:spPr>
          <a:xfrm>
            <a:off x="838200" y="365125"/>
            <a:ext cx="10515600" cy="656367"/>
          </a:xfrm>
        </p:spPr>
        <p:txBody>
          <a:bodyPr>
            <a:normAutofit fontScale="90000"/>
          </a:bodyPr>
          <a:lstStyle/>
          <a:p>
            <a:r>
              <a:rPr lang="sr-Cyrl-RS" dirty="0"/>
              <a:t>Салате</a:t>
            </a:r>
            <a:endParaRPr lang="sr-Latn-RS" dirty="0"/>
          </a:p>
        </p:txBody>
      </p:sp>
      <p:sp>
        <p:nvSpPr>
          <p:cNvPr id="3" name="Content Placeholder 2">
            <a:extLst>
              <a:ext uri="{FF2B5EF4-FFF2-40B4-BE49-F238E27FC236}">
                <a16:creationId xmlns:a16="http://schemas.microsoft.com/office/drawing/2014/main" id="{53556041-43C0-CC99-CE76-9451DE82A4FB}"/>
              </a:ext>
            </a:extLst>
          </p:cNvPr>
          <p:cNvSpPr>
            <a:spLocks noGrp="1"/>
          </p:cNvSpPr>
          <p:nvPr>
            <p:ph idx="1"/>
          </p:nvPr>
        </p:nvSpPr>
        <p:spPr>
          <a:xfrm>
            <a:off x="148281" y="1103870"/>
            <a:ext cx="11813060" cy="5073093"/>
          </a:xfrm>
        </p:spPr>
        <p:txBody>
          <a:bodyPr/>
          <a:lstStyle/>
          <a:p>
            <a:r>
              <a:rPr lang="ru-RU" sz="2800" dirty="0"/>
              <a:t>Због садржаја веће количине витамина и минералних соли у поврћу, неопходно је узимање салата, како би организам задовољио потребе за овим материјама</a:t>
            </a:r>
          </a:p>
          <a:p>
            <a:r>
              <a:rPr lang="ru-RU" dirty="0"/>
              <a:t>Биљна влакна утичу на побољшан рад органа за варење</a:t>
            </a:r>
          </a:p>
          <a:p>
            <a:r>
              <a:rPr lang="ru-RU" dirty="0"/>
              <a:t>Антиоксиданси делују као превентива у спречавању болести</a:t>
            </a:r>
            <a:endParaRPr lang="sr-Latn-RS" dirty="0"/>
          </a:p>
        </p:txBody>
      </p:sp>
      <p:pic>
        <p:nvPicPr>
          <p:cNvPr id="4" name="Content Placeholder 4">
            <a:extLst>
              <a:ext uri="{FF2B5EF4-FFF2-40B4-BE49-F238E27FC236}">
                <a16:creationId xmlns:a16="http://schemas.microsoft.com/office/drawing/2014/main" id="{65BF720D-0B4F-5E0E-0C67-99A996644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1460" y="3525795"/>
            <a:ext cx="5173362" cy="3332205"/>
          </a:xfrm>
          <a:prstGeom prst="rect">
            <a:avLst/>
          </a:prstGeom>
        </p:spPr>
      </p:pic>
      <p:pic>
        <p:nvPicPr>
          <p:cNvPr id="6" name="Picture 5">
            <a:extLst>
              <a:ext uri="{FF2B5EF4-FFF2-40B4-BE49-F238E27FC236}">
                <a16:creationId xmlns:a16="http://schemas.microsoft.com/office/drawing/2014/main" id="{B63F777C-071B-6D2C-7699-E006DDF5D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59" y="3612712"/>
            <a:ext cx="6236043" cy="3245288"/>
          </a:xfrm>
          <a:prstGeom prst="rect">
            <a:avLst/>
          </a:prstGeom>
        </p:spPr>
      </p:pic>
    </p:spTree>
    <p:extLst>
      <p:ext uri="{BB962C8B-B14F-4D97-AF65-F5344CB8AC3E}">
        <p14:creationId xmlns:p14="http://schemas.microsoft.com/office/powerpoint/2010/main" val="1620834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981BE-1D72-6375-8BF8-1C337AA1928E}"/>
              </a:ext>
            </a:extLst>
          </p:cNvPr>
          <p:cNvSpPr>
            <a:spLocks noGrp="1"/>
          </p:cNvSpPr>
          <p:nvPr>
            <p:ph type="title"/>
          </p:nvPr>
        </p:nvSpPr>
        <p:spPr/>
        <p:txBody>
          <a:bodyPr/>
          <a:lstStyle/>
          <a:p>
            <a:r>
              <a:rPr lang="sr-Cyrl-RS" dirty="0"/>
              <a:t>Једноставне салате од укишељеног поврћа </a:t>
            </a:r>
            <a:endParaRPr lang="sr-Latn-RS" dirty="0"/>
          </a:p>
        </p:txBody>
      </p:sp>
      <p:sp>
        <p:nvSpPr>
          <p:cNvPr id="3" name="Content Placeholder 2">
            <a:extLst>
              <a:ext uri="{FF2B5EF4-FFF2-40B4-BE49-F238E27FC236}">
                <a16:creationId xmlns:a16="http://schemas.microsoft.com/office/drawing/2014/main" id="{89237F61-96C9-3F13-461B-450E740B6985}"/>
              </a:ext>
            </a:extLst>
          </p:cNvPr>
          <p:cNvSpPr>
            <a:spLocks noGrp="1"/>
          </p:cNvSpPr>
          <p:nvPr>
            <p:ph idx="1"/>
          </p:nvPr>
        </p:nvSpPr>
        <p:spPr>
          <a:xfrm>
            <a:off x="354227" y="1573427"/>
            <a:ext cx="11607114" cy="5090984"/>
          </a:xfrm>
        </p:spPr>
        <p:txBody>
          <a:bodyPr/>
          <a:lstStyle/>
          <a:p>
            <a:r>
              <a:rPr lang="sr-Cyrl-RS" dirty="0"/>
              <a:t>салата од киселог купуса, </a:t>
            </a:r>
          </a:p>
          <a:p>
            <a:r>
              <a:rPr lang="sr-Cyrl-RS" dirty="0"/>
              <a:t>салата од киселих краставчића, </a:t>
            </a:r>
          </a:p>
          <a:p>
            <a:r>
              <a:rPr lang="sr-Cyrl-RS" dirty="0"/>
              <a:t>салата од киселих паприка, </a:t>
            </a:r>
          </a:p>
          <a:p>
            <a:r>
              <a:rPr lang="sr-Cyrl-RS" dirty="0"/>
              <a:t>салата од киселог зеленог парадајза, </a:t>
            </a:r>
          </a:p>
          <a:p>
            <a:r>
              <a:rPr lang="sr-Cyrl-RS" dirty="0"/>
              <a:t>салата од киселог карфиола, </a:t>
            </a:r>
          </a:p>
          <a:p>
            <a:r>
              <a:rPr lang="sr-Cyrl-RS" dirty="0"/>
              <a:t>шаргарепа у туршији, </a:t>
            </a:r>
          </a:p>
          <a:p>
            <a:r>
              <a:rPr lang="sr-Cyrl-RS" dirty="0"/>
              <a:t>салата од пуњених паприка са купусом, </a:t>
            </a:r>
          </a:p>
          <a:p>
            <a:r>
              <a:rPr lang="sr-Cyrl-RS" dirty="0"/>
              <a:t>кисели феферони, </a:t>
            </a:r>
          </a:p>
          <a:p>
            <a:r>
              <a:rPr lang="sr-Cyrl-RS" dirty="0"/>
              <a:t>салата од киселих буковача и друге једноставне салате од укишељеног поврћа</a:t>
            </a:r>
            <a:endParaRPr lang="sr-Latn-RS" dirty="0"/>
          </a:p>
          <a:p>
            <a:endParaRPr lang="sr-Latn-RS" dirty="0"/>
          </a:p>
        </p:txBody>
      </p:sp>
    </p:spTree>
    <p:extLst>
      <p:ext uri="{BB962C8B-B14F-4D97-AF65-F5344CB8AC3E}">
        <p14:creationId xmlns:p14="http://schemas.microsoft.com/office/powerpoint/2010/main" val="206176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DD59-D30A-13CE-9673-CA2B410E039B}"/>
              </a:ext>
            </a:extLst>
          </p:cNvPr>
          <p:cNvSpPr>
            <a:spLocks noGrp="1"/>
          </p:cNvSpPr>
          <p:nvPr>
            <p:ph type="title"/>
          </p:nvPr>
        </p:nvSpPr>
        <p:spPr>
          <a:xfrm>
            <a:off x="838200" y="365125"/>
            <a:ext cx="10515600" cy="961167"/>
          </a:xfrm>
        </p:spPr>
        <p:txBody>
          <a:bodyPr/>
          <a:lstStyle/>
          <a:p>
            <a:r>
              <a:rPr lang="sr-Cyrl-RS" dirty="0"/>
              <a:t>Кисели купус</a:t>
            </a:r>
            <a:endParaRPr lang="sr-Latn-RS" dirty="0"/>
          </a:p>
        </p:txBody>
      </p:sp>
      <p:sp>
        <p:nvSpPr>
          <p:cNvPr id="3" name="Content Placeholder 2">
            <a:extLst>
              <a:ext uri="{FF2B5EF4-FFF2-40B4-BE49-F238E27FC236}">
                <a16:creationId xmlns:a16="http://schemas.microsoft.com/office/drawing/2014/main" id="{8327F5EA-A2B4-B2DF-A21B-C5DCCACBEF4C}"/>
              </a:ext>
            </a:extLst>
          </p:cNvPr>
          <p:cNvSpPr>
            <a:spLocks noGrp="1"/>
          </p:cNvSpPr>
          <p:nvPr>
            <p:ph idx="1"/>
          </p:nvPr>
        </p:nvSpPr>
        <p:spPr>
          <a:xfrm>
            <a:off x="181233" y="1392194"/>
            <a:ext cx="6631459" cy="5321643"/>
          </a:xfrm>
        </p:spPr>
        <p:txBody>
          <a:bodyPr/>
          <a:lstStyle/>
          <a:p>
            <a:r>
              <a:rPr lang="ru-RU" dirty="0"/>
              <a:t>Представља биолошки конзервисано поврће </a:t>
            </a:r>
          </a:p>
          <a:p>
            <a:r>
              <a:rPr lang="ru-RU" dirty="0"/>
              <a:t>То је производ добијен ферментацијом </a:t>
            </a:r>
            <a:r>
              <a:rPr lang="ru-RU" dirty="0">
                <a:highlight>
                  <a:srgbClr val="FFFF00"/>
                </a:highlight>
              </a:rPr>
              <a:t>млечне киселине </a:t>
            </a:r>
            <a:r>
              <a:rPr lang="ru-RU" dirty="0"/>
              <a:t>плодова поврћа или њихових делова.</a:t>
            </a:r>
          </a:p>
          <a:p>
            <a:r>
              <a:rPr lang="ru-RU" dirty="0"/>
              <a:t>При производњи биолошки конзервисаног поврћа, поред кухињске соли, могу се додавати: шећер, зачини и екстракти зачина.</a:t>
            </a:r>
          </a:p>
          <a:p>
            <a:endParaRPr lang="sr-Latn-RS" dirty="0"/>
          </a:p>
        </p:txBody>
      </p:sp>
      <p:pic>
        <p:nvPicPr>
          <p:cNvPr id="4" name="Picture 3">
            <a:extLst>
              <a:ext uri="{FF2B5EF4-FFF2-40B4-BE49-F238E27FC236}">
                <a16:creationId xmlns:a16="http://schemas.microsoft.com/office/drawing/2014/main" id="{A8E49A31-A0A4-1350-9061-E4F876456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2822" y="1392195"/>
            <a:ext cx="5433275" cy="4480742"/>
          </a:xfrm>
          <a:prstGeom prst="rect">
            <a:avLst/>
          </a:prstGeom>
        </p:spPr>
      </p:pic>
    </p:spTree>
    <p:extLst>
      <p:ext uri="{BB962C8B-B14F-4D97-AF65-F5344CB8AC3E}">
        <p14:creationId xmlns:p14="http://schemas.microsoft.com/office/powerpoint/2010/main" val="3002284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EAAAC-15EF-8A97-E2BF-51A85432A43D}"/>
              </a:ext>
            </a:extLst>
          </p:cNvPr>
          <p:cNvSpPr>
            <a:spLocks noGrp="1"/>
          </p:cNvSpPr>
          <p:nvPr>
            <p:ph type="title"/>
          </p:nvPr>
        </p:nvSpPr>
        <p:spPr>
          <a:xfrm>
            <a:off x="838200" y="365125"/>
            <a:ext cx="10515600" cy="648129"/>
          </a:xfrm>
        </p:spPr>
        <p:txBody>
          <a:bodyPr>
            <a:normAutofit fontScale="90000"/>
          </a:bodyPr>
          <a:lstStyle/>
          <a:p>
            <a:r>
              <a:rPr lang="sr-Cyrl-RS" dirty="0"/>
              <a:t>Кисели купус</a:t>
            </a:r>
            <a:endParaRPr lang="sr-Latn-RS" dirty="0"/>
          </a:p>
        </p:txBody>
      </p:sp>
      <p:sp>
        <p:nvSpPr>
          <p:cNvPr id="3" name="Content Placeholder 2">
            <a:extLst>
              <a:ext uri="{FF2B5EF4-FFF2-40B4-BE49-F238E27FC236}">
                <a16:creationId xmlns:a16="http://schemas.microsoft.com/office/drawing/2014/main" id="{13B41C10-8521-A6DC-76E8-A430F46E7460}"/>
              </a:ext>
            </a:extLst>
          </p:cNvPr>
          <p:cNvSpPr>
            <a:spLocks noGrp="1"/>
          </p:cNvSpPr>
          <p:nvPr>
            <p:ph idx="1"/>
          </p:nvPr>
        </p:nvSpPr>
        <p:spPr>
          <a:xfrm>
            <a:off x="0" y="1210962"/>
            <a:ext cx="12191999" cy="4966001"/>
          </a:xfrm>
        </p:spPr>
        <p:txBody>
          <a:bodyPr/>
          <a:lstStyle/>
          <a:p>
            <a:pPr marL="347472" indent="-347472" algn="l" rtl="0" eaLnBrk="1" fontAlgn="base" hangingPunct="1">
              <a:spcBef>
                <a:spcPts val="672"/>
              </a:spcBef>
              <a:spcAft>
                <a:spcPts val="0"/>
              </a:spcAft>
              <a:buClrTx/>
              <a:buSzPts val="2800"/>
              <a:buFont typeface="Arial" panose="020B0604020202020204" pitchFamily="34" charset="0"/>
              <a:buChar char="•"/>
            </a:pPr>
            <a:r>
              <a:rPr lang="sr-Cyrl-RS" sz="1800" dirty="0">
                <a:solidFill>
                  <a:srgbClr val="000000"/>
                </a:solidFill>
                <a:effectLst/>
                <a:latin typeface="Arial" panose="020B0604020202020204" pitchFamily="34" charset="0"/>
                <a:ea typeface="+mn-ea"/>
                <a:cs typeface="+mn-cs"/>
              </a:rPr>
              <a:t>За производњу се користе </a:t>
            </a:r>
            <a:r>
              <a:rPr lang="sr-Latn-CS" sz="1800" dirty="0">
                <a:solidFill>
                  <a:srgbClr val="000000"/>
                </a:solidFill>
                <a:effectLst/>
                <a:latin typeface="Arial" panose="020B0604020202020204" pitchFamily="34" charset="0"/>
                <a:ea typeface="+mn-ea"/>
                <a:cs typeface="+mn-cs"/>
              </a:rPr>
              <a:t>чврсте и зреле </a:t>
            </a:r>
            <a:r>
              <a:rPr lang="sr-Cyrl-RS" sz="1800" dirty="0">
                <a:solidFill>
                  <a:srgbClr val="000000"/>
                </a:solidFill>
                <a:effectLst/>
                <a:latin typeface="Arial" panose="020B0604020202020204" pitchFamily="34" charset="0"/>
                <a:ea typeface="+mn-ea"/>
                <a:cs typeface="+mn-cs"/>
              </a:rPr>
              <a:t>г</a:t>
            </a:r>
            <a:r>
              <a:rPr lang="sr-Latn-CS" sz="1800" dirty="0">
                <a:solidFill>
                  <a:srgbClr val="000000"/>
                </a:solidFill>
                <a:effectLst/>
                <a:latin typeface="Arial" panose="020B0604020202020204" pitchFamily="34" charset="0"/>
                <a:ea typeface="+mn-ea"/>
                <a:cs typeface="+mn-cs"/>
              </a:rPr>
              <a:t>лавице са што већим садржајем шећер</a:t>
            </a:r>
            <a:r>
              <a:rPr lang="sr-Cyrl-RS" sz="1800" dirty="0">
                <a:solidFill>
                  <a:srgbClr val="000000"/>
                </a:solidFill>
                <a:effectLst/>
                <a:latin typeface="Arial" panose="020B0604020202020204" pitchFamily="34" charset="0"/>
                <a:ea typeface="+mn-ea"/>
                <a:cs typeface="+mn-cs"/>
              </a:rPr>
              <a:t>а.</a:t>
            </a:r>
            <a:r>
              <a:rPr lang="sr-Latn-CS" sz="1800" dirty="0">
                <a:solidFill>
                  <a:srgbClr val="000000"/>
                </a:solidFill>
                <a:effectLst/>
                <a:latin typeface="Arial" panose="020B0604020202020204" pitchFamily="34" charset="0"/>
                <a:ea typeface="+mn-ea"/>
                <a:cs typeface="+mn-cs"/>
              </a:rPr>
              <a:t> </a:t>
            </a:r>
            <a:endParaRPr lang="sr-Latn-RS" sz="1800" dirty="0">
              <a:effectLst/>
            </a:endParaRPr>
          </a:p>
          <a:p>
            <a:pPr marL="347472" indent="-347472" algn="l" rtl="0" eaLnBrk="1" fontAlgn="base" hangingPunct="1">
              <a:spcBef>
                <a:spcPts val="672"/>
              </a:spcBef>
              <a:spcAft>
                <a:spcPts val="0"/>
              </a:spcAft>
            </a:pPr>
            <a:r>
              <a:rPr lang="sr-Cyrl-RS" sz="1800" dirty="0">
                <a:solidFill>
                  <a:srgbClr val="000000"/>
                </a:solidFill>
                <a:latin typeface="Arial" panose="020B0604020202020204" pitchFamily="34" charset="0"/>
              </a:rPr>
              <a:t>О</a:t>
            </a:r>
            <a:r>
              <a:rPr lang="sr-Latn-CS" sz="1800" dirty="0">
                <a:solidFill>
                  <a:srgbClr val="000000"/>
                </a:solidFill>
                <a:effectLst/>
                <a:latin typeface="Arial" panose="020B0604020202020204" pitchFamily="34" charset="0"/>
                <a:ea typeface="+mn-ea"/>
                <a:cs typeface="+mn-cs"/>
              </a:rPr>
              <a:t>чишћене главице се стављају у каце или бурад и наливају хладним сланим раствором. </a:t>
            </a:r>
            <a:endParaRPr lang="sr-Latn-RS" dirty="0">
              <a:effectLst/>
            </a:endParaRPr>
          </a:p>
          <a:p>
            <a:pPr marL="347472" indent="-347472" algn="l" rtl="0" eaLnBrk="1" fontAlgn="base" hangingPunct="1">
              <a:spcBef>
                <a:spcPts val="672"/>
              </a:spcBef>
              <a:spcAft>
                <a:spcPts val="0"/>
              </a:spcAft>
            </a:pPr>
            <a:r>
              <a:rPr lang="sr-Cyrl-RS" sz="1800" dirty="0">
                <a:solidFill>
                  <a:srgbClr val="000000"/>
                </a:solidFill>
                <a:latin typeface="Arial" panose="020B0604020202020204" pitchFamily="34" charset="0"/>
              </a:rPr>
              <a:t>Р</a:t>
            </a:r>
            <a:r>
              <a:rPr lang="sr-Latn-CS" sz="1800" dirty="0">
                <a:solidFill>
                  <a:srgbClr val="000000"/>
                </a:solidFill>
                <a:effectLst/>
                <a:latin typeface="Arial" panose="020B0604020202020204" pitchFamily="34" charset="0"/>
                <a:ea typeface="+mn-ea"/>
                <a:cs typeface="+mn-cs"/>
              </a:rPr>
              <a:t>аствор се припрема растварањем кухињске соли у обичној хладној води. Количина додате соли </a:t>
            </a:r>
            <a:r>
              <a:rPr lang="sr-Cyrl-RS" sz="1800" dirty="0">
                <a:solidFill>
                  <a:srgbClr val="000000"/>
                </a:solidFill>
                <a:effectLst/>
                <a:latin typeface="Arial" panose="020B0604020202020204" pitchFamily="34" charset="0"/>
                <a:ea typeface="+mn-ea"/>
                <a:cs typeface="+mn-cs"/>
              </a:rPr>
              <a:t>у главицама треба да буде </a:t>
            </a:r>
            <a:r>
              <a:rPr lang="sr-Latn-CS" sz="1800" dirty="0">
                <a:solidFill>
                  <a:srgbClr val="000000"/>
                </a:solidFill>
                <a:effectLst/>
                <a:latin typeface="Arial" panose="020B0604020202020204" pitchFamily="34" charset="0"/>
                <a:ea typeface="+mn-ea"/>
                <a:cs typeface="+mn-cs"/>
              </a:rPr>
              <a:t>од 2 до 2,5%. Да би се добила ова концентрација, раствор </a:t>
            </a:r>
            <a:r>
              <a:rPr lang="sr-Cyrl-RS" sz="1800" dirty="0">
                <a:solidFill>
                  <a:srgbClr val="000000"/>
                </a:solidFill>
                <a:effectLst/>
                <a:latin typeface="Arial" panose="020B0604020202020204" pitchFamily="34" charset="0"/>
                <a:ea typeface="+mn-ea"/>
                <a:cs typeface="+mn-cs"/>
              </a:rPr>
              <a:t>за наливање  треба</a:t>
            </a:r>
            <a:r>
              <a:rPr lang="sr-Latn-CS" sz="1800" dirty="0">
                <a:solidFill>
                  <a:srgbClr val="000000"/>
                </a:solidFill>
                <a:effectLst/>
                <a:latin typeface="Arial" panose="020B0604020202020204" pitchFamily="34" charset="0"/>
                <a:ea typeface="+mn-ea"/>
                <a:cs typeface="+mn-cs"/>
              </a:rPr>
              <a:t> да садржи 5-6% соли. </a:t>
            </a:r>
            <a:endParaRPr lang="sr-Latn-RS" dirty="0">
              <a:effectLst/>
            </a:endParaRPr>
          </a:p>
          <a:p>
            <a:endParaRPr lang="sr-Latn-RS" dirty="0"/>
          </a:p>
        </p:txBody>
      </p:sp>
      <p:pic>
        <p:nvPicPr>
          <p:cNvPr id="4" name="Picture 3">
            <a:extLst>
              <a:ext uri="{FF2B5EF4-FFF2-40B4-BE49-F238E27FC236}">
                <a16:creationId xmlns:a16="http://schemas.microsoft.com/office/drawing/2014/main" id="{2867DA9F-0789-4317-FF7A-7430B310A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643" y="2982097"/>
            <a:ext cx="11005751" cy="3810000"/>
          </a:xfrm>
          <a:prstGeom prst="rect">
            <a:avLst/>
          </a:prstGeom>
        </p:spPr>
      </p:pic>
    </p:spTree>
    <p:extLst>
      <p:ext uri="{BB962C8B-B14F-4D97-AF65-F5344CB8AC3E}">
        <p14:creationId xmlns:p14="http://schemas.microsoft.com/office/powerpoint/2010/main" val="3038090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9A41-491F-7066-E22D-10EDB9C2B148}"/>
              </a:ext>
            </a:extLst>
          </p:cNvPr>
          <p:cNvSpPr>
            <a:spLocks noGrp="1"/>
          </p:cNvSpPr>
          <p:nvPr>
            <p:ph type="title"/>
          </p:nvPr>
        </p:nvSpPr>
        <p:spPr>
          <a:xfrm>
            <a:off x="838200" y="318959"/>
            <a:ext cx="10515600" cy="653107"/>
          </a:xfrm>
        </p:spPr>
        <p:txBody>
          <a:bodyPr>
            <a:normAutofit fontScale="90000"/>
          </a:bodyPr>
          <a:lstStyle/>
          <a:p>
            <a:r>
              <a:rPr lang="sr-Cyrl-RS" dirty="0"/>
              <a:t>Кисели купус</a:t>
            </a:r>
            <a:endParaRPr lang="sr-Latn-RS" dirty="0"/>
          </a:p>
        </p:txBody>
      </p:sp>
      <p:sp>
        <p:nvSpPr>
          <p:cNvPr id="3" name="Content Placeholder 2">
            <a:extLst>
              <a:ext uri="{FF2B5EF4-FFF2-40B4-BE49-F238E27FC236}">
                <a16:creationId xmlns:a16="http://schemas.microsoft.com/office/drawing/2014/main" id="{9111C652-8B4B-1996-9A3E-531A03DF27B1}"/>
              </a:ext>
            </a:extLst>
          </p:cNvPr>
          <p:cNvSpPr>
            <a:spLocks noGrp="1"/>
          </p:cNvSpPr>
          <p:nvPr>
            <p:ph idx="1"/>
          </p:nvPr>
        </p:nvSpPr>
        <p:spPr>
          <a:xfrm>
            <a:off x="148281" y="1186250"/>
            <a:ext cx="11837773" cy="4990714"/>
          </a:xfrm>
        </p:spPr>
        <p:txBody>
          <a:bodyPr>
            <a:normAutofit lnSpcReduction="10000"/>
          </a:bodyPr>
          <a:lstStyle/>
          <a:p>
            <a:r>
              <a:rPr lang="ru-RU" dirty="0"/>
              <a:t>Готов производ треба да испуњава следеће услове квалитета:</a:t>
            </a:r>
          </a:p>
          <a:p>
            <a:r>
              <a:rPr lang="ru-RU" dirty="0"/>
              <a:t>да има укус, мирис и боју карактеристичну за одговарајућу врсту биолошки конзервисаног поврћа;</a:t>
            </a:r>
          </a:p>
          <a:p>
            <a:r>
              <a:rPr lang="ru-RU" dirty="0"/>
              <a:t>да су плодови сочни и еластични, са конзистенцијом карактеристичном за врсту производа;</a:t>
            </a:r>
          </a:p>
          <a:p>
            <a:r>
              <a:rPr lang="ru-RU" dirty="0"/>
              <a:t>да је налив мутан, без појаве слузавости, осим код пастеризованог киселог купуса;</a:t>
            </a:r>
          </a:p>
          <a:p>
            <a:r>
              <a:rPr lang="ru-RU" dirty="0"/>
              <a:t>да је у маси готовог производа садржај кухињске соли од 1,5% до 4%;</a:t>
            </a:r>
          </a:p>
          <a:p>
            <a:r>
              <a:rPr lang="ru-RU" dirty="0"/>
              <a:t>да садржи од 0,5% до 2,5% укупних киселина, изражених као млечна киселина;</a:t>
            </a:r>
          </a:p>
          <a:p>
            <a:r>
              <a:rPr lang="ru-RU" dirty="0"/>
              <a:t>да не садржи стране примесе.</a:t>
            </a:r>
          </a:p>
          <a:p>
            <a:endParaRPr lang="sr-Latn-RS" dirty="0"/>
          </a:p>
        </p:txBody>
      </p:sp>
      <p:pic>
        <p:nvPicPr>
          <p:cNvPr id="8" name="Picture 7">
            <a:extLst>
              <a:ext uri="{FF2B5EF4-FFF2-40B4-BE49-F238E27FC236}">
                <a16:creationId xmlns:a16="http://schemas.microsoft.com/office/drawing/2014/main" id="{8F4286D4-A0BD-4AA6-7725-4151208FA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8627" y="4960793"/>
            <a:ext cx="3303373" cy="1897207"/>
          </a:xfrm>
          <a:prstGeom prst="rect">
            <a:avLst/>
          </a:prstGeom>
        </p:spPr>
      </p:pic>
      <p:sp>
        <p:nvSpPr>
          <p:cNvPr id="6" name="TextBox 5">
            <a:extLst>
              <a:ext uri="{FF2B5EF4-FFF2-40B4-BE49-F238E27FC236}">
                <a16:creationId xmlns:a16="http://schemas.microsoft.com/office/drawing/2014/main" id="{5D043447-A403-5F29-4C3B-816C8B053A7A}"/>
              </a:ext>
            </a:extLst>
          </p:cNvPr>
          <p:cNvSpPr txBox="1"/>
          <p:nvPr/>
        </p:nvSpPr>
        <p:spPr>
          <a:xfrm>
            <a:off x="477794" y="6422685"/>
            <a:ext cx="11236411" cy="369332"/>
          </a:xfrm>
          <a:prstGeom prst="rect">
            <a:avLst/>
          </a:prstGeom>
          <a:noFill/>
        </p:spPr>
        <p:txBody>
          <a:bodyPr wrap="square">
            <a:spAutoFit/>
          </a:bodyPr>
          <a:lstStyle/>
          <a:p>
            <a:r>
              <a:rPr lang="ru-RU" dirty="0"/>
              <a:t>Извор - Правилник о квалитету производа од воћа и поврћа: 128/2020-15, 130/2021-144, 16/2024-36 </a:t>
            </a:r>
            <a:endParaRPr lang="sr-Latn-RS" dirty="0"/>
          </a:p>
        </p:txBody>
      </p:sp>
    </p:spTree>
    <p:extLst>
      <p:ext uri="{BB962C8B-B14F-4D97-AF65-F5344CB8AC3E}">
        <p14:creationId xmlns:p14="http://schemas.microsoft.com/office/powerpoint/2010/main" val="1783716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9DCB-C97A-97D7-8F28-6714EDDC0CFF}"/>
              </a:ext>
            </a:extLst>
          </p:cNvPr>
          <p:cNvSpPr>
            <a:spLocks noGrp="1"/>
          </p:cNvSpPr>
          <p:nvPr>
            <p:ph type="title"/>
          </p:nvPr>
        </p:nvSpPr>
        <p:spPr/>
        <p:txBody>
          <a:bodyPr/>
          <a:lstStyle/>
          <a:p>
            <a:r>
              <a:rPr lang="sr-Cyrl-RS" dirty="0"/>
              <a:t>Салата кисели купус</a:t>
            </a:r>
            <a:endParaRPr lang="sr-Latn-RS" dirty="0"/>
          </a:p>
        </p:txBody>
      </p:sp>
      <p:sp>
        <p:nvSpPr>
          <p:cNvPr id="3" name="Content Placeholder 2">
            <a:extLst>
              <a:ext uri="{FF2B5EF4-FFF2-40B4-BE49-F238E27FC236}">
                <a16:creationId xmlns:a16="http://schemas.microsoft.com/office/drawing/2014/main" id="{91F1AEA2-201D-2244-4C68-AD31DD12A93A}"/>
              </a:ext>
            </a:extLst>
          </p:cNvPr>
          <p:cNvSpPr>
            <a:spLocks noGrp="1"/>
          </p:cNvSpPr>
          <p:nvPr>
            <p:ph idx="1"/>
          </p:nvPr>
        </p:nvSpPr>
        <p:spPr>
          <a:xfrm>
            <a:off x="238897" y="1539952"/>
            <a:ext cx="5519351" cy="4952923"/>
          </a:xfrm>
        </p:spPr>
        <p:txBody>
          <a:bodyPr>
            <a:normAutofit/>
          </a:bodyPr>
          <a:lstStyle/>
          <a:p>
            <a:r>
              <a:rPr lang="ru-RU" dirty="0"/>
              <a:t>Потребне намирнице: 2,5 кг киселог купуса, 50 г тучене црвене паприке, 2 дл уља. </a:t>
            </a:r>
          </a:p>
          <a:p>
            <a:r>
              <a:rPr lang="ru-RU" dirty="0"/>
              <a:t>Начин рада и сервирање: главицу киселог купуса опрати хладном водом, оцедити и исећи на половине, четвртине, осмине и попречно. Тако исечен купус сервирати на тањир или у чинију, посути тученом црвеном сувом паприком и прелити уљем</a:t>
            </a:r>
            <a:endParaRPr lang="sr-Latn-RS" dirty="0"/>
          </a:p>
        </p:txBody>
      </p:sp>
      <p:pic>
        <p:nvPicPr>
          <p:cNvPr id="5" name="Picture 4">
            <a:extLst>
              <a:ext uri="{FF2B5EF4-FFF2-40B4-BE49-F238E27FC236}">
                <a16:creationId xmlns:a16="http://schemas.microsoft.com/office/drawing/2014/main" id="{BE84B8CD-9B5D-6914-A368-07BC57599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730" y="1539952"/>
            <a:ext cx="6096000" cy="4757928"/>
          </a:xfrm>
          <a:prstGeom prst="rect">
            <a:avLst/>
          </a:prstGeom>
        </p:spPr>
      </p:pic>
    </p:spTree>
    <p:extLst>
      <p:ext uri="{BB962C8B-B14F-4D97-AF65-F5344CB8AC3E}">
        <p14:creationId xmlns:p14="http://schemas.microsoft.com/office/powerpoint/2010/main" val="4065941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BAC6E-32DD-5ACC-42CA-272D121C4AF0}"/>
              </a:ext>
            </a:extLst>
          </p:cNvPr>
          <p:cNvSpPr>
            <a:spLocks noGrp="1"/>
          </p:cNvSpPr>
          <p:nvPr>
            <p:ph type="title"/>
          </p:nvPr>
        </p:nvSpPr>
        <p:spPr>
          <a:xfrm>
            <a:off x="838200" y="164757"/>
            <a:ext cx="10515600" cy="914401"/>
          </a:xfrm>
        </p:spPr>
        <p:txBody>
          <a:bodyPr/>
          <a:lstStyle/>
          <a:p>
            <a:r>
              <a:rPr lang="sr-Cyrl-RS" dirty="0"/>
              <a:t>Маринирано (укишељено) поврће</a:t>
            </a:r>
            <a:endParaRPr lang="sr-Latn-RS" dirty="0"/>
          </a:p>
        </p:txBody>
      </p:sp>
      <p:sp>
        <p:nvSpPr>
          <p:cNvPr id="3" name="Content Placeholder 2">
            <a:extLst>
              <a:ext uri="{FF2B5EF4-FFF2-40B4-BE49-F238E27FC236}">
                <a16:creationId xmlns:a16="http://schemas.microsoft.com/office/drawing/2014/main" id="{872A9435-9D69-138A-5E41-8F27F7487401}"/>
              </a:ext>
            </a:extLst>
          </p:cNvPr>
          <p:cNvSpPr>
            <a:spLocks noGrp="1"/>
          </p:cNvSpPr>
          <p:nvPr>
            <p:ph idx="1"/>
          </p:nvPr>
        </p:nvSpPr>
        <p:spPr>
          <a:xfrm>
            <a:off x="296561" y="1400432"/>
            <a:ext cx="11714207" cy="4868563"/>
          </a:xfrm>
        </p:spPr>
        <p:txBody>
          <a:bodyPr>
            <a:normAutofit fontScale="92500" lnSpcReduction="10000"/>
          </a:bodyPr>
          <a:lstStyle/>
          <a:p>
            <a:r>
              <a:rPr lang="ru-RU" dirty="0"/>
              <a:t>Производ који се добија конзервисањем плодова поврћа, њихових делова или биолошки конзервисаног поврћа, </a:t>
            </a:r>
            <a:r>
              <a:rPr lang="ru-RU" dirty="0">
                <a:highlight>
                  <a:srgbClr val="FF00FF"/>
                </a:highlight>
              </a:rPr>
              <a:t>сирћетом или сирћетном киселином.</a:t>
            </a:r>
          </a:p>
          <a:p>
            <a:r>
              <a:rPr lang="ru-RU" dirty="0"/>
              <a:t>При производњи маринираног поврћа могу се додавати: кухињска со, јестиво уље, шећер, зачини, екстракти зачина и остало.</a:t>
            </a:r>
          </a:p>
          <a:p>
            <a:r>
              <a:rPr lang="ru-RU" dirty="0"/>
              <a:t>Маринирано поврће може да се пакује у херметичку и нехерметичку амбалажу.</a:t>
            </a:r>
          </a:p>
          <a:p>
            <a:r>
              <a:rPr lang="ru-RU" dirty="0"/>
              <a:t>Производ треба да испуњава следеће услове квалитета:</a:t>
            </a:r>
          </a:p>
          <a:p>
            <a:r>
              <a:rPr lang="ru-RU" dirty="0"/>
              <a:t>да има укус и мирис својствен поврћу од кога је произведено;</a:t>
            </a:r>
          </a:p>
          <a:p>
            <a:r>
              <a:rPr lang="ru-RU" dirty="0"/>
              <a:t>да је чврсте конзистенције карактеристичне за поврће од кога је произведено;</a:t>
            </a:r>
          </a:p>
          <a:p>
            <a:r>
              <a:rPr lang="ru-RU" dirty="0"/>
              <a:t>да у маси готовог производа садржи до 6% укупних киселина, изражене као сирћетна киселина и до 3% кухињске соли у хомогенизованом узорку;</a:t>
            </a:r>
          </a:p>
          <a:p>
            <a:r>
              <a:rPr lang="ru-RU" dirty="0"/>
              <a:t>да не садржи стране примесе.</a:t>
            </a:r>
          </a:p>
          <a:p>
            <a:pPr marL="0" indent="0">
              <a:buNone/>
            </a:pPr>
            <a:endParaRPr lang="sr-Latn-RS" dirty="0"/>
          </a:p>
        </p:txBody>
      </p:sp>
      <p:sp>
        <p:nvSpPr>
          <p:cNvPr id="4" name="TextBox 3">
            <a:extLst>
              <a:ext uri="{FF2B5EF4-FFF2-40B4-BE49-F238E27FC236}">
                <a16:creationId xmlns:a16="http://schemas.microsoft.com/office/drawing/2014/main" id="{23C5D8FF-3F4E-3460-BC7C-7540444E67C4}"/>
              </a:ext>
            </a:extLst>
          </p:cNvPr>
          <p:cNvSpPr txBox="1"/>
          <p:nvPr/>
        </p:nvSpPr>
        <p:spPr>
          <a:xfrm>
            <a:off x="477794" y="6400368"/>
            <a:ext cx="11236411" cy="369332"/>
          </a:xfrm>
          <a:prstGeom prst="rect">
            <a:avLst/>
          </a:prstGeom>
          <a:noFill/>
        </p:spPr>
        <p:txBody>
          <a:bodyPr wrap="square">
            <a:spAutoFit/>
          </a:bodyPr>
          <a:lstStyle/>
          <a:p>
            <a:r>
              <a:rPr lang="ru-RU" dirty="0"/>
              <a:t>Извор - Правилник о квалитету производа од воћа и поврћа: 128/2020-15, 130/2021-144, 16/2024-36 </a:t>
            </a:r>
            <a:endParaRPr lang="sr-Latn-RS" dirty="0"/>
          </a:p>
        </p:txBody>
      </p:sp>
    </p:spTree>
    <p:extLst>
      <p:ext uri="{BB962C8B-B14F-4D97-AF65-F5344CB8AC3E}">
        <p14:creationId xmlns:p14="http://schemas.microsoft.com/office/powerpoint/2010/main" val="3735721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B4BA9-286C-5C15-CBF6-077B2EC81F25}"/>
              </a:ext>
            </a:extLst>
          </p:cNvPr>
          <p:cNvSpPr>
            <a:spLocks noGrp="1"/>
          </p:cNvSpPr>
          <p:nvPr>
            <p:ph type="title"/>
          </p:nvPr>
        </p:nvSpPr>
        <p:spPr>
          <a:xfrm>
            <a:off x="838200" y="365125"/>
            <a:ext cx="10515600" cy="450421"/>
          </a:xfrm>
        </p:spPr>
        <p:txBody>
          <a:bodyPr>
            <a:normAutofit fontScale="90000"/>
          </a:bodyPr>
          <a:lstStyle/>
          <a:p>
            <a:r>
              <a:rPr lang="sr-Cyrl-RS" dirty="0"/>
              <a:t>Кисели краставац</a:t>
            </a:r>
            <a:endParaRPr lang="sr-Latn-RS" dirty="0"/>
          </a:p>
        </p:txBody>
      </p:sp>
      <p:sp>
        <p:nvSpPr>
          <p:cNvPr id="3" name="Content Placeholder 2">
            <a:extLst>
              <a:ext uri="{FF2B5EF4-FFF2-40B4-BE49-F238E27FC236}">
                <a16:creationId xmlns:a16="http://schemas.microsoft.com/office/drawing/2014/main" id="{0034A8CB-F677-9FBF-DAC2-09F7BB4E325F}"/>
              </a:ext>
            </a:extLst>
          </p:cNvPr>
          <p:cNvSpPr>
            <a:spLocks noGrp="1"/>
          </p:cNvSpPr>
          <p:nvPr>
            <p:ph idx="1"/>
          </p:nvPr>
        </p:nvSpPr>
        <p:spPr>
          <a:xfrm>
            <a:off x="98855" y="955589"/>
            <a:ext cx="11903676" cy="5902411"/>
          </a:xfrm>
        </p:spPr>
        <p:txBody>
          <a:bodyPr/>
          <a:lstStyle/>
          <a:p>
            <a:pPr marL="347472" indent="-347472" algn="l" rtl="0" eaLnBrk="1" fontAlgn="base" hangingPunct="1">
              <a:lnSpc>
                <a:spcPct val="80000"/>
              </a:lnSpc>
              <a:spcBef>
                <a:spcPts val="768"/>
              </a:spcBef>
              <a:spcAft>
                <a:spcPts val="0"/>
              </a:spcAft>
            </a:pPr>
            <a:r>
              <a:rPr lang="sl-SI" sz="1800" b="1" dirty="0">
                <a:solidFill>
                  <a:srgbClr val="000000"/>
                </a:solidFill>
                <a:effectLst/>
                <a:latin typeface="Arial" panose="020B0604020202020204" pitchFamily="34" charset="0"/>
                <a:ea typeface="+mn-ea"/>
                <a:cs typeface="+mn-cs"/>
              </a:rPr>
              <a:t>Корнишони</a:t>
            </a:r>
            <a:r>
              <a:rPr lang="sl-SI" sz="1800" dirty="0">
                <a:solidFill>
                  <a:srgbClr val="000000"/>
                </a:solidFill>
                <a:effectLst/>
                <a:latin typeface="Arial" panose="020B0604020202020204" pitchFamily="34" charset="0"/>
                <a:ea typeface="+mn-ea"/>
                <a:cs typeface="+mn-cs"/>
              </a:rPr>
              <a:t> - сорте </a:t>
            </a:r>
            <a:r>
              <a:rPr lang="sr-Cyrl-RS" sz="1800" dirty="0">
                <a:solidFill>
                  <a:srgbClr val="000000"/>
                </a:solidFill>
                <a:effectLst/>
                <a:latin typeface="Arial" panose="020B0604020202020204" pitchFamily="34" charset="0"/>
                <a:ea typeface="+mn-ea"/>
                <a:cs typeface="+mn-cs"/>
              </a:rPr>
              <a:t>краставца </a:t>
            </a:r>
            <a:r>
              <a:rPr lang="sl-SI" sz="1800" dirty="0">
                <a:solidFill>
                  <a:srgbClr val="000000"/>
                </a:solidFill>
                <a:effectLst/>
                <a:latin typeface="Arial" panose="020B0604020202020204" pitchFamily="34" charset="0"/>
                <a:ea typeface="+mn-ea"/>
                <a:cs typeface="+mn-cs"/>
              </a:rPr>
              <a:t>са ситним, чврстим плодовима и са слабо развијеним семеном</a:t>
            </a:r>
            <a:r>
              <a:rPr lang="sr-Cyrl-RS" sz="1800" dirty="0">
                <a:solidFill>
                  <a:srgbClr val="000000"/>
                </a:solidFill>
                <a:effectLst/>
                <a:latin typeface="Arial" panose="020B0604020202020204" pitchFamily="34" charset="0"/>
                <a:ea typeface="+mn-ea"/>
                <a:cs typeface="+mn-cs"/>
              </a:rPr>
              <a:t> </a:t>
            </a:r>
            <a:r>
              <a:rPr lang="sl-SI" sz="1800" dirty="0">
                <a:solidFill>
                  <a:srgbClr val="000000"/>
                </a:solidFill>
                <a:effectLst/>
                <a:latin typeface="Arial" panose="020B0604020202020204" pitchFamily="34" charset="0"/>
                <a:ea typeface="+mn-ea"/>
                <a:cs typeface="+mn-cs"/>
              </a:rPr>
              <a:t>(у средишњем делу не смеју имати шупљину)</a:t>
            </a:r>
            <a:r>
              <a:rPr lang="sr-Cyrl-RS" sz="1800" dirty="0">
                <a:solidFill>
                  <a:srgbClr val="000000"/>
                </a:solidFill>
                <a:effectLst/>
                <a:latin typeface="Arial" panose="020B0604020202020204" pitchFamily="34" charset="0"/>
                <a:ea typeface="+mn-ea"/>
                <a:cs typeface="+mn-cs"/>
              </a:rPr>
              <a:t>,</a:t>
            </a:r>
            <a:r>
              <a:rPr lang="sl-SI" sz="1800" dirty="0">
                <a:solidFill>
                  <a:srgbClr val="000000"/>
                </a:solidFill>
                <a:effectLst/>
                <a:latin typeface="Arial" panose="020B0604020202020204" pitchFamily="34" charset="0"/>
                <a:ea typeface="+mn-ea"/>
                <a:cs typeface="+mn-cs"/>
              </a:rPr>
              <a:t> од бербе до прераде не би требало да прође више од 8 часова. Стајањем, карставци веома брзо губе воду, смежуравају се губећи чврстину, а мења им се и боја. </a:t>
            </a:r>
            <a:endParaRPr lang="sr-Latn-RS" dirty="0">
              <a:effectLst/>
            </a:endParaRPr>
          </a:p>
          <a:p>
            <a:pPr marL="347472" indent="-347472" fontAlgn="base">
              <a:spcBef>
                <a:spcPts val="864"/>
              </a:spcBef>
            </a:pPr>
            <a:r>
              <a:rPr lang="sl-SI" sz="1800" dirty="0">
                <a:solidFill>
                  <a:srgbClr val="000000"/>
                </a:solidFill>
                <a:effectLst/>
                <a:latin typeface="Arial" panose="020B0604020202020204" pitchFamily="34" charset="0"/>
                <a:ea typeface="+mn-ea"/>
                <a:cs typeface="+mn-cs"/>
              </a:rPr>
              <a:t>Класирање се врши у 5 класа, према дужини плодова. </a:t>
            </a:r>
            <a:r>
              <a:rPr lang="sr-Cyrl-RS" sz="1800" dirty="0">
                <a:solidFill>
                  <a:srgbClr val="000000"/>
                </a:solidFill>
                <a:effectLst/>
                <a:latin typeface="Arial" panose="020B0604020202020204" pitchFamily="34" charset="0"/>
                <a:ea typeface="+mn-ea"/>
                <a:cs typeface="+mn-cs"/>
              </a:rPr>
              <a:t>Н</a:t>
            </a:r>
            <a:r>
              <a:rPr lang="sl-SI" sz="1800" dirty="0">
                <a:solidFill>
                  <a:srgbClr val="000000"/>
                </a:solidFill>
                <a:effectLst/>
                <a:latin typeface="Arial" panose="020B0604020202020204" pitchFamily="34" charset="0"/>
                <a:ea typeface="+mn-ea"/>
                <a:cs typeface="+mn-cs"/>
              </a:rPr>
              <a:t>ајквалитетнија класа су најситнији плодови до 5 цм дужине. Плодови дужи од 12 цм најчешће се прерађују као сечени. </a:t>
            </a:r>
            <a:endParaRPr lang="sr-Latn-RS" sz="1200" dirty="0">
              <a:effectLst/>
            </a:endParaRPr>
          </a:p>
          <a:p>
            <a:pPr marL="347472" indent="-347472" algn="l" rtl="0" eaLnBrk="1" fontAlgn="base" hangingPunct="1">
              <a:spcBef>
                <a:spcPts val="864"/>
              </a:spcBef>
              <a:spcAft>
                <a:spcPts val="0"/>
              </a:spcAft>
            </a:pPr>
            <a:r>
              <a:rPr lang="sl-SI" sz="1800" dirty="0">
                <a:solidFill>
                  <a:srgbClr val="000000"/>
                </a:solidFill>
                <a:effectLst/>
                <a:latin typeface="Arial" panose="020B0604020202020204" pitchFamily="34" charset="0"/>
                <a:ea typeface="+mn-ea"/>
                <a:cs typeface="+mn-cs"/>
              </a:rPr>
              <a:t>Опрани плодови се</a:t>
            </a:r>
            <a:r>
              <a:rPr lang="sr-Cyrl-RS" sz="1800" dirty="0">
                <a:solidFill>
                  <a:srgbClr val="000000"/>
                </a:solidFill>
                <a:effectLst/>
                <a:latin typeface="Arial" panose="020B0604020202020204" pitchFamily="34" charset="0"/>
                <a:ea typeface="+mn-ea"/>
                <a:cs typeface="+mn-cs"/>
              </a:rPr>
              <a:t> пакују у тегле и </a:t>
            </a:r>
            <a:r>
              <a:rPr lang="sl-SI" sz="1800" dirty="0">
                <a:solidFill>
                  <a:srgbClr val="000000"/>
                </a:solidFill>
                <a:effectLst/>
                <a:latin typeface="Arial" panose="020B0604020202020204" pitchFamily="34" charset="0"/>
                <a:ea typeface="+mn-ea"/>
                <a:cs typeface="+mn-cs"/>
              </a:rPr>
              <a:t>наливају врелим раствором</a:t>
            </a:r>
            <a:endParaRPr lang="sr-Cyrl-RS" sz="1800" dirty="0">
              <a:solidFill>
                <a:srgbClr val="000000"/>
              </a:solidFill>
              <a:effectLst/>
              <a:latin typeface="Arial" panose="020B0604020202020204" pitchFamily="34" charset="0"/>
              <a:ea typeface="+mn-ea"/>
              <a:cs typeface="+mn-cs"/>
            </a:endParaRPr>
          </a:p>
          <a:p>
            <a:pPr marL="347472" indent="-347472" algn="l" rtl="0" eaLnBrk="1" fontAlgn="base" hangingPunct="1">
              <a:lnSpc>
                <a:spcPct val="90000"/>
              </a:lnSpc>
              <a:spcBef>
                <a:spcPts val="864"/>
              </a:spcBef>
              <a:spcAft>
                <a:spcPts val="0"/>
              </a:spcAft>
            </a:pPr>
            <a:r>
              <a:rPr lang="sr-Cyrl-RS" sz="1800" dirty="0">
                <a:solidFill>
                  <a:srgbClr val="000000"/>
                </a:solidFill>
                <a:latin typeface="Arial" panose="020B0604020202020204" pitchFamily="34" charset="0"/>
              </a:rPr>
              <a:t>Р</a:t>
            </a:r>
            <a:r>
              <a:rPr lang="sl-SI" sz="1800" dirty="0">
                <a:solidFill>
                  <a:srgbClr val="000000"/>
                </a:solidFill>
                <a:effectLst/>
                <a:latin typeface="Arial" panose="020B0604020202020204" pitchFamily="34" charset="0"/>
                <a:ea typeface="+mn-ea"/>
                <a:cs typeface="+mn-cs"/>
              </a:rPr>
              <a:t>аствор за наливање</a:t>
            </a:r>
            <a:r>
              <a:rPr lang="sr-Cyrl-RS" sz="1800" dirty="0">
                <a:solidFill>
                  <a:srgbClr val="000000"/>
                </a:solidFill>
                <a:effectLst/>
                <a:latin typeface="Arial" panose="020B0604020202020204" pitchFamily="34" charset="0"/>
                <a:ea typeface="+mn-ea"/>
                <a:cs typeface="+mn-cs"/>
              </a:rPr>
              <a:t> се састоји од</a:t>
            </a:r>
            <a:r>
              <a:rPr lang="sl-SI" sz="1800" dirty="0">
                <a:solidFill>
                  <a:srgbClr val="000000"/>
                </a:solidFill>
                <a:effectLst/>
                <a:latin typeface="Arial" panose="020B0604020202020204" pitchFamily="34" charset="0"/>
                <a:ea typeface="+mn-ea"/>
                <a:cs typeface="+mn-cs"/>
              </a:rPr>
              <a:t> вод</a:t>
            </a:r>
            <a:r>
              <a:rPr lang="sr-Cyrl-RS" sz="1800" dirty="0">
                <a:solidFill>
                  <a:srgbClr val="000000"/>
                </a:solidFill>
                <a:effectLst/>
                <a:latin typeface="Arial" panose="020B0604020202020204" pitchFamily="34" charset="0"/>
                <a:ea typeface="+mn-ea"/>
                <a:cs typeface="+mn-cs"/>
              </a:rPr>
              <a:t>е</a:t>
            </a:r>
            <a:r>
              <a:rPr lang="sl-SI" sz="1800" dirty="0">
                <a:solidFill>
                  <a:srgbClr val="000000"/>
                </a:solidFill>
                <a:effectLst/>
                <a:latin typeface="Arial" panose="020B0604020202020204" pitchFamily="34" charset="0"/>
                <a:ea typeface="+mn-ea"/>
                <a:cs typeface="+mn-cs"/>
              </a:rPr>
              <a:t>, кухињск</a:t>
            </a:r>
            <a:r>
              <a:rPr lang="sr-Cyrl-RS" sz="1800" dirty="0">
                <a:solidFill>
                  <a:srgbClr val="000000"/>
                </a:solidFill>
                <a:effectLst/>
                <a:latin typeface="Arial" panose="020B0604020202020204" pitchFamily="34" charset="0"/>
                <a:ea typeface="+mn-ea"/>
                <a:cs typeface="+mn-cs"/>
              </a:rPr>
              <a:t>е</a:t>
            </a:r>
            <a:r>
              <a:rPr lang="sl-SI" sz="1800" dirty="0">
                <a:solidFill>
                  <a:srgbClr val="000000"/>
                </a:solidFill>
                <a:effectLst/>
                <a:latin typeface="Arial" panose="020B0604020202020204" pitchFamily="34" charset="0"/>
                <a:ea typeface="+mn-ea"/>
                <a:cs typeface="+mn-cs"/>
              </a:rPr>
              <a:t> со</a:t>
            </a:r>
            <a:r>
              <a:rPr lang="sr-Cyrl-RS" sz="1800" dirty="0">
                <a:solidFill>
                  <a:srgbClr val="000000"/>
                </a:solidFill>
                <a:effectLst/>
                <a:latin typeface="Arial" panose="020B0604020202020204" pitchFamily="34" charset="0"/>
                <a:ea typeface="+mn-ea"/>
                <a:cs typeface="+mn-cs"/>
              </a:rPr>
              <a:t>ли</a:t>
            </a:r>
            <a:r>
              <a:rPr lang="sl-SI" sz="1800" dirty="0">
                <a:solidFill>
                  <a:srgbClr val="000000"/>
                </a:solidFill>
                <a:effectLst/>
                <a:latin typeface="Arial" panose="020B0604020202020204" pitchFamily="34" charset="0"/>
                <a:ea typeface="+mn-ea"/>
                <a:cs typeface="+mn-cs"/>
              </a:rPr>
              <a:t>, шећер</a:t>
            </a:r>
            <a:r>
              <a:rPr lang="sr-Cyrl-RS" sz="1800" dirty="0">
                <a:solidFill>
                  <a:srgbClr val="000000"/>
                </a:solidFill>
                <a:effectLst/>
                <a:latin typeface="Arial" panose="020B0604020202020204" pitchFamily="34" charset="0"/>
                <a:ea typeface="+mn-ea"/>
                <a:cs typeface="+mn-cs"/>
              </a:rPr>
              <a:t>а</a:t>
            </a:r>
            <a:r>
              <a:rPr lang="sl-SI" sz="1800" dirty="0">
                <a:solidFill>
                  <a:srgbClr val="000000"/>
                </a:solidFill>
                <a:effectLst/>
                <a:latin typeface="Arial" panose="020B0604020202020204" pitchFamily="34" charset="0"/>
                <a:ea typeface="+mn-ea"/>
                <a:cs typeface="+mn-cs"/>
              </a:rPr>
              <a:t>, сирће</a:t>
            </a:r>
            <a:r>
              <a:rPr lang="sr-Cyrl-RS" sz="1800" dirty="0">
                <a:solidFill>
                  <a:srgbClr val="000000"/>
                </a:solidFill>
                <a:effectLst/>
                <a:latin typeface="Arial" panose="020B0604020202020204" pitchFamily="34" charset="0"/>
                <a:ea typeface="+mn-ea"/>
                <a:cs typeface="+mn-cs"/>
              </a:rPr>
              <a:t>тне киселине</a:t>
            </a:r>
            <a:r>
              <a:rPr lang="sl-SI" sz="1800" dirty="0">
                <a:solidFill>
                  <a:srgbClr val="000000"/>
                </a:solidFill>
                <a:effectLst/>
                <a:latin typeface="Arial" panose="020B0604020202020204" pitchFamily="34" charset="0"/>
                <a:ea typeface="+mn-ea"/>
                <a:cs typeface="+mn-cs"/>
              </a:rPr>
              <a:t> и зачин</a:t>
            </a:r>
            <a:r>
              <a:rPr lang="sr-Cyrl-RS" sz="1800" dirty="0">
                <a:solidFill>
                  <a:srgbClr val="000000"/>
                </a:solidFill>
                <a:effectLst/>
                <a:latin typeface="Arial" panose="020B0604020202020204" pitchFamily="34" charset="0"/>
                <a:ea typeface="+mn-ea"/>
                <a:cs typeface="+mn-cs"/>
              </a:rPr>
              <a:t>а (</a:t>
            </a:r>
            <a:r>
              <a:rPr lang="sl-SI" sz="1800" dirty="0">
                <a:solidFill>
                  <a:srgbClr val="000000"/>
                </a:solidFill>
                <a:effectLst/>
                <a:latin typeface="Arial" panose="020B0604020202020204" pitchFamily="34" charset="0"/>
                <a:ea typeface="+mn-ea"/>
                <a:cs typeface="+mn-cs"/>
              </a:rPr>
              <a:t>семе слачице, мирођија</a:t>
            </a:r>
            <a:r>
              <a:rPr lang="sr-Cyrl-RS" sz="1800" dirty="0">
                <a:solidFill>
                  <a:srgbClr val="000000"/>
                </a:solidFill>
                <a:effectLst/>
                <a:latin typeface="Arial" panose="020B0604020202020204" pitchFamily="34" charset="0"/>
                <a:ea typeface="+mn-ea"/>
                <a:cs typeface="+mn-cs"/>
              </a:rPr>
              <a:t>, зрно бибера</a:t>
            </a:r>
            <a:r>
              <a:rPr lang="sr-Cyrl-RS" sz="1800" dirty="0">
                <a:solidFill>
                  <a:srgbClr val="000000"/>
                </a:solidFill>
                <a:latin typeface="Arial" panose="020B0604020202020204" pitchFamily="34" charset="0"/>
              </a:rPr>
              <a:t>, </a:t>
            </a:r>
            <a:r>
              <a:rPr lang="sl-SI" sz="1800" dirty="0">
                <a:solidFill>
                  <a:srgbClr val="000000"/>
                </a:solidFill>
                <a:effectLst/>
                <a:latin typeface="Arial" panose="020B0604020202020204" pitchFamily="34" charset="0"/>
                <a:ea typeface="+mn-ea"/>
                <a:cs typeface="+mn-cs"/>
              </a:rPr>
              <a:t>корен рена</a:t>
            </a:r>
            <a:r>
              <a:rPr lang="sr-Cyrl-RS" sz="1800" dirty="0">
                <a:solidFill>
                  <a:srgbClr val="000000"/>
                </a:solidFill>
                <a:effectLst/>
                <a:latin typeface="Arial" panose="020B0604020202020204" pitchFamily="34" charset="0"/>
                <a:ea typeface="+mn-ea"/>
                <a:cs typeface="+mn-cs"/>
              </a:rPr>
              <a:t>, бели лук)</a:t>
            </a:r>
            <a:r>
              <a:rPr lang="sl-SI" sz="1800" dirty="0">
                <a:solidFill>
                  <a:srgbClr val="000000"/>
                </a:solidFill>
                <a:effectLst/>
                <a:latin typeface="Arial" panose="020B0604020202020204" pitchFamily="34" charset="0"/>
                <a:ea typeface="+mn-ea"/>
                <a:cs typeface="+mn-cs"/>
              </a:rPr>
              <a:t> . Као извор сирћетне киселине користи се воћно, винско или алкохолно сирће. </a:t>
            </a:r>
            <a:endParaRPr lang="sr-Latn-RS" dirty="0">
              <a:effectLst/>
            </a:endParaRPr>
          </a:p>
          <a:p>
            <a:pPr marL="347472" indent="-347472" algn="l" rtl="0" eaLnBrk="1" fontAlgn="base" hangingPunct="1">
              <a:lnSpc>
                <a:spcPct val="90000"/>
              </a:lnSpc>
              <a:spcBef>
                <a:spcPts val="864"/>
              </a:spcBef>
              <a:spcAft>
                <a:spcPts val="0"/>
              </a:spcAft>
            </a:pPr>
            <a:r>
              <a:rPr lang="sl-SI" sz="1800" dirty="0">
                <a:solidFill>
                  <a:srgbClr val="000000"/>
                </a:solidFill>
                <a:effectLst/>
                <a:latin typeface="Arial" panose="020B0604020202020204" pitchFamily="34" charset="0"/>
                <a:ea typeface="+mn-ea"/>
                <a:cs typeface="+mn-cs"/>
              </a:rPr>
              <a:t>Раствор за наливање обично треба да садржи од 0,8 до 1,5% сирћетне киселине, 1 до 1,5% соли, а шећера 1 до 2%. </a:t>
            </a:r>
            <a:endParaRPr lang="sr-Cyrl-RS" sz="1800" dirty="0">
              <a:solidFill>
                <a:srgbClr val="000000"/>
              </a:solidFill>
              <a:effectLst/>
              <a:latin typeface="Arial" panose="020B0604020202020204" pitchFamily="34" charset="0"/>
              <a:ea typeface="+mn-ea"/>
              <a:cs typeface="+mn-cs"/>
            </a:endParaRPr>
          </a:p>
          <a:p>
            <a:pPr marL="347472" indent="-347472" algn="l" rtl="0" eaLnBrk="1" fontAlgn="base" hangingPunct="1">
              <a:lnSpc>
                <a:spcPct val="90000"/>
              </a:lnSpc>
              <a:spcBef>
                <a:spcPts val="864"/>
              </a:spcBef>
              <a:spcAft>
                <a:spcPts val="0"/>
              </a:spcAft>
            </a:pPr>
            <a:r>
              <a:rPr lang="sr-Cyrl-RS" sz="1800" dirty="0">
                <a:solidFill>
                  <a:srgbClr val="000000"/>
                </a:solidFill>
                <a:latin typeface="Arial" panose="020B0604020202020204" pitchFamily="34" charset="0"/>
              </a:rPr>
              <a:t>Након затварања, тегле се </a:t>
            </a:r>
            <a:r>
              <a:rPr lang="sl-SI" sz="1800" dirty="0">
                <a:solidFill>
                  <a:srgbClr val="000000"/>
                </a:solidFill>
                <a:effectLst/>
                <a:latin typeface="Arial" panose="020B0604020202020204" pitchFamily="34" charset="0"/>
                <a:ea typeface="+mn-ea"/>
                <a:cs typeface="+mn-cs"/>
              </a:rPr>
              <a:t>пастериз</a:t>
            </a:r>
            <a:r>
              <a:rPr lang="sr-Cyrl-RS" sz="1800" dirty="0">
                <a:solidFill>
                  <a:srgbClr val="000000"/>
                </a:solidFill>
                <a:effectLst/>
                <a:latin typeface="Arial" panose="020B0604020202020204" pitchFamily="34" charset="0"/>
                <a:ea typeface="+mn-ea"/>
                <a:cs typeface="+mn-cs"/>
              </a:rPr>
              <a:t>ују</a:t>
            </a:r>
            <a:r>
              <a:rPr lang="sl-SI" sz="1800" dirty="0">
                <a:solidFill>
                  <a:srgbClr val="000000"/>
                </a:solidFill>
                <a:effectLst/>
                <a:latin typeface="Arial" panose="020B0604020202020204" pitchFamily="34" charset="0"/>
                <a:ea typeface="+mn-ea"/>
                <a:cs typeface="+mn-cs"/>
              </a:rPr>
              <a:t> на температури </a:t>
            </a:r>
            <a:r>
              <a:rPr lang="sr-Cyrl-RS" sz="1800" dirty="0">
                <a:solidFill>
                  <a:srgbClr val="000000"/>
                </a:solidFill>
                <a:effectLst/>
                <a:latin typeface="Arial" panose="020B0604020202020204" pitchFamily="34" charset="0"/>
                <a:ea typeface="+mn-ea"/>
                <a:cs typeface="+mn-cs"/>
              </a:rPr>
              <a:t>од </a:t>
            </a:r>
            <a:r>
              <a:rPr lang="sl-SI" sz="1800" dirty="0">
                <a:solidFill>
                  <a:srgbClr val="000000"/>
                </a:solidFill>
                <a:effectLst/>
                <a:latin typeface="Arial" panose="020B0604020202020204" pitchFamily="34" charset="0"/>
                <a:ea typeface="+mn-ea"/>
                <a:cs typeface="+mn-cs"/>
              </a:rPr>
              <a:t>85 до 90</a:t>
            </a:r>
            <a:r>
              <a:rPr lang="sr-Cyrl-RS" sz="1800" dirty="0">
                <a:solidFill>
                  <a:srgbClr val="000000"/>
                </a:solidFill>
                <a:effectLst/>
                <a:latin typeface="Arial" panose="020B0604020202020204" pitchFamily="34" charset="0"/>
                <a:ea typeface="+mn-ea"/>
                <a:cs typeface="+mn-cs"/>
              </a:rPr>
              <a:t> степени.</a:t>
            </a:r>
            <a:endParaRPr lang="sr-Latn-RS" dirty="0">
              <a:effectLst/>
            </a:endParaRPr>
          </a:p>
          <a:p>
            <a:pPr marL="347472" indent="-347472" algn="l" rtl="0" eaLnBrk="1" fontAlgn="base" hangingPunct="1">
              <a:spcBef>
                <a:spcPts val="864"/>
              </a:spcBef>
              <a:spcAft>
                <a:spcPts val="0"/>
              </a:spcAft>
            </a:pPr>
            <a:endParaRPr lang="sr-Latn-RS" dirty="0"/>
          </a:p>
        </p:txBody>
      </p:sp>
      <p:pic>
        <p:nvPicPr>
          <p:cNvPr id="4" name="Picture 2" descr="https://encrypted-tbn3.gstatic.com/images?q=tbn:ANd9GcR4Od4j-7lpJokkIQNTBFn4pQ7itjveF1LkEbSHaqllo4NzePT-">
            <a:extLst>
              <a:ext uri="{FF2B5EF4-FFF2-40B4-BE49-F238E27FC236}">
                <a16:creationId xmlns:a16="http://schemas.microsoft.com/office/drawing/2014/main" id="{4B638CCB-7069-F991-F8A4-873959282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244" y="4522573"/>
            <a:ext cx="8384387" cy="223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14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E51A-0223-9CD6-CB57-BC0823ED68B4}"/>
              </a:ext>
            </a:extLst>
          </p:cNvPr>
          <p:cNvSpPr>
            <a:spLocks noGrp="1"/>
          </p:cNvSpPr>
          <p:nvPr>
            <p:ph type="title"/>
          </p:nvPr>
        </p:nvSpPr>
        <p:spPr/>
        <p:txBody>
          <a:bodyPr/>
          <a:lstStyle/>
          <a:p>
            <a:r>
              <a:rPr lang="ru-RU" dirty="0"/>
              <a:t>Сложена – мешана туршија</a:t>
            </a:r>
            <a:endParaRPr lang="sr-Latn-RS" dirty="0"/>
          </a:p>
        </p:txBody>
      </p:sp>
      <p:sp>
        <p:nvSpPr>
          <p:cNvPr id="3" name="Content Placeholder 2">
            <a:extLst>
              <a:ext uri="{FF2B5EF4-FFF2-40B4-BE49-F238E27FC236}">
                <a16:creationId xmlns:a16="http://schemas.microsoft.com/office/drawing/2014/main" id="{DB34C96A-3D1A-4E4A-B8B8-6F5752A1EDFB}"/>
              </a:ext>
            </a:extLst>
          </p:cNvPr>
          <p:cNvSpPr>
            <a:spLocks noGrp="1"/>
          </p:cNvSpPr>
          <p:nvPr>
            <p:ph idx="1"/>
          </p:nvPr>
        </p:nvSpPr>
        <p:spPr>
          <a:xfrm>
            <a:off x="280085" y="1400432"/>
            <a:ext cx="11738919" cy="5263979"/>
          </a:xfrm>
        </p:spPr>
        <p:txBody>
          <a:bodyPr>
            <a:normAutofit fontScale="92500" lnSpcReduction="10000"/>
          </a:bodyPr>
          <a:lstStyle/>
          <a:p>
            <a:r>
              <a:rPr lang="ru-RU" dirty="0"/>
              <a:t>Потребне намирнице: 1 кг парадајз паприка, 1 кг краставчића, 1 кг карфиола, 1 кг зеленог парадајза, 1 кг шаргарепе, 1 кг купуса, 200 г рена, 100 г феферона, 200 г целеровог корена, 1 дл есенције, 300 г соли, 1 г бибера у зрну, 1 веза мирођије, 5 л воде. </a:t>
            </a:r>
          </a:p>
          <a:p>
            <a:r>
              <a:rPr lang="ru-RU" dirty="0"/>
              <a:t>Начин рада: поврће опрати и ставити у одговарајућу посуду. Рен опрати, ољуштити и исећи на штапиће. Припремити: есенцију, со, бибер у зрну, мирођију и воду. </a:t>
            </a:r>
          </a:p>
          <a:p>
            <a:r>
              <a:rPr lang="ru-RU" dirty="0"/>
              <a:t>Кување пресолца и наливање сложених намирница: у одговарајућу посуду сипати хладну воду, есенцију, бибер и со. Посуду ставити на грејно тело да маринада прокува. Маринадом прелити припремљено поврће да огрезне, повремено промешати и оставити да се хлади 24 сата. Потом поврће поређати у буре, додати рен и мирођију, налити маринадом, притиснути и поклопити. Буре са туршијом чувати на хладном месту до кисељења и сервирања. </a:t>
            </a:r>
          </a:p>
          <a:p>
            <a:r>
              <a:rPr lang="ru-RU" dirty="0"/>
              <a:t>Сервирање салате: за једну особу 200 г мешане туршије сложити на тањир за салату и попрскати уљем</a:t>
            </a:r>
            <a:endParaRPr lang="sr-Latn-RS" dirty="0"/>
          </a:p>
        </p:txBody>
      </p:sp>
    </p:spTree>
    <p:extLst>
      <p:ext uri="{BB962C8B-B14F-4D97-AF65-F5344CB8AC3E}">
        <p14:creationId xmlns:p14="http://schemas.microsoft.com/office/powerpoint/2010/main" val="3467066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D4C81-D517-B11A-9D10-97733013AFCD}"/>
              </a:ext>
            </a:extLst>
          </p:cNvPr>
          <p:cNvSpPr>
            <a:spLocks noGrp="1"/>
          </p:cNvSpPr>
          <p:nvPr>
            <p:ph idx="1"/>
          </p:nvPr>
        </p:nvSpPr>
        <p:spPr>
          <a:xfrm>
            <a:off x="1" y="172995"/>
            <a:ext cx="6096000" cy="6003968"/>
          </a:xfrm>
        </p:spPr>
        <p:txBody>
          <a:bodyPr>
            <a:normAutofit lnSpcReduction="10000"/>
          </a:bodyPr>
          <a:lstStyle/>
          <a:p>
            <a:r>
              <a:rPr lang="ru-RU" dirty="0"/>
              <a:t>Некада су салате биле једноставне, направљене најчешће од једне или две врсте поврћа. У неким земљама салате се једу као пред‌јело, што је чест случај у Грчкој и Македонији. Данас се оне све више популаризују као главни оброк, који треба да је лаган, хранљив и здрав. </a:t>
            </a:r>
          </a:p>
          <a:p>
            <a:r>
              <a:rPr lang="ru-RU" dirty="0"/>
              <a:t>Салата треба да буде сачињена од  протеина и здравих масти, како би се добило довољно енергије у наредна 3 сата. </a:t>
            </a:r>
          </a:p>
          <a:p>
            <a:r>
              <a:rPr lang="ru-RU" dirty="0"/>
              <a:t>Салата треба да је уравнотежена и да има једнак ниво протеина, влакана, витамина и довољно здравих масти. </a:t>
            </a:r>
            <a:endParaRPr lang="sr-Latn-RS" dirty="0"/>
          </a:p>
        </p:txBody>
      </p:sp>
      <p:pic>
        <p:nvPicPr>
          <p:cNvPr id="4" name="Content Placeholder 6">
            <a:extLst>
              <a:ext uri="{FF2B5EF4-FFF2-40B4-BE49-F238E27FC236}">
                <a16:creationId xmlns:a16="http://schemas.microsoft.com/office/drawing/2014/main" id="{1227A167-A6BE-B52C-7ACC-15BDFA300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4195" y="510747"/>
            <a:ext cx="6227805" cy="5750010"/>
          </a:xfrm>
          <a:prstGeom prst="rect">
            <a:avLst/>
          </a:prstGeom>
        </p:spPr>
      </p:pic>
    </p:spTree>
    <p:extLst>
      <p:ext uri="{BB962C8B-B14F-4D97-AF65-F5344CB8AC3E}">
        <p14:creationId xmlns:p14="http://schemas.microsoft.com/office/powerpoint/2010/main" val="2370104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E4D05-2FD2-2E8D-7AA6-79480516D743}"/>
              </a:ext>
            </a:extLst>
          </p:cNvPr>
          <p:cNvSpPr>
            <a:spLocks noGrp="1"/>
          </p:cNvSpPr>
          <p:nvPr>
            <p:ph type="title"/>
          </p:nvPr>
        </p:nvSpPr>
        <p:spPr/>
        <p:txBody>
          <a:bodyPr/>
          <a:lstStyle/>
          <a:p>
            <a:r>
              <a:rPr lang="sr-Cyrl-RS" dirty="0"/>
              <a:t>Оброк салате</a:t>
            </a:r>
            <a:endParaRPr lang="sr-Latn-RS" dirty="0"/>
          </a:p>
        </p:txBody>
      </p:sp>
      <p:pic>
        <p:nvPicPr>
          <p:cNvPr id="11" name="Picture 10">
            <a:extLst>
              <a:ext uri="{FF2B5EF4-FFF2-40B4-BE49-F238E27FC236}">
                <a16:creationId xmlns:a16="http://schemas.microsoft.com/office/drawing/2014/main" id="{4A57B6EA-F59F-CFA7-B6C9-F38D142E7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08" y="1285875"/>
            <a:ext cx="11376454" cy="5499220"/>
          </a:xfrm>
          <a:prstGeom prst="rect">
            <a:avLst/>
          </a:prstGeom>
        </p:spPr>
      </p:pic>
    </p:spTree>
    <p:extLst>
      <p:ext uri="{BB962C8B-B14F-4D97-AF65-F5344CB8AC3E}">
        <p14:creationId xmlns:p14="http://schemas.microsoft.com/office/powerpoint/2010/main" val="1546030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EFFA7-B808-9817-F73D-3DB59DD89CAE}"/>
              </a:ext>
            </a:extLst>
          </p:cNvPr>
          <p:cNvSpPr>
            <a:spLocks noGrp="1"/>
          </p:cNvSpPr>
          <p:nvPr>
            <p:ph type="title"/>
          </p:nvPr>
        </p:nvSpPr>
        <p:spPr>
          <a:xfrm>
            <a:off x="838200" y="365126"/>
            <a:ext cx="10515600" cy="796410"/>
          </a:xfrm>
        </p:spPr>
        <p:txBody>
          <a:bodyPr/>
          <a:lstStyle/>
          <a:p>
            <a:r>
              <a:rPr lang="sr-Cyrl-RS" dirty="0"/>
              <a:t>Салате</a:t>
            </a:r>
            <a:endParaRPr lang="sr-Latn-RS" dirty="0"/>
          </a:p>
        </p:txBody>
      </p:sp>
      <p:sp>
        <p:nvSpPr>
          <p:cNvPr id="3" name="Content Placeholder 2">
            <a:extLst>
              <a:ext uri="{FF2B5EF4-FFF2-40B4-BE49-F238E27FC236}">
                <a16:creationId xmlns:a16="http://schemas.microsoft.com/office/drawing/2014/main" id="{0D09996B-D652-2E09-37AB-5A039C48C56A}"/>
              </a:ext>
            </a:extLst>
          </p:cNvPr>
          <p:cNvSpPr>
            <a:spLocks noGrp="1"/>
          </p:cNvSpPr>
          <p:nvPr>
            <p:ph idx="1"/>
          </p:nvPr>
        </p:nvSpPr>
        <p:spPr>
          <a:xfrm>
            <a:off x="0" y="1161536"/>
            <a:ext cx="12191999" cy="5601729"/>
          </a:xfrm>
        </p:spPr>
        <p:txBody>
          <a:bodyPr>
            <a:noAutofit/>
          </a:bodyPr>
          <a:lstStyle/>
          <a:p>
            <a:r>
              <a:rPr lang="ru-RU" sz="3200" dirty="0"/>
              <a:t>Свеже салате, тј. салате од сировог поврћа, важна су витаминска допуна месним јелима. </a:t>
            </a:r>
          </a:p>
          <a:p>
            <a:r>
              <a:rPr lang="ru-RU" sz="3200" dirty="0"/>
              <a:t>Готово увек салате су пратиоци главних дневних обеда. </a:t>
            </a:r>
          </a:p>
          <a:p>
            <a:r>
              <a:rPr lang="ru-RU" sz="3200" dirty="0"/>
              <a:t>Ретко кад се салате једу као самостална јела, сем изузетака, јер се неке салате служе као лагане вечере или за доручак. </a:t>
            </a:r>
          </a:p>
          <a:p>
            <a:r>
              <a:rPr lang="ru-RU" sz="3200" dirty="0"/>
              <a:t>Салате су врло омиљена јела у свим годишњим добима, па зато приликом њихове механичке обраде тј. припреме треба обратити посебну пажњу. </a:t>
            </a:r>
          </a:p>
          <a:p>
            <a:r>
              <a:rPr lang="ru-RU" sz="3200" dirty="0"/>
              <a:t>Избор салате мења се према годишњем добу. </a:t>
            </a:r>
          </a:p>
        </p:txBody>
      </p:sp>
    </p:spTree>
    <p:extLst>
      <p:ext uri="{BB962C8B-B14F-4D97-AF65-F5344CB8AC3E}">
        <p14:creationId xmlns:p14="http://schemas.microsoft.com/office/powerpoint/2010/main" val="2101106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FA6B2-2C64-6A03-2F39-87C040C7DFE1}"/>
              </a:ext>
            </a:extLst>
          </p:cNvPr>
          <p:cNvSpPr>
            <a:spLocks noGrp="1"/>
          </p:cNvSpPr>
          <p:nvPr>
            <p:ph type="title"/>
          </p:nvPr>
        </p:nvSpPr>
        <p:spPr>
          <a:xfrm>
            <a:off x="838200" y="365126"/>
            <a:ext cx="10515600" cy="409231"/>
          </a:xfrm>
        </p:spPr>
        <p:txBody>
          <a:bodyPr>
            <a:normAutofit fontScale="90000"/>
          </a:bodyPr>
          <a:lstStyle/>
          <a:p>
            <a:r>
              <a:rPr lang="sr-Cyrl-RS" dirty="0"/>
              <a:t>Оброк салате</a:t>
            </a:r>
            <a:endParaRPr lang="sr-Latn-RS" dirty="0"/>
          </a:p>
        </p:txBody>
      </p:sp>
      <p:sp>
        <p:nvSpPr>
          <p:cNvPr id="3" name="Content Placeholder 2">
            <a:extLst>
              <a:ext uri="{FF2B5EF4-FFF2-40B4-BE49-F238E27FC236}">
                <a16:creationId xmlns:a16="http://schemas.microsoft.com/office/drawing/2014/main" id="{8F9DDF47-E280-95CF-E2E5-31628B9FB490}"/>
              </a:ext>
            </a:extLst>
          </p:cNvPr>
          <p:cNvSpPr>
            <a:spLocks noGrp="1"/>
          </p:cNvSpPr>
          <p:nvPr>
            <p:ph idx="1"/>
          </p:nvPr>
        </p:nvSpPr>
        <p:spPr>
          <a:xfrm>
            <a:off x="0" y="939114"/>
            <a:ext cx="12192000" cy="5807675"/>
          </a:xfrm>
        </p:spPr>
        <p:txBody>
          <a:bodyPr>
            <a:noAutofit/>
          </a:bodyPr>
          <a:lstStyle/>
          <a:p>
            <a:pPr algn="just"/>
            <a:r>
              <a:rPr lang="sr-Cyrl-RS" sz="2200" b="1" dirty="0"/>
              <a:t>Основа</a:t>
            </a:r>
            <a:r>
              <a:rPr lang="sr-Cyrl-RS" sz="2200" b="1" dirty="0">
                <a:effectLst/>
              </a:rPr>
              <a:t> салате </a:t>
            </a:r>
            <a:r>
              <a:rPr lang="sr-Cyrl-RS" sz="2200" dirty="0">
                <a:effectLst/>
              </a:rPr>
              <a:t> </a:t>
            </a:r>
          </a:p>
          <a:p>
            <a:pPr marL="457200" lvl="1" indent="0" algn="just">
              <a:buNone/>
            </a:pPr>
            <a:r>
              <a:rPr lang="sr-Cyrl-RS" sz="2200" dirty="0">
                <a:effectLst/>
              </a:rPr>
              <a:t>– зелено лиснато поврће (зелена салата, црвени или зелени купус, спанаћ, кељ, рукола), даје количину, хрскавост, воду, влакна, садржи мало калорија.</a:t>
            </a:r>
          </a:p>
          <a:p>
            <a:pPr marL="457200" lvl="1" indent="0" algn="just">
              <a:buNone/>
            </a:pPr>
            <a:r>
              <a:rPr lang="sr-Cyrl-RS" sz="2200" b="1" dirty="0"/>
              <a:t>- </a:t>
            </a:r>
            <a:r>
              <a:rPr lang="sr-Cyrl-RS" sz="2200" dirty="0"/>
              <a:t>разне врсте махунарки, прерађевине од житарица, тестенина, пиринач, кромпир</a:t>
            </a:r>
          </a:p>
          <a:p>
            <a:r>
              <a:rPr lang="sr-Cyrl-RS" sz="2200" b="1" dirty="0"/>
              <a:t>Додатно поврће и воће</a:t>
            </a:r>
            <a:r>
              <a:rPr lang="sr-Cyrl-RS" sz="2200" dirty="0"/>
              <a:t> – ради укуса, текстуре, боје, разноликости, потребних храњивих састојака: свежа паприка, шаргарепа, цвекла, свежи краставац, авокадо, кукуруз, парадајз, целер, лук, артичоке, јабуке, крушке, наранџе, лимун, лубеница, грожђе, бобичасто воће, нар.</a:t>
            </a:r>
          </a:p>
          <a:p>
            <a:r>
              <a:rPr lang="sr-Cyrl-RS" sz="2200" b="1" dirty="0"/>
              <a:t>Извори протеина</a:t>
            </a:r>
            <a:r>
              <a:rPr lang="sr-Cyrl-RS" sz="2200" dirty="0"/>
              <a:t> – салата с њима добија обележја  комплетног оброка: месо перади (пилетина, ћуретина), црвено месо (свињетина, месо говеда, јагњетина и слично црвено месо), риба, морски плодови, месне прерађевине, кувано јаје, тофу, клице.</a:t>
            </a:r>
          </a:p>
          <a:p>
            <a:r>
              <a:rPr lang="sr-Cyrl-RS" sz="2200" b="1" dirty="0"/>
              <a:t>Појачивачи укуса</a:t>
            </a:r>
            <a:r>
              <a:rPr lang="sr-Cyrl-RS" sz="2200" dirty="0"/>
              <a:t> – намирнице које дају посебан укус и карактер салатама: препржене коцкице хлеба, маслине, сушено воће, зачинско биље (бели лук, першун, мајчина душица, босиљак), препржена сланина, орашасти плодови, капар, семенке (ланене семенке, сунцокретове семенке, </a:t>
            </a:r>
            <a:r>
              <a:rPr lang="sr-Latn-RS" sz="2200" dirty="0"/>
              <a:t>chia </a:t>
            </a:r>
            <a:r>
              <a:rPr lang="sr-Cyrl-RS" sz="2200" dirty="0"/>
              <a:t>семенке), тортиља чипс, сир (полутврди и тврди сиреви), </a:t>
            </a:r>
            <a:r>
              <a:rPr lang="sr-Latn-RS" sz="2200" dirty="0"/>
              <a:t>chilly </a:t>
            </a:r>
            <a:r>
              <a:rPr lang="sr-Cyrl-RS" sz="2200" dirty="0"/>
              <a:t>папричице.</a:t>
            </a:r>
          </a:p>
          <a:p>
            <a:r>
              <a:rPr lang="sr-Cyrl-RS" sz="2200" b="1" dirty="0"/>
              <a:t>Састојци за дресинге:</a:t>
            </a:r>
            <a:r>
              <a:rPr lang="sr-Cyrl-RS" sz="2200" dirty="0"/>
              <a:t> сирће (јабуково, винско, ацето балсамицо), уље (бучино, маслиново, сунцокретово, биљно), со, бибер, мешавина зачина за салату, лимунов сок.</a:t>
            </a:r>
          </a:p>
          <a:p>
            <a:endParaRPr lang="sr-Latn-RS" sz="2200" dirty="0"/>
          </a:p>
        </p:txBody>
      </p:sp>
    </p:spTree>
    <p:extLst>
      <p:ext uri="{BB962C8B-B14F-4D97-AF65-F5344CB8AC3E}">
        <p14:creationId xmlns:p14="http://schemas.microsoft.com/office/powerpoint/2010/main" val="2773594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DB086-1BE5-B077-BBAF-28DC45173D15}"/>
              </a:ext>
            </a:extLst>
          </p:cNvPr>
          <p:cNvSpPr>
            <a:spLocks noGrp="1"/>
          </p:cNvSpPr>
          <p:nvPr>
            <p:ph type="title"/>
          </p:nvPr>
        </p:nvSpPr>
        <p:spPr>
          <a:xfrm>
            <a:off x="129397" y="365125"/>
            <a:ext cx="12062604" cy="2050271"/>
          </a:xfrm>
        </p:spPr>
        <p:txBody>
          <a:bodyPr>
            <a:normAutofit fontScale="90000"/>
          </a:bodyPr>
          <a:lstStyle/>
          <a:p>
            <a:r>
              <a:rPr lang="ru-RU" dirty="0"/>
              <a:t>Оброк салате </a:t>
            </a:r>
            <a:br>
              <a:rPr lang="ru-RU" dirty="0"/>
            </a:br>
            <a:r>
              <a:rPr lang="ru-RU" dirty="0"/>
              <a:t>- могу бити комплетан, здрав и укусан оброк </a:t>
            </a:r>
            <a:br>
              <a:rPr lang="ru-RU" dirty="0"/>
            </a:br>
            <a:r>
              <a:rPr lang="ru-RU" dirty="0"/>
              <a:t>- лако се припремају и увек су свеже</a:t>
            </a:r>
            <a:br>
              <a:rPr lang="ru-RU" dirty="0"/>
            </a:br>
            <a:r>
              <a:rPr lang="ru-RU" dirty="0"/>
              <a:t>- креативност може доћи до изражаја. </a:t>
            </a:r>
            <a:endParaRPr lang="sr-Latn-RS" dirty="0"/>
          </a:p>
        </p:txBody>
      </p:sp>
      <p:pic>
        <p:nvPicPr>
          <p:cNvPr id="5" name="Content Placeholder 4">
            <a:extLst>
              <a:ext uri="{FF2B5EF4-FFF2-40B4-BE49-F238E27FC236}">
                <a16:creationId xmlns:a16="http://schemas.microsoft.com/office/drawing/2014/main" id="{19C58916-1B16-4BFB-DBA4-3F1BFFC5CD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5665" y="2571750"/>
            <a:ext cx="7143750" cy="4286250"/>
          </a:xfrm>
        </p:spPr>
      </p:pic>
    </p:spTree>
    <p:extLst>
      <p:ext uri="{BB962C8B-B14F-4D97-AF65-F5344CB8AC3E}">
        <p14:creationId xmlns:p14="http://schemas.microsoft.com/office/powerpoint/2010/main" val="365378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4E984-354A-21D4-C23C-A03662E29BCC}"/>
              </a:ext>
            </a:extLst>
          </p:cNvPr>
          <p:cNvSpPr>
            <a:spLocks noGrp="1"/>
          </p:cNvSpPr>
          <p:nvPr>
            <p:ph type="title"/>
          </p:nvPr>
        </p:nvSpPr>
        <p:spPr/>
        <p:txBody>
          <a:bodyPr/>
          <a:lstStyle/>
          <a:p>
            <a:r>
              <a:rPr lang="ru-RU" dirty="0"/>
              <a:t>Сложене салате</a:t>
            </a:r>
            <a:endParaRPr lang="sr-Latn-RS" dirty="0"/>
          </a:p>
        </p:txBody>
      </p:sp>
      <p:sp>
        <p:nvSpPr>
          <p:cNvPr id="3" name="Content Placeholder 2">
            <a:extLst>
              <a:ext uri="{FF2B5EF4-FFF2-40B4-BE49-F238E27FC236}">
                <a16:creationId xmlns:a16="http://schemas.microsoft.com/office/drawing/2014/main" id="{4EA7CEA0-EEDE-3417-224F-984BDBFE0026}"/>
              </a:ext>
            </a:extLst>
          </p:cNvPr>
          <p:cNvSpPr>
            <a:spLocks noGrp="1"/>
          </p:cNvSpPr>
          <p:nvPr>
            <p:ph idx="1"/>
          </p:nvPr>
        </p:nvSpPr>
        <p:spPr>
          <a:xfrm>
            <a:off x="148281" y="2669059"/>
            <a:ext cx="11508260" cy="3937686"/>
          </a:xfrm>
        </p:spPr>
        <p:txBody>
          <a:bodyPr>
            <a:normAutofit/>
          </a:bodyPr>
          <a:lstStyle/>
          <a:p>
            <a:endParaRPr lang="ru-RU" sz="3200" dirty="0"/>
          </a:p>
          <a:p>
            <a:r>
              <a:rPr lang="ru-RU" sz="3200" dirty="0"/>
              <a:t>Сложене салате су салате које су састављене од више једноставних салата. </a:t>
            </a:r>
            <a:endParaRPr lang="sr-Latn-RS" sz="3200" dirty="0"/>
          </a:p>
          <a:p>
            <a:r>
              <a:rPr lang="ru-RU" sz="3200" dirty="0"/>
              <a:t>Свака једноставна салата посебно се зачињава и сервира – слаже у купице на једном тањиру, водећи рачуна о бојама. </a:t>
            </a:r>
          </a:p>
          <a:p>
            <a:r>
              <a:rPr lang="ru-RU" sz="3200" dirty="0"/>
              <a:t>Сложене салате по стандардима чини пет једноставних салата</a:t>
            </a:r>
            <a:endParaRPr lang="sr-Latn-RS" sz="3200" dirty="0"/>
          </a:p>
        </p:txBody>
      </p:sp>
      <p:pic>
        <p:nvPicPr>
          <p:cNvPr id="4" name="Content Placeholder 6">
            <a:extLst>
              <a:ext uri="{FF2B5EF4-FFF2-40B4-BE49-F238E27FC236}">
                <a16:creationId xmlns:a16="http://schemas.microsoft.com/office/drawing/2014/main" id="{F13C089D-F153-9328-4AD7-7134C1657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2605" y="165695"/>
            <a:ext cx="4994190" cy="3102375"/>
          </a:xfrm>
          <a:prstGeom prst="rect">
            <a:avLst/>
          </a:prstGeom>
        </p:spPr>
      </p:pic>
    </p:spTree>
    <p:extLst>
      <p:ext uri="{BB962C8B-B14F-4D97-AF65-F5344CB8AC3E}">
        <p14:creationId xmlns:p14="http://schemas.microsoft.com/office/powerpoint/2010/main" val="3350122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CC6D-231A-40DC-7EA5-3980EBB5AD1D}"/>
              </a:ext>
            </a:extLst>
          </p:cNvPr>
          <p:cNvSpPr>
            <a:spLocks noGrp="1"/>
          </p:cNvSpPr>
          <p:nvPr>
            <p:ph type="title"/>
          </p:nvPr>
        </p:nvSpPr>
        <p:spPr>
          <a:xfrm>
            <a:off x="838200" y="365126"/>
            <a:ext cx="10515600" cy="606940"/>
          </a:xfrm>
        </p:spPr>
        <p:txBody>
          <a:bodyPr>
            <a:normAutofit fontScale="90000"/>
          </a:bodyPr>
          <a:lstStyle/>
          <a:p>
            <a:r>
              <a:rPr lang="sr-Cyrl-RS" dirty="0"/>
              <a:t>Сложена салата</a:t>
            </a:r>
            <a:endParaRPr lang="sr-Latn-RS" dirty="0"/>
          </a:p>
        </p:txBody>
      </p:sp>
      <p:sp>
        <p:nvSpPr>
          <p:cNvPr id="3" name="Content Placeholder 2">
            <a:extLst>
              <a:ext uri="{FF2B5EF4-FFF2-40B4-BE49-F238E27FC236}">
                <a16:creationId xmlns:a16="http://schemas.microsoft.com/office/drawing/2014/main" id="{7247B8C5-A6B9-E260-780F-00D66970B1AB}"/>
              </a:ext>
            </a:extLst>
          </p:cNvPr>
          <p:cNvSpPr>
            <a:spLocks noGrp="1"/>
          </p:cNvSpPr>
          <p:nvPr>
            <p:ph idx="1"/>
          </p:nvPr>
        </p:nvSpPr>
        <p:spPr>
          <a:xfrm>
            <a:off x="205945" y="1293340"/>
            <a:ext cx="11730681" cy="5420497"/>
          </a:xfrm>
        </p:spPr>
        <p:txBody>
          <a:bodyPr>
            <a:normAutofit fontScale="92500" lnSpcReduction="10000"/>
          </a:bodyPr>
          <a:lstStyle/>
          <a:p>
            <a:r>
              <a:rPr lang="sr-Cyrl-RS" sz="3200" dirty="0"/>
              <a:t>Пример сложених салата: </a:t>
            </a:r>
          </a:p>
          <a:p>
            <a:r>
              <a:rPr lang="sr-Cyrl-RS" sz="3200" dirty="0">
                <a:highlight>
                  <a:srgbClr val="FF00FF"/>
                </a:highlight>
              </a:rPr>
              <a:t>Сложена салата од свежег поврћа</a:t>
            </a:r>
            <a:r>
              <a:rPr lang="sr-Cyrl-RS" sz="3200" dirty="0"/>
              <a:t>: салата од свеже шаргарепе, салата од целера, салата од црвеног купуса, салата од свежих краставаца, салата од ротквица и зелена салата. </a:t>
            </a:r>
          </a:p>
          <a:p>
            <a:r>
              <a:rPr lang="sr-Cyrl-RS" sz="3200" dirty="0">
                <a:highlight>
                  <a:srgbClr val="FFFF00"/>
                </a:highlight>
              </a:rPr>
              <a:t>Сложена салата од укисељеног поврћа-туршије</a:t>
            </a:r>
            <a:r>
              <a:rPr lang="sr-Cyrl-RS" sz="3200" dirty="0"/>
              <a:t>: салата од киселог купуса, ајвар од црвених паприка, салата од карфиола, салата од киселих краставчића, парадајз из туршије. </a:t>
            </a:r>
          </a:p>
          <a:p>
            <a:r>
              <a:rPr lang="sr-Cyrl-RS" sz="3200" dirty="0">
                <a:highlight>
                  <a:srgbClr val="C0C0C0"/>
                </a:highlight>
              </a:rPr>
              <a:t>Сложене салате од печеног поврћа</a:t>
            </a:r>
            <a:r>
              <a:rPr lang="sr-Cyrl-RS" sz="3200" dirty="0"/>
              <a:t>: печена паприка, печене љуте папричице, ајвар од љутих црвених паприка, ајвар од зелених-бели ајвар, пинђур и др.</a:t>
            </a:r>
          </a:p>
          <a:p>
            <a:r>
              <a:rPr lang="ru-RU" sz="3200" dirty="0">
                <a:highlight>
                  <a:srgbClr val="00FFFF"/>
                </a:highlight>
              </a:rPr>
              <a:t>Сложене салате од куваног поврћа</a:t>
            </a:r>
            <a:r>
              <a:rPr lang="ru-RU" sz="3200" dirty="0"/>
              <a:t>: салата од кромпира, салата од пасуља, салата од цвекле, салата од целера и др. </a:t>
            </a:r>
          </a:p>
        </p:txBody>
      </p:sp>
    </p:spTree>
    <p:extLst>
      <p:ext uri="{BB962C8B-B14F-4D97-AF65-F5344CB8AC3E}">
        <p14:creationId xmlns:p14="http://schemas.microsoft.com/office/powerpoint/2010/main" val="727479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A1635-3263-2A2F-C54D-E945134C1FAB}"/>
              </a:ext>
            </a:extLst>
          </p:cNvPr>
          <p:cNvSpPr>
            <a:spLocks noGrp="1"/>
          </p:cNvSpPr>
          <p:nvPr>
            <p:ph type="title"/>
          </p:nvPr>
        </p:nvSpPr>
        <p:spPr>
          <a:xfrm>
            <a:off x="838200" y="365126"/>
            <a:ext cx="10515600" cy="508086"/>
          </a:xfrm>
        </p:spPr>
        <p:txBody>
          <a:bodyPr>
            <a:normAutofit fontScale="90000"/>
          </a:bodyPr>
          <a:lstStyle/>
          <a:p>
            <a:r>
              <a:rPr lang="ru-RU" dirty="0"/>
              <a:t>Сложене салате</a:t>
            </a:r>
            <a:endParaRPr lang="sr-Latn-RS" dirty="0"/>
          </a:p>
        </p:txBody>
      </p:sp>
      <p:sp>
        <p:nvSpPr>
          <p:cNvPr id="3" name="Content Placeholder 2">
            <a:extLst>
              <a:ext uri="{FF2B5EF4-FFF2-40B4-BE49-F238E27FC236}">
                <a16:creationId xmlns:a16="http://schemas.microsoft.com/office/drawing/2014/main" id="{CC743661-88BA-23DA-CD18-1282BBA3CDAA}"/>
              </a:ext>
            </a:extLst>
          </p:cNvPr>
          <p:cNvSpPr>
            <a:spLocks noGrp="1"/>
          </p:cNvSpPr>
          <p:nvPr>
            <p:ph idx="1"/>
          </p:nvPr>
        </p:nvSpPr>
        <p:spPr>
          <a:xfrm>
            <a:off x="288324" y="1128584"/>
            <a:ext cx="11722443" cy="5593492"/>
          </a:xfrm>
        </p:spPr>
        <p:txBody>
          <a:bodyPr>
            <a:normAutofit/>
          </a:bodyPr>
          <a:lstStyle/>
          <a:p>
            <a:r>
              <a:rPr lang="ru-RU" sz="2400" dirty="0"/>
              <a:t>Башта салата </a:t>
            </a:r>
          </a:p>
          <a:p>
            <a:r>
              <a:rPr lang="ru-RU" sz="2400" dirty="0"/>
              <a:t>Потребне намирнице: 10 ком парадајза, 500 г свежих краставаца, 10 ком свежих паприка, 10 струкова младог лука, 10 комада ротквица – веза ротквица, 10 ком љутих папричица, 10 листова зелене салате, 1 веза першуновог лишћа, тучени лед. </a:t>
            </a:r>
          </a:p>
          <a:p>
            <a:r>
              <a:rPr lang="ru-RU" sz="2400" dirty="0"/>
              <a:t>Начин рада и избор чиније за сервирање: свеж парадајз средње величине опрати хладном водом. Свеже краставце опрати, ољуштити и исећи по дужини на половине и четвртине. Паприку шиљу опрати и одстранити семену ложу. Струкове младог лука опрати и ољуштити. Ротквице опрати, одстранити лишће и дресирати. Свеже зелене папричице опрати и скратити им петељке. Листове зелене салате опрати и сложити на одговарајућу чинију. </a:t>
            </a:r>
          </a:p>
          <a:p>
            <a:r>
              <a:rPr lang="ru-RU" sz="2400" dirty="0"/>
              <a:t>Преко листова поређати припремљено и опрано поврће. Приликом слагања водити рачуна о бојама. Преко сложеног поврћа сипати сецкани – туцани лед. Сервирану башту салату украсити букетићима першуновог лишћа</a:t>
            </a:r>
            <a:endParaRPr lang="ru-RU" sz="3600" dirty="0"/>
          </a:p>
        </p:txBody>
      </p:sp>
    </p:spTree>
    <p:extLst>
      <p:ext uri="{BB962C8B-B14F-4D97-AF65-F5344CB8AC3E}">
        <p14:creationId xmlns:p14="http://schemas.microsoft.com/office/powerpoint/2010/main" val="2162730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DFFB5-115D-AF0F-0BCD-AAF4A6F8D3DE}"/>
              </a:ext>
            </a:extLst>
          </p:cNvPr>
          <p:cNvSpPr>
            <a:spLocks noGrp="1"/>
          </p:cNvSpPr>
          <p:nvPr>
            <p:ph type="title"/>
          </p:nvPr>
        </p:nvSpPr>
        <p:spPr/>
        <p:txBody>
          <a:bodyPr/>
          <a:lstStyle/>
          <a:p>
            <a:r>
              <a:rPr lang="ru-RU" dirty="0"/>
              <a:t>Мешане салате</a:t>
            </a:r>
            <a:endParaRPr lang="sr-Latn-RS" dirty="0"/>
          </a:p>
        </p:txBody>
      </p:sp>
      <p:sp>
        <p:nvSpPr>
          <p:cNvPr id="3" name="Content Placeholder 2">
            <a:extLst>
              <a:ext uri="{FF2B5EF4-FFF2-40B4-BE49-F238E27FC236}">
                <a16:creationId xmlns:a16="http://schemas.microsoft.com/office/drawing/2014/main" id="{272C964F-8620-97DB-4085-5F498F2A51B1}"/>
              </a:ext>
            </a:extLst>
          </p:cNvPr>
          <p:cNvSpPr>
            <a:spLocks noGrp="1"/>
          </p:cNvSpPr>
          <p:nvPr>
            <p:ph idx="1"/>
          </p:nvPr>
        </p:nvSpPr>
        <p:spPr>
          <a:xfrm>
            <a:off x="140043" y="1474573"/>
            <a:ext cx="12051957" cy="4702390"/>
          </a:xfrm>
        </p:spPr>
        <p:txBody>
          <a:bodyPr>
            <a:normAutofit/>
          </a:bodyPr>
          <a:lstStyle/>
          <a:p>
            <a:r>
              <a:rPr lang="ru-RU" dirty="0"/>
              <a:t>Мешане салате су салате које се спремају најчешће од свежег поврћа, то су салате које се пре зачињавања секу на коцкице или на резанце потом се зачињавају и међусобно помешају и сервирају. Мешане салате су углавном националне или регијске салате. </a:t>
            </a:r>
          </a:p>
          <a:p>
            <a:r>
              <a:rPr lang="ru-RU" dirty="0"/>
              <a:t>У групу мешаних салата спадају: српска салата, витаминска салата, грчка салата, морнарска салата, бугарска салата, миланска салата, пастирска салата, влашка салата, пиринејска салата, словачка салата, салата са Халкидикија, таратор салата, будимпештанска салата, салата Асторија, салата Ромео и Јулија, француска салата, балканска салата, италијанска салата, енглеска салата, принцес салата, салата јонатан, салата Грација, салата Флорида, салата пролећно вече и друге салате</a:t>
            </a:r>
            <a:endParaRPr lang="sr-Latn-RS" dirty="0"/>
          </a:p>
        </p:txBody>
      </p:sp>
    </p:spTree>
    <p:extLst>
      <p:ext uri="{BB962C8B-B14F-4D97-AF65-F5344CB8AC3E}">
        <p14:creationId xmlns:p14="http://schemas.microsoft.com/office/powerpoint/2010/main" val="3253693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37E5-CD72-D276-9390-12E85DA6222B}"/>
              </a:ext>
            </a:extLst>
          </p:cNvPr>
          <p:cNvSpPr>
            <a:spLocks noGrp="1"/>
          </p:cNvSpPr>
          <p:nvPr>
            <p:ph type="title"/>
          </p:nvPr>
        </p:nvSpPr>
        <p:spPr>
          <a:xfrm>
            <a:off x="838200" y="365126"/>
            <a:ext cx="10515600" cy="697556"/>
          </a:xfrm>
        </p:spPr>
        <p:txBody>
          <a:bodyPr/>
          <a:lstStyle/>
          <a:p>
            <a:r>
              <a:rPr lang="ru-RU" dirty="0"/>
              <a:t>Српска салата</a:t>
            </a:r>
            <a:endParaRPr lang="sr-Latn-RS" dirty="0"/>
          </a:p>
        </p:txBody>
      </p:sp>
      <p:sp>
        <p:nvSpPr>
          <p:cNvPr id="3" name="Content Placeholder 2">
            <a:extLst>
              <a:ext uri="{FF2B5EF4-FFF2-40B4-BE49-F238E27FC236}">
                <a16:creationId xmlns:a16="http://schemas.microsoft.com/office/drawing/2014/main" id="{797B35A1-5ED2-BEBC-15C3-496F66C775B2}"/>
              </a:ext>
            </a:extLst>
          </p:cNvPr>
          <p:cNvSpPr>
            <a:spLocks noGrp="1"/>
          </p:cNvSpPr>
          <p:nvPr>
            <p:ph idx="1"/>
          </p:nvPr>
        </p:nvSpPr>
        <p:spPr>
          <a:xfrm>
            <a:off x="296561" y="1359242"/>
            <a:ext cx="11664779" cy="5498757"/>
          </a:xfrm>
        </p:spPr>
        <p:txBody>
          <a:bodyPr>
            <a:normAutofit/>
          </a:bodyPr>
          <a:lstStyle/>
          <a:p>
            <a:r>
              <a:rPr lang="ru-RU" dirty="0"/>
              <a:t>Потребне намирнице: 500 г свежег парадајза, 500г свежих паприка, 500 г свежих краставаца, 500 г црног лука, 10 љутих папричица, 20 г соли, 1 дл уља, 1 веза першуновог лишћа и веза ротквица. </a:t>
            </a:r>
          </a:p>
          <a:p>
            <a:r>
              <a:rPr lang="ru-RU" dirty="0"/>
              <a:t>Начин рада: парадајз и паприку опрати и исећи накоцкице 1x1 цм. Краставце опрати, ољуштити и исећи на коцкице 1x1 цм. Црни лук и љуту папричицу исећи на ситније коцкице. Першуново лишће опрати и ситно исећи. Ротквице опрати и дресирати. </a:t>
            </a:r>
          </a:p>
          <a:p>
            <a:r>
              <a:rPr lang="ru-RU" dirty="0"/>
              <a:t>Исечено поврће ставити у чинију, посолити и помешати. Помешану српску салату сервирати на тањир у виду купе, попрскати уљем украсити ротквицама и букетићима першуна</a:t>
            </a:r>
            <a:endParaRPr lang="sr-Latn-RS" dirty="0"/>
          </a:p>
        </p:txBody>
      </p:sp>
    </p:spTree>
    <p:extLst>
      <p:ext uri="{BB962C8B-B14F-4D97-AF65-F5344CB8AC3E}">
        <p14:creationId xmlns:p14="http://schemas.microsoft.com/office/powerpoint/2010/main" val="1079111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D33B-B41C-5026-BF2D-F35061748F66}"/>
              </a:ext>
            </a:extLst>
          </p:cNvPr>
          <p:cNvSpPr>
            <a:spLocks noGrp="1"/>
          </p:cNvSpPr>
          <p:nvPr>
            <p:ph type="title"/>
          </p:nvPr>
        </p:nvSpPr>
        <p:spPr/>
        <p:txBody>
          <a:bodyPr/>
          <a:lstStyle/>
          <a:p>
            <a:r>
              <a:rPr lang="ru-RU" dirty="0"/>
              <a:t>Шопска салата</a:t>
            </a:r>
            <a:endParaRPr lang="sr-Latn-RS" dirty="0"/>
          </a:p>
        </p:txBody>
      </p:sp>
      <p:sp>
        <p:nvSpPr>
          <p:cNvPr id="3" name="Content Placeholder 2">
            <a:extLst>
              <a:ext uri="{FF2B5EF4-FFF2-40B4-BE49-F238E27FC236}">
                <a16:creationId xmlns:a16="http://schemas.microsoft.com/office/drawing/2014/main" id="{4A2B87E6-C38B-A23D-E030-876FF956A0EE}"/>
              </a:ext>
            </a:extLst>
          </p:cNvPr>
          <p:cNvSpPr>
            <a:spLocks noGrp="1"/>
          </p:cNvSpPr>
          <p:nvPr>
            <p:ph idx="1"/>
          </p:nvPr>
        </p:nvSpPr>
        <p:spPr>
          <a:xfrm>
            <a:off x="420130" y="1614616"/>
            <a:ext cx="11458832" cy="5008605"/>
          </a:xfrm>
        </p:spPr>
        <p:txBody>
          <a:bodyPr>
            <a:normAutofit/>
          </a:bodyPr>
          <a:lstStyle/>
          <a:p>
            <a:r>
              <a:rPr lang="ru-RU" dirty="0"/>
              <a:t>Потребне намирнице: 500 г свежег парадајза, 500г свежих паприка, 500 г свежих краставаца, 500 г црног лука, 10 љутих папричица, 20 г соли, 500 г српског сира, 1 дл уља, 1 веза першуновог лишћа и веза ротквица. </a:t>
            </a:r>
          </a:p>
          <a:p>
            <a:r>
              <a:rPr lang="ru-RU" dirty="0"/>
              <a:t>Начин рада: парадајз и паприку опрати и исећи накоцкице 1x1 цм. Краставце опрати, ољуштити и исећи на коцкице 1x1 цм. Црни лук и љуту папричицу исећи на ситније коцкице. Першуново лишће опрати и ситно исећи. Ротквице опрати и дресирати. </a:t>
            </a:r>
          </a:p>
          <a:p>
            <a:r>
              <a:rPr lang="ru-RU" dirty="0"/>
              <a:t>Исечено поврће ставити у чинију, посолити и помешати. Помешану српску салату сервирати на тањир у виду купе, попрскати уљем, преко изрендисати српски сир, украсити ротквицама и букетићима першуна.</a:t>
            </a:r>
            <a:endParaRPr lang="sr-Latn-RS" dirty="0"/>
          </a:p>
        </p:txBody>
      </p:sp>
    </p:spTree>
    <p:extLst>
      <p:ext uri="{BB962C8B-B14F-4D97-AF65-F5344CB8AC3E}">
        <p14:creationId xmlns:p14="http://schemas.microsoft.com/office/powerpoint/2010/main" val="816209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BFB9C-9E96-3923-A272-F51900BC5D11}"/>
              </a:ext>
            </a:extLst>
          </p:cNvPr>
          <p:cNvSpPr>
            <a:spLocks noGrp="1"/>
          </p:cNvSpPr>
          <p:nvPr>
            <p:ph type="title"/>
          </p:nvPr>
        </p:nvSpPr>
        <p:spPr>
          <a:xfrm>
            <a:off x="838200" y="365126"/>
            <a:ext cx="10515600" cy="615178"/>
          </a:xfrm>
        </p:spPr>
        <p:txBody>
          <a:bodyPr>
            <a:normAutofit fontScale="90000"/>
          </a:bodyPr>
          <a:lstStyle/>
          <a:p>
            <a:r>
              <a:rPr lang="ru-RU" dirty="0"/>
              <a:t>Таратор салата</a:t>
            </a:r>
            <a:endParaRPr lang="sr-Latn-RS" dirty="0"/>
          </a:p>
        </p:txBody>
      </p:sp>
      <p:sp>
        <p:nvSpPr>
          <p:cNvPr id="3" name="Content Placeholder 2">
            <a:extLst>
              <a:ext uri="{FF2B5EF4-FFF2-40B4-BE49-F238E27FC236}">
                <a16:creationId xmlns:a16="http://schemas.microsoft.com/office/drawing/2014/main" id="{1DAB47DC-CBAF-E854-1309-D17FAAB17386}"/>
              </a:ext>
            </a:extLst>
          </p:cNvPr>
          <p:cNvSpPr>
            <a:spLocks noGrp="1"/>
          </p:cNvSpPr>
          <p:nvPr>
            <p:ph idx="1"/>
          </p:nvPr>
        </p:nvSpPr>
        <p:spPr>
          <a:xfrm>
            <a:off x="436605" y="1565190"/>
            <a:ext cx="11598876" cy="4927684"/>
          </a:xfrm>
        </p:spPr>
        <p:txBody>
          <a:bodyPr/>
          <a:lstStyle/>
          <a:p>
            <a:r>
              <a:rPr lang="ru-RU" dirty="0"/>
              <a:t>Потребне намирнице: 1 кг свежих краставаца, 50 г белог лука, 1 веза мирођије, 50 г млевених ораха, 10 г соли, 1 л киселе павлаке. </a:t>
            </a:r>
          </a:p>
          <a:p>
            <a:r>
              <a:rPr lang="ru-RU" dirty="0"/>
              <a:t>Начин рада: свеже краставце опрати и исећи на ситне коцкице. Бели лук ољуштити и ситно исећи. Мирођију опрати и сито исећи. Орахе самлети и припремити со и киселу павлаку. </a:t>
            </a:r>
          </a:p>
          <a:p>
            <a:r>
              <a:rPr lang="ru-RU" dirty="0"/>
              <a:t>Зачињавање, повезивање и сервирање: исечене краставце, бели лук, мирођију и млевене орахе ставити у чинију, посолити и повезати киселом павлаком. Салату сервирати у дубокој чинији за салату.</a:t>
            </a:r>
            <a:endParaRPr lang="sr-Latn-RS" dirty="0"/>
          </a:p>
        </p:txBody>
      </p:sp>
    </p:spTree>
    <p:extLst>
      <p:ext uri="{BB962C8B-B14F-4D97-AF65-F5344CB8AC3E}">
        <p14:creationId xmlns:p14="http://schemas.microsoft.com/office/powerpoint/2010/main" val="2454667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B9DB-5E25-1FF3-32A8-2879D813A311}"/>
              </a:ext>
            </a:extLst>
          </p:cNvPr>
          <p:cNvSpPr>
            <a:spLocks noGrp="1"/>
          </p:cNvSpPr>
          <p:nvPr>
            <p:ph type="title"/>
          </p:nvPr>
        </p:nvSpPr>
        <p:spPr>
          <a:xfrm>
            <a:off x="838200" y="365125"/>
            <a:ext cx="10515600" cy="532799"/>
          </a:xfrm>
        </p:spPr>
        <p:txBody>
          <a:bodyPr>
            <a:normAutofit fontScale="90000"/>
          </a:bodyPr>
          <a:lstStyle/>
          <a:p>
            <a:r>
              <a:rPr lang="ru-RU" dirty="0"/>
              <a:t>Грчка салата</a:t>
            </a:r>
            <a:endParaRPr lang="sr-Latn-RS" dirty="0"/>
          </a:p>
        </p:txBody>
      </p:sp>
      <p:sp>
        <p:nvSpPr>
          <p:cNvPr id="3" name="Content Placeholder 2">
            <a:extLst>
              <a:ext uri="{FF2B5EF4-FFF2-40B4-BE49-F238E27FC236}">
                <a16:creationId xmlns:a16="http://schemas.microsoft.com/office/drawing/2014/main" id="{06C4BB3B-16F1-C8A3-5367-A4143598DA20}"/>
              </a:ext>
            </a:extLst>
          </p:cNvPr>
          <p:cNvSpPr>
            <a:spLocks noGrp="1"/>
          </p:cNvSpPr>
          <p:nvPr>
            <p:ph idx="1"/>
          </p:nvPr>
        </p:nvSpPr>
        <p:spPr>
          <a:xfrm>
            <a:off x="288323" y="1285102"/>
            <a:ext cx="11656541" cy="5305167"/>
          </a:xfrm>
        </p:spPr>
        <p:txBody>
          <a:bodyPr>
            <a:normAutofit lnSpcReduction="10000"/>
          </a:bodyPr>
          <a:lstStyle/>
          <a:p>
            <a:r>
              <a:rPr lang="ru-RU" dirty="0"/>
              <a:t>Потребне намирнице: 200 г парадајза, 200 г краставца, 200 г маслинки, 200 г паприка, 100 г црног лука, 50 г белог лука, 500 г овчјег пуномасног сира, 25 г оригана, 1 дл маслиновог уља, 1 дл винског сирћета, 10 г соли, 1 г белог млевеног бибера, 1 веза першуновог лишћа, 100 г лимуна, 200 г зелене салате. </a:t>
            </a:r>
          </a:p>
          <a:p>
            <a:r>
              <a:rPr lang="ru-RU" dirty="0"/>
              <a:t>Начин рада: парадајз, краставац и паприку опрати и исећи на коцкице 2x2 цм. Црни и бели лук ситно исећи. Овчији пуномасни сир исећи на коцкице 1x1 цм. Остале намирнице припремити. </a:t>
            </a:r>
          </a:p>
          <a:p>
            <a:r>
              <a:rPr lang="ru-RU" dirty="0"/>
              <a:t>Састављање, зачињавање и сервирање салате: у одговарајућу посуду саставити припремљене намирнице, посолити и зачинити ориганом, млевеним бибером, першуновим лишћем, соком од лимуна и маслиновим уљем. Намирнице помешати, уједначити укус и сервирати на одговарајући тањир или у чинију за салату. Салату украсити букетићима француског першуна, маслинкама и лепезама од лимуна.</a:t>
            </a:r>
            <a:endParaRPr lang="sr-Latn-RS" dirty="0"/>
          </a:p>
        </p:txBody>
      </p:sp>
    </p:spTree>
    <p:extLst>
      <p:ext uri="{BB962C8B-B14F-4D97-AF65-F5344CB8AC3E}">
        <p14:creationId xmlns:p14="http://schemas.microsoft.com/office/powerpoint/2010/main" val="1020998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CB6C-70F8-69C9-1120-7DAD3E2045D3}"/>
              </a:ext>
            </a:extLst>
          </p:cNvPr>
          <p:cNvSpPr>
            <a:spLocks noGrp="1"/>
          </p:cNvSpPr>
          <p:nvPr>
            <p:ph type="title"/>
          </p:nvPr>
        </p:nvSpPr>
        <p:spPr/>
        <p:txBody>
          <a:bodyPr/>
          <a:lstStyle/>
          <a:p>
            <a:r>
              <a:rPr lang="sr-Cyrl-RS" dirty="0"/>
              <a:t>Салате</a:t>
            </a:r>
            <a:endParaRPr lang="sr-Latn-RS" dirty="0"/>
          </a:p>
        </p:txBody>
      </p:sp>
      <p:sp>
        <p:nvSpPr>
          <p:cNvPr id="3" name="Content Placeholder 2">
            <a:extLst>
              <a:ext uri="{FF2B5EF4-FFF2-40B4-BE49-F238E27FC236}">
                <a16:creationId xmlns:a16="http://schemas.microsoft.com/office/drawing/2014/main" id="{D6E08385-3FAB-C456-D017-D59BF3435541}"/>
              </a:ext>
            </a:extLst>
          </p:cNvPr>
          <p:cNvSpPr>
            <a:spLocks noGrp="1"/>
          </p:cNvSpPr>
          <p:nvPr>
            <p:ph idx="1"/>
          </p:nvPr>
        </p:nvSpPr>
        <p:spPr>
          <a:xfrm>
            <a:off x="354227" y="1449860"/>
            <a:ext cx="11590638" cy="4727104"/>
          </a:xfrm>
        </p:spPr>
        <p:txBody>
          <a:bodyPr/>
          <a:lstStyle/>
          <a:p>
            <a:r>
              <a:rPr lang="ru-RU" sz="2800" dirty="0"/>
              <a:t>Разноврсним слагањем и мешањем, као и употребом различитих зачина, може се припремити више од хиљаду врста салата. </a:t>
            </a:r>
          </a:p>
          <a:p>
            <a:r>
              <a:rPr lang="ru-RU" sz="2800" dirty="0"/>
              <a:t>Обично се мисли да су салате најједноставније јело у кухињи. </a:t>
            </a:r>
          </a:p>
          <a:p>
            <a:r>
              <a:rPr lang="ru-RU" dirty="0"/>
              <a:t>О</a:t>
            </a:r>
            <a:r>
              <a:rPr lang="ru-RU" sz="2800" dirty="0"/>
              <a:t>не ипак траже пажљив поступак и стручност као и сви остали гастро производи. </a:t>
            </a:r>
            <a:endParaRPr lang="sr-Latn-RS" sz="2800" dirty="0"/>
          </a:p>
          <a:p>
            <a:endParaRPr lang="sr-Latn-RS" dirty="0"/>
          </a:p>
        </p:txBody>
      </p:sp>
      <p:pic>
        <p:nvPicPr>
          <p:cNvPr id="4" name="Content Placeholder 4">
            <a:extLst>
              <a:ext uri="{FF2B5EF4-FFF2-40B4-BE49-F238E27FC236}">
                <a16:creationId xmlns:a16="http://schemas.microsoft.com/office/drawing/2014/main" id="{BC879B63-FC60-2CB0-BF0A-F0715727E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2609" y="3429000"/>
            <a:ext cx="5715000" cy="3429000"/>
          </a:xfrm>
          <a:prstGeom prst="rect">
            <a:avLst/>
          </a:prstGeom>
        </p:spPr>
      </p:pic>
    </p:spTree>
    <p:extLst>
      <p:ext uri="{BB962C8B-B14F-4D97-AF65-F5344CB8AC3E}">
        <p14:creationId xmlns:p14="http://schemas.microsoft.com/office/powerpoint/2010/main" val="336764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6C66-D69A-7CE3-BE9B-AA62C227BFE4}"/>
              </a:ext>
            </a:extLst>
          </p:cNvPr>
          <p:cNvSpPr>
            <a:spLocks noGrp="1"/>
          </p:cNvSpPr>
          <p:nvPr>
            <p:ph type="title"/>
          </p:nvPr>
        </p:nvSpPr>
        <p:spPr/>
        <p:txBody>
          <a:bodyPr/>
          <a:lstStyle/>
          <a:p>
            <a:r>
              <a:rPr lang="ru-RU" dirty="0"/>
              <a:t>Специјалне хладне везане салате</a:t>
            </a:r>
            <a:endParaRPr lang="sr-Latn-RS" dirty="0"/>
          </a:p>
        </p:txBody>
      </p:sp>
      <p:sp>
        <p:nvSpPr>
          <p:cNvPr id="3" name="Content Placeholder 2">
            <a:extLst>
              <a:ext uri="{FF2B5EF4-FFF2-40B4-BE49-F238E27FC236}">
                <a16:creationId xmlns:a16="http://schemas.microsoft.com/office/drawing/2014/main" id="{CC48962D-772C-CBA2-1F1E-45AAFBC10031}"/>
              </a:ext>
            </a:extLst>
          </p:cNvPr>
          <p:cNvSpPr>
            <a:spLocks noGrp="1"/>
          </p:cNvSpPr>
          <p:nvPr>
            <p:ph idx="1"/>
          </p:nvPr>
        </p:nvSpPr>
        <p:spPr>
          <a:xfrm>
            <a:off x="107092" y="1581665"/>
            <a:ext cx="12084908" cy="5074508"/>
          </a:xfrm>
        </p:spPr>
        <p:txBody>
          <a:bodyPr>
            <a:normAutofit/>
          </a:bodyPr>
          <a:lstStyle/>
          <a:p>
            <a:r>
              <a:rPr lang="ru-RU" sz="3200" dirty="0"/>
              <a:t>спремају се од намирница анималног порекла,тј. од меса стоке за клање, од пернате живине, од риба, морских плодова, млечних производа, као и од намирница вегетативног порекла. У свету постоји више од пет хиљада врста специјалних везаних хладних салата. </a:t>
            </a:r>
          </a:p>
          <a:p>
            <a:r>
              <a:rPr lang="ru-RU" sz="3200" dirty="0"/>
              <a:t>Ове салате се зачињавају и повезују сосовима и сервирају самостално. Групу ових салата чине: Валдорф салата, салата Кармен, салата од лососа, салата од бакалара, салате од јаја, салате са сиром, салата са рибљим месом, шарена салата, салате са тестенинама, салате за вегетаријанце, пилећа салата, говеђа салата, салата од морских бисера, сатата од хоботнице, итд</a:t>
            </a:r>
            <a:endParaRPr lang="sr-Latn-RS" sz="3200" dirty="0"/>
          </a:p>
        </p:txBody>
      </p:sp>
    </p:spTree>
    <p:extLst>
      <p:ext uri="{BB962C8B-B14F-4D97-AF65-F5344CB8AC3E}">
        <p14:creationId xmlns:p14="http://schemas.microsoft.com/office/powerpoint/2010/main" val="2935264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6EB1-FAE2-4A1B-B480-2FE7DB936C48}"/>
              </a:ext>
            </a:extLst>
          </p:cNvPr>
          <p:cNvSpPr>
            <a:spLocks noGrp="1"/>
          </p:cNvSpPr>
          <p:nvPr>
            <p:ph type="title"/>
          </p:nvPr>
        </p:nvSpPr>
        <p:spPr/>
        <p:txBody>
          <a:bodyPr/>
          <a:lstStyle/>
          <a:p>
            <a:r>
              <a:rPr lang="ru-RU" dirty="0"/>
              <a:t>Зачини за салате – дресинг – појам</a:t>
            </a:r>
            <a:endParaRPr lang="sr-Latn-RS" dirty="0"/>
          </a:p>
        </p:txBody>
      </p:sp>
      <p:sp>
        <p:nvSpPr>
          <p:cNvPr id="3" name="Content Placeholder 2">
            <a:extLst>
              <a:ext uri="{FF2B5EF4-FFF2-40B4-BE49-F238E27FC236}">
                <a16:creationId xmlns:a16="http://schemas.microsoft.com/office/drawing/2014/main" id="{AADE0E9A-24BB-AAE5-FB73-5905CC293396}"/>
              </a:ext>
            </a:extLst>
          </p:cNvPr>
          <p:cNvSpPr>
            <a:spLocks noGrp="1"/>
          </p:cNvSpPr>
          <p:nvPr>
            <p:ph idx="1"/>
          </p:nvPr>
        </p:nvSpPr>
        <p:spPr>
          <a:xfrm>
            <a:off x="271849" y="1441622"/>
            <a:ext cx="11780108" cy="4735341"/>
          </a:xfrm>
        </p:spPr>
        <p:txBody>
          <a:bodyPr>
            <a:normAutofit/>
          </a:bodyPr>
          <a:lstStyle/>
          <a:p>
            <a:r>
              <a:rPr lang="ru-RU" dirty="0"/>
              <a:t>Код нас се као зачин за салате најчешће користи: уље, со, сирће (јабуково, винско, алкохолно), першуново и целерово лишће. </a:t>
            </a:r>
          </a:p>
          <a:p>
            <a:r>
              <a:rPr lang="ru-RU" dirty="0"/>
              <a:t>салате се могу зачињавати и другим зачинима као што је лимунов сок, кисела и слатка павлака, кувано жуманце, кувано беланце, сенф, кечап, рен, рузмарин, капар, ким, алева априка, мајчина душица, ворчестер, мирођија, бели лук, црни лук, бибер (бели, црни, зелени, чили, кајен), грејпфрут,цимет, морски орашчић, маслиново уље, уље од кикирикија, уље од соје, уље од сезама и друго зачинско миришљаво биље. </a:t>
            </a:r>
          </a:p>
          <a:p>
            <a:r>
              <a:rPr lang="ru-RU" dirty="0"/>
              <a:t>Од свих киселина најбоље је користити лимунов сок или винско сирће, избегавати есенцију. Неки гости не воле зачињену салату, па желе сами да је зачине или им то чини услужно особље по жељи.</a:t>
            </a:r>
            <a:endParaRPr lang="sr-Latn-RS" dirty="0"/>
          </a:p>
        </p:txBody>
      </p:sp>
    </p:spTree>
    <p:extLst>
      <p:ext uri="{BB962C8B-B14F-4D97-AF65-F5344CB8AC3E}">
        <p14:creationId xmlns:p14="http://schemas.microsoft.com/office/powerpoint/2010/main" val="4039861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52EA-4E03-6B3F-0546-E836E09FFBEF}"/>
              </a:ext>
            </a:extLst>
          </p:cNvPr>
          <p:cNvSpPr>
            <a:spLocks noGrp="1"/>
          </p:cNvSpPr>
          <p:nvPr>
            <p:ph type="title"/>
          </p:nvPr>
        </p:nvSpPr>
        <p:spPr>
          <a:xfrm>
            <a:off x="838200" y="365125"/>
            <a:ext cx="10515600" cy="557513"/>
          </a:xfrm>
        </p:spPr>
        <p:txBody>
          <a:bodyPr>
            <a:normAutofit fontScale="90000"/>
          </a:bodyPr>
          <a:lstStyle/>
          <a:p>
            <a:r>
              <a:rPr lang="ru-RU" dirty="0"/>
              <a:t>Дресинзи за зачињавање салата</a:t>
            </a:r>
            <a:endParaRPr lang="sr-Latn-RS" dirty="0"/>
          </a:p>
        </p:txBody>
      </p:sp>
      <p:sp>
        <p:nvSpPr>
          <p:cNvPr id="3" name="Content Placeholder 2">
            <a:extLst>
              <a:ext uri="{FF2B5EF4-FFF2-40B4-BE49-F238E27FC236}">
                <a16:creationId xmlns:a16="http://schemas.microsoft.com/office/drawing/2014/main" id="{34B105C1-9695-BE9D-92CC-F12DB38BB035}"/>
              </a:ext>
            </a:extLst>
          </p:cNvPr>
          <p:cNvSpPr>
            <a:spLocks noGrp="1"/>
          </p:cNvSpPr>
          <p:nvPr>
            <p:ph idx="1"/>
          </p:nvPr>
        </p:nvSpPr>
        <p:spPr>
          <a:xfrm>
            <a:off x="230659" y="1293341"/>
            <a:ext cx="11961341" cy="5445210"/>
          </a:xfrm>
        </p:spPr>
        <p:txBody>
          <a:bodyPr>
            <a:normAutofit/>
          </a:bodyPr>
          <a:lstStyle/>
          <a:p>
            <a:r>
              <a:rPr lang="ru-RU" dirty="0"/>
              <a:t>Једноставни зачин за салате: </a:t>
            </a:r>
          </a:p>
          <a:p>
            <a:pPr marL="0" indent="0">
              <a:buNone/>
            </a:pPr>
            <a:r>
              <a:rPr lang="ru-RU" dirty="0"/>
              <a:t>◆ 1 дл сирћета или лимуновог сока, 2 дл уља, со, шећер, першуново лишће. Најчешће се овај зачин држи готов и припремљен у флашици. Ако се за салату употребљава и лук, потребно је да се он пре тога мало продинста на уљу, прохлади и тако хладан измеша са наведеним зачинима.То се примењује уз салату чији је саставни део лук. Тиме се избегавају непријатне последице уживаоца лука. </a:t>
            </a:r>
          </a:p>
          <a:p>
            <a:pPr marL="0" indent="0">
              <a:buNone/>
            </a:pPr>
            <a:r>
              <a:rPr lang="ru-RU" dirty="0"/>
              <a:t>◆ 1 дл сирћета или лимуновог сока, 1 дл уља, со, млевени бибер, першуново лишће (за салате од поврћа). </a:t>
            </a:r>
          </a:p>
          <a:p>
            <a:pPr marL="0" indent="0">
              <a:buNone/>
            </a:pPr>
            <a:r>
              <a:rPr lang="ru-RU" dirty="0"/>
              <a:t>◆ Уље, лимунов сок и мало соли (за дијету). </a:t>
            </a:r>
            <a:endParaRPr lang="sr-Latn-RS" dirty="0"/>
          </a:p>
        </p:txBody>
      </p:sp>
    </p:spTree>
    <p:extLst>
      <p:ext uri="{BB962C8B-B14F-4D97-AF65-F5344CB8AC3E}">
        <p14:creationId xmlns:p14="http://schemas.microsoft.com/office/powerpoint/2010/main" val="3969170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625DA-B8FA-AE8B-0165-68921432EE22}"/>
              </a:ext>
            </a:extLst>
          </p:cNvPr>
          <p:cNvSpPr>
            <a:spLocks noGrp="1"/>
          </p:cNvSpPr>
          <p:nvPr>
            <p:ph idx="1"/>
          </p:nvPr>
        </p:nvSpPr>
        <p:spPr>
          <a:xfrm>
            <a:off x="286264" y="1556951"/>
            <a:ext cx="11386752" cy="5099222"/>
          </a:xfrm>
        </p:spPr>
        <p:txBody>
          <a:bodyPr>
            <a:normAutofit/>
          </a:bodyPr>
          <a:lstStyle/>
          <a:p>
            <a:r>
              <a:rPr lang="ru-RU" sz="3600" dirty="0"/>
              <a:t>Амерички зачин: мајонез зачињен енглеским сенфом, лимуновим соком, слатком павалаком и першуновим лишћем. Служи за повезивање шарених, хладних америчких салата. </a:t>
            </a:r>
          </a:p>
          <a:p>
            <a:r>
              <a:rPr lang="ru-RU" sz="3600" dirty="0"/>
              <a:t>Француски зачин три дл уља, један дл сирћета или лимуновог сока, со, млевени бибер и сенф. </a:t>
            </a:r>
          </a:p>
          <a:p>
            <a:r>
              <a:rPr lang="ru-RU" sz="3600" dirty="0"/>
              <a:t>Зачин од јаја: тврдо кувана пасирана јаја, уље, сирће, сенф, со и млевени бибер. Користи се за лиснате салате, шпаргле, артичоке, карфиол и друге салате</a:t>
            </a:r>
            <a:endParaRPr lang="sr-Latn-RS" sz="3600" dirty="0"/>
          </a:p>
        </p:txBody>
      </p:sp>
      <p:sp>
        <p:nvSpPr>
          <p:cNvPr id="4" name="Title 1">
            <a:extLst>
              <a:ext uri="{FF2B5EF4-FFF2-40B4-BE49-F238E27FC236}">
                <a16:creationId xmlns:a16="http://schemas.microsoft.com/office/drawing/2014/main" id="{FACCE5CE-9D39-BC51-6DBA-D49C2110F6A1}"/>
              </a:ext>
            </a:extLst>
          </p:cNvPr>
          <p:cNvSpPr>
            <a:spLocks noGrp="1"/>
          </p:cNvSpPr>
          <p:nvPr>
            <p:ph type="title"/>
          </p:nvPr>
        </p:nvSpPr>
        <p:spPr>
          <a:xfrm>
            <a:off x="838200" y="365125"/>
            <a:ext cx="10515600" cy="1325563"/>
          </a:xfrm>
        </p:spPr>
        <p:txBody>
          <a:bodyPr>
            <a:normAutofit/>
          </a:bodyPr>
          <a:lstStyle/>
          <a:p>
            <a:r>
              <a:rPr lang="ru-RU" dirty="0"/>
              <a:t>Дресинзи за зачињавање салата</a:t>
            </a:r>
            <a:endParaRPr lang="sr-Latn-RS" dirty="0"/>
          </a:p>
        </p:txBody>
      </p:sp>
    </p:spTree>
    <p:extLst>
      <p:ext uri="{BB962C8B-B14F-4D97-AF65-F5344CB8AC3E}">
        <p14:creationId xmlns:p14="http://schemas.microsoft.com/office/powerpoint/2010/main" val="2701822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E4D47-A202-B603-31B4-76DCFCCEAC8A}"/>
              </a:ext>
            </a:extLst>
          </p:cNvPr>
          <p:cNvSpPr>
            <a:spLocks noGrp="1"/>
          </p:cNvSpPr>
          <p:nvPr>
            <p:ph type="title"/>
          </p:nvPr>
        </p:nvSpPr>
        <p:spPr>
          <a:xfrm>
            <a:off x="838200" y="365126"/>
            <a:ext cx="10515600" cy="796410"/>
          </a:xfrm>
        </p:spPr>
        <p:txBody>
          <a:bodyPr/>
          <a:lstStyle/>
          <a:p>
            <a:r>
              <a:rPr lang="ru-RU" dirty="0"/>
              <a:t>Дресинзи за зачињавање салата</a:t>
            </a:r>
            <a:endParaRPr lang="sr-Latn-RS" dirty="0"/>
          </a:p>
        </p:txBody>
      </p:sp>
      <p:sp>
        <p:nvSpPr>
          <p:cNvPr id="3" name="Content Placeholder 2">
            <a:extLst>
              <a:ext uri="{FF2B5EF4-FFF2-40B4-BE49-F238E27FC236}">
                <a16:creationId xmlns:a16="http://schemas.microsoft.com/office/drawing/2014/main" id="{AC9712F4-932A-60D4-9089-BF6EE630088F}"/>
              </a:ext>
            </a:extLst>
          </p:cNvPr>
          <p:cNvSpPr>
            <a:spLocks noGrp="1"/>
          </p:cNvSpPr>
          <p:nvPr>
            <p:ph idx="1"/>
          </p:nvPr>
        </p:nvSpPr>
        <p:spPr>
          <a:xfrm>
            <a:off x="321276" y="1482811"/>
            <a:ext cx="11244648" cy="5173362"/>
          </a:xfrm>
        </p:spPr>
        <p:txBody>
          <a:bodyPr>
            <a:normAutofit/>
          </a:bodyPr>
          <a:lstStyle/>
          <a:p>
            <a:r>
              <a:rPr lang="ru-RU" sz="3200" dirty="0"/>
              <a:t>Зачин од мајонеза: мајонез разређен павлаком. Служи за повезивање куваних салата од поврћа, маринираних салата и свежих салата. </a:t>
            </a:r>
          </a:p>
          <a:p>
            <a:r>
              <a:rPr lang="ru-RU" sz="3200" dirty="0"/>
              <a:t>Зачин од сира: пасирани рокфор, уље, лимунов сок, со и млевени бибер. Користи се за зачињавање лиснатих и специјалних хладних салата. </a:t>
            </a:r>
          </a:p>
          <a:p>
            <a:r>
              <a:rPr lang="ru-RU" sz="3200" dirty="0"/>
              <a:t>Зачин од сенфа: павлака, сенф, лимунов сок и со. </a:t>
            </a:r>
          </a:p>
          <a:p>
            <a:r>
              <a:rPr lang="ru-RU" sz="3200" dirty="0"/>
              <a:t>Зачин од павлаке: слатка или кисела павлака, лимунов сок, со и млевени бибер. Користи се за салату од свежег краставц</a:t>
            </a:r>
            <a:endParaRPr lang="sr-Latn-RS" sz="3200" dirty="0"/>
          </a:p>
        </p:txBody>
      </p:sp>
    </p:spTree>
    <p:extLst>
      <p:ext uri="{BB962C8B-B14F-4D97-AF65-F5344CB8AC3E}">
        <p14:creationId xmlns:p14="http://schemas.microsoft.com/office/powerpoint/2010/main" val="10858718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5C7A8C8-74C8-0F68-8F76-9DA7EDA07B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234" y="130940"/>
            <a:ext cx="10993532" cy="6596119"/>
          </a:xfrm>
        </p:spPr>
      </p:pic>
    </p:spTree>
    <p:extLst>
      <p:ext uri="{BB962C8B-B14F-4D97-AF65-F5344CB8AC3E}">
        <p14:creationId xmlns:p14="http://schemas.microsoft.com/office/powerpoint/2010/main" val="36001417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6CF4-1BF9-393F-496E-04F8BCFBD065}"/>
              </a:ext>
            </a:extLst>
          </p:cNvPr>
          <p:cNvSpPr>
            <a:spLocks noGrp="1"/>
          </p:cNvSpPr>
          <p:nvPr>
            <p:ph type="title"/>
          </p:nvPr>
        </p:nvSpPr>
        <p:spPr/>
        <p:txBody>
          <a:bodyPr/>
          <a:lstStyle/>
          <a:p>
            <a:endParaRPr lang="sr-Latn-RS"/>
          </a:p>
        </p:txBody>
      </p:sp>
      <p:pic>
        <p:nvPicPr>
          <p:cNvPr id="5" name="Content Placeholder 4">
            <a:extLst>
              <a:ext uri="{FF2B5EF4-FFF2-40B4-BE49-F238E27FC236}">
                <a16:creationId xmlns:a16="http://schemas.microsoft.com/office/drawing/2014/main" id="{84547192-7985-2B8C-5A4D-F16FA4DBF2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294" y="358497"/>
            <a:ext cx="10832506" cy="6499503"/>
          </a:xfrm>
        </p:spPr>
      </p:pic>
    </p:spTree>
    <p:extLst>
      <p:ext uri="{BB962C8B-B14F-4D97-AF65-F5344CB8AC3E}">
        <p14:creationId xmlns:p14="http://schemas.microsoft.com/office/powerpoint/2010/main" val="38528977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0322-F7E5-E0B3-F793-93EE9F362191}"/>
              </a:ext>
            </a:extLst>
          </p:cNvPr>
          <p:cNvSpPr>
            <a:spLocks noGrp="1"/>
          </p:cNvSpPr>
          <p:nvPr>
            <p:ph type="title"/>
          </p:nvPr>
        </p:nvSpPr>
        <p:spPr/>
        <p:txBody>
          <a:bodyPr/>
          <a:lstStyle/>
          <a:p>
            <a:endParaRPr lang="sr-Latn-RS"/>
          </a:p>
        </p:txBody>
      </p:sp>
      <p:sp>
        <p:nvSpPr>
          <p:cNvPr id="3" name="Content Placeholder 2">
            <a:extLst>
              <a:ext uri="{FF2B5EF4-FFF2-40B4-BE49-F238E27FC236}">
                <a16:creationId xmlns:a16="http://schemas.microsoft.com/office/drawing/2014/main" id="{A6673E27-F7AF-9B48-0385-DAE12A50B260}"/>
              </a:ext>
            </a:extLst>
          </p:cNvPr>
          <p:cNvSpPr>
            <a:spLocks noGrp="1"/>
          </p:cNvSpPr>
          <p:nvPr>
            <p:ph idx="1"/>
          </p:nvPr>
        </p:nvSpPr>
        <p:spPr/>
        <p:txBody>
          <a:bodyPr/>
          <a:lstStyle/>
          <a:p>
            <a:endParaRPr lang="sr-Latn-RS" dirty="0"/>
          </a:p>
        </p:txBody>
      </p:sp>
      <p:pic>
        <p:nvPicPr>
          <p:cNvPr id="5" name="Picture 4">
            <a:extLst>
              <a:ext uri="{FF2B5EF4-FFF2-40B4-BE49-F238E27FC236}">
                <a16:creationId xmlns:a16="http://schemas.microsoft.com/office/drawing/2014/main" id="{A7F35C7C-ECDF-82FB-51CA-1006D512DE0F}"/>
              </a:ext>
            </a:extLst>
          </p:cNvPr>
          <p:cNvPicPr>
            <a:picLocks noChangeAspect="1"/>
          </p:cNvPicPr>
          <p:nvPr/>
        </p:nvPicPr>
        <p:blipFill>
          <a:blip r:embed="rId2"/>
          <a:stretch>
            <a:fillRect/>
          </a:stretch>
        </p:blipFill>
        <p:spPr>
          <a:xfrm>
            <a:off x="85177" y="103517"/>
            <a:ext cx="11896910" cy="6581955"/>
          </a:xfrm>
          <a:prstGeom prst="rect">
            <a:avLst/>
          </a:prstGeom>
        </p:spPr>
      </p:pic>
    </p:spTree>
    <p:extLst>
      <p:ext uri="{BB962C8B-B14F-4D97-AF65-F5344CB8AC3E}">
        <p14:creationId xmlns:p14="http://schemas.microsoft.com/office/powerpoint/2010/main" val="20494937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B2EAA9-4C99-4C3A-014E-E62C1F3AA0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561" y="0"/>
            <a:ext cx="11022438" cy="7117614"/>
          </a:xfrm>
        </p:spPr>
      </p:pic>
    </p:spTree>
    <p:extLst>
      <p:ext uri="{BB962C8B-B14F-4D97-AF65-F5344CB8AC3E}">
        <p14:creationId xmlns:p14="http://schemas.microsoft.com/office/powerpoint/2010/main" val="14799831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90A0BE-9994-7FBF-F330-46D87A95A0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4312" y="124422"/>
            <a:ext cx="9913732" cy="6609155"/>
          </a:xfrm>
        </p:spPr>
      </p:pic>
    </p:spTree>
    <p:extLst>
      <p:ext uri="{BB962C8B-B14F-4D97-AF65-F5344CB8AC3E}">
        <p14:creationId xmlns:p14="http://schemas.microsoft.com/office/powerpoint/2010/main" val="4120490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D003949B-45C8-6D53-C892-418834E783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044103" y="52518"/>
            <a:ext cx="10147897" cy="6752964"/>
          </a:xfrm>
        </p:spPr>
      </p:pic>
      <p:sp>
        <p:nvSpPr>
          <p:cNvPr id="2" name="Title 1">
            <a:extLst>
              <a:ext uri="{FF2B5EF4-FFF2-40B4-BE49-F238E27FC236}">
                <a16:creationId xmlns:a16="http://schemas.microsoft.com/office/drawing/2014/main" id="{42DD9611-005F-4B7C-490C-067FF3235082}"/>
              </a:ext>
            </a:extLst>
          </p:cNvPr>
          <p:cNvSpPr>
            <a:spLocks noGrp="1"/>
          </p:cNvSpPr>
          <p:nvPr>
            <p:ph type="title"/>
          </p:nvPr>
        </p:nvSpPr>
        <p:spPr>
          <a:xfrm>
            <a:off x="1" y="52518"/>
            <a:ext cx="3674075" cy="6752964"/>
          </a:xfrm>
          <a:solidFill>
            <a:schemeClr val="accent6">
              <a:lumMod val="75000"/>
            </a:schemeClr>
          </a:solidFill>
        </p:spPr>
        <p:txBody>
          <a:bodyPr>
            <a:normAutofit/>
          </a:bodyPr>
          <a:lstStyle/>
          <a:p>
            <a:r>
              <a:rPr lang="sr-Cyrl-RS" sz="4800" b="1" dirty="0">
                <a:solidFill>
                  <a:srgbClr val="FFFF00"/>
                </a:solidFill>
              </a:rPr>
              <a:t>Здравствена безбедност и хигијенска исправност </a:t>
            </a:r>
            <a:endParaRPr lang="sr-Latn-RS" sz="4800" b="1" dirty="0">
              <a:solidFill>
                <a:srgbClr val="FFFF00"/>
              </a:solidFill>
            </a:endParaRPr>
          </a:p>
        </p:txBody>
      </p:sp>
    </p:spTree>
    <p:extLst>
      <p:ext uri="{BB962C8B-B14F-4D97-AF65-F5344CB8AC3E}">
        <p14:creationId xmlns:p14="http://schemas.microsoft.com/office/powerpoint/2010/main" val="1949804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75" y="365126"/>
            <a:ext cx="11730681" cy="928216"/>
          </a:xfrm>
        </p:spPr>
        <p:txBody>
          <a:bodyPr>
            <a:normAutofit fontScale="90000"/>
          </a:bodyPr>
          <a:lstStyle/>
          <a:p>
            <a:r>
              <a:rPr lang="sr-Cyrl-RS" dirty="0"/>
              <a:t>Најчешћи изазивачи алиментарних интоксикација</a:t>
            </a:r>
            <a:endParaRPr lang="en-US" dirty="0"/>
          </a:p>
        </p:txBody>
      </p:sp>
      <p:pic>
        <p:nvPicPr>
          <p:cNvPr id="4" name="Content Placeholder 3" descr="https://www.tehnologijahrane.com/wp-content/uploads/2009/10/bakterije-koje-su-najcesce-izazivale-alimentarne-infekcije-u-sad-u-u-1999-godini.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371600"/>
            <a:ext cx="8382000" cy="5257800"/>
          </a:xfrm>
          <a:prstGeom prst="rect">
            <a:avLst/>
          </a:prstGeom>
          <a:noFill/>
          <a:ln>
            <a:noFill/>
          </a:ln>
        </p:spPr>
      </p:pic>
    </p:spTree>
    <p:extLst>
      <p:ext uri="{BB962C8B-B14F-4D97-AF65-F5344CB8AC3E}">
        <p14:creationId xmlns:p14="http://schemas.microsoft.com/office/powerpoint/2010/main" val="268975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88"/>
            <a:ext cx="7467600" cy="6904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7813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C737D-917A-E7D9-4387-FC5F189549BD}"/>
              </a:ext>
            </a:extLst>
          </p:cNvPr>
          <p:cNvSpPr>
            <a:spLocks noGrp="1"/>
          </p:cNvSpPr>
          <p:nvPr>
            <p:ph type="title"/>
          </p:nvPr>
        </p:nvSpPr>
        <p:spPr/>
        <p:txBody>
          <a:bodyPr/>
          <a:lstStyle/>
          <a:p>
            <a:r>
              <a:rPr lang="sr-Cyrl-RS" dirty="0"/>
              <a:t>Подела салата</a:t>
            </a:r>
            <a:endParaRPr lang="sr-Latn-RS" dirty="0"/>
          </a:p>
        </p:txBody>
      </p:sp>
      <p:sp>
        <p:nvSpPr>
          <p:cNvPr id="3" name="Content Placeholder 2">
            <a:extLst>
              <a:ext uri="{FF2B5EF4-FFF2-40B4-BE49-F238E27FC236}">
                <a16:creationId xmlns:a16="http://schemas.microsoft.com/office/drawing/2014/main" id="{68D0643B-AA87-9C9B-A541-0215162BAAC9}"/>
              </a:ext>
            </a:extLst>
          </p:cNvPr>
          <p:cNvSpPr>
            <a:spLocks noGrp="1"/>
          </p:cNvSpPr>
          <p:nvPr>
            <p:ph idx="1"/>
          </p:nvPr>
        </p:nvSpPr>
        <p:spPr>
          <a:xfrm>
            <a:off x="276045" y="1440610"/>
            <a:ext cx="11602529" cy="5167223"/>
          </a:xfrm>
        </p:spPr>
        <p:txBody>
          <a:bodyPr>
            <a:normAutofit/>
          </a:bodyPr>
          <a:lstStyle/>
          <a:p>
            <a:r>
              <a:rPr lang="ru-RU" sz="3200" dirty="0"/>
              <a:t>Према саставу, врсти и термичкој обради: </a:t>
            </a:r>
          </a:p>
          <a:p>
            <a:r>
              <a:rPr lang="ru-RU" sz="3200" dirty="0"/>
              <a:t>једноставне салате, </a:t>
            </a:r>
          </a:p>
          <a:p>
            <a:r>
              <a:rPr lang="ru-RU" sz="3200" dirty="0"/>
              <a:t>сложене салате, </a:t>
            </a:r>
          </a:p>
          <a:p>
            <a:r>
              <a:rPr lang="ru-RU" sz="3200" dirty="0"/>
              <a:t>мешане салате, </a:t>
            </a:r>
          </a:p>
          <a:p>
            <a:r>
              <a:rPr lang="ru-RU" sz="3200" dirty="0"/>
              <a:t>специјалне хладне салате, </a:t>
            </a:r>
          </a:p>
          <a:p>
            <a:r>
              <a:rPr lang="ru-RU" sz="3200" dirty="0"/>
              <a:t>америчке салате и </a:t>
            </a:r>
          </a:p>
          <a:p>
            <a:r>
              <a:rPr lang="ru-RU" sz="3200" dirty="0"/>
              <a:t>воћне салате</a:t>
            </a:r>
            <a:endParaRPr lang="sr-Latn-RS" sz="3200" dirty="0"/>
          </a:p>
        </p:txBody>
      </p:sp>
      <p:pic>
        <p:nvPicPr>
          <p:cNvPr id="4" name="Picture 3">
            <a:extLst>
              <a:ext uri="{FF2B5EF4-FFF2-40B4-BE49-F238E27FC236}">
                <a16:creationId xmlns:a16="http://schemas.microsoft.com/office/drawing/2014/main" id="{68B8187C-85A7-B5C4-AAE4-2EF0F5E927B8}"/>
              </a:ext>
            </a:extLst>
          </p:cNvPr>
          <p:cNvPicPr>
            <a:picLocks noChangeAspect="1"/>
          </p:cNvPicPr>
          <p:nvPr/>
        </p:nvPicPr>
        <p:blipFill>
          <a:blip r:embed="rId2"/>
          <a:stretch>
            <a:fillRect/>
          </a:stretch>
        </p:blipFill>
        <p:spPr>
          <a:xfrm>
            <a:off x="8448443" y="141678"/>
            <a:ext cx="3430131" cy="32764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AB9D8D03-25BA-E15D-81DF-6A097E0FB9A8}"/>
              </a:ext>
            </a:extLst>
          </p:cNvPr>
          <p:cNvPicPr>
            <a:picLocks noChangeAspect="1"/>
          </p:cNvPicPr>
          <p:nvPr/>
        </p:nvPicPr>
        <p:blipFill>
          <a:blip r:embed="rId3"/>
          <a:stretch>
            <a:fillRect/>
          </a:stretch>
        </p:blipFill>
        <p:spPr>
          <a:xfrm rot="700739">
            <a:off x="5264101" y="3213930"/>
            <a:ext cx="4765982" cy="33451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11906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4899</Words>
  <Application>Microsoft Office PowerPoint</Application>
  <PresentationFormat>Widescreen</PresentationFormat>
  <Paragraphs>274</Paragraphs>
  <Slides>59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Calibri Light</vt:lpstr>
      <vt:lpstr>Office Theme</vt:lpstr>
      <vt:lpstr>Салате</vt:lpstr>
      <vt:lpstr>Салате</vt:lpstr>
      <vt:lpstr>Салате</vt:lpstr>
      <vt:lpstr>Салате</vt:lpstr>
      <vt:lpstr>Салате</vt:lpstr>
      <vt:lpstr>Здравствена безбедност и хигијенска исправност </vt:lpstr>
      <vt:lpstr>Најчешћи изазивачи алиментарних интоксикација</vt:lpstr>
      <vt:lpstr>PowerPoint Presentation</vt:lpstr>
      <vt:lpstr>Подела салата</vt:lpstr>
      <vt:lpstr>Воћне салате</vt:lpstr>
      <vt:lpstr>Сировине</vt:lpstr>
      <vt:lpstr>Воћна салата</vt:lpstr>
      <vt:lpstr>Мешана воћна салата - компот</vt:lpstr>
      <vt:lpstr>PowerPoint Presentation</vt:lpstr>
      <vt:lpstr>Америчка салата</vt:lpstr>
      <vt:lpstr>Америчке салате</vt:lpstr>
      <vt:lpstr>Једноставне салате</vt:lpstr>
      <vt:lpstr>Једноставне салате од свежег поврћа </vt:lpstr>
      <vt:lpstr>Једноставне салате од куваног поврћа </vt:lpstr>
      <vt:lpstr>Кромпир салата</vt:lpstr>
      <vt:lpstr>Салата од пасуља</vt:lpstr>
      <vt:lpstr>Салата од куване цвекле</vt:lpstr>
      <vt:lpstr>Салата од куваног карфиола</vt:lpstr>
      <vt:lpstr>Салата од куване младе бораније</vt:lpstr>
      <vt:lpstr>Једноставне салате од печеног поврћа </vt:lpstr>
      <vt:lpstr>Салата од печених паприка са белим луком</vt:lpstr>
      <vt:lpstr>Ајвар</vt:lpstr>
      <vt:lpstr>Ајвар</vt:lpstr>
      <vt:lpstr>Ајвар од црвених паприка</vt:lpstr>
      <vt:lpstr>Једноставне салате од укишељеног поврћа </vt:lpstr>
      <vt:lpstr>Кисели купус</vt:lpstr>
      <vt:lpstr>Кисели купус</vt:lpstr>
      <vt:lpstr>Кисели купус</vt:lpstr>
      <vt:lpstr>Салата кисели купус</vt:lpstr>
      <vt:lpstr>Маринирано (укишељено) поврће</vt:lpstr>
      <vt:lpstr>Кисели краставац</vt:lpstr>
      <vt:lpstr>Сложена – мешана туршија</vt:lpstr>
      <vt:lpstr>PowerPoint Presentation</vt:lpstr>
      <vt:lpstr>Оброк салате</vt:lpstr>
      <vt:lpstr>Оброк салате</vt:lpstr>
      <vt:lpstr>Оброк салате  - могу бити комплетан, здрав и укусан оброк  - лако се припремају и увек су свеже - креативност може доћи до изражаја. </vt:lpstr>
      <vt:lpstr>Сложене салате</vt:lpstr>
      <vt:lpstr>Сложена салата</vt:lpstr>
      <vt:lpstr>Сложене салате</vt:lpstr>
      <vt:lpstr>Мешане салате</vt:lpstr>
      <vt:lpstr>Српска салата</vt:lpstr>
      <vt:lpstr>Шопска салата</vt:lpstr>
      <vt:lpstr>Таратор салата</vt:lpstr>
      <vt:lpstr>Грчка салата</vt:lpstr>
      <vt:lpstr>Специјалне хладне везане салате</vt:lpstr>
      <vt:lpstr>Зачини за салате – дресинг – појам</vt:lpstr>
      <vt:lpstr>Дресинзи за зачињавање салата</vt:lpstr>
      <vt:lpstr>Дресинзи за зачињавање салата</vt:lpstr>
      <vt:lpstr>Дресинзи за зачињавање салата</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Салате</dc:title>
  <dc:creator>Korisnik</dc:creator>
  <cp:lastModifiedBy>Korisnik</cp:lastModifiedBy>
  <cp:revision>16</cp:revision>
  <dcterms:created xsi:type="dcterms:W3CDTF">2024-04-08T12:14:19Z</dcterms:created>
  <dcterms:modified xsi:type="dcterms:W3CDTF">2024-04-26T06:35:39Z</dcterms:modified>
</cp:coreProperties>
</file>