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97" r:id="rId5"/>
    <p:sldId id="261" r:id="rId6"/>
    <p:sldId id="258" r:id="rId7"/>
    <p:sldId id="274" r:id="rId8"/>
    <p:sldId id="275" r:id="rId9"/>
    <p:sldId id="298" r:id="rId10"/>
    <p:sldId id="299" r:id="rId11"/>
    <p:sldId id="277" r:id="rId12"/>
    <p:sldId id="276" r:id="rId13"/>
    <p:sldId id="300" r:id="rId14"/>
    <p:sldId id="301" r:id="rId15"/>
    <p:sldId id="278" r:id="rId16"/>
    <p:sldId id="263" r:id="rId17"/>
    <p:sldId id="302" r:id="rId18"/>
    <p:sldId id="262" r:id="rId19"/>
    <p:sldId id="303" r:id="rId20"/>
    <p:sldId id="304" r:id="rId21"/>
    <p:sldId id="268" r:id="rId22"/>
    <p:sldId id="266" r:id="rId23"/>
    <p:sldId id="264" r:id="rId24"/>
    <p:sldId id="271" r:id="rId25"/>
    <p:sldId id="280" r:id="rId26"/>
    <p:sldId id="281" r:id="rId27"/>
    <p:sldId id="272" r:id="rId28"/>
    <p:sldId id="295" r:id="rId29"/>
    <p:sldId id="282" r:id="rId30"/>
    <p:sldId id="283" r:id="rId31"/>
    <p:sldId id="284" r:id="rId32"/>
    <p:sldId id="287" r:id="rId33"/>
    <p:sldId id="285" r:id="rId34"/>
    <p:sldId id="288" r:id="rId35"/>
    <p:sldId id="286" r:id="rId36"/>
    <p:sldId id="289" r:id="rId37"/>
    <p:sldId id="290" r:id="rId38"/>
    <p:sldId id="292" r:id="rId39"/>
    <p:sldId id="296" r:id="rId40"/>
    <p:sldId id="291" r:id="rId41"/>
    <p:sldId id="293" r:id="rId42"/>
    <p:sldId id="257" r:id="rId4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6B62-E359-D09A-0667-79C7B0D542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BFF483B0-98A8-E10C-9D9C-7DE55B0A7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234B0479-0D90-2A93-1BD7-927F20D48CF4}"/>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5" name="Footer Placeholder 4">
            <a:extLst>
              <a:ext uri="{FF2B5EF4-FFF2-40B4-BE49-F238E27FC236}">
                <a16:creationId xmlns:a16="http://schemas.microsoft.com/office/drawing/2014/main" id="{FE1ACD16-94CF-6140-861F-42434099C249}"/>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2AB5A22F-D258-37B8-6FDF-BE6F455A3E5F}"/>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31510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099-F131-97C5-1953-2E7B7610EF59}"/>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66159201-50E9-B280-39B7-C1CCCA5EE1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B522FD1D-8AA0-466C-62F0-DA07A55101B4}"/>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5" name="Footer Placeholder 4">
            <a:extLst>
              <a:ext uri="{FF2B5EF4-FFF2-40B4-BE49-F238E27FC236}">
                <a16:creationId xmlns:a16="http://schemas.microsoft.com/office/drawing/2014/main" id="{AC186F2D-FC5E-DDDD-361B-FD05FDC817D5}"/>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85233658-74A6-2B57-1ADA-D4125392CDBD}"/>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23961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81EB1F-7BF9-72FF-28A7-8E35F7E827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54C91271-B89F-E77C-083E-29C50E15E7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62578035-1DF3-8812-7057-21405D403D47}"/>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5" name="Footer Placeholder 4">
            <a:extLst>
              <a:ext uri="{FF2B5EF4-FFF2-40B4-BE49-F238E27FC236}">
                <a16:creationId xmlns:a16="http://schemas.microsoft.com/office/drawing/2014/main" id="{87BEE8C6-1112-7B74-B57C-A8A8226AE3DE}"/>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F04E8A1-F5B0-950C-0176-29A2B67D550A}"/>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76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E3B0-C2E3-F283-4B7F-0E1A94698625}"/>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F8DC4977-2B20-FDB2-C367-FCF9D94EA8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A4EC168-8C67-493C-5F09-71D3896255AA}"/>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5" name="Footer Placeholder 4">
            <a:extLst>
              <a:ext uri="{FF2B5EF4-FFF2-40B4-BE49-F238E27FC236}">
                <a16:creationId xmlns:a16="http://schemas.microsoft.com/office/drawing/2014/main" id="{BE674521-6BD0-14E9-E91F-8EEC1FF3DB26}"/>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7B7B056-2274-6B2A-FCB5-C86CE3C1BB39}"/>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210278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1A8D-AEA4-17C3-2387-AE63F62ACD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336F7989-6478-7E27-FA84-A698B1345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6C400-5C70-EBDA-2A4F-B442DB37A2AA}"/>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5" name="Footer Placeholder 4">
            <a:extLst>
              <a:ext uri="{FF2B5EF4-FFF2-40B4-BE49-F238E27FC236}">
                <a16:creationId xmlns:a16="http://schemas.microsoft.com/office/drawing/2014/main" id="{58311A79-2D2C-E72A-C426-9CAF0AF0917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D421277D-5DC7-C6EB-B121-6331774FCF85}"/>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43397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CBAD-F262-3B22-518C-D5F3079589E6}"/>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44D8F39D-5E03-EF47-5E78-B6EDBB153C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0B45594F-3EC2-2C33-03B6-8D5C8C4B2B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82CF4661-D7E9-E2BE-CDC5-4FEFD8314A37}"/>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6" name="Footer Placeholder 5">
            <a:extLst>
              <a:ext uri="{FF2B5EF4-FFF2-40B4-BE49-F238E27FC236}">
                <a16:creationId xmlns:a16="http://schemas.microsoft.com/office/drawing/2014/main" id="{A97F626A-C6D0-91FC-5976-3F0B980D27C7}"/>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EEFCC7EC-BD26-FF46-5BA2-4C80A444113B}"/>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200570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2B46-67BC-0E0A-2DB0-522BDCC57AAA}"/>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EB98EB82-5673-CE95-496E-7FA7544991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FB56EF-7BE5-0C00-6D84-08F0D26A49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0CBAC3BE-30B8-81BC-C889-DD784A516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5E4D06-B852-C07A-2A7A-0A75AE0D4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0B798700-8F19-2AB0-28F7-A0AA7DA4E443}"/>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8" name="Footer Placeholder 7">
            <a:extLst>
              <a:ext uri="{FF2B5EF4-FFF2-40B4-BE49-F238E27FC236}">
                <a16:creationId xmlns:a16="http://schemas.microsoft.com/office/drawing/2014/main" id="{F954EBFC-04C8-13DC-94A3-28969890B34E}"/>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C7286AAC-FE31-0669-9E28-0996C3460F2B}"/>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427269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7F92-1203-EEBB-E5D7-FD942D47E531}"/>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4E32BF30-DE61-B8AC-7751-683B75A561E1}"/>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4" name="Footer Placeholder 3">
            <a:extLst>
              <a:ext uri="{FF2B5EF4-FFF2-40B4-BE49-F238E27FC236}">
                <a16:creationId xmlns:a16="http://schemas.microsoft.com/office/drawing/2014/main" id="{64D745A7-A5E4-3AF2-DD34-51814BC4D7CC}"/>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36DE8402-B322-3C90-0F66-A13D5B66C344}"/>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295356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137B79-43F3-161B-5185-9E97B52F2D43}"/>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3" name="Footer Placeholder 2">
            <a:extLst>
              <a:ext uri="{FF2B5EF4-FFF2-40B4-BE49-F238E27FC236}">
                <a16:creationId xmlns:a16="http://schemas.microsoft.com/office/drawing/2014/main" id="{1266C466-5B18-8436-598A-E83F53CCA2B3}"/>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C4D9AB1E-8F0C-8629-4BFC-4071888F8B79}"/>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44145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0988-1B5A-A143-1A0F-E8D279D56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066A9597-3BA9-74C0-6253-5F5BB9A02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85120013-1428-C53D-985F-F0AC7D7F3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5B880-8BD2-F732-825E-3B6363CA76E1}"/>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6" name="Footer Placeholder 5">
            <a:extLst>
              <a:ext uri="{FF2B5EF4-FFF2-40B4-BE49-F238E27FC236}">
                <a16:creationId xmlns:a16="http://schemas.microsoft.com/office/drawing/2014/main" id="{9A09C8CA-BE29-E002-BEAD-4D5DA1A73BC0}"/>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4BF11B8-8FFC-D87F-4A73-9AE62F75DE9A}"/>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8864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03B3-E268-E176-D9A7-B66F93E9B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6C8123D1-9CB9-34E9-C402-7E8EF2CFA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F4E10C7F-4191-5B02-6067-4C1A3F50B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F2FE9-BB06-7225-70BE-61B1C3F35BC6}"/>
              </a:ext>
            </a:extLst>
          </p:cNvPr>
          <p:cNvSpPr>
            <a:spLocks noGrp="1"/>
          </p:cNvSpPr>
          <p:nvPr>
            <p:ph type="dt" sz="half" idx="10"/>
          </p:nvPr>
        </p:nvSpPr>
        <p:spPr/>
        <p:txBody>
          <a:bodyPr/>
          <a:lstStyle/>
          <a:p>
            <a:fld id="{60D24FB2-EAE4-408F-984D-104011FBE767}" type="datetimeFigureOut">
              <a:rPr lang="sr-Latn-RS" smtClean="0"/>
              <a:t>4.4.2024.</a:t>
            </a:fld>
            <a:endParaRPr lang="sr-Latn-RS"/>
          </a:p>
        </p:txBody>
      </p:sp>
      <p:sp>
        <p:nvSpPr>
          <p:cNvPr id="6" name="Footer Placeholder 5">
            <a:extLst>
              <a:ext uri="{FF2B5EF4-FFF2-40B4-BE49-F238E27FC236}">
                <a16:creationId xmlns:a16="http://schemas.microsoft.com/office/drawing/2014/main" id="{D41D87F7-9FED-35E6-BAA9-24FEB8B2A461}"/>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C414F519-E248-65C3-9026-1FDD114B4BBF}"/>
              </a:ext>
            </a:extLst>
          </p:cNvPr>
          <p:cNvSpPr>
            <a:spLocks noGrp="1"/>
          </p:cNvSpPr>
          <p:nvPr>
            <p:ph type="sldNum" sz="quarter" idx="12"/>
          </p:nvPr>
        </p:nvSpPr>
        <p:spPr/>
        <p:txBody>
          <a:bodyPr/>
          <a:lstStyle/>
          <a:p>
            <a:fld id="{AC7EF571-22F5-4941-A5DB-A68D16868D29}" type="slidenum">
              <a:rPr lang="sr-Latn-RS" smtClean="0"/>
              <a:t>‹#›</a:t>
            </a:fld>
            <a:endParaRPr lang="sr-Latn-RS"/>
          </a:p>
        </p:txBody>
      </p:sp>
    </p:spTree>
    <p:extLst>
      <p:ext uri="{BB962C8B-B14F-4D97-AF65-F5344CB8AC3E}">
        <p14:creationId xmlns:p14="http://schemas.microsoft.com/office/powerpoint/2010/main" val="36224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C7779-0ADC-974E-5742-64255B262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F2B5B6B7-7C28-8156-4E00-7505095B1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EB27B60-21CC-2561-C302-71632AAF4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24FB2-EAE4-408F-984D-104011FBE767}" type="datetimeFigureOut">
              <a:rPr lang="sr-Latn-RS" smtClean="0"/>
              <a:t>4.4.2024.</a:t>
            </a:fld>
            <a:endParaRPr lang="sr-Latn-RS"/>
          </a:p>
        </p:txBody>
      </p:sp>
      <p:sp>
        <p:nvSpPr>
          <p:cNvPr id="5" name="Footer Placeholder 4">
            <a:extLst>
              <a:ext uri="{FF2B5EF4-FFF2-40B4-BE49-F238E27FC236}">
                <a16:creationId xmlns:a16="http://schemas.microsoft.com/office/drawing/2014/main" id="{6ED498CE-114A-806D-B0C7-E8CF94D02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5C71A2BC-36F8-2E61-AFA8-C09B6D42F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EF571-22F5-4941-A5DB-A68D16868D29}" type="slidenum">
              <a:rPr lang="sr-Latn-RS" smtClean="0"/>
              <a:t>‹#›</a:t>
            </a:fld>
            <a:endParaRPr lang="sr-Latn-RS"/>
          </a:p>
        </p:txBody>
      </p:sp>
    </p:spTree>
    <p:extLst>
      <p:ext uri="{BB962C8B-B14F-4D97-AF65-F5344CB8AC3E}">
        <p14:creationId xmlns:p14="http://schemas.microsoft.com/office/powerpoint/2010/main" val="227447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g"/><Relationship Id="rId7" Type="http://schemas.openxmlformats.org/officeDocument/2006/relationships/image" Target="../media/image20.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4.jpg"/><Relationship Id="rId4" Type="http://schemas.openxmlformats.org/officeDocument/2006/relationships/image" Target="../media/image24.jpg"/><Relationship Id="rId9"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5C422B-356F-2884-2DF6-8122DC04D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124" y="2926470"/>
            <a:ext cx="5545876" cy="3688007"/>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A3C439AD-347F-1749-154C-36B09DCD3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786" y="2951458"/>
            <a:ext cx="3999763" cy="3764484"/>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2FB05278-38D7-AD7E-8154-C9DCB4227C8F}"/>
              </a:ext>
            </a:extLst>
          </p:cNvPr>
          <p:cNvSpPr>
            <a:spLocks noGrp="1"/>
          </p:cNvSpPr>
          <p:nvPr>
            <p:ph type="ctrTitle"/>
          </p:nvPr>
        </p:nvSpPr>
        <p:spPr>
          <a:xfrm>
            <a:off x="4528551" y="1250899"/>
            <a:ext cx="4428744" cy="1219306"/>
          </a:xfrm>
        </p:spPr>
        <p:txBody>
          <a:bodyPr>
            <a:noAutofit/>
          </a:bodyPr>
          <a:lstStyle/>
          <a:p>
            <a:r>
              <a:rPr lang="ru-RU" sz="5400" b="1" dirty="0">
                <a:ln w="22225">
                  <a:solidFill>
                    <a:schemeClr val="accent2"/>
                  </a:solidFill>
                  <a:prstDash val="solid"/>
                </a:ln>
                <a:solidFill>
                  <a:schemeClr val="accent2">
                    <a:lumMod val="40000"/>
                    <a:lumOff val="60000"/>
                  </a:schemeClr>
                </a:solidFill>
              </a:rPr>
              <a:t>Дивљач</a:t>
            </a:r>
            <a:endParaRPr lang="sr-Latn-RS" sz="5400" b="1" dirty="0"/>
          </a:p>
        </p:txBody>
      </p:sp>
      <p:pic>
        <p:nvPicPr>
          <p:cNvPr id="4" name="Picture 3">
            <a:extLst>
              <a:ext uri="{FF2B5EF4-FFF2-40B4-BE49-F238E27FC236}">
                <a16:creationId xmlns:a16="http://schemas.microsoft.com/office/drawing/2014/main" id="{25C2F976-0F8A-0DFD-1CF3-0F0968D4F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965" y="119033"/>
            <a:ext cx="3924869" cy="2807437"/>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919A2DF2-4073-5987-40A7-F2B747083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92518"/>
            <a:ext cx="3645444" cy="2730564"/>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Content Placeholder 4">
            <a:extLst>
              <a:ext uri="{FF2B5EF4-FFF2-40B4-BE49-F238E27FC236}">
                <a16:creationId xmlns:a16="http://schemas.microsoft.com/office/drawing/2014/main" id="{E06EB77B-F1CC-6AA4-4961-385BB26B30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593"/>
            <a:ext cx="5529310" cy="3688007"/>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9DD57DEB-471C-F302-EF50-C8685EFDC67D}"/>
              </a:ext>
            </a:extLst>
          </p:cNvPr>
          <p:cNvPicPr>
            <a:picLocks noChangeAspect="1"/>
          </p:cNvPicPr>
          <p:nvPr/>
        </p:nvPicPr>
        <p:blipFill>
          <a:blip r:embed="rId7"/>
          <a:stretch>
            <a:fillRect/>
          </a:stretch>
        </p:blipFill>
        <p:spPr>
          <a:xfrm>
            <a:off x="4606090" y="-44884"/>
            <a:ext cx="4273666" cy="1219306"/>
          </a:xfrm>
          <a:prstGeom prst="rect">
            <a:avLst/>
          </a:prstGeom>
        </p:spPr>
      </p:pic>
      <p:sp>
        <p:nvSpPr>
          <p:cNvPr id="11" name="TextBox 10">
            <a:extLst>
              <a:ext uri="{FF2B5EF4-FFF2-40B4-BE49-F238E27FC236}">
                <a16:creationId xmlns:a16="http://schemas.microsoft.com/office/drawing/2014/main" id="{706B10F3-9BC2-A5AC-BB9C-26A3B49C8843}"/>
              </a:ext>
            </a:extLst>
          </p:cNvPr>
          <p:cNvSpPr txBox="1"/>
          <p:nvPr/>
        </p:nvSpPr>
        <p:spPr>
          <a:xfrm>
            <a:off x="5471645" y="6295878"/>
            <a:ext cx="6441988" cy="369332"/>
          </a:xfrm>
          <a:prstGeom prst="rect">
            <a:avLst/>
          </a:prstGeom>
          <a:noFill/>
        </p:spPr>
        <p:txBody>
          <a:bodyPr wrap="square">
            <a:spAutoFit/>
          </a:bodyPr>
          <a:lstStyle/>
          <a:p>
            <a:pPr lvl="2"/>
            <a:r>
              <a:rPr lang="sr-Cyrl-RS" sz="1800" b="1" dirty="0">
                <a:ln w="0">
                  <a:solidFill>
                    <a:schemeClr val="tx1"/>
                  </a:solidFill>
                </a:ln>
                <a:solidFill>
                  <a:schemeClr val="accent2">
                    <a:lumMod val="75000"/>
                  </a:schemeClr>
                </a:solidFill>
                <a:effectLst>
                  <a:outerShdw blurRad="38100" dist="25400" dir="5400000" algn="ctr" rotWithShape="0">
                    <a:srgbClr val="6E747A">
                      <a:alpha val="43000"/>
                    </a:srgbClr>
                  </a:outerShdw>
                </a:effectLst>
              </a:rPr>
              <a:t>др </a:t>
            </a:r>
            <a:r>
              <a:rPr lang="ru-RU" sz="1800" b="1" spc="50" dirty="0">
                <a:ln w="9525" cmpd="sng">
                  <a:solidFill>
                    <a:schemeClr val="tx1"/>
                  </a:solidFill>
                  <a:prstDash val="solid"/>
                </a:ln>
                <a:solidFill>
                  <a:schemeClr val="accent2">
                    <a:lumMod val="75000"/>
                  </a:schemeClr>
                </a:solidFill>
                <a:effectLst>
                  <a:glow rad="38100">
                    <a:schemeClr val="accent1">
                      <a:alpha val="40000"/>
                    </a:schemeClr>
                  </a:glow>
                </a:effectLst>
              </a:rPr>
              <a:t>Гордана Јовановић</a:t>
            </a:r>
            <a:r>
              <a:rPr lang="en-US" sz="1800" b="1" spc="50" dirty="0">
                <a:ln w="9525" cmpd="sng">
                  <a:solidFill>
                    <a:schemeClr val="tx1"/>
                  </a:solidFill>
                  <a:prstDash val="solid"/>
                </a:ln>
                <a:solidFill>
                  <a:schemeClr val="accent2">
                    <a:lumMod val="75000"/>
                  </a:schemeClr>
                </a:solidFill>
                <a:effectLst>
                  <a:glow rad="38100">
                    <a:schemeClr val="accent1">
                      <a:alpha val="40000"/>
                    </a:schemeClr>
                  </a:glow>
                </a:effectLst>
              </a:rPr>
              <a:t>,</a:t>
            </a:r>
            <a:r>
              <a:rPr lang="sr-Cyrl-RS" sz="1800" dirty="0">
                <a:ln w="0">
                  <a:solidFill>
                    <a:schemeClr val="tx1"/>
                  </a:solidFill>
                </a:ln>
                <a:solidFill>
                  <a:schemeClr val="accent2">
                    <a:lumMod val="75000"/>
                  </a:schemeClr>
                </a:solidFill>
                <a:effectLst>
                  <a:outerShdw blurRad="38100" dist="25400" dir="5400000" algn="ctr" rotWithShape="0">
                    <a:srgbClr val="6E747A">
                      <a:alpha val="43000"/>
                    </a:srgbClr>
                  </a:outerShdw>
                </a:effectLst>
              </a:rPr>
              <a:t> </a:t>
            </a:r>
            <a:r>
              <a:rPr lang="sr-Cyrl-RS" sz="1800" b="1" dirty="0">
                <a:ln w="0">
                  <a:solidFill>
                    <a:schemeClr val="tx1"/>
                  </a:solidFill>
                </a:ln>
                <a:solidFill>
                  <a:schemeClr val="accent2">
                    <a:lumMod val="75000"/>
                  </a:schemeClr>
                </a:solidFill>
                <a:effectLst>
                  <a:outerShdw blurRad="38100" dist="25400" dir="5400000" algn="ctr" rotWithShape="0">
                    <a:srgbClr val="6E747A">
                      <a:alpha val="43000"/>
                    </a:srgbClr>
                  </a:outerShdw>
                </a:effectLst>
              </a:rPr>
              <a:t>професор струковних студија</a:t>
            </a:r>
            <a:r>
              <a:rPr lang="ru-RU" sz="1800" b="1" spc="50" dirty="0">
                <a:ln w="9525" cmpd="sng">
                  <a:solidFill>
                    <a:schemeClr val="tx1"/>
                  </a:solidFill>
                  <a:prstDash val="solid"/>
                </a:ln>
                <a:solidFill>
                  <a:schemeClr val="accent2">
                    <a:lumMod val="75000"/>
                  </a:schemeClr>
                </a:solidFill>
                <a:effectLst>
                  <a:glow rad="38100">
                    <a:schemeClr val="accent1">
                      <a:alpha val="40000"/>
                    </a:schemeClr>
                  </a:glow>
                </a:effectLst>
              </a:rPr>
              <a:t>  </a:t>
            </a:r>
          </a:p>
        </p:txBody>
      </p:sp>
    </p:spTree>
    <p:extLst>
      <p:ext uri="{BB962C8B-B14F-4D97-AF65-F5344CB8AC3E}">
        <p14:creationId xmlns:p14="http://schemas.microsoft.com/office/powerpoint/2010/main" val="4250628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D2D0-2D6C-1EB1-C706-38A443DAC641}"/>
              </a:ext>
            </a:extLst>
          </p:cNvPr>
          <p:cNvSpPr>
            <a:spLocks noGrp="1"/>
          </p:cNvSpPr>
          <p:nvPr>
            <p:ph type="title"/>
          </p:nvPr>
        </p:nvSpPr>
        <p:spPr>
          <a:xfrm>
            <a:off x="839788" y="365126"/>
            <a:ext cx="10515600" cy="488890"/>
          </a:xfrm>
        </p:spPr>
        <p:txBody>
          <a:bodyPr>
            <a:normAutofit fontScale="90000"/>
          </a:bodyPr>
          <a:lstStyle/>
          <a:p>
            <a:r>
              <a:rPr lang="sr-Cyrl-RS" dirty="0"/>
              <a:t>Особине меса дивљачи</a:t>
            </a:r>
            <a:endParaRPr lang="sr-Latn-RS" dirty="0"/>
          </a:p>
        </p:txBody>
      </p:sp>
      <p:sp>
        <p:nvSpPr>
          <p:cNvPr id="10" name="Text Placeholder 9">
            <a:extLst>
              <a:ext uri="{FF2B5EF4-FFF2-40B4-BE49-F238E27FC236}">
                <a16:creationId xmlns:a16="http://schemas.microsoft.com/office/drawing/2014/main" id="{4E369A06-2764-86C7-0118-7F705156ED10}"/>
              </a:ext>
            </a:extLst>
          </p:cNvPr>
          <p:cNvSpPr>
            <a:spLocks noGrp="1"/>
          </p:cNvSpPr>
          <p:nvPr>
            <p:ph type="body" idx="1"/>
          </p:nvPr>
        </p:nvSpPr>
        <p:spPr>
          <a:xfrm>
            <a:off x="673325" y="2077969"/>
            <a:ext cx="5157787" cy="1200329"/>
          </a:xfrm>
        </p:spPr>
        <p:txBody>
          <a:bodyPr/>
          <a:lstStyle/>
          <a:p>
            <a:r>
              <a:rPr lang="sr-Cyrl-RS" dirty="0"/>
              <a:t>Фазан</a:t>
            </a:r>
            <a:endParaRPr lang="sr-Latn-RS" dirty="0"/>
          </a:p>
        </p:txBody>
      </p:sp>
      <p:sp>
        <p:nvSpPr>
          <p:cNvPr id="3" name="Content Placeholder 2">
            <a:extLst>
              <a:ext uri="{FF2B5EF4-FFF2-40B4-BE49-F238E27FC236}">
                <a16:creationId xmlns:a16="http://schemas.microsoft.com/office/drawing/2014/main" id="{A6AF1D36-B1E7-0772-3646-C40CA7B341B5}"/>
              </a:ext>
            </a:extLst>
          </p:cNvPr>
          <p:cNvSpPr>
            <a:spLocks noGrp="1"/>
          </p:cNvSpPr>
          <p:nvPr>
            <p:ph sz="half" idx="2"/>
          </p:nvPr>
        </p:nvSpPr>
        <p:spPr>
          <a:xfrm>
            <a:off x="227163" y="3558455"/>
            <a:ext cx="5868837" cy="3325693"/>
          </a:xfrm>
        </p:spPr>
        <p:txBody>
          <a:bodyPr>
            <a:normAutofit/>
          </a:bodyPr>
          <a:lstStyle/>
          <a:p>
            <a:r>
              <a:rPr lang="sr-Latn-RS" sz="2400" dirty="0"/>
              <a:t>6 месеци</a:t>
            </a:r>
            <a:r>
              <a:rPr lang="sr-Cyrl-RS" sz="2400" dirty="0"/>
              <a:t> 			12 месеци</a:t>
            </a:r>
          </a:p>
          <a:p>
            <a:r>
              <a:rPr lang="sr-Cyrl-RS" sz="2400" dirty="0"/>
              <a:t>У грудима </a:t>
            </a:r>
            <a:r>
              <a:rPr lang="sr-Latn-RS" sz="2400" dirty="0"/>
              <a:t>0,77%</a:t>
            </a:r>
            <a:r>
              <a:rPr lang="sr-Cyrl-RS" sz="2400" dirty="0"/>
              <a:t>  		</a:t>
            </a:r>
            <a:r>
              <a:rPr lang="sr-Latn-RS" sz="2400" dirty="0"/>
              <a:t> 0,85%</a:t>
            </a:r>
            <a:r>
              <a:rPr lang="sr-Cyrl-RS" sz="2400" dirty="0"/>
              <a:t> </a:t>
            </a:r>
            <a:r>
              <a:rPr lang="sr-Latn-RS" sz="2400" dirty="0"/>
              <a:t> </a:t>
            </a:r>
            <a:endParaRPr lang="sr-Cyrl-RS" sz="2400" dirty="0"/>
          </a:p>
          <a:p>
            <a:r>
              <a:rPr lang="sr-Cyrl-RS" sz="2400" dirty="0"/>
              <a:t>У батацима </a:t>
            </a:r>
            <a:r>
              <a:rPr lang="sr-Latn-RS" sz="2400" dirty="0"/>
              <a:t>2,08%</a:t>
            </a:r>
            <a:r>
              <a:rPr lang="sr-Cyrl-RS" sz="2400" dirty="0"/>
              <a:t> 		</a:t>
            </a:r>
            <a:r>
              <a:rPr lang="sr-Latn-RS" sz="2400" dirty="0"/>
              <a:t> 4,68%</a:t>
            </a:r>
          </a:p>
          <a:p>
            <a:endParaRPr lang="sr-Latn-RS" sz="2400" dirty="0"/>
          </a:p>
        </p:txBody>
      </p:sp>
      <p:sp>
        <p:nvSpPr>
          <p:cNvPr id="11" name="Text Placeholder 10">
            <a:extLst>
              <a:ext uri="{FF2B5EF4-FFF2-40B4-BE49-F238E27FC236}">
                <a16:creationId xmlns:a16="http://schemas.microsoft.com/office/drawing/2014/main" id="{4275D8ED-FF29-8B90-6C07-939DAF719DA1}"/>
              </a:ext>
            </a:extLst>
          </p:cNvPr>
          <p:cNvSpPr>
            <a:spLocks noGrp="1"/>
          </p:cNvSpPr>
          <p:nvPr>
            <p:ph type="body" sz="quarter" idx="3"/>
          </p:nvPr>
        </p:nvSpPr>
        <p:spPr>
          <a:xfrm>
            <a:off x="6564237" y="2325876"/>
            <a:ext cx="5183188" cy="823912"/>
          </a:xfrm>
        </p:spPr>
        <p:txBody>
          <a:bodyPr/>
          <a:lstStyle/>
          <a:p>
            <a:r>
              <a:rPr lang="sr-Cyrl-RS" dirty="0"/>
              <a:t>Фазанка</a:t>
            </a:r>
            <a:endParaRPr lang="sr-Latn-RS" dirty="0"/>
          </a:p>
        </p:txBody>
      </p:sp>
      <p:sp>
        <p:nvSpPr>
          <p:cNvPr id="12" name="Content Placeholder 11">
            <a:extLst>
              <a:ext uri="{FF2B5EF4-FFF2-40B4-BE49-F238E27FC236}">
                <a16:creationId xmlns:a16="http://schemas.microsoft.com/office/drawing/2014/main" id="{27FC78DA-D101-92C3-4225-849CFB489458}"/>
              </a:ext>
            </a:extLst>
          </p:cNvPr>
          <p:cNvSpPr>
            <a:spLocks noGrp="1"/>
          </p:cNvSpPr>
          <p:nvPr>
            <p:ph sz="quarter" idx="4"/>
          </p:nvPr>
        </p:nvSpPr>
        <p:spPr>
          <a:xfrm>
            <a:off x="6172200" y="3558455"/>
            <a:ext cx="5967263" cy="3684588"/>
          </a:xfrm>
        </p:spPr>
        <p:txBody>
          <a:bodyPr>
            <a:normAutofit/>
          </a:bodyPr>
          <a:lstStyle/>
          <a:p>
            <a:r>
              <a:rPr lang="sr-Cyrl-RS" dirty="0"/>
              <a:t>6 месеци			12 месеци</a:t>
            </a:r>
          </a:p>
          <a:p>
            <a:r>
              <a:rPr lang="sr-Latn-RS" dirty="0"/>
              <a:t>у грудима 0,41% </a:t>
            </a:r>
            <a:r>
              <a:rPr lang="sr-Cyrl-RS" dirty="0"/>
              <a:t>	</a:t>
            </a:r>
            <a:r>
              <a:rPr lang="sr-Latn-RS" dirty="0"/>
              <a:t> 2,81% </a:t>
            </a:r>
            <a:endParaRPr lang="sr-Cyrl-RS" dirty="0"/>
          </a:p>
          <a:p>
            <a:r>
              <a:rPr lang="sr-Cyrl-RS" dirty="0"/>
              <a:t>У батацима 2,98</a:t>
            </a:r>
            <a:r>
              <a:rPr lang="sr-Latn-RS" dirty="0"/>
              <a:t> % </a:t>
            </a:r>
            <a:r>
              <a:rPr lang="sr-Cyrl-RS" dirty="0"/>
              <a:t>	</a:t>
            </a:r>
            <a:r>
              <a:rPr lang="sr-Latn-RS" dirty="0"/>
              <a:t> </a:t>
            </a:r>
            <a:r>
              <a:rPr lang="sr-Cyrl-RS" dirty="0"/>
              <a:t>7,37</a:t>
            </a:r>
            <a:r>
              <a:rPr lang="sr-Latn-RS" dirty="0"/>
              <a:t> %</a:t>
            </a:r>
          </a:p>
        </p:txBody>
      </p:sp>
      <p:sp>
        <p:nvSpPr>
          <p:cNvPr id="5" name="TextBox 4">
            <a:extLst>
              <a:ext uri="{FF2B5EF4-FFF2-40B4-BE49-F238E27FC236}">
                <a16:creationId xmlns:a16="http://schemas.microsoft.com/office/drawing/2014/main" id="{EA05DA42-ABB6-DB3D-A820-93002C7FECA3}"/>
              </a:ext>
            </a:extLst>
          </p:cNvPr>
          <p:cNvSpPr txBox="1"/>
          <p:nvPr/>
        </p:nvSpPr>
        <p:spPr>
          <a:xfrm>
            <a:off x="444575" y="1125547"/>
            <a:ext cx="11537515" cy="1200329"/>
          </a:xfrm>
          <a:prstGeom prst="rect">
            <a:avLst/>
          </a:prstGeom>
          <a:noFill/>
        </p:spPr>
        <p:txBody>
          <a:bodyPr wrap="square">
            <a:spAutoFit/>
          </a:bodyPr>
          <a:lstStyle/>
          <a:p>
            <a:r>
              <a:rPr lang="sr-Cyrl-RS" sz="3600" kern="1200" dirty="0">
                <a:solidFill>
                  <a:srgbClr val="000000"/>
                </a:solidFill>
                <a:effectLst/>
                <a:latin typeface="Calibri" panose="020F0502020204030204" pitchFamily="34" charset="0"/>
                <a:ea typeface="+mn-ea"/>
                <a:cs typeface="+mn-cs"/>
              </a:rPr>
              <a:t>Варијације у % масти постоје и у односу на старост грла и регију трупа</a:t>
            </a:r>
            <a:endParaRPr lang="sr-Latn-RS" sz="3600" dirty="0"/>
          </a:p>
        </p:txBody>
      </p:sp>
    </p:spTree>
    <p:extLst>
      <p:ext uri="{BB962C8B-B14F-4D97-AF65-F5344CB8AC3E}">
        <p14:creationId xmlns:p14="http://schemas.microsoft.com/office/powerpoint/2010/main" val="304591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AEF31-774F-D537-7F3C-A2BB421D8723}"/>
              </a:ext>
            </a:extLst>
          </p:cNvPr>
          <p:cNvSpPr>
            <a:spLocks noGrp="1"/>
          </p:cNvSpPr>
          <p:nvPr>
            <p:ph idx="1"/>
          </p:nvPr>
        </p:nvSpPr>
        <p:spPr>
          <a:xfrm>
            <a:off x="304799" y="1426029"/>
            <a:ext cx="11582401" cy="5213668"/>
          </a:xfrm>
        </p:spPr>
        <p:txBody>
          <a:bodyPr>
            <a:normAutofit lnSpcReduction="10000"/>
          </a:bodyPr>
          <a:lstStyle/>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Свака врста дивљачи има само њој својствен мирис и укус меса. Ове карактеристике су у непосредној вези са исхраном, годишњим добом, периодом парења и старошћу животиња.</a:t>
            </a:r>
            <a:endParaRPr lang="sr-Latn-RS" dirty="0">
              <a:effectLst/>
            </a:endParaRPr>
          </a:p>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Месо дивљих месоједа </a:t>
            </a:r>
            <a:r>
              <a:rPr lang="sr-Cyrl-RS" kern="1200" dirty="0">
                <a:solidFill>
                  <a:srgbClr val="000000"/>
                </a:solidFill>
                <a:effectLst/>
                <a:latin typeface="Calibri" panose="020F0502020204030204" pitchFamily="34" charset="0"/>
                <a:ea typeface="+mn-ea"/>
                <a:cs typeface="+mn-cs"/>
              </a:rPr>
              <a:t>веома</a:t>
            </a:r>
            <a:r>
              <a:rPr lang="sr-Latn-RS" kern="1200" dirty="0">
                <a:solidFill>
                  <a:srgbClr val="000000"/>
                </a:solidFill>
                <a:effectLst/>
                <a:latin typeface="Calibri" panose="020F0502020204030204" pitchFamily="34" charset="0"/>
                <a:ea typeface="+mn-ea"/>
                <a:cs typeface="+mn-cs"/>
              </a:rPr>
              <a:t> ретко се користи у исхрани људи. Разлог је тај што се хране месом који је непријатног мириса и укуса.  У ову групу спадају вук, шакал и лисица, док </a:t>
            </a:r>
            <a:r>
              <a:rPr lang="sr-Cyrl-RS" kern="1200" dirty="0">
                <a:solidFill>
                  <a:srgbClr val="000000"/>
                </a:solidFill>
                <a:effectLst/>
                <a:latin typeface="Calibri" panose="020F0502020204030204" pitchFamily="34" charset="0"/>
                <a:ea typeface="+mn-ea"/>
                <a:cs typeface="+mn-cs"/>
              </a:rPr>
              <a:t>се </a:t>
            </a:r>
            <a:r>
              <a:rPr lang="sr-Latn-RS" kern="1200" dirty="0">
                <a:solidFill>
                  <a:srgbClr val="000000"/>
                </a:solidFill>
                <a:effectLst/>
                <a:latin typeface="Calibri" panose="020F0502020204030204" pitchFamily="34" charset="0"/>
                <a:ea typeface="+mn-ea"/>
                <a:cs typeface="+mn-cs"/>
              </a:rPr>
              <a:t>медвед ,,по правилу храни биљном храном, али користи и месо, стрвину, мишеве и волухарице које ископава, али је у стању да убије и подмладак јелена, срна и друге дивљачи,,. Његово месо, након прегледа на трихинелу, ако је исправно, може да се користи у исхрани људи.</a:t>
            </a:r>
            <a:endParaRPr lang="sr-Latn-RS" dirty="0">
              <a:effectLst/>
            </a:endParaRPr>
          </a:p>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Насупрот предходној групи, сваштоједи, а типичан њихов представник је дивља свиња, имају чврсто и веома укусно месо. И ово месо пре употребе мора да се прегледа на трихинелу.</a:t>
            </a:r>
            <a:endParaRPr lang="sr-Latn-RS" dirty="0">
              <a:effectLst/>
            </a:endParaRPr>
          </a:p>
          <a:p>
            <a:endParaRPr lang="sr-Latn-RS" sz="2400" dirty="0"/>
          </a:p>
        </p:txBody>
      </p:sp>
      <p:sp>
        <p:nvSpPr>
          <p:cNvPr id="4" name="Title 1">
            <a:extLst>
              <a:ext uri="{FF2B5EF4-FFF2-40B4-BE49-F238E27FC236}">
                <a16:creationId xmlns:a16="http://schemas.microsoft.com/office/drawing/2014/main" id="{668C98DE-3D97-D33C-B371-D4296126ED56}"/>
              </a:ext>
            </a:extLst>
          </p:cNvPr>
          <p:cNvSpPr>
            <a:spLocks noGrp="1"/>
          </p:cNvSpPr>
          <p:nvPr>
            <p:ph type="title"/>
          </p:nvPr>
        </p:nvSpPr>
        <p:spPr>
          <a:xfrm>
            <a:off x="838200" y="365125"/>
            <a:ext cx="10515600" cy="1325563"/>
          </a:xfrm>
        </p:spPr>
        <p:txBody>
          <a:bodyPr/>
          <a:lstStyle/>
          <a:p>
            <a:r>
              <a:rPr lang="sr-Cyrl-RS" dirty="0"/>
              <a:t>Особине меса дивљачи</a:t>
            </a:r>
            <a:endParaRPr lang="sr-Latn-RS" dirty="0"/>
          </a:p>
        </p:txBody>
      </p:sp>
    </p:spTree>
    <p:extLst>
      <p:ext uri="{BB962C8B-B14F-4D97-AF65-F5344CB8AC3E}">
        <p14:creationId xmlns:p14="http://schemas.microsoft.com/office/powerpoint/2010/main" val="284731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4A9E7-F078-2D57-129E-025684B49CE1}"/>
              </a:ext>
            </a:extLst>
          </p:cNvPr>
          <p:cNvSpPr>
            <a:spLocks noGrp="1"/>
          </p:cNvSpPr>
          <p:nvPr>
            <p:ph idx="1"/>
          </p:nvPr>
        </p:nvSpPr>
        <p:spPr>
          <a:xfrm>
            <a:off x="148281" y="1598141"/>
            <a:ext cx="11878961" cy="5181600"/>
          </a:xfrm>
        </p:spPr>
        <p:txBody>
          <a:bodyPr>
            <a:noAutofit/>
          </a:bodyPr>
          <a:lstStyle/>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Најквалитетније је месо дивљачи која се у читавом животу храни биљном храном и семенкама и плодовима биљака (јелен, лопатар, срна, муфлон, дивокоза, зец и др.). Њихова разноврсна исхрана утиче да им месо буде ароматичније и има бољи укус у поређењу са месом домаћих животиња. Свакако, укус меса дивљачи не зависи само од начина исхране, већ и неких других фактора.</a:t>
            </a:r>
            <a:endParaRPr lang="sr-Latn-RS" dirty="0">
              <a:effectLst/>
            </a:endParaRPr>
          </a:p>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По правилу, месо дивљачи укусније је зими, него лети.</a:t>
            </a:r>
            <a:endParaRPr lang="sr-Latn-RS" dirty="0">
              <a:effectLst/>
            </a:endParaRPr>
          </a:p>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Код мужјака длакаве дивљачи у периоду парења месо је са јаким уринозним и полним мирисом, и скоро неупотребљиво за људску исхрану. Међутим, промене укуса меса дивљачи јављају се и код дуго прогањаних и гоњених након рањавања животиња, а посебно се осете мириси, ако утроба није извађена на време.</a:t>
            </a:r>
            <a:endParaRPr lang="sr-Latn-RS" dirty="0">
              <a:effectLst/>
            </a:endParaRPr>
          </a:p>
          <a:p>
            <a:endParaRPr lang="sr-Latn-RS" dirty="0"/>
          </a:p>
        </p:txBody>
      </p:sp>
      <p:sp>
        <p:nvSpPr>
          <p:cNvPr id="4" name="Title 1">
            <a:extLst>
              <a:ext uri="{FF2B5EF4-FFF2-40B4-BE49-F238E27FC236}">
                <a16:creationId xmlns:a16="http://schemas.microsoft.com/office/drawing/2014/main" id="{A35FE6DF-C799-BE7A-37FB-27B6143B61B7}"/>
              </a:ext>
            </a:extLst>
          </p:cNvPr>
          <p:cNvSpPr>
            <a:spLocks noGrp="1"/>
          </p:cNvSpPr>
          <p:nvPr>
            <p:ph type="title"/>
          </p:nvPr>
        </p:nvSpPr>
        <p:spPr>
          <a:xfrm>
            <a:off x="838200" y="365125"/>
            <a:ext cx="10515600" cy="1325563"/>
          </a:xfrm>
        </p:spPr>
        <p:txBody>
          <a:bodyPr/>
          <a:lstStyle/>
          <a:p>
            <a:r>
              <a:rPr lang="sr-Cyrl-RS" dirty="0"/>
              <a:t>Особине меса дивљачи</a:t>
            </a:r>
            <a:endParaRPr lang="sr-Latn-RS" dirty="0"/>
          </a:p>
        </p:txBody>
      </p:sp>
    </p:spTree>
    <p:extLst>
      <p:ext uri="{BB962C8B-B14F-4D97-AF65-F5344CB8AC3E}">
        <p14:creationId xmlns:p14="http://schemas.microsoft.com/office/powerpoint/2010/main" val="250630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3776-8AF9-D3C0-C5A2-49BFC8514D13}"/>
              </a:ext>
            </a:extLst>
          </p:cNvPr>
          <p:cNvSpPr>
            <a:spLocks noGrp="1"/>
          </p:cNvSpPr>
          <p:nvPr>
            <p:ph type="title"/>
          </p:nvPr>
        </p:nvSpPr>
        <p:spPr>
          <a:xfrm>
            <a:off x="838200" y="365126"/>
            <a:ext cx="10515600" cy="788172"/>
          </a:xfrm>
        </p:spPr>
        <p:txBody>
          <a:bodyPr/>
          <a:lstStyle/>
          <a:p>
            <a:r>
              <a:rPr lang="sr-Cyrl-RS" dirty="0"/>
              <a:t>Особине меса дивљачи</a:t>
            </a:r>
            <a:endParaRPr lang="sr-Latn-RS" dirty="0"/>
          </a:p>
        </p:txBody>
      </p:sp>
      <p:sp>
        <p:nvSpPr>
          <p:cNvPr id="3" name="Content Placeholder 2">
            <a:extLst>
              <a:ext uri="{FF2B5EF4-FFF2-40B4-BE49-F238E27FC236}">
                <a16:creationId xmlns:a16="http://schemas.microsoft.com/office/drawing/2014/main" id="{BAF466D4-DA58-B120-FFB0-30F72001C0AF}"/>
              </a:ext>
            </a:extLst>
          </p:cNvPr>
          <p:cNvSpPr>
            <a:spLocks noGrp="1"/>
          </p:cNvSpPr>
          <p:nvPr>
            <p:ph idx="1"/>
          </p:nvPr>
        </p:nvSpPr>
        <p:spPr>
          <a:xfrm>
            <a:off x="387178" y="1153298"/>
            <a:ext cx="11804822" cy="5469924"/>
          </a:xfrm>
        </p:spPr>
        <p:txBody>
          <a:bodyPr>
            <a:noAutofit/>
          </a:bodyPr>
          <a:lstStyle/>
          <a:p>
            <a:r>
              <a:rPr lang="sr-Latn-RS" sz="3600" kern="1200" dirty="0">
                <a:solidFill>
                  <a:srgbClr val="000000"/>
                </a:solidFill>
                <a:effectLst/>
                <a:latin typeface="Calibri" panose="020F0502020204030204" pitchFamily="34" charset="0"/>
                <a:ea typeface="+mn-ea"/>
                <a:cs typeface="+mn-cs"/>
              </a:rPr>
              <a:t>Месо младе дивљачи је нежније, па је самим тим квалитетније и укусније</a:t>
            </a:r>
            <a:r>
              <a:rPr lang="sr-Cyrl-RS" sz="3600" kern="1200" dirty="0">
                <a:solidFill>
                  <a:srgbClr val="000000"/>
                </a:solidFill>
                <a:effectLst/>
                <a:latin typeface="Calibri" panose="020F0502020204030204" pitchFamily="34" charset="0"/>
                <a:ea typeface="+mn-ea"/>
                <a:cs typeface="+mn-cs"/>
              </a:rPr>
              <a:t>,</a:t>
            </a:r>
            <a:r>
              <a:rPr lang="sr-Latn-RS" sz="3600" kern="1200" dirty="0">
                <a:solidFill>
                  <a:srgbClr val="000000"/>
                </a:solidFill>
                <a:effectLst/>
                <a:latin typeface="Calibri" panose="020F0502020204030204" pitchFamily="34" charset="0"/>
                <a:ea typeface="+mn-ea"/>
                <a:cs typeface="+mn-cs"/>
              </a:rPr>
              <a:t> у односу на месо старих животиња. Код старих животиња</a:t>
            </a:r>
            <a:r>
              <a:rPr lang="sr-Cyrl-RS" sz="3600" kern="1200" dirty="0">
                <a:solidFill>
                  <a:srgbClr val="000000"/>
                </a:solidFill>
                <a:effectLst/>
                <a:latin typeface="Calibri" panose="020F0502020204030204" pitchFamily="34" charset="0"/>
                <a:ea typeface="+mn-ea"/>
                <a:cs typeface="+mn-cs"/>
              </a:rPr>
              <a:t>,</a:t>
            </a:r>
            <a:r>
              <a:rPr lang="sr-Latn-RS" sz="3600" kern="1200" dirty="0">
                <a:solidFill>
                  <a:srgbClr val="000000"/>
                </a:solidFill>
                <a:effectLst/>
                <a:latin typeface="Calibri" panose="020F0502020204030204" pitchFamily="34" charset="0"/>
                <a:ea typeface="+mn-ea"/>
                <a:cs typeface="+mn-cs"/>
              </a:rPr>
              <a:t> месо је тврдо и теже за обраду. </a:t>
            </a:r>
            <a:endParaRPr lang="sr-Cyrl-RS" sz="3600" kern="1200" dirty="0">
              <a:solidFill>
                <a:srgbClr val="000000"/>
              </a:solidFill>
              <a:effectLst/>
              <a:latin typeface="Calibri" panose="020F0502020204030204" pitchFamily="34" charset="0"/>
              <a:ea typeface="+mn-ea"/>
              <a:cs typeface="+mn-cs"/>
            </a:endParaRPr>
          </a:p>
          <a:p>
            <a:r>
              <a:rPr lang="sr-Latn-RS" sz="3600" kern="1200" dirty="0">
                <a:solidFill>
                  <a:srgbClr val="000000"/>
                </a:solidFill>
                <a:effectLst/>
                <a:latin typeface="Calibri" panose="020F0502020204030204" pitchFamily="34" charset="0"/>
                <a:ea typeface="+mn-ea"/>
                <a:cs typeface="+mn-cs"/>
              </a:rPr>
              <a:t>Најбоље месо добија се </a:t>
            </a:r>
            <a:endParaRPr lang="sr-Cyrl-RS" sz="3600" kern="1200" dirty="0">
              <a:solidFill>
                <a:srgbClr val="000000"/>
              </a:solidFill>
              <a:effectLst/>
              <a:latin typeface="Calibri" panose="020F0502020204030204" pitchFamily="34" charset="0"/>
              <a:ea typeface="+mn-ea"/>
              <a:cs typeface="+mn-cs"/>
            </a:endParaRPr>
          </a:p>
          <a:p>
            <a:pPr lvl="1"/>
            <a:r>
              <a:rPr lang="sr-Cyrl-RS" sz="3600" dirty="0">
                <a:solidFill>
                  <a:srgbClr val="000000"/>
                </a:solidFill>
                <a:latin typeface="Calibri" panose="020F0502020204030204" pitchFamily="34" charset="0"/>
              </a:rPr>
              <a:t>О</a:t>
            </a:r>
            <a:r>
              <a:rPr lang="sr-Latn-RS" sz="3600" kern="1200" dirty="0">
                <a:solidFill>
                  <a:srgbClr val="000000"/>
                </a:solidFill>
                <a:effectLst/>
                <a:latin typeface="Calibri" panose="020F0502020204030204" pitchFamily="34" charset="0"/>
                <a:ea typeface="+mn-ea"/>
                <a:cs typeface="+mn-cs"/>
              </a:rPr>
              <a:t>д свиња (назимад) стар</a:t>
            </a:r>
            <a:r>
              <a:rPr lang="sr-Cyrl-RS" sz="3600" kern="1200" dirty="0">
                <a:solidFill>
                  <a:srgbClr val="000000"/>
                </a:solidFill>
                <a:effectLst/>
                <a:latin typeface="Calibri" panose="020F0502020204030204" pitchFamily="34" charset="0"/>
                <a:ea typeface="+mn-ea"/>
                <a:cs typeface="+mn-cs"/>
              </a:rPr>
              <a:t>ости</a:t>
            </a:r>
            <a:r>
              <a:rPr lang="sr-Latn-RS" sz="3600" kern="1200" dirty="0">
                <a:solidFill>
                  <a:srgbClr val="000000"/>
                </a:solidFill>
                <a:effectLst/>
                <a:latin typeface="Calibri" panose="020F0502020204030204" pitchFamily="34" charset="0"/>
                <a:ea typeface="+mn-ea"/>
                <a:cs typeface="+mn-cs"/>
              </a:rPr>
              <a:t> мање од годину дана, </a:t>
            </a:r>
            <a:endParaRPr lang="sr-Cyrl-RS" sz="3600" kern="1200" dirty="0">
              <a:solidFill>
                <a:srgbClr val="000000"/>
              </a:solidFill>
              <a:effectLst/>
              <a:latin typeface="Calibri" panose="020F0502020204030204" pitchFamily="34" charset="0"/>
              <a:ea typeface="+mn-ea"/>
              <a:cs typeface="+mn-cs"/>
            </a:endParaRPr>
          </a:p>
          <a:p>
            <a:pPr lvl="1"/>
            <a:r>
              <a:rPr lang="sr-Cyrl-RS" sz="3600" kern="1200" dirty="0">
                <a:solidFill>
                  <a:srgbClr val="000000"/>
                </a:solidFill>
                <a:effectLst/>
                <a:latin typeface="Calibri" panose="020F0502020204030204" pitchFamily="34" charset="0"/>
                <a:ea typeface="+mn-ea"/>
                <a:cs typeface="+mn-cs"/>
              </a:rPr>
              <a:t>Од </a:t>
            </a:r>
            <a:r>
              <a:rPr lang="sr-Latn-RS" sz="3600" kern="1200" dirty="0">
                <a:solidFill>
                  <a:srgbClr val="000000"/>
                </a:solidFill>
                <a:effectLst/>
                <a:latin typeface="Calibri" panose="020F0502020204030204" pitchFamily="34" charset="0"/>
                <a:ea typeface="+mn-ea"/>
                <a:cs typeface="+mn-cs"/>
              </a:rPr>
              <a:t>младих јелена који су стари </a:t>
            </a:r>
            <a:r>
              <a:rPr lang="sr-Cyrl-RS" sz="3600" kern="1200" dirty="0">
                <a:solidFill>
                  <a:srgbClr val="000000"/>
                </a:solidFill>
                <a:effectLst/>
                <a:latin typeface="Calibri" panose="020F0502020204030204" pitchFamily="34" charset="0"/>
                <a:ea typeface="+mn-ea"/>
                <a:cs typeface="+mn-cs"/>
              </a:rPr>
              <a:t>до </a:t>
            </a:r>
            <a:r>
              <a:rPr lang="sr-Latn-RS" sz="3600" kern="1200" dirty="0">
                <a:solidFill>
                  <a:srgbClr val="000000"/>
                </a:solidFill>
                <a:effectLst/>
                <a:latin typeface="Calibri" panose="020F0502020204030204" pitchFamily="34" charset="0"/>
                <a:ea typeface="+mn-ea"/>
                <a:cs typeface="+mn-cs"/>
              </a:rPr>
              <a:t>годину или две</a:t>
            </a:r>
            <a:r>
              <a:rPr lang="sr-Cyrl-RS" sz="3600" kern="1200" dirty="0">
                <a:solidFill>
                  <a:srgbClr val="000000"/>
                </a:solidFill>
                <a:effectLst/>
                <a:latin typeface="Calibri" panose="020F0502020204030204" pitchFamily="34" charset="0"/>
                <a:ea typeface="+mn-ea"/>
                <a:cs typeface="+mn-cs"/>
              </a:rPr>
              <a:t>,</a:t>
            </a:r>
            <a:r>
              <a:rPr lang="sr-Latn-RS" sz="3600" kern="1200" dirty="0">
                <a:solidFill>
                  <a:srgbClr val="000000"/>
                </a:solidFill>
                <a:effectLst/>
                <a:latin typeface="Calibri" panose="020F0502020204030204" pitchFamily="34" charset="0"/>
                <a:ea typeface="+mn-ea"/>
                <a:cs typeface="+mn-cs"/>
              </a:rPr>
              <a:t> </a:t>
            </a:r>
            <a:endParaRPr lang="sr-Cyrl-RS" sz="3600" dirty="0">
              <a:solidFill>
                <a:srgbClr val="000000"/>
              </a:solidFill>
              <a:latin typeface="Calibri" panose="020F0502020204030204" pitchFamily="34" charset="0"/>
            </a:endParaRPr>
          </a:p>
          <a:p>
            <a:pPr lvl="1"/>
            <a:r>
              <a:rPr lang="sr-Cyrl-RS" sz="3600" kern="1200" dirty="0">
                <a:solidFill>
                  <a:srgbClr val="000000"/>
                </a:solidFill>
                <a:effectLst/>
                <a:latin typeface="Calibri" panose="020F0502020204030204" pitchFamily="34" charset="0"/>
                <a:ea typeface="+mn-ea"/>
                <a:cs typeface="+mn-cs"/>
              </a:rPr>
              <a:t>Од срна </a:t>
            </a:r>
            <a:r>
              <a:rPr lang="sr-Latn-RS" sz="3600" kern="1200" dirty="0">
                <a:solidFill>
                  <a:srgbClr val="000000"/>
                </a:solidFill>
                <a:effectLst/>
                <a:latin typeface="Calibri" panose="020F0502020204030204" pitchFamily="34" charset="0"/>
                <a:ea typeface="+mn-ea"/>
                <a:cs typeface="+mn-cs"/>
              </a:rPr>
              <a:t>кој</a:t>
            </a:r>
            <a:r>
              <a:rPr lang="sr-Cyrl-RS" sz="3600" kern="1200" dirty="0">
                <a:solidFill>
                  <a:srgbClr val="000000"/>
                </a:solidFill>
                <a:effectLst/>
                <a:latin typeface="Calibri" panose="020F0502020204030204" pitchFamily="34" charset="0"/>
                <a:ea typeface="+mn-ea"/>
                <a:cs typeface="+mn-cs"/>
              </a:rPr>
              <a:t>е</a:t>
            </a:r>
            <a:r>
              <a:rPr lang="sr-Latn-RS" sz="3600" kern="1200" dirty="0">
                <a:solidFill>
                  <a:srgbClr val="000000"/>
                </a:solidFill>
                <a:effectLst/>
                <a:latin typeface="Calibri" panose="020F0502020204030204" pitchFamily="34" charset="0"/>
                <a:ea typeface="+mn-ea"/>
                <a:cs typeface="+mn-cs"/>
              </a:rPr>
              <a:t> се одстрељуј</a:t>
            </a:r>
            <a:r>
              <a:rPr lang="sr-Cyrl-RS" sz="3600" kern="1200" dirty="0">
                <a:solidFill>
                  <a:srgbClr val="000000"/>
                </a:solidFill>
                <a:effectLst/>
                <a:latin typeface="Calibri" panose="020F0502020204030204" pitchFamily="34" charset="0"/>
                <a:ea typeface="+mn-ea"/>
                <a:cs typeface="+mn-cs"/>
              </a:rPr>
              <a:t>у</a:t>
            </a:r>
            <a:r>
              <a:rPr lang="sr-Latn-RS" sz="3600" kern="1200" dirty="0">
                <a:solidFill>
                  <a:srgbClr val="000000"/>
                </a:solidFill>
                <a:effectLst/>
                <a:latin typeface="Calibri" panose="020F0502020204030204" pitchFamily="34" charset="0"/>
                <a:ea typeface="+mn-ea"/>
                <a:cs typeface="+mn-cs"/>
              </a:rPr>
              <a:t> са старошћу од 6 до 9 месеци, </a:t>
            </a:r>
            <a:endParaRPr lang="sr-Cyrl-RS" sz="3600" kern="1200" dirty="0">
              <a:solidFill>
                <a:srgbClr val="000000"/>
              </a:solidFill>
              <a:effectLst/>
              <a:latin typeface="Calibri" panose="020F0502020204030204" pitchFamily="34" charset="0"/>
              <a:ea typeface="+mn-ea"/>
              <a:cs typeface="+mn-cs"/>
            </a:endParaRPr>
          </a:p>
          <a:p>
            <a:pPr lvl="1"/>
            <a:r>
              <a:rPr lang="sr-Cyrl-RS" sz="3600" dirty="0">
                <a:solidFill>
                  <a:srgbClr val="000000"/>
                </a:solidFill>
                <a:latin typeface="Calibri" panose="020F0502020204030204" pitchFamily="34" charset="0"/>
              </a:rPr>
              <a:t>Од </a:t>
            </a:r>
            <a:r>
              <a:rPr lang="sr-Latn-RS" sz="3600" kern="1200" dirty="0">
                <a:solidFill>
                  <a:srgbClr val="000000"/>
                </a:solidFill>
                <a:effectLst/>
                <a:latin typeface="Calibri" panose="020F0502020204030204" pitchFamily="34" charset="0"/>
                <a:ea typeface="+mn-ea"/>
                <a:cs typeface="+mn-cs"/>
              </a:rPr>
              <a:t>зечева који су млађи од годину дана.</a:t>
            </a:r>
            <a:endParaRPr lang="sr-Latn-RS" sz="3600" dirty="0">
              <a:effectLst/>
            </a:endParaRPr>
          </a:p>
          <a:p>
            <a:endParaRPr lang="sr-Latn-RS" sz="3600" dirty="0"/>
          </a:p>
        </p:txBody>
      </p:sp>
    </p:spTree>
    <p:extLst>
      <p:ext uri="{BB962C8B-B14F-4D97-AF65-F5344CB8AC3E}">
        <p14:creationId xmlns:p14="http://schemas.microsoft.com/office/powerpoint/2010/main" val="286132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6EF2-A84F-C5E2-F6FB-24C6C7EBF502}"/>
              </a:ext>
            </a:extLst>
          </p:cNvPr>
          <p:cNvSpPr>
            <a:spLocks noGrp="1"/>
          </p:cNvSpPr>
          <p:nvPr>
            <p:ph type="title"/>
          </p:nvPr>
        </p:nvSpPr>
        <p:spPr>
          <a:xfrm>
            <a:off x="370703" y="365125"/>
            <a:ext cx="10983097" cy="845837"/>
          </a:xfrm>
        </p:spPr>
        <p:txBody>
          <a:bodyPr/>
          <a:lstStyle/>
          <a:p>
            <a:r>
              <a:rPr lang="sr-Cyrl-RS" dirty="0">
                <a:solidFill>
                  <a:srgbClr val="000000"/>
                </a:solidFill>
                <a:latin typeface="Calibri" panose="020F0502020204030204" pitchFamily="34" charset="0"/>
                <a:ea typeface="+mn-ea"/>
                <a:cs typeface="+mn-cs"/>
              </a:rPr>
              <a:t>М</a:t>
            </a:r>
            <a:r>
              <a:rPr lang="sr-Latn-RS" sz="4400" kern="1200" dirty="0">
                <a:solidFill>
                  <a:srgbClr val="000000"/>
                </a:solidFill>
                <a:effectLst/>
                <a:latin typeface="Calibri" panose="020F0502020204030204" pitchFamily="34" charset="0"/>
                <a:ea typeface="+mn-ea"/>
                <a:cs typeface="+mn-cs"/>
              </a:rPr>
              <a:t>ес</a:t>
            </a:r>
            <a:r>
              <a:rPr lang="sr-Cyrl-RS" sz="4400" kern="1200" dirty="0">
                <a:solidFill>
                  <a:srgbClr val="000000"/>
                </a:solidFill>
                <a:effectLst/>
                <a:latin typeface="Calibri" panose="020F0502020204030204" pitchFamily="34" charset="0"/>
                <a:ea typeface="+mn-ea"/>
                <a:cs typeface="+mn-cs"/>
              </a:rPr>
              <a:t>о</a:t>
            </a:r>
            <a:r>
              <a:rPr lang="sr-Latn-RS" sz="4400" kern="1200" dirty="0">
                <a:solidFill>
                  <a:srgbClr val="000000"/>
                </a:solidFill>
                <a:effectLst/>
                <a:latin typeface="Calibri" panose="020F0502020204030204" pitchFamily="34" charset="0"/>
                <a:ea typeface="+mn-ea"/>
                <a:cs typeface="+mn-cs"/>
              </a:rPr>
              <a:t> дивљачи након одстрела</a:t>
            </a:r>
            <a:endParaRPr lang="sr-Latn-RS" dirty="0"/>
          </a:p>
        </p:txBody>
      </p:sp>
      <p:sp>
        <p:nvSpPr>
          <p:cNvPr id="3" name="Content Placeholder 2">
            <a:extLst>
              <a:ext uri="{FF2B5EF4-FFF2-40B4-BE49-F238E27FC236}">
                <a16:creationId xmlns:a16="http://schemas.microsoft.com/office/drawing/2014/main" id="{13892109-B8DF-F712-8214-719A96DB75B4}"/>
              </a:ext>
            </a:extLst>
          </p:cNvPr>
          <p:cNvSpPr>
            <a:spLocks noGrp="1"/>
          </p:cNvSpPr>
          <p:nvPr>
            <p:ph idx="1"/>
          </p:nvPr>
        </p:nvSpPr>
        <p:spPr>
          <a:xfrm>
            <a:off x="123569" y="1392196"/>
            <a:ext cx="11846010" cy="5231026"/>
          </a:xfrm>
        </p:spPr>
        <p:txBody>
          <a:bodyPr>
            <a:normAutofit/>
          </a:bodyPr>
          <a:lstStyle/>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sr-Cyrl-RS" dirty="0">
                <a:solidFill>
                  <a:srgbClr val="000000"/>
                </a:solidFill>
                <a:latin typeface="Calibri" panose="020F0502020204030204" pitchFamily="34" charset="0"/>
              </a:rPr>
              <a:t>У </a:t>
            </a:r>
            <a:r>
              <a:rPr lang="sr-Latn-RS" sz="2800" kern="1200" dirty="0">
                <a:solidFill>
                  <a:srgbClr val="000000"/>
                </a:solidFill>
                <a:effectLst/>
                <a:latin typeface="Calibri" panose="020F0502020204030204" pitchFamily="34" charset="0"/>
                <a:ea typeface="+mn-ea"/>
                <a:cs typeface="+mn-cs"/>
              </a:rPr>
              <a:t>већини случајева ловци не воде много рачуна о начину припреме меса после лова. Након одстрела дивљачи, у месу дивљачи одвијају се биохемијски процеси од којих зависи квалитет и мекоћа мес</a:t>
            </a:r>
            <a:r>
              <a:rPr lang="sr-Cyrl-RS" sz="2800" kern="1200" dirty="0">
                <a:solidFill>
                  <a:srgbClr val="000000"/>
                </a:solidFill>
                <a:effectLst/>
                <a:latin typeface="Calibri" panose="020F0502020204030204" pitchFamily="34" charset="0"/>
                <a:ea typeface="+mn-ea"/>
                <a:cs typeface="+mn-cs"/>
              </a:rPr>
              <a:t>а</a:t>
            </a:r>
            <a:r>
              <a:rPr lang="sr-Latn-RS" sz="2800" kern="1200" dirty="0">
                <a:solidFill>
                  <a:srgbClr val="000000"/>
                </a:solidFill>
                <a:effectLst/>
                <a:latin typeface="Calibri" panose="020F0502020204030204" pitchFamily="34" charset="0"/>
                <a:ea typeface="+mn-ea"/>
                <a:cs typeface="+mn-cs"/>
              </a:rPr>
              <a:t>. </a:t>
            </a:r>
            <a:endParaRPr lang="en-US" dirty="0">
              <a:solidFill>
                <a:srgbClr val="000000"/>
              </a:solidFill>
              <a:latin typeface="Calibri" panose="020F0502020204030204" pitchFamily="34" charset="0"/>
            </a:endParaRPr>
          </a:p>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sr-Cyrl-RS" dirty="0">
                <a:solidFill>
                  <a:srgbClr val="000000"/>
                </a:solidFill>
                <a:latin typeface="Calibri" panose="020F0502020204030204" pitchFamily="34" charset="0"/>
              </a:rPr>
              <a:t>З</a:t>
            </a:r>
            <a:r>
              <a:rPr lang="sr-Latn-RS" sz="2800" kern="1200" dirty="0">
                <a:solidFill>
                  <a:srgbClr val="000000"/>
                </a:solidFill>
                <a:effectLst/>
                <a:latin typeface="Calibri" panose="020F0502020204030204" pitchFamily="34" charset="0"/>
                <a:ea typeface="+mn-ea"/>
                <a:cs typeface="+mn-cs"/>
              </a:rPr>
              <a:t>бог престанка циркулације крви</a:t>
            </a:r>
            <a:r>
              <a:rPr lang="sr-Cyrl-RS" sz="2800" kern="1200" dirty="0">
                <a:solidFill>
                  <a:srgbClr val="000000"/>
                </a:solidFill>
                <a:effectLst/>
                <a:latin typeface="Calibri" panose="020F0502020204030204" pitchFamily="34" charset="0"/>
                <a:ea typeface="+mn-ea"/>
                <a:cs typeface="+mn-cs"/>
              </a:rPr>
              <a:t>,</a:t>
            </a:r>
            <a:r>
              <a:rPr lang="sr-Latn-RS" sz="2800" kern="1200" dirty="0">
                <a:solidFill>
                  <a:srgbClr val="000000"/>
                </a:solidFill>
                <a:effectLst/>
                <a:latin typeface="Calibri" panose="020F0502020204030204" pitchFamily="34" charset="0"/>
                <a:ea typeface="+mn-ea"/>
                <a:cs typeface="+mn-cs"/>
              </a:rPr>
              <a:t> </a:t>
            </a:r>
            <a:r>
              <a:rPr lang="sr-Cyrl-RS" sz="2800" kern="1200" dirty="0">
                <a:solidFill>
                  <a:srgbClr val="000000"/>
                </a:solidFill>
                <a:effectLst/>
                <a:latin typeface="Calibri" panose="020F0502020204030204" pitchFamily="34" charset="0"/>
                <a:ea typeface="+mn-ea"/>
                <a:cs typeface="+mn-cs"/>
              </a:rPr>
              <a:t>гликоген прелази у млечну киселину а </a:t>
            </a:r>
            <a:r>
              <a:rPr lang="sr-Latn-RS" sz="2800" kern="1200" dirty="0">
                <a:solidFill>
                  <a:srgbClr val="000000"/>
                </a:solidFill>
                <a:effectLst/>
                <a:latin typeface="Calibri" panose="020F0502020204030204" pitchFamily="34" charset="0"/>
                <a:ea typeface="+mn-ea"/>
                <a:cs typeface="+mn-cs"/>
              </a:rPr>
              <a:t>месо </a:t>
            </a:r>
            <a:r>
              <a:rPr lang="sr-Cyrl-RS" sz="2800" kern="1200" dirty="0">
                <a:solidFill>
                  <a:srgbClr val="000000"/>
                </a:solidFill>
                <a:effectLst/>
                <a:latin typeface="Calibri" panose="020F0502020204030204" pitchFamily="34" charset="0"/>
                <a:ea typeface="+mn-ea"/>
                <a:cs typeface="+mn-cs"/>
              </a:rPr>
              <a:t>се </a:t>
            </a:r>
            <a:r>
              <a:rPr lang="sr-Latn-RS" sz="2800" kern="1200" dirty="0">
                <a:solidFill>
                  <a:srgbClr val="000000"/>
                </a:solidFill>
                <a:effectLst/>
                <a:latin typeface="Calibri" panose="020F0502020204030204" pitchFamily="34" charset="0"/>
                <a:ea typeface="+mn-ea"/>
                <a:cs typeface="+mn-cs"/>
              </a:rPr>
              <a:t>стврдњава</a:t>
            </a:r>
            <a:r>
              <a:rPr lang="sr-Cyrl-RS" sz="2800" kern="1200" dirty="0">
                <a:solidFill>
                  <a:srgbClr val="000000"/>
                </a:solidFill>
                <a:effectLst/>
                <a:latin typeface="Calibri" panose="020F0502020204030204" pitchFamily="34" charset="0"/>
                <a:ea typeface="+mn-ea"/>
                <a:cs typeface="+mn-cs"/>
              </a:rPr>
              <a:t> </a:t>
            </a:r>
            <a:r>
              <a:rPr lang="en-US" sz="2800" kern="1200" dirty="0">
                <a:solidFill>
                  <a:srgbClr val="000000"/>
                </a:solidFill>
                <a:effectLst/>
                <a:latin typeface="Calibri" panose="020F0502020204030204" pitchFamily="34" charset="0"/>
                <a:ea typeface="+mn-ea"/>
                <a:cs typeface="+mn-cs"/>
              </a:rPr>
              <a:t>- </a:t>
            </a:r>
            <a:r>
              <a:rPr lang="en-US" sz="2800" kern="1200" dirty="0">
                <a:solidFill>
                  <a:srgbClr val="000000"/>
                </a:solidFill>
                <a:effectLst/>
                <a:highlight>
                  <a:srgbClr val="FF0000"/>
                </a:highlight>
                <a:latin typeface="Calibri" panose="020F0502020204030204" pitchFamily="34" charset="0"/>
                <a:ea typeface="+mn-ea"/>
                <a:cs typeface="+mn-cs"/>
              </a:rPr>
              <a:t>“</a:t>
            </a:r>
            <a:r>
              <a:rPr lang="sr-Latn-RS" sz="2800" kern="1200" dirty="0">
                <a:solidFill>
                  <a:srgbClr val="000000"/>
                </a:solidFill>
                <a:effectLst/>
                <a:highlight>
                  <a:srgbClr val="FF0000"/>
                </a:highlight>
                <a:latin typeface="Calibri" panose="020F0502020204030204" pitchFamily="34" charset="0"/>
                <a:ea typeface="+mn-ea"/>
                <a:cs typeface="+mn-cs"/>
              </a:rPr>
              <a:t>Rigor mortis</a:t>
            </a:r>
            <a:r>
              <a:rPr lang="en-US" sz="2800" kern="1200" dirty="0">
                <a:solidFill>
                  <a:srgbClr val="000000"/>
                </a:solidFill>
                <a:effectLst/>
                <a:highlight>
                  <a:srgbClr val="FF0000"/>
                </a:highlight>
                <a:latin typeface="Calibri" panose="020F0502020204030204" pitchFamily="34" charset="0"/>
                <a:ea typeface="+mn-ea"/>
                <a:cs typeface="+mn-cs"/>
              </a:rPr>
              <a:t>”</a:t>
            </a:r>
            <a:r>
              <a:rPr lang="sr-Latn-RS" sz="2800" kern="1200" dirty="0">
                <a:solidFill>
                  <a:srgbClr val="000000"/>
                </a:solidFill>
                <a:effectLst/>
                <a:highlight>
                  <a:srgbClr val="FF0000"/>
                </a:highlight>
                <a:latin typeface="Calibri" panose="020F0502020204030204" pitchFamily="34" charset="0"/>
                <a:ea typeface="+mn-ea"/>
                <a:cs typeface="+mn-cs"/>
              </a:rPr>
              <a:t> </a:t>
            </a:r>
            <a:endParaRPr lang="sr-Cyrl-RS" sz="2800" kern="1200" dirty="0">
              <a:solidFill>
                <a:srgbClr val="000000"/>
              </a:solidFill>
              <a:effectLst/>
              <a:highlight>
                <a:srgbClr val="FF0000"/>
              </a:highligh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sr-Latn-RS" sz="2800" kern="1200" dirty="0">
                <a:solidFill>
                  <a:srgbClr val="000000"/>
                </a:solidFill>
                <a:effectLst/>
                <a:latin typeface="Calibri" panose="020F0502020204030204" pitchFamily="34" charset="0"/>
                <a:ea typeface="+mn-ea"/>
                <a:cs typeface="+mn-cs"/>
              </a:rPr>
              <a:t>Због брзог одвијања процеса након одстрела дивљачи</a:t>
            </a:r>
            <a:r>
              <a:rPr lang="sr-Cyrl-RS" sz="2800" kern="1200" dirty="0">
                <a:solidFill>
                  <a:srgbClr val="000000"/>
                </a:solidFill>
                <a:effectLst/>
                <a:latin typeface="Calibri" panose="020F0502020204030204" pitchFamily="34" charset="0"/>
                <a:ea typeface="+mn-ea"/>
                <a:cs typeface="+mn-cs"/>
              </a:rPr>
              <a:t> (око 4 сата),</a:t>
            </a:r>
            <a:r>
              <a:rPr lang="sr-Latn-RS" sz="2800" kern="1200" dirty="0">
                <a:solidFill>
                  <a:srgbClr val="000000"/>
                </a:solidFill>
                <a:effectLst/>
                <a:latin typeface="Calibri" panose="020F0502020204030204" pitchFamily="34" charset="0"/>
                <a:ea typeface="+mn-ea"/>
                <a:cs typeface="+mn-cs"/>
              </a:rPr>
              <a:t> потребно је дивљач да се што пре расхлади,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sr-Latn-RS" sz="2800" kern="1200" dirty="0">
                <a:solidFill>
                  <a:srgbClr val="000000"/>
                </a:solidFill>
                <a:effectLst/>
                <a:latin typeface="Calibri" panose="020F0502020204030204" pitchFamily="34" charset="0"/>
                <a:ea typeface="+mn-ea"/>
                <a:cs typeface="+mn-cs"/>
              </a:rPr>
              <a:t>Да би се обезбедио што бољи квалитет и здравствена исправност меса, неопходна је стална едукација лица, која у било којој фази обраде или прераде меса долазе у додир са трупом или месом и наравно, сарадња са њима. При томе, значајну улогу имају ветеринарски инспектори.</a:t>
            </a:r>
            <a:endParaRPr lang="sr-Latn-RS" sz="2800" dirty="0">
              <a:effectLst/>
            </a:endParaRPr>
          </a:p>
          <a:p>
            <a:endParaRPr lang="sr-Latn-RS" dirty="0"/>
          </a:p>
        </p:txBody>
      </p:sp>
    </p:spTree>
    <p:extLst>
      <p:ext uri="{BB962C8B-B14F-4D97-AF65-F5344CB8AC3E}">
        <p14:creationId xmlns:p14="http://schemas.microsoft.com/office/powerpoint/2010/main" val="269819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82039-1BD2-30C6-B4AC-707EA676B990}"/>
              </a:ext>
            </a:extLst>
          </p:cNvPr>
          <p:cNvSpPr>
            <a:spLocks noGrp="1"/>
          </p:cNvSpPr>
          <p:nvPr>
            <p:ph idx="1"/>
          </p:nvPr>
        </p:nvSpPr>
        <p:spPr>
          <a:xfrm>
            <a:off x="98855" y="1018834"/>
            <a:ext cx="11977815" cy="5530248"/>
          </a:xfrm>
        </p:spPr>
        <p:txBody>
          <a:bodyPr>
            <a:noAutofit/>
          </a:bodyPr>
          <a:lstStyle/>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Под појмом квалитета меса подразумевају се одређена својства као што су: биохемијска, физичка, хемијска, сензорна, технолошка, микробиолошка и хигијенска. Месо дивљачи има одређене предности у исхрани људи у односу на остале врсте меса али и могуће недостатке које приликом употребе треба имати на уму.</a:t>
            </a:r>
            <a:endParaRPr lang="sr-Latn-RS" dirty="0">
              <a:effectLst/>
            </a:endParaRPr>
          </a:p>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Веома важан аспект укуса меса је и обавеза да месо дивљачи одлежи извесно време да би се одређени биохемијски процеси одвијали у њему и месо било још укусније.  Овај процес познат је под називом ,,зрење меса,,.</a:t>
            </a:r>
            <a:endParaRPr lang="sr-Latn-RS" dirty="0">
              <a:effectLst/>
            </a:endParaRPr>
          </a:p>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Одрживост меса дивљачи је велика, ако се на време дивљачи изваде изнутрице и ако се дивљач правилно охлади. Код длакаве и пернате  дивљачи треба што пре извадити унутрашње органе. Дивљач на веће удаљености треба транспортовати неупаковану. </a:t>
            </a:r>
            <a:endParaRPr lang="sr-Cyrl-RS"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kern="1200" dirty="0">
                <a:solidFill>
                  <a:srgbClr val="000000"/>
                </a:solidFill>
                <a:effectLst/>
                <a:latin typeface="Calibri" panose="020F0502020204030204" pitchFamily="34" charset="0"/>
                <a:ea typeface="+mn-ea"/>
                <a:cs typeface="+mn-cs"/>
              </a:rPr>
              <a:t>Месо дивљачи се чува у хладњач</a:t>
            </a:r>
            <a:r>
              <a:rPr lang="sr-Cyrl-RS" kern="1200" dirty="0">
                <a:solidFill>
                  <a:srgbClr val="000000"/>
                </a:solidFill>
                <a:effectLst/>
                <a:latin typeface="Calibri" panose="020F0502020204030204" pitchFamily="34" charset="0"/>
                <a:ea typeface="+mn-ea"/>
                <a:cs typeface="+mn-cs"/>
              </a:rPr>
              <a:t>и на </a:t>
            </a:r>
            <a:r>
              <a:rPr lang="sr-Latn-RS" kern="1200" dirty="0">
                <a:solidFill>
                  <a:srgbClr val="000000"/>
                </a:solidFill>
                <a:effectLst/>
                <a:latin typeface="Calibri" panose="020F0502020204030204" pitchFamily="34" charset="0"/>
                <a:ea typeface="+mn-ea"/>
                <a:cs typeface="+mn-cs"/>
              </a:rPr>
              <a:t>температур</a:t>
            </a:r>
            <a:r>
              <a:rPr lang="sr-Cyrl-RS" kern="1200" dirty="0">
                <a:solidFill>
                  <a:srgbClr val="000000"/>
                </a:solidFill>
                <a:effectLst/>
                <a:latin typeface="Calibri" panose="020F0502020204030204" pitchFamily="34" charset="0"/>
                <a:ea typeface="+mn-ea"/>
                <a:cs typeface="+mn-cs"/>
              </a:rPr>
              <a:t>и</a:t>
            </a:r>
            <a:r>
              <a:rPr lang="sr-Latn-RS" kern="1200" dirty="0">
                <a:solidFill>
                  <a:srgbClr val="000000"/>
                </a:solidFill>
                <a:effectLst/>
                <a:latin typeface="Calibri" panose="020F0502020204030204" pitchFamily="34" charset="0"/>
                <a:ea typeface="+mn-ea"/>
                <a:cs typeface="+mn-cs"/>
              </a:rPr>
              <a:t> испод 0</a:t>
            </a:r>
            <a:r>
              <a:rPr lang="sr-Latn-RS" b="1" kern="1200" dirty="0">
                <a:solidFill>
                  <a:srgbClr val="000000"/>
                </a:solidFill>
                <a:effectLst/>
                <a:latin typeface="+mn-ea"/>
                <a:ea typeface="+mn-ea"/>
                <a:cs typeface="+mn-cs"/>
              </a:rPr>
              <a:t>°</a:t>
            </a:r>
            <a:r>
              <a:rPr lang="sr-Cyrl-RS" kern="1200" dirty="0">
                <a:solidFill>
                  <a:srgbClr val="000000"/>
                </a:solidFill>
                <a:effectLst/>
                <a:latin typeface="+mn-ea"/>
                <a:ea typeface="+mn-ea"/>
                <a:cs typeface="+mn-cs"/>
              </a:rPr>
              <a:t>С</a:t>
            </a:r>
            <a:r>
              <a:rPr lang="sr-Latn-RS" kern="1200" dirty="0">
                <a:solidFill>
                  <a:srgbClr val="000000"/>
                </a:solidFill>
                <a:effectLst/>
                <a:latin typeface="Calibri" panose="020F0502020204030204" pitchFamily="34" charset="0"/>
                <a:ea typeface="+mn-ea"/>
                <a:cs typeface="+mn-cs"/>
              </a:rPr>
              <a:t>, </a:t>
            </a:r>
            <a:r>
              <a:rPr lang="sr-Cyrl-RS" kern="1200" dirty="0">
                <a:solidFill>
                  <a:srgbClr val="000000"/>
                </a:solidFill>
                <a:effectLst/>
                <a:latin typeface="Calibri" panose="020F0502020204030204" pitchFamily="34" charset="0"/>
                <a:ea typeface="+mn-ea"/>
                <a:cs typeface="+mn-cs"/>
              </a:rPr>
              <a:t>и</a:t>
            </a:r>
            <a:r>
              <a:rPr lang="sr-Latn-RS" kern="1200" dirty="0">
                <a:solidFill>
                  <a:srgbClr val="000000"/>
                </a:solidFill>
                <a:effectLst/>
                <a:latin typeface="Calibri" panose="020F0502020204030204" pitchFamily="34" charset="0"/>
                <a:ea typeface="+mn-ea"/>
                <a:cs typeface="+mn-cs"/>
              </a:rPr>
              <a:t> влажност</a:t>
            </a:r>
            <a:r>
              <a:rPr lang="sr-Cyrl-RS" kern="1200" dirty="0">
                <a:solidFill>
                  <a:srgbClr val="000000"/>
                </a:solidFill>
                <a:effectLst/>
                <a:latin typeface="Calibri" panose="020F0502020204030204" pitchFamily="34" charset="0"/>
                <a:ea typeface="+mn-ea"/>
                <a:cs typeface="+mn-cs"/>
              </a:rPr>
              <a:t>и</a:t>
            </a:r>
            <a:r>
              <a:rPr lang="sr-Latn-RS" kern="1200" dirty="0">
                <a:solidFill>
                  <a:srgbClr val="000000"/>
                </a:solidFill>
                <a:effectLst/>
                <a:latin typeface="Calibri" panose="020F0502020204030204" pitchFamily="34" charset="0"/>
                <a:ea typeface="+mn-ea"/>
                <a:cs typeface="+mn-cs"/>
              </a:rPr>
              <a:t> ваздуха око 85%. </a:t>
            </a:r>
            <a:endParaRPr lang="sr-Cyrl-RS" kern="1200" dirty="0">
              <a:solidFill>
                <a:srgbClr val="000000"/>
              </a:solidFill>
              <a:effectLst/>
              <a:latin typeface="Calibri" panose="020F0502020204030204" pitchFamily="34" charset="0"/>
              <a:ea typeface="+mn-ea"/>
              <a:cs typeface="+mn-cs"/>
            </a:endParaRPr>
          </a:p>
          <a:p>
            <a:endParaRPr lang="sr-Latn-RS" dirty="0"/>
          </a:p>
        </p:txBody>
      </p:sp>
      <p:sp>
        <p:nvSpPr>
          <p:cNvPr id="2" name="Title 1">
            <a:extLst>
              <a:ext uri="{FF2B5EF4-FFF2-40B4-BE49-F238E27FC236}">
                <a16:creationId xmlns:a16="http://schemas.microsoft.com/office/drawing/2014/main" id="{FB45ACB8-6500-FD4D-EAA9-D9F38E5D7709}"/>
              </a:ext>
            </a:extLst>
          </p:cNvPr>
          <p:cNvSpPr txBox="1">
            <a:spLocks/>
          </p:cNvSpPr>
          <p:nvPr/>
        </p:nvSpPr>
        <p:spPr>
          <a:xfrm>
            <a:off x="420130" y="172996"/>
            <a:ext cx="10983097" cy="845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dirty="0">
                <a:solidFill>
                  <a:srgbClr val="000000"/>
                </a:solidFill>
                <a:latin typeface="Calibri" panose="020F0502020204030204" pitchFamily="34" charset="0"/>
                <a:ea typeface="+mn-ea"/>
                <a:cs typeface="+mn-cs"/>
              </a:rPr>
              <a:t>М</a:t>
            </a:r>
            <a:r>
              <a:rPr lang="sr-Latn-RS" dirty="0">
                <a:solidFill>
                  <a:srgbClr val="000000"/>
                </a:solidFill>
                <a:latin typeface="Calibri" panose="020F0502020204030204" pitchFamily="34" charset="0"/>
                <a:ea typeface="+mn-ea"/>
                <a:cs typeface="+mn-cs"/>
              </a:rPr>
              <a:t>ес</a:t>
            </a:r>
            <a:r>
              <a:rPr lang="sr-Cyrl-RS" dirty="0">
                <a:solidFill>
                  <a:srgbClr val="000000"/>
                </a:solidFill>
                <a:latin typeface="Calibri" panose="020F0502020204030204" pitchFamily="34" charset="0"/>
                <a:ea typeface="+mn-ea"/>
                <a:cs typeface="+mn-cs"/>
              </a:rPr>
              <a:t>о</a:t>
            </a:r>
            <a:r>
              <a:rPr lang="sr-Latn-RS" dirty="0">
                <a:solidFill>
                  <a:srgbClr val="000000"/>
                </a:solidFill>
                <a:latin typeface="Calibri" panose="020F0502020204030204" pitchFamily="34" charset="0"/>
                <a:ea typeface="+mn-ea"/>
                <a:cs typeface="+mn-cs"/>
              </a:rPr>
              <a:t> дивљачи након одстрела</a:t>
            </a:r>
            <a:endParaRPr lang="sr-Latn-RS" dirty="0"/>
          </a:p>
        </p:txBody>
      </p:sp>
    </p:spTree>
    <p:extLst>
      <p:ext uri="{BB962C8B-B14F-4D97-AF65-F5344CB8AC3E}">
        <p14:creationId xmlns:p14="http://schemas.microsoft.com/office/powerpoint/2010/main" val="113925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AAD2C-FB51-5AD8-DC5B-68DC355F02E5}"/>
              </a:ext>
            </a:extLst>
          </p:cNvPr>
          <p:cNvSpPr>
            <a:spLocks noGrp="1"/>
          </p:cNvSpPr>
          <p:nvPr>
            <p:ph idx="1"/>
          </p:nvPr>
        </p:nvSpPr>
        <p:spPr>
          <a:xfrm>
            <a:off x="304800" y="576943"/>
            <a:ext cx="11796584" cy="6194559"/>
          </a:xfrm>
        </p:spPr>
        <p:txBody>
          <a:bodyPr>
            <a:normAutofit/>
          </a:bodyPr>
          <a:lstStyle/>
          <a:p>
            <a:r>
              <a:rPr lang="sr-Cyrl-RS" dirty="0"/>
              <a:t>Припремна -</a:t>
            </a:r>
            <a:r>
              <a:rPr lang="sr-Cyrl-RS" sz="2800" dirty="0"/>
              <a:t> механичко-физичка обрада</a:t>
            </a:r>
          </a:p>
          <a:p>
            <a:r>
              <a:rPr lang="sr-Cyrl-RS" dirty="0"/>
              <a:t>Скидање </a:t>
            </a:r>
            <a:r>
              <a:rPr lang="sr-Cyrl-RS" sz="2800" dirty="0"/>
              <a:t>коже</a:t>
            </a:r>
          </a:p>
          <a:p>
            <a:r>
              <a:rPr lang="sr-Cyrl-RS" dirty="0"/>
              <a:t>Шурење водом око 90 </a:t>
            </a:r>
            <a:r>
              <a:rPr lang="sr-Latn-RS" b="1" kern="1200" dirty="0">
                <a:solidFill>
                  <a:srgbClr val="000000"/>
                </a:solidFill>
                <a:effectLst/>
                <a:latin typeface="+mn-ea"/>
                <a:ea typeface="+mn-ea"/>
                <a:cs typeface="+mn-cs"/>
              </a:rPr>
              <a:t>°</a:t>
            </a:r>
            <a:r>
              <a:rPr lang="sr-Cyrl-RS" kern="1200" dirty="0">
                <a:solidFill>
                  <a:srgbClr val="000000"/>
                </a:solidFill>
                <a:effectLst/>
                <a:latin typeface="+mn-ea"/>
                <a:ea typeface="+mn-ea"/>
                <a:cs typeface="+mn-cs"/>
              </a:rPr>
              <a:t>С</a:t>
            </a:r>
            <a:endParaRPr lang="sr-Cyrl-RS" dirty="0"/>
          </a:p>
          <a:p>
            <a:r>
              <a:rPr lang="sr-Cyrl-RS" sz="2800" dirty="0"/>
              <a:t>Чупање пернате дивљачи </a:t>
            </a:r>
          </a:p>
          <a:p>
            <a:r>
              <a:rPr lang="sr-Cyrl-RS" dirty="0"/>
              <a:t>Фламбирање</a:t>
            </a:r>
          </a:p>
          <a:p>
            <a:r>
              <a:rPr lang="sr-Cyrl-RS" dirty="0"/>
              <a:t>Вађење</a:t>
            </a:r>
            <a:r>
              <a:rPr lang="sr-Cyrl-RS" sz="2800" dirty="0"/>
              <a:t> изнутрица</a:t>
            </a:r>
          </a:p>
          <a:p>
            <a:r>
              <a:rPr lang="sr-Cyrl-RS" dirty="0"/>
              <a:t>Одлежавање у пацу убрзава се зрење меса </a:t>
            </a:r>
          </a:p>
          <a:p>
            <a:r>
              <a:rPr lang="sr-Cyrl-RS" dirty="0"/>
              <a:t>Месо постаје мекше, лакше сварљиво, сочније, пријатног мириса и лакше за термичку припрему</a:t>
            </a:r>
          </a:p>
          <a:p>
            <a:r>
              <a:rPr lang="sr-Cyrl-RS" dirty="0"/>
              <a:t>Пац се састоји од</a:t>
            </a:r>
          </a:p>
          <a:p>
            <a:r>
              <a:rPr lang="sr-Cyrl-RS" dirty="0"/>
              <a:t>Гарни букет-шаргарепа, целер, першун, црни и бели лук, бибер у зрну, ловоров лист, вода, бело вино, сирће, клека, игличе бора...</a:t>
            </a:r>
          </a:p>
          <a:p>
            <a:endParaRPr lang="sr-Cyrl-RS" dirty="0"/>
          </a:p>
          <a:p>
            <a:endParaRPr lang="sr-Latn-RS" dirty="0"/>
          </a:p>
        </p:txBody>
      </p:sp>
    </p:spTree>
    <p:extLst>
      <p:ext uri="{BB962C8B-B14F-4D97-AF65-F5344CB8AC3E}">
        <p14:creationId xmlns:p14="http://schemas.microsoft.com/office/powerpoint/2010/main" val="343021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771C-F032-737E-516A-0181B8FF61DD}"/>
              </a:ext>
            </a:extLst>
          </p:cNvPr>
          <p:cNvSpPr>
            <a:spLocks noGrp="1"/>
          </p:cNvSpPr>
          <p:nvPr>
            <p:ph type="title"/>
          </p:nvPr>
        </p:nvSpPr>
        <p:spPr>
          <a:xfrm>
            <a:off x="839788" y="365125"/>
            <a:ext cx="10515600" cy="900821"/>
          </a:xfrm>
        </p:spPr>
        <p:txBody>
          <a:bodyPr/>
          <a:lstStyle/>
          <a:p>
            <a:r>
              <a:rPr lang="sr-Cyrl-RS" dirty="0"/>
              <a:t>Зрење меса маринирањем </a:t>
            </a:r>
            <a:endParaRPr lang="sr-Latn-RS" dirty="0"/>
          </a:p>
        </p:txBody>
      </p:sp>
      <p:sp>
        <p:nvSpPr>
          <p:cNvPr id="6" name="Text Placeholder 5">
            <a:extLst>
              <a:ext uri="{FF2B5EF4-FFF2-40B4-BE49-F238E27FC236}">
                <a16:creationId xmlns:a16="http://schemas.microsoft.com/office/drawing/2014/main" id="{980366E7-B513-6F5B-4083-F48A06A0B3E7}"/>
              </a:ext>
            </a:extLst>
          </p:cNvPr>
          <p:cNvSpPr>
            <a:spLocks noGrp="1"/>
          </p:cNvSpPr>
          <p:nvPr>
            <p:ph type="body" idx="1"/>
          </p:nvPr>
        </p:nvSpPr>
        <p:spPr>
          <a:xfrm>
            <a:off x="836612" y="1559526"/>
            <a:ext cx="5157787" cy="394772"/>
          </a:xfrm>
        </p:spPr>
        <p:txBody>
          <a:bodyPr>
            <a:normAutofit lnSpcReduction="10000"/>
          </a:bodyPr>
          <a:lstStyle/>
          <a:p>
            <a:r>
              <a:rPr lang="sr-Cyrl-RS" dirty="0"/>
              <a:t>Кувани пац</a:t>
            </a:r>
            <a:endParaRPr lang="sr-Latn-RS" dirty="0"/>
          </a:p>
        </p:txBody>
      </p:sp>
      <p:sp>
        <p:nvSpPr>
          <p:cNvPr id="3" name="Content Placeholder 2">
            <a:extLst>
              <a:ext uri="{FF2B5EF4-FFF2-40B4-BE49-F238E27FC236}">
                <a16:creationId xmlns:a16="http://schemas.microsoft.com/office/drawing/2014/main" id="{8BB16304-DCD4-3057-2EDC-73F985A29216}"/>
              </a:ext>
            </a:extLst>
          </p:cNvPr>
          <p:cNvSpPr>
            <a:spLocks noGrp="1"/>
          </p:cNvSpPr>
          <p:nvPr>
            <p:ph sz="half" idx="2"/>
          </p:nvPr>
        </p:nvSpPr>
        <p:spPr>
          <a:xfrm>
            <a:off x="280086" y="2141838"/>
            <a:ext cx="5717489" cy="4351037"/>
          </a:xfrm>
        </p:spPr>
        <p:txBody>
          <a:bodyPr>
            <a:normAutofit fontScale="92500" lnSpcReduction="20000"/>
          </a:bodyPr>
          <a:lstStyle/>
          <a:p>
            <a:r>
              <a:rPr lang="sr-Cyrl-RS" dirty="0"/>
              <a:t>шаргарепа, целер, першун, црни лук, бибер у зрну, ловоров лист, вода, бело вино, сирће</a:t>
            </a:r>
          </a:p>
          <a:p>
            <a:r>
              <a:rPr lang="sr-Cyrl-RS" dirty="0"/>
              <a:t>Намирнице се прво прокувају око 1 час, природно охладе и у припремљен пац се потопи месо дивљачи</a:t>
            </a:r>
          </a:p>
          <a:p>
            <a:r>
              <a:rPr lang="sr-Cyrl-RS" dirty="0"/>
              <a:t>Месо у пацу треба да остане минимално 24 часа, а најчешће око 3-4 дана, на температури од 4-5 степени, уз повремено окретање</a:t>
            </a:r>
          </a:p>
          <a:p>
            <a:r>
              <a:rPr lang="sr-Cyrl-RS" dirty="0"/>
              <a:t>Након тога месо је спремно за термичку обраду</a:t>
            </a:r>
            <a:endParaRPr lang="sr-Latn-RS" dirty="0"/>
          </a:p>
        </p:txBody>
      </p:sp>
      <p:sp>
        <p:nvSpPr>
          <p:cNvPr id="7" name="Text Placeholder 6">
            <a:extLst>
              <a:ext uri="{FF2B5EF4-FFF2-40B4-BE49-F238E27FC236}">
                <a16:creationId xmlns:a16="http://schemas.microsoft.com/office/drawing/2014/main" id="{EF853ACA-4C8C-EC12-890C-DF7F3F8ECCD2}"/>
              </a:ext>
            </a:extLst>
          </p:cNvPr>
          <p:cNvSpPr>
            <a:spLocks noGrp="1"/>
          </p:cNvSpPr>
          <p:nvPr>
            <p:ph type="body" sz="quarter" idx="3"/>
          </p:nvPr>
        </p:nvSpPr>
        <p:spPr>
          <a:xfrm>
            <a:off x="7175156" y="1557595"/>
            <a:ext cx="4267543" cy="518340"/>
          </a:xfrm>
        </p:spPr>
        <p:txBody>
          <a:bodyPr>
            <a:normAutofit lnSpcReduction="10000"/>
          </a:bodyPr>
          <a:lstStyle/>
          <a:p>
            <a:r>
              <a:rPr lang="sr-Cyrl-RS" dirty="0"/>
              <a:t>Сирови пац</a:t>
            </a:r>
            <a:endParaRPr lang="sr-Latn-RS" dirty="0"/>
          </a:p>
        </p:txBody>
      </p:sp>
      <p:sp>
        <p:nvSpPr>
          <p:cNvPr id="8" name="Content Placeholder 7">
            <a:extLst>
              <a:ext uri="{FF2B5EF4-FFF2-40B4-BE49-F238E27FC236}">
                <a16:creationId xmlns:a16="http://schemas.microsoft.com/office/drawing/2014/main" id="{FD35D004-FBD5-C8B0-1985-CAD511A6FCE5}"/>
              </a:ext>
            </a:extLst>
          </p:cNvPr>
          <p:cNvSpPr>
            <a:spLocks noGrp="1"/>
          </p:cNvSpPr>
          <p:nvPr>
            <p:ph sz="quarter" idx="4"/>
          </p:nvPr>
        </p:nvSpPr>
        <p:spPr>
          <a:xfrm>
            <a:off x="6926368" y="2367584"/>
            <a:ext cx="5076162" cy="3899544"/>
          </a:xfrm>
        </p:spPr>
        <p:txBody>
          <a:bodyPr>
            <a:normAutofit fontScale="92500" lnSpcReduction="20000"/>
          </a:bodyPr>
          <a:lstStyle/>
          <a:p>
            <a:r>
              <a:rPr lang="sr-Cyrl-RS" dirty="0"/>
              <a:t>шаргарепа, целер, першун, црни лук, бибер у зрну, ловоров лист, киселе јабуке (наранџа), бело вино, </a:t>
            </a:r>
          </a:p>
          <a:p>
            <a:r>
              <a:rPr lang="sr-Cyrl-RS" dirty="0"/>
              <a:t>Месо у пацу треба да остане 1-2 дана, на температури од 4-5 степени</a:t>
            </a:r>
            <a:endParaRPr lang="sr-Latn-RS" dirty="0"/>
          </a:p>
        </p:txBody>
      </p:sp>
    </p:spTree>
    <p:extLst>
      <p:ext uri="{BB962C8B-B14F-4D97-AF65-F5344CB8AC3E}">
        <p14:creationId xmlns:p14="http://schemas.microsoft.com/office/powerpoint/2010/main" val="258046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1ECEB-1B27-CE99-4347-C671A8938EC6}"/>
              </a:ext>
            </a:extLst>
          </p:cNvPr>
          <p:cNvSpPr>
            <a:spLocks noGrp="1"/>
          </p:cNvSpPr>
          <p:nvPr>
            <p:ph idx="1"/>
          </p:nvPr>
        </p:nvSpPr>
        <p:spPr>
          <a:xfrm>
            <a:off x="296561" y="667265"/>
            <a:ext cx="11730681" cy="6013621"/>
          </a:xfrm>
        </p:spPr>
        <p:txBody>
          <a:bodyPr>
            <a:normAutofit/>
          </a:bodyPr>
          <a:lstStyle/>
          <a:p>
            <a:r>
              <a:rPr lang="sr-Cyrl-RS" sz="3200" dirty="0"/>
              <a:t>После одлежавања меса у пацу</a:t>
            </a:r>
          </a:p>
          <a:p>
            <a:pPr marL="0" indent="0">
              <a:buNone/>
            </a:pPr>
            <a:endParaRPr lang="sr-Cyrl-RS" sz="3200" dirty="0"/>
          </a:p>
          <a:p>
            <a:r>
              <a:rPr lang="sr-Cyrl-RS" sz="3200" dirty="0"/>
              <a:t>Шпикује се сланином и различитим зачинским биљем </a:t>
            </a:r>
          </a:p>
          <a:p>
            <a:endParaRPr lang="sr-Cyrl-RS" sz="3200" dirty="0"/>
          </a:p>
          <a:p>
            <a:r>
              <a:rPr lang="sr-Cyrl-RS" sz="3200" dirty="0"/>
              <a:t>Приликом припремања специјалитета од меса дивљачи користе се различите комбинације зачинског биља са јаким тамним сосовима и црвеним вином</a:t>
            </a:r>
          </a:p>
          <a:p>
            <a:r>
              <a:rPr lang="sr-Cyrl-RS" sz="3200" dirty="0"/>
              <a:t>Уз јела од дивљачи сервирају се прилози као што су париске кнедле, чешке кнедле, глазиран кестен, печене јабуке, динстани црвени купус и др.</a:t>
            </a:r>
            <a:endParaRPr lang="sr-Latn-RS" sz="3200" dirty="0"/>
          </a:p>
        </p:txBody>
      </p:sp>
    </p:spTree>
    <p:extLst>
      <p:ext uri="{BB962C8B-B14F-4D97-AF65-F5344CB8AC3E}">
        <p14:creationId xmlns:p14="http://schemas.microsoft.com/office/powerpoint/2010/main" val="1205476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FD3C96-8DD5-BD62-D078-869FC8090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253" y="0"/>
            <a:ext cx="3558746" cy="2465397"/>
          </a:xfrm>
          <a:prstGeom prst="rect">
            <a:avLst/>
          </a:prstGeom>
        </p:spPr>
      </p:pic>
      <p:sp>
        <p:nvSpPr>
          <p:cNvPr id="12" name="Title 11">
            <a:extLst>
              <a:ext uri="{FF2B5EF4-FFF2-40B4-BE49-F238E27FC236}">
                <a16:creationId xmlns:a16="http://schemas.microsoft.com/office/drawing/2014/main" id="{DFCF6196-FCB1-8ECF-F029-FB1C1EAC8F5A}"/>
              </a:ext>
            </a:extLst>
          </p:cNvPr>
          <p:cNvSpPr>
            <a:spLocks noGrp="1"/>
          </p:cNvSpPr>
          <p:nvPr>
            <p:ph type="title"/>
          </p:nvPr>
        </p:nvSpPr>
        <p:spPr>
          <a:xfrm>
            <a:off x="838200" y="365126"/>
            <a:ext cx="10515600" cy="384518"/>
          </a:xfrm>
        </p:spPr>
        <p:txBody>
          <a:bodyPr>
            <a:normAutofit fontScale="90000"/>
          </a:bodyPr>
          <a:lstStyle/>
          <a:p>
            <a:r>
              <a:rPr lang="sr-Latn-RS" i="1" dirty="0"/>
              <a:t>Trichinella</a:t>
            </a:r>
            <a:r>
              <a:rPr lang="sr-Latn-RS" dirty="0"/>
              <a:t> </a:t>
            </a:r>
            <a:r>
              <a:rPr lang="sr-Latn-RS" i="1" dirty="0"/>
              <a:t>spiralis</a:t>
            </a:r>
            <a:endParaRPr lang="sr-Latn-RS" dirty="0"/>
          </a:p>
        </p:txBody>
      </p:sp>
      <p:sp>
        <p:nvSpPr>
          <p:cNvPr id="13" name="Content Placeholder 12">
            <a:extLst>
              <a:ext uri="{FF2B5EF4-FFF2-40B4-BE49-F238E27FC236}">
                <a16:creationId xmlns:a16="http://schemas.microsoft.com/office/drawing/2014/main" id="{F224E75F-8560-F5A6-2868-0E0597F40073}"/>
              </a:ext>
            </a:extLst>
          </p:cNvPr>
          <p:cNvSpPr>
            <a:spLocks noGrp="1"/>
          </p:cNvSpPr>
          <p:nvPr>
            <p:ph idx="1"/>
          </p:nvPr>
        </p:nvSpPr>
        <p:spPr>
          <a:xfrm>
            <a:off x="0" y="1210962"/>
            <a:ext cx="12191999" cy="5647037"/>
          </a:xfrm>
        </p:spPr>
        <p:txBody>
          <a:bodyPr>
            <a:normAutofit/>
          </a:bodyPr>
          <a:lstStyle/>
          <a:p>
            <a:pPr marL="347472" indent="-347472" algn="l" rtl="0" eaLnBrk="1" latinLnBrk="0" hangingPunct="1">
              <a:spcBef>
                <a:spcPts val="768"/>
              </a:spcBef>
              <a:spcAft>
                <a:spcPts val="0"/>
              </a:spcAft>
            </a:pPr>
            <a:r>
              <a:rPr lang="sr-Cyrl-RS" dirty="0">
                <a:solidFill>
                  <a:srgbClr val="000000"/>
                </a:solidFill>
                <a:latin typeface="Times New Roman" panose="02020603050405020304" pitchFamily="18" charset="0"/>
                <a:cs typeface="Times New Roman" panose="02020603050405020304" pitchFamily="18" charset="0"/>
              </a:rPr>
              <a:t>В</a:t>
            </a:r>
            <a:r>
              <a:rPr lang="sr-Latn-RS" kern="1200" dirty="0">
                <a:solidFill>
                  <a:srgbClr val="000000"/>
                </a:solidFill>
                <a:effectLst/>
                <a:latin typeface="Times New Roman" panose="02020603050405020304" pitchFamily="18" charset="0"/>
                <a:cs typeface="Times New Roman" panose="02020603050405020304" pitchFamily="18" charset="0"/>
              </a:rPr>
              <a:t>еома ситне нематоде</a:t>
            </a:r>
            <a:r>
              <a:rPr lang="sr-Cyrl-RS" kern="1200" dirty="0">
                <a:solidFill>
                  <a:srgbClr val="000000"/>
                </a:solidFill>
                <a:effectLst/>
                <a:latin typeface="Times New Roman" panose="02020603050405020304" pitchFamily="18" charset="0"/>
                <a:cs typeface="Times New Roman" panose="02020603050405020304" pitchFamily="18" charset="0"/>
              </a:rPr>
              <a:t> – ваљкасти, обли црви</a:t>
            </a:r>
            <a:endParaRPr lang="sr-Latn-RS" dirty="0">
              <a:effectLst/>
              <a:latin typeface="Times New Roman" panose="02020603050405020304" pitchFamily="18" charset="0"/>
              <a:cs typeface="Times New Roman" panose="02020603050405020304" pitchFamily="18" charset="0"/>
            </a:endParaRPr>
          </a:p>
          <a:p>
            <a:pPr marL="347472" indent="-347472" algn="l" rtl="0" eaLnBrk="1" latinLnBrk="0" hangingPunct="1">
              <a:spcBef>
                <a:spcPts val="768"/>
              </a:spcBef>
              <a:spcAft>
                <a:spcPts val="0"/>
              </a:spcAft>
            </a:pPr>
            <a:r>
              <a:rPr lang="sr-Cyrl-RS" dirty="0">
                <a:solidFill>
                  <a:srgbClr val="000000"/>
                </a:solidFill>
                <a:latin typeface="Times New Roman" panose="02020603050405020304" pitchFamily="18" charset="0"/>
                <a:cs typeface="Times New Roman" panose="02020603050405020304" pitchFamily="18" charset="0"/>
              </a:rPr>
              <a:t>О</a:t>
            </a:r>
            <a:r>
              <a:rPr lang="sr-Latn-RS" kern="1200" dirty="0">
                <a:solidFill>
                  <a:srgbClr val="000000"/>
                </a:solidFill>
                <a:effectLst/>
                <a:latin typeface="Times New Roman" panose="02020603050405020304" pitchFamily="18" charset="0"/>
                <a:cs typeface="Times New Roman" panose="02020603050405020304" pitchFamily="18" charset="0"/>
              </a:rPr>
              <a:t>драсли паразити присутни </a:t>
            </a:r>
            <a:r>
              <a:rPr lang="sr-Cyrl-RS" kern="1200" dirty="0">
                <a:solidFill>
                  <a:srgbClr val="000000"/>
                </a:solidFill>
                <a:effectLst/>
                <a:latin typeface="Times New Roman" panose="02020603050405020304" pitchFamily="18" charset="0"/>
                <a:cs typeface="Times New Roman" panose="02020603050405020304" pitchFamily="18" charset="0"/>
              </a:rPr>
              <a:t>су </a:t>
            </a:r>
            <a:r>
              <a:rPr lang="sr-Latn-RS" kern="1200" dirty="0">
                <a:solidFill>
                  <a:srgbClr val="000000"/>
                </a:solidFill>
                <a:effectLst/>
                <a:latin typeface="Times New Roman" panose="02020603050405020304" pitchFamily="18" charset="0"/>
                <a:cs typeface="Times New Roman" panose="02020603050405020304" pitchFamily="18" charset="0"/>
              </a:rPr>
              <a:t>у танком цреву </a:t>
            </a:r>
            <a:r>
              <a:rPr lang="sr-Cyrl-RS" kern="1200" dirty="0">
                <a:solidFill>
                  <a:srgbClr val="000000"/>
                </a:solidFill>
                <a:effectLst/>
                <a:latin typeface="Times New Roman" panose="02020603050405020304" pitchFamily="18" charset="0"/>
                <a:cs typeface="Times New Roman" panose="02020603050405020304" pitchFamily="18" charset="0"/>
              </a:rPr>
              <a:t>док је </a:t>
            </a:r>
            <a:r>
              <a:rPr lang="sr-Latn-RS" kern="1200" dirty="0">
                <a:solidFill>
                  <a:srgbClr val="000000"/>
                </a:solidFill>
                <a:effectLst/>
                <a:latin typeface="Times New Roman" panose="02020603050405020304" pitchFamily="18" charset="0"/>
                <a:cs typeface="Times New Roman" panose="02020603050405020304" pitchFamily="18" charset="0"/>
              </a:rPr>
              <a:t>ларвени облик </a:t>
            </a:r>
            <a:r>
              <a:rPr lang="sr-Cyrl-RS" kern="1200" dirty="0">
                <a:solidFill>
                  <a:srgbClr val="000000"/>
                </a:solidFill>
                <a:effectLst/>
                <a:latin typeface="Times New Roman" panose="02020603050405020304" pitchFamily="18" charset="0"/>
                <a:cs typeface="Times New Roman" panose="02020603050405020304" pitchFamily="18" charset="0"/>
              </a:rPr>
              <a:t>присутан </a:t>
            </a:r>
            <a:r>
              <a:rPr lang="sr-Latn-RS" kern="1200" dirty="0">
                <a:solidFill>
                  <a:srgbClr val="000000"/>
                </a:solidFill>
                <a:effectLst/>
                <a:latin typeface="Times New Roman" panose="02020603050405020304" pitchFamily="18" charset="0"/>
                <a:cs typeface="Times New Roman" panose="02020603050405020304" pitchFamily="18" charset="0"/>
              </a:rPr>
              <a:t>у мишићном ткиву </a:t>
            </a:r>
            <a:endParaRPr lang="sr-Latn-RS" dirty="0">
              <a:effectLst/>
              <a:latin typeface="Times New Roman" panose="02020603050405020304" pitchFamily="18" charset="0"/>
              <a:cs typeface="Times New Roman" panose="02020603050405020304" pitchFamily="18" charset="0"/>
            </a:endParaRPr>
          </a:p>
          <a:p>
            <a:pPr marL="347472" indent="-347472" algn="l" rtl="0" eaLnBrk="1" latinLnBrk="0" hangingPunct="1">
              <a:spcBef>
                <a:spcPts val="768"/>
              </a:spcBef>
              <a:spcAft>
                <a:spcPts val="0"/>
              </a:spcAft>
            </a:pPr>
            <a:r>
              <a:rPr lang="sr-Cyrl-RS" dirty="0">
                <a:solidFill>
                  <a:srgbClr val="000000"/>
                </a:solidFill>
                <a:latin typeface="Times New Roman" panose="02020603050405020304" pitchFamily="18" charset="0"/>
                <a:cs typeface="Times New Roman" panose="02020603050405020304" pitchFamily="18" charset="0"/>
              </a:rPr>
              <a:t>П</a:t>
            </a:r>
            <a:r>
              <a:rPr lang="sr-Latn-RS" kern="1200" dirty="0">
                <a:solidFill>
                  <a:srgbClr val="000000"/>
                </a:solidFill>
                <a:effectLst/>
                <a:latin typeface="Times New Roman" panose="02020603050405020304" pitchFamily="18" charset="0"/>
                <a:cs typeface="Times New Roman" panose="02020603050405020304" pitchFamily="18" charset="0"/>
              </a:rPr>
              <a:t>аразит човека, свиње, пацова, миша, дивље свиње и медведа</a:t>
            </a:r>
            <a:endParaRPr lang="sr-Latn-RS" dirty="0">
              <a:effectLst/>
              <a:latin typeface="Times New Roman" panose="02020603050405020304" pitchFamily="18" charset="0"/>
              <a:cs typeface="Times New Roman" panose="02020603050405020304" pitchFamily="18" charset="0"/>
            </a:endParaRPr>
          </a:p>
          <a:p>
            <a:pPr marL="347472" indent="-347472" algn="l" rtl="0" eaLnBrk="1" latinLnBrk="0" hangingPunct="1">
              <a:spcBef>
                <a:spcPts val="768"/>
              </a:spcBef>
              <a:spcAft>
                <a:spcPts val="0"/>
              </a:spcAft>
            </a:pPr>
            <a:r>
              <a:rPr lang="sr-Cyrl-RS" b="1" kern="1200" dirty="0">
                <a:solidFill>
                  <a:srgbClr val="000000"/>
                </a:solidFill>
                <a:effectLst/>
                <a:latin typeface="Times New Roman" panose="02020603050405020304" pitchFamily="18" charset="0"/>
                <a:cs typeface="Times New Roman" panose="02020603050405020304" pitchFamily="18" charset="0"/>
              </a:rPr>
              <a:t>Болест </a:t>
            </a:r>
            <a:r>
              <a:rPr lang="sr-Latn-RS" b="1" kern="1200" dirty="0">
                <a:solidFill>
                  <a:srgbClr val="000000"/>
                </a:solidFill>
                <a:effectLst/>
                <a:latin typeface="Times New Roman" panose="02020603050405020304" pitchFamily="18" charset="0"/>
                <a:cs typeface="Times New Roman" panose="02020603050405020304" pitchFamily="18" charset="0"/>
              </a:rPr>
              <a:t>ТРИХИНЕЛОЗА</a:t>
            </a:r>
            <a:endParaRPr lang="sr-Cyrl-RS" b="1" kern="1200" dirty="0">
              <a:solidFill>
                <a:srgbClr val="000000"/>
              </a:solidFill>
              <a:effectLst/>
              <a:latin typeface="Times New Roman" panose="02020603050405020304" pitchFamily="18" charset="0"/>
              <a:cs typeface="Times New Roman" panose="02020603050405020304" pitchFamily="18" charset="0"/>
            </a:endParaRPr>
          </a:p>
          <a:p>
            <a:pPr marL="347472" indent="-347472" algn="l" rtl="0" eaLnBrk="1" latinLnBrk="0" hangingPunct="1">
              <a:spcBef>
                <a:spcPts val="768"/>
              </a:spcBef>
              <a:spcAft>
                <a:spcPts val="0"/>
              </a:spcAft>
            </a:pPr>
            <a:r>
              <a:rPr lang="sr-Cyrl-RS" dirty="0">
                <a:effectLst/>
                <a:latin typeface="Times New Roman" panose="02020603050405020304" pitchFamily="18" charset="0"/>
                <a:ea typeface="Calibri" panose="020F0502020204030204" pitchFamily="34" charset="0"/>
                <a:cs typeface="Times New Roman" panose="02020603050405020304" pitchFamily="18" charset="0"/>
              </a:rPr>
              <a:t>Човек се може заразити конзумирањем меса које садржи живе учахурене ларве трихинеле. У танком цреву, ларве се ослобађају своје опне, брзо расту и након 48часа одрасли паразити већ су способни за оплођење, после чега мужјаци угину а женке у танком цреву полажу живе ларве. Ларве се крвотоком преносе по читавом организму домаћина. У највећем броју ларве се заустављају у попречнопругастим мишићима. У мишићном ткиву ларве расту и добијају облик спирале, доводећи до реакције ткива, која се манифестује хипертрофијом мишићних влакана</a:t>
            </a:r>
            <a:endParaRPr lang="sr-Latn-RS" dirty="0">
              <a:effectLst/>
              <a:latin typeface="Times New Roman" panose="02020603050405020304" pitchFamily="18"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val="366743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35BA-4C78-4E11-49BB-DA78A28BC6FF}"/>
              </a:ext>
            </a:extLst>
          </p:cNvPr>
          <p:cNvSpPr>
            <a:spLocks noGrp="1"/>
          </p:cNvSpPr>
          <p:nvPr>
            <p:ph type="title"/>
          </p:nvPr>
        </p:nvSpPr>
        <p:spPr>
          <a:xfrm>
            <a:off x="838200" y="365126"/>
            <a:ext cx="10515600" cy="661418"/>
          </a:xfrm>
        </p:spPr>
        <p:txBody>
          <a:bodyPr>
            <a:normAutofit fontScale="90000"/>
          </a:bodyPr>
          <a:lstStyle/>
          <a:p>
            <a:r>
              <a:rPr lang="en-US" dirty="0"/>
              <a:t>M</a:t>
            </a:r>
            <a:r>
              <a:rPr lang="sr-Cyrl-RS" dirty="0"/>
              <a:t>есо дивљачи</a:t>
            </a:r>
            <a:endParaRPr lang="sr-Latn-RS" dirty="0"/>
          </a:p>
        </p:txBody>
      </p:sp>
      <p:sp>
        <p:nvSpPr>
          <p:cNvPr id="3" name="Content Placeholder 2">
            <a:extLst>
              <a:ext uri="{FF2B5EF4-FFF2-40B4-BE49-F238E27FC236}">
                <a16:creationId xmlns:a16="http://schemas.microsoft.com/office/drawing/2014/main" id="{F57C5DA0-4C6D-06AF-F43E-C807C6C3773D}"/>
              </a:ext>
            </a:extLst>
          </p:cNvPr>
          <p:cNvSpPr>
            <a:spLocks noGrp="1"/>
          </p:cNvSpPr>
          <p:nvPr>
            <p:ph idx="1"/>
          </p:nvPr>
        </p:nvSpPr>
        <p:spPr>
          <a:xfrm>
            <a:off x="439947" y="1440610"/>
            <a:ext cx="11542144" cy="5210355"/>
          </a:xfrm>
        </p:spPr>
        <p:txBody>
          <a:bodyPr>
            <a:normAutofit/>
          </a:bodyPr>
          <a:lstStyle/>
          <a:p>
            <a:r>
              <a:rPr lang="sr-Cyrl-RS" sz="3600" dirty="0"/>
              <a:t>Под месом дивљачи пордазумева се месо дивљачи одстрељене у лову и месо дивљачи добијено клањем.</a:t>
            </a:r>
            <a:r>
              <a:rPr lang="en-US" sz="3600" dirty="0"/>
              <a:t> </a:t>
            </a:r>
            <a:r>
              <a:rPr lang="sr-Cyrl-RS" sz="3600" dirty="0"/>
              <a:t>Оно се у многоме разликује од меса домаћих животиња. </a:t>
            </a:r>
          </a:p>
          <a:p>
            <a:r>
              <a:rPr lang="sr-Cyrl-RS" sz="3600" dirty="0"/>
              <a:t>Знатно је тамније боје и садржи више крви него месо закланих домаћих животиња.</a:t>
            </a:r>
          </a:p>
          <a:p>
            <a:r>
              <a:rPr lang="sr-Cyrl-RS" sz="3600" dirty="0"/>
              <a:t>Код дивљачи није могућа припрема за клање. </a:t>
            </a:r>
          </a:p>
          <a:p>
            <a:r>
              <a:rPr lang="sr-Cyrl-RS" sz="3600" dirty="0"/>
              <a:t>Домаћим животињама се после транспорта мора обезбедити одмор, прописана исхрана и напајање, а пре клања је обавезно омамљивање.</a:t>
            </a:r>
            <a:endParaRPr lang="sr-Latn-RS" sz="3600" dirty="0"/>
          </a:p>
        </p:txBody>
      </p:sp>
    </p:spTree>
    <p:extLst>
      <p:ext uri="{BB962C8B-B14F-4D97-AF65-F5344CB8AC3E}">
        <p14:creationId xmlns:p14="http://schemas.microsoft.com/office/powerpoint/2010/main" val="71652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AAC33-934A-6C9A-A649-41722F9A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387" y="0"/>
            <a:ext cx="3876228" cy="3317788"/>
          </a:xfrm>
          <a:prstGeom prst="rect">
            <a:avLst/>
          </a:prstGeom>
        </p:spPr>
      </p:pic>
      <p:sp>
        <p:nvSpPr>
          <p:cNvPr id="3" name="Content Placeholder 2">
            <a:extLst>
              <a:ext uri="{FF2B5EF4-FFF2-40B4-BE49-F238E27FC236}">
                <a16:creationId xmlns:a16="http://schemas.microsoft.com/office/drawing/2014/main" id="{E34E4B5D-E112-DBBD-1664-B97C7D1B075E}"/>
              </a:ext>
            </a:extLst>
          </p:cNvPr>
          <p:cNvSpPr>
            <a:spLocks noGrp="1"/>
          </p:cNvSpPr>
          <p:nvPr>
            <p:ph idx="1"/>
          </p:nvPr>
        </p:nvSpPr>
        <p:spPr>
          <a:xfrm>
            <a:off x="148281" y="1161535"/>
            <a:ext cx="11895438" cy="5585253"/>
          </a:xfrm>
        </p:spPr>
        <p:txBody>
          <a:bodyPr>
            <a:noAutofit/>
          </a:bodyPr>
          <a:lstStyle/>
          <a:p>
            <a:r>
              <a:rPr lang="ru-RU" dirty="0">
                <a:effectLst/>
                <a:latin typeface="Times New Roman" panose="02020603050405020304" pitchFamily="18" charset="0"/>
              </a:rPr>
              <a:t>Клиничка слика зависи од броја унетих ларви. Ако је број мали, инфекција често пролази незапажено. Ингестија већег броја ларви доводи до појаве обољења које се манифестује у три фазе. </a:t>
            </a:r>
          </a:p>
          <a:p>
            <a:r>
              <a:rPr lang="ru-RU" dirty="0">
                <a:effectLst/>
                <a:latin typeface="Times New Roman" panose="02020603050405020304" pitchFamily="18" charset="0"/>
              </a:rPr>
              <a:t>У првој фази, кад су ларве у танком цреву, долази до катаралног запаљења слузокоже, честих воденастих пролива и јаким абдоминалним боловима. Температура се постепено повећава и до 40°С. Ова фаза траје обично недељу дана, након чега ларве почињу да прелазе у крвоток и настаје друга фаза обољења у којој ларве мигрирају у мишићно ткиво. У току овог периода одржава се висока температура уз појаву јаких болова у мишићима, отежано гутање. На лицу се уочава појава едема, нарочито очних капака. Може доћи до оштећења миокарда, појаве енцефалитиса и менингитиса. У трећој фази долази до постепеног оздрављења али ако је инфестираност велика, може да наступи и смрт.</a:t>
            </a:r>
            <a:endParaRPr lang="sr-Latn-RS" dirty="0"/>
          </a:p>
        </p:txBody>
      </p:sp>
      <p:sp>
        <p:nvSpPr>
          <p:cNvPr id="4" name="Title 11">
            <a:extLst>
              <a:ext uri="{FF2B5EF4-FFF2-40B4-BE49-F238E27FC236}">
                <a16:creationId xmlns:a16="http://schemas.microsoft.com/office/drawing/2014/main" id="{AFB97BA4-DA57-8736-4E1F-A934711CBBB3}"/>
              </a:ext>
            </a:extLst>
          </p:cNvPr>
          <p:cNvSpPr>
            <a:spLocks noGrp="1"/>
          </p:cNvSpPr>
          <p:nvPr>
            <p:ph type="title"/>
          </p:nvPr>
        </p:nvSpPr>
        <p:spPr>
          <a:xfrm>
            <a:off x="838200" y="365125"/>
            <a:ext cx="10515600" cy="565751"/>
          </a:xfrm>
        </p:spPr>
        <p:txBody>
          <a:bodyPr>
            <a:normAutofit fontScale="90000"/>
          </a:bodyPr>
          <a:lstStyle/>
          <a:p>
            <a:r>
              <a:rPr lang="sr-Latn-RS" i="1" dirty="0"/>
              <a:t>Trichinella</a:t>
            </a:r>
            <a:r>
              <a:rPr lang="sr-Latn-RS" dirty="0"/>
              <a:t> </a:t>
            </a:r>
            <a:r>
              <a:rPr lang="sr-Latn-RS" i="1" dirty="0"/>
              <a:t>spiralis</a:t>
            </a:r>
            <a:endParaRPr lang="sr-Latn-RS" dirty="0"/>
          </a:p>
        </p:txBody>
      </p:sp>
    </p:spTree>
    <p:extLst>
      <p:ext uri="{BB962C8B-B14F-4D97-AF65-F5344CB8AC3E}">
        <p14:creationId xmlns:p14="http://schemas.microsoft.com/office/powerpoint/2010/main" val="103303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DD9D-737E-273C-F336-13ED74475C99}"/>
              </a:ext>
            </a:extLst>
          </p:cNvPr>
          <p:cNvSpPr>
            <a:spLocks noGrp="1"/>
          </p:cNvSpPr>
          <p:nvPr>
            <p:ph type="title"/>
          </p:nvPr>
        </p:nvSpPr>
        <p:spPr>
          <a:xfrm>
            <a:off x="838200" y="365126"/>
            <a:ext cx="10515600" cy="698014"/>
          </a:xfrm>
        </p:spPr>
        <p:txBody>
          <a:bodyPr>
            <a:normAutofit/>
          </a:bodyPr>
          <a:lstStyle/>
          <a:p>
            <a:r>
              <a:rPr lang="sr-Latn-RS" sz="2800" b="1" kern="1200" dirty="0">
                <a:solidFill>
                  <a:srgbClr val="000000"/>
                </a:solidFill>
                <a:effectLst/>
                <a:latin typeface="Calibri Light" panose="020F0302020204030204" pitchFamily="34" charset="0"/>
                <a:ea typeface="+mj-ea"/>
                <a:cs typeface="+mj-cs"/>
              </a:rPr>
              <a:t>Табела 2. Просечан утрошак меса дивљачи по земљама у кг</a:t>
            </a:r>
            <a:endParaRPr lang="sr-Latn-RS" sz="2800" dirty="0"/>
          </a:p>
        </p:txBody>
      </p:sp>
      <p:graphicFrame>
        <p:nvGraphicFramePr>
          <p:cNvPr id="4" name="Content Placeholder 3">
            <a:extLst>
              <a:ext uri="{FF2B5EF4-FFF2-40B4-BE49-F238E27FC236}">
                <a16:creationId xmlns:a16="http://schemas.microsoft.com/office/drawing/2014/main" id="{64E7F4FF-1BB3-223C-A147-BF47CB1DADE5}"/>
              </a:ext>
            </a:extLst>
          </p:cNvPr>
          <p:cNvGraphicFramePr>
            <a:graphicFrameLocks noGrp="1"/>
          </p:cNvGraphicFramePr>
          <p:nvPr>
            <p:ph idx="1"/>
            <p:extLst>
              <p:ext uri="{D42A27DB-BD31-4B8C-83A1-F6EECF244321}">
                <p14:modId xmlns:p14="http://schemas.microsoft.com/office/powerpoint/2010/main" val="2996799192"/>
              </p:ext>
            </p:extLst>
          </p:nvPr>
        </p:nvGraphicFramePr>
        <p:xfrm>
          <a:off x="310551" y="1216326"/>
          <a:ext cx="11714671" cy="5201730"/>
        </p:xfrm>
        <a:graphic>
          <a:graphicData uri="http://schemas.openxmlformats.org/drawingml/2006/table">
            <a:tbl>
              <a:tblPr/>
              <a:tblGrid>
                <a:gridCol w="1985962">
                  <a:extLst>
                    <a:ext uri="{9D8B030D-6E8A-4147-A177-3AD203B41FA5}">
                      <a16:colId xmlns:a16="http://schemas.microsoft.com/office/drawing/2014/main" val="1343836597"/>
                    </a:ext>
                  </a:extLst>
                </a:gridCol>
                <a:gridCol w="2161933">
                  <a:extLst>
                    <a:ext uri="{9D8B030D-6E8A-4147-A177-3AD203B41FA5}">
                      <a16:colId xmlns:a16="http://schemas.microsoft.com/office/drawing/2014/main" val="389879100"/>
                    </a:ext>
                  </a:extLst>
                </a:gridCol>
                <a:gridCol w="1558605">
                  <a:extLst>
                    <a:ext uri="{9D8B030D-6E8A-4147-A177-3AD203B41FA5}">
                      <a16:colId xmlns:a16="http://schemas.microsoft.com/office/drawing/2014/main" val="2909600412"/>
                    </a:ext>
                  </a:extLst>
                </a:gridCol>
                <a:gridCol w="2011102">
                  <a:extLst>
                    <a:ext uri="{9D8B030D-6E8A-4147-A177-3AD203B41FA5}">
                      <a16:colId xmlns:a16="http://schemas.microsoft.com/office/drawing/2014/main" val="3014886879"/>
                    </a:ext>
                  </a:extLst>
                </a:gridCol>
                <a:gridCol w="2187076">
                  <a:extLst>
                    <a:ext uri="{9D8B030D-6E8A-4147-A177-3AD203B41FA5}">
                      <a16:colId xmlns:a16="http://schemas.microsoft.com/office/drawing/2014/main" val="1123622908"/>
                    </a:ext>
                  </a:extLst>
                </a:gridCol>
                <a:gridCol w="1809993">
                  <a:extLst>
                    <a:ext uri="{9D8B030D-6E8A-4147-A177-3AD203B41FA5}">
                      <a16:colId xmlns:a16="http://schemas.microsoft.com/office/drawing/2014/main" val="11672862"/>
                    </a:ext>
                  </a:extLst>
                </a:gridCol>
              </a:tblGrid>
              <a:tr h="1110482">
                <a:tc>
                  <a:txBody>
                    <a:bodyPr/>
                    <a:lstStyle/>
                    <a:p>
                      <a:r>
                        <a:rPr lang="sr-Cyrl-RS" sz="2800" b="1" i="1" dirty="0"/>
                        <a:t>Земља</a:t>
                      </a:r>
                      <a:endParaRPr lang="sr-Latn-RS" sz="2800" dirty="0"/>
                    </a:p>
                  </a:txBody>
                  <a:tcPr marL="48891" marR="48891" marT="24446" marB="24446" anchor="ctr">
                    <a:lnL>
                      <a:noFill/>
                    </a:lnL>
                    <a:lnR>
                      <a:noFill/>
                    </a:lnR>
                    <a:lnT>
                      <a:noFill/>
                    </a:lnT>
                    <a:lnB>
                      <a:noFill/>
                    </a:lnB>
                  </a:tcPr>
                </a:tc>
                <a:tc>
                  <a:txBody>
                    <a:bodyPr/>
                    <a:lstStyle/>
                    <a:p>
                      <a:r>
                        <a:rPr lang="sr-Cyrl-RS" sz="2800" b="1" i="1" dirty="0"/>
                        <a:t>Број становника</a:t>
                      </a:r>
                      <a:endParaRPr lang="sr-Latn-RS" sz="2800" dirty="0"/>
                    </a:p>
                  </a:txBody>
                  <a:tcPr marL="48891" marR="48891" marT="24446" marB="24446" anchor="ctr">
                    <a:lnL>
                      <a:noFill/>
                    </a:lnL>
                    <a:lnR>
                      <a:noFill/>
                    </a:lnR>
                    <a:lnT>
                      <a:noFill/>
                    </a:lnT>
                    <a:lnB>
                      <a:noFill/>
                    </a:lnB>
                  </a:tcPr>
                </a:tc>
                <a:tc>
                  <a:txBody>
                    <a:bodyPr/>
                    <a:lstStyle/>
                    <a:p>
                      <a:r>
                        <a:rPr lang="sr-Cyrl-RS" sz="2800" b="1" i="1" dirty="0"/>
                        <a:t>Број ловаца</a:t>
                      </a:r>
                      <a:endParaRPr lang="sr-Latn-RS" sz="2800" dirty="0"/>
                    </a:p>
                  </a:txBody>
                  <a:tcPr marL="48891" marR="48891" marT="24446" marB="24446" anchor="ctr">
                    <a:lnL>
                      <a:noFill/>
                    </a:lnL>
                    <a:lnR>
                      <a:noFill/>
                    </a:lnR>
                    <a:lnT>
                      <a:noFill/>
                    </a:lnT>
                    <a:lnB>
                      <a:noFill/>
                    </a:lnB>
                  </a:tcPr>
                </a:tc>
                <a:tc>
                  <a:txBody>
                    <a:bodyPr/>
                    <a:lstStyle/>
                    <a:p>
                      <a:r>
                        <a:rPr lang="sr-Cyrl-RS" sz="2800" b="1" i="1" dirty="0"/>
                        <a:t>Месо дивљачи</a:t>
                      </a:r>
                      <a:endParaRPr lang="sr-Latn-RS" sz="2800" dirty="0"/>
                    </a:p>
                  </a:txBody>
                  <a:tcPr marL="48891" marR="48891" marT="24446" marB="24446" anchor="ctr">
                    <a:lnL>
                      <a:noFill/>
                    </a:lnL>
                    <a:lnR>
                      <a:noFill/>
                    </a:lnR>
                    <a:lnT>
                      <a:noFill/>
                    </a:lnT>
                    <a:lnB>
                      <a:noFill/>
                    </a:lnB>
                  </a:tcPr>
                </a:tc>
                <a:tc>
                  <a:txBody>
                    <a:bodyPr/>
                    <a:lstStyle/>
                    <a:p>
                      <a:r>
                        <a:rPr lang="sr-Cyrl-RS" sz="2800" b="1" i="1" dirty="0"/>
                        <a:t>Просек по становнику</a:t>
                      </a:r>
                      <a:endParaRPr lang="sr-Latn-RS" sz="2800" dirty="0"/>
                    </a:p>
                  </a:txBody>
                  <a:tcPr marL="48891" marR="48891" marT="24446" marB="24446" anchor="ctr">
                    <a:lnL>
                      <a:noFill/>
                    </a:lnL>
                    <a:lnR>
                      <a:noFill/>
                    </a:lnR>
                    <a:lnT>
                      <a:noFill/>
                    </a:lnT>
                    <a:lnB>
                      <a:noFill/>
                    </a:lnB>
                  </a:tcPr>
                </a:tc>
                <a:tc>
                  <a:txBody>
                    <a:bodyPr/>
                    <a:lstStyle/>
                    <a:p>
                      <a:r>
                        <a:rPr lang="sr-Cyrl-RS" sz="2800" b="1" i="1" dirty="0"/>
                        <a:t>Просек по ловцу</a:t>
                      </a:r>
                      <a:endParaRPr lang="sr-Latn-RS" sz="2800" dirty="0"/>
                    </a:p>
                  </a:txBody>
                  <a:tcPr marL="48891" marR="48891" marT="24446" marB="24446" anchor="ctr">
                    <a:lnL>
                      <a:noFill/>
                    </a:lnL>
                    <a:lnR>
                      <a:noFill/>
                    </a:lnR>
                    <a:lnT>
                      <a:noFill/>
                    </a:lnT>
                    <a:lnB>
                      <a:noFill/>
                    </a:lnB>
                  </a:tcPr>
                </a:tc>
                <a:extLst>
                  <a:ext uri="{0D108BD9-81ED-4DB2-BD59-A6C34878D82A}">
                    <a16:rowId xmlns:a16="http://schemas.microsoft.com/office/drawing/2014/main" val="194095386"/>
                  </a:ext>
                </a:extLst>
              </a:tr>
              <a:tr h="584464">
                <a:tc>
                  <a:txBody>
                    <a:bodyPr/>
                    <a:lstStyle/>
                    <a:p>
                      <a:r>
                        <a:rPr lang="sr-Cyrl-RS" sz="2800" b="1" dirty="0"/>
                        <a:t>Чешка</a:t>
                      </a:r>
                      <a:endParaRPr lang="sr-Latn-RS" sz="2800" dirty="0"/>
                    </a:p>
                  </a:txBody>
                  <a:tcPr marL="48891" marR="48891" marT="24446" marB="24446" anchor="ctr">
                    <a:lnL>
                      <a:noFill/>
                    </a:lnL>
                    <a:lnR>
                      <a:noFill/>
                    </a:lnR>
                    <a:lnT>
                      <a:noFill/>
                    </a:lnT>
                    <a:lnB>
                      <a:noFill/>
                    </a:lnB>
                  </a:tcPr>
                </a:tc>
                <a:tc>
                  <a:txBody>
                    <a:bodyPr/>
                    <a:lstStyle/>
                    <a:p>
                      <a:r>
                        <a:rPr lang="sr-Latn-RS" sz="2800" dirty="0"/>
                        <a:t>10.200.000</a:t>
                      </a:r>
                    </a:p>
                  </a:txBody>
                  <a:tcPr marL="48891" marR="48891" marT="24446" marB="24446" anchor="ctr">
                    <a:lnL>
                      <a:noFill/>
                    </a:lnL>
                    <a:lnR>
                      <a:noFill/>
                    </a:lnR>
                    <a:lnT>
                      <a:noFill/>
                    </a:lnT>
                    <a:lnB>
                      <a:noFill/>
                    </a:lnB>
                  </a:tcPr>
                </a:tc>
                <a:tc>
                  <a:txBody>
                    <a:bodyPr/>
                    <a:lstStyle/>
                    <a:p>
                      <a:r>
                        <a:rPr lang="sr-Latn-RS" sz="2800"/>
                        <a:t>129.000</a:t>
                      </a:r>
                    </a:p>
                  </a:txBody>
                  <a:tcPr marL="48891" marR="48891" marT="24446" marB="24446" anchor="ctr">
                    <a:lnL>
                      <a:noFill/>
                    </a:lnL>
                    <a:lnR>
                      <a:noFill/>
                    </a:lnR>
                    <a:lnT>
                      <a:noFill/>
                    </a:lnT>
                    <a:lnB>
                      <a:noFill/>
                    </a:lnB>
                  </a:tcPr>
                </a:tc>
                <a:tc>
                  <a:txBody>
                    <a:bodyPr/>
                    <a:lstStyle/>
                    <a:p>
                      <a:r>
                        <a:rPr lang="sr-Latn-RS" sz="2800"/>
                        <a:t>  6.939.000</a:t>
                      </a:r>
                    </a:p>
                  </a:txBody>
                  <a:tcPr marL="48891" marR="48891" marT="24446" marB="24446" anchor="ctr">
                    <a:lnL>
                      <a:noFill/>
                    </a:lnL>
                    <a:lnR>
                      <a:noFill/>
                    </a:lnR>
                    <a:lnT>
                      <a:noFill/>
                    </a:lnT>
                    <a:lnB>
                      <a:noFill/>
                    </a:lnB>
                  </a:tcPr>
                </a:tc>
                <a:tc>
                  <a:txBody>
                    <a:bodyPr/>
                    <a:lstStyle/>
                    <a:p>
                      <a:r>
                        <a:rPr lang="sr-Latn-RS" sz="2800" b="1"/>
                        <a:t>0,68</a:t>
                      </a:r>
                      <a:endParaRPr lang="sr-Latn-RS" sz="2800"/>
                    </a:p>
                  </a:txBody>
                  <a:tcPr marL="48891" marR="48891" marT="24446" marB="24446" anchor="ctr">
                    <a:lnL>
                      <a:noFill/>
                    </a:lnL>
                    <a:lnR>
                      <a:noFill/>
                    </a:lnR>
                    <a:lnT>
                      <a:noFill/>
                    </a:lnT>
                    <a:lnB>
                      <a:noFill/>
                    </a:lnB>
                  </a:tcPr>
                </a:tc>
                <a:tc>
                  <a:txBody>
                    <a:bodyPr/>
                    <a:lstStyle/>
                    <a:p>
                      <a:r>
                        <a:rPr lang="sr-Latn-RS" sz="2800" b="1"/>
                        <a:t>53,79</a:t>
                      </a:r>
                      <a:endParaRPr lang="sr-Latn-RS" sz="2800"/>
                    </a:p>
                  </a:txBody>
                  <a:tcPr marL="48891" marR="48891" marT="24446" marB="24446" anchor="ctr">
                    <a:lnL>
                      <a:noFill/>
                    </a:lnL>
                    <a:lnR>
                      <a:noFill/>
                    </a:lnR>
                    <a:lnT>
                      <a:noFill/>
                    </a:lnT>
                    <a:lnB>
                      <a:noFill/>
                    </a:lnB>
                  </a:tcPr>
                </a:tc>
                <a:extLst>
                  <a:ext uri="{0D108BD9-81ED-4DB2-BD59-A6C34878D82A}">
                    <a16:rowId xmlns:a16="http://schemas.microsoft.com/office/drawing/2014/main" val="3609880547"/>
                  </a:ext>
                </a:extLst>
              </a:tr>
              <a:tr h="584464">
                <a:tc>
                  <a:txBody>
                    <a:bodyPr/>
                    <a:lstStyle/>
                    <a:p>
                      <a:r>
                        <a:rPr lang="sr-Cyrl-RS" sz="2800" b="1" dirty="0"/>
                        <a:t>Немачка</a:t>
                      </a:r>
                      <a:endParaRPr lang="sr-Latn-RS" sz="2800" dirty="0"/>
                    </a:p>
                  </a:txBody>
                  <a:tcPr marL="48891" marR="48891" marT="24446" marB="24446" anchor="ctr">
                    <a:lnL>
                      <a:noFill/>
                    </a:lnL>
                    <a:lnR>
                      <a:noFill/>
                    </a:lnR>
                    <a:lnT>
                      <a:noFill/>
                    </a:lnT>
                    <a:lnB>
                      <a:noFill/>
                    </a:lnB>
                  </a:tcPr>
                </a:tc>
                <a:tc>
                  <a:txBody>
                    <a:bodyPr/>
                    <a:lstStyle/>
                    <a:p>
                      <a:r>
                        <a:rPr lang="sr-Latn-RS" sz="2800"/>
                        <a:t>81.000.000</a:t>
                      </a:r>
                    </a:p>
                  </a:txBody>
                  <a:tcPr marL="48891" marR="48891" marT="24446" marB="24446" anchor="ctr">
                    <a:lnL>
                      <a:noFill/>
                    </a:lnL>
                    <a:lnR>
                      <a:noFill/>
                    </a:lnR>
                    <a:lnT>
                      <a:noFill/>
                    </a:lnT>
                    <a:lnB>
                      <a:noFill/>
                    </a:lnB>
                  </a:tcPr>
                </a:tc>
                <a:tc>
                  <a:txBody>
                    <a:bodyPr/>
                    <a:lstStyle/>
                    <a:p>
                      <a:r>
                        <a:rPr lang="sr-Latn-RS" sz="2800"/>
                        <a:t>340.000</a:t>
                      </a:r>
                    </a:p>
                  </a:txBody>
                  <a:tcPr marL="48891" marR="48891" marT="24446" marB="24446" anchor="ctr">
                    <a:lnL>
                      <a:noFill/>
                    </a:lnL>
                    <a:lnR>
                      <a:noFill/>
                    </a:lnR>
                    <a:lnT>
                      <a:noFill/>
                    </a:lnT>
                    <a:lnB>
                      <a:noFill/>
                    </a:lnB>
                  </a:tcPr>
                </a:tc>
                <a:tc>
                  <a:txBody>
                    <a:bodyPr/>
                    <a:lstStyle/>
                    <a:p>
                      <a:r>
                        <a:rPr lang="sr-Latn-RS" sz="2800"/>
                        <a:t>28.023.000</a:t>
                      </a:r>
                    </a:p>
                  </a:txBody>
                  <a:tcPr marL="48891" marR="48891" marT="24446" marB="24446" anchor="ctr">
                    <a:lnL>
                      <a:noFill/>
                    </a:lnL>
                    <a:lnR>
                      <a:noFill/>
                    </a:lnR>
                    <a:lnT>
                      <a:noFill/>
                    </a:lnT>
                    <a:lnB>
                      <a:noFill/>
                    </a:lnB>
                  </a:tcPr>
                </a:tc>
                <a:tc>
                  <a:txBody>
                    <a:bodyPr/>
                    <a:lstStyle/>
                    <a:p>
                      <a:r>
                        <a:rPr lang="sr-Latn-RS" sz="2800" b="1"/>
                        <a:t>0,35</a:t>
                      </a:r>
                      <a:endParaRPr lang="sr-Latn-RS" sz="2800"/>
                    </a:p>
                  </a:txBody>
                  <a:tcPr marL="48891" marR="48891" marT="24446" marB="24446" anchor="ctr">
                    <a:lnL>
                      <a:noFill/>
                    </a:lnL>
                    <a:lnR>
                      <a:noFill/>
                    </a:lnR>
                    <a:lnT>
                      <a:noFill/>
                    </a:lnT>
                    <a:lnB>
                      <a:noFill/>
                    </a:lnB>
                  </a:tcPr>
                </a:tc>
                <a:tc>
                  <a:txBody>
                    <a:bodyPr/>
                    <a:lstStyle/>
                    <a:p>
                      <a:r>
                        <a:rPr lang="sr-Latn-RS" sz="2800" b="1"/>
                        <a:t> 82,42</a:t>
                      </a:r>
                      <a:endParaRPr lang="sr-Latn-RS" sz="2800"/>
                    </a:p>
                  </a:txBody>
                  <a:tcPr marL="48891" marR="48891" marT="24446" marB="24446" anchor="ctr">
                    <a:lnL>
                      <a:noFill/>
                    </a:lnL>
                    <a:lnR>
                      <a:noFill/>
                    </a:lnR>
                    <a:lnT>
                      <a:noFill/>
                    </a:lnT>
                    <a:lnB>
                      <a:noFill/>
                    </a:lnB>
                  </a:tcPr>
                </a:tc>
                <a:extLst>
                  <a:ext uri="{0D108BD9-81ED-4DB2-BD59-A6C34878D82A}">
                    <a16:rowId xmlns:a16="http://schemas.microsoft.com/office/drawing/2014/main" val="3319787350"/>
                  </a:ext>
                </a:extLst>
              </a:tr>
              <a:tr h="584464">
                <a:tc>
                  <a:txBody>
                    <a:bodyPr/>
                    <a:lstStyle/>
                    <a:p>
                      <a:r>
                        <a:rPr lang="sr-Cyrl-RS" sz="2800" b="1" dirty="0"/>
                        <a:t>Аустрија</a:t>
                      </a:r>
                      <a:endParaRPr lang="sr-Latn-RS" sz="2800" dirty="0"/>
                    </a:p>
                  </a:txBody>
                  <a:tcPr marL="48891" marR="48891" marT="24446" marB="24446" anchor="ctr">
                    <a:lnL>
                      <a:noFill/>
                    </a:lnL>
                    <a:lnR>
                      <a:noFill/>
                    </a:lnR>
                    <a:lnT>
                      <a:noFill/>
                    </a:lnT>
                    <a:lnB>
                      <a:noFill/>
                    </a:lnB>
                  </a:tcPr>
                </a:tc>
                <a:tc>
                  <a:txBody>
                    <a:bodyPr/>
                    <a:lstStyle/>
                    <a:p>
                      <a:r>
                        <a:rPr lang="sr-Latn-RS" sz="2800"/>
                        <a:t>8.000.000</a:t>
                      </a:r>
                    </a:p>
                  </a:txBody>
                  <a:tcPr marL="48891" marR="48891" marT="24446" marB="24446" anchor="ctr">
                    <a:lnL>
                      <a:noFill/>
                    </a:lnL>
                    <a:lnR>
                      <a:noFill/>
                    </a:lnR>
                    <a:lnT>
                      <a:noFill/>
                    </a:lnT>
                    <a:lnB>
                      <a:noFill/>
                    </a:lnB>
                  </a:tcPr>
                </a:tc>
                <a:tc>
                  <a:txBody>
                    <a:bodyPr/>
                    <a:lstStyle/>
                    <a:p>
                      <a:r>
                        <a:rPr lang="sr-Latn-RS" sz="2800"/>
                        <a:t>110.000</a:t>
                      </a:r>
                    </a:p>
                  </a:txBody>
                  <a:tcPr marL="48891" marR="48891" marT="24446" marB="24446" anchor="ctr">
                    <a:lnL>
                      <a:noFill/>
                    </a:lnL>
                    <a:lnR>
                      <a:noFill/>
                    </a:lnR>
                    <a:lnT>
                      <a:noFill/>
                    </a:lnT>
                    <a:lnB>
                      <a:noFill/>
                    </a:lnB>
                  </a:tcPr>
                </a:tc>
                <a:tc>
                  <a:txBody>
                    <a:bodyPr/>
                    <a:lstStyle/>
                    <a:p>
                      <a:r>
                        <a:rPr lang="sr-Latn-RS" sz="2800"/>
                        <a:t>9.684.000</a:t>
                      </a:r>
                    </a:p>
                  </a:txBody>
                  <a:tcPr marL="48891" marR="48891" marT="24446" marB="24446" anchor="ctr">
                    <a:lnL>
                      <a:noFill/>
                    </a:lnL>
                    <a:lnR>
                      <a:noFill/>
                    </a:lnR>
                    <a:lnT>
                      <a:noFill/>
                    </a:lnT>
                    <a:lnB>
                      <a:noFill/>
                    </a:lnB>
                  </a:tcPr>
                </a:tc>
                <a:tc>
                  <a:txBody>
                    <a:bodyPr/>
                    <a:lstStyle/>
                    <a:p>
                      <a:r>
                        <a:rPr lang="sr-Latn-RS" sz="2800" b="1"/>
                        <a:t>1,21</a:t>
                      </a:r>
                      <a:endParaRPr lang="sr-Latn-RS" sz="2800"/>
                    </a:p>
                  </a:txBody>
                  <a:tcPr marL="48891" marR="48891" marT="24446" marB="24446" anchor="ctr">
                    <a:lnL>
                      <a:noFill/>
                    </a:lnL>
                    <a:lnR>
                      <a:noFill/>
                    </a:lnR>
                    <a:lnT>
                      <a:noFill/>
                    </a:lnT>
                    <a:lnB>
                      <a:noFill/>
                    </a:lnB>
                  </a:tcPr>
                </a:tc>
                <a:tc>
                  <a:txBody>
                    <a:bodyPr/>
                    <a:lstStyle/>
                    <a:p>
                      <a:r>
                        <a:rPr lang="sr-Latn-RS" sz="2800" b="1"/>
                        <a:t> 88,04</a:t>
                      </a:r>
                      <a:endParaRPr lang="sr-Latn-RS" sz="2800"/>
                    </a:p>
                  </a:txBody>
                  <a:tcPr marL="48891" marR="48891" marT="24446" marB="24446" anchor="ctr">
                    <a:lnL>
                      <a:noFill/>
                    </a:lnL>
                    <a:lnR>
                      <a:noFill/>
                    </a:lnR>
                    <a:lnT>
                      <a:noFill/>
                    </a:lnT>
                    <a:lnB>
                      <a:noFill/>
                    </a:lnB>
                  </a:tcPr>
                </a:tc>
                <a:extLst>
                  <a:ext uri="{0D108BD9-81ED-4DB2-BD59-A6C34878D82A}">
                    <a16:rowId xmlns:a16="http://schemas.microsoft.com/office/drawing/2014/main" val="3516768875"/>
                  </a:ext>
                </a:extLst>
              </a:tr>
              <a:tr h="584464">
                <a:tc>
                  <a:txBody>
                    <a:bodyPr/>
                    <a:lstStyle/>
                    <a:p>
                      <a:r>
                        <a:rPr lang="sr-Cyrl-RS" sz="2800" b="1" dirty="0"/>
                        <a:t>Словачка</a:t>
                      </a:r>
                      <a:endParaRPr lang="sr-Latn-RS" sz="2800" dirty="0"/>
                    </a:p>
                  </a:txBody>
                  <a:tcPr marL="48891" marR="48891" marT="24446" marB="24446" anchor="ctr">
                    <a:lnL>
                      <a:noFill/>
                    </a:lnL>
                    <a:lnR>
                      <a:noFill/>
                    </a:lnR>
                    <a:lnT>
                      <a:noFill/>
                    </a:lnT>
                    <a:lnB>
                      <a:noFill/>
                    </a:lnB>
                  </a:tcPr>
                </a:tc>
                <a:tc>
                  <a:txBody>
                    <a:bodyPr/>
                    <a:lstStyle/>
                    <a:p>
                      <a:r>
                        <a:rPr lang="sr-Latn-RS" sz="2800"/>
                        <a:t>5.400.000</a:t>
                      </a:r>
                    </a:p>
                  </a:txBody>
                  <a:tcPr marL="48891" marR="48891" marT="24446" marB="24446" anchor="ctr">
                    <a:lnL>
                      <a:noFill/>
                    </a:lnL>
                    <a:lnR>
                      <a:noFill/>
                    </a:lnR>
                    <a:lnT>
                      <a:noFill/>
                    </a:lnT>
                    <a:lnB>
                      <a:noFill/>
                    </a:lnB>
                  </a:tcPr>
                </a:tc>
                <a:tc>
                  <a:txBody>
                    <a:bodyPr/>
                    <a:lstStyle/>
                    <a:p>
                      <a:r>
                        <a:rPr lang="sr-Latn-RS" sz="2800"/>
                        <a:t>110.000</a:t>
                      </a:r>
                    </a:p>
                  </a:txBody>
                  <a:tcPr marL="48891" marR="48891" marT="24446" marB="24446" anchor="ctr">
                    <a:lnL>
                      <a:noFill/>
                    </a:lnL>
                    <a:lnR>
                      <a:noFill/>
                    </a:lnR>
                    <a:lnT>
                      <a:noFill/>
                    </a:lnT>
                    <a:lnB>
                      <a:noFill/>
                    </a:lnB>
                  </a:tcPr>
                </a:tc>
                <a:tc>
                  <a:txBody>
                    <a:bodyPr/>
                    <a:lstStyle/>
                    <a:p>
                      <a:r>
                        <a:rPr lang="sr-Latn-RS" sz="2800"/>
                        <a:t>1.808.250</a:t>
                      </a:r>
                    </a:p>
                  </a:txBody>
                  <a:tcPr marL="48891" marR="48891" marT="24446" marB="24446" anchor="ctr">
                    <a:lnL>
                      <a:noFill/>
                    </a:lnL>
                    <a:lnR>
                      <a:noFill/>
                    </a:lnR>
                    <a:lnT>
                      <a:noFill/>
                    </a:lnT>
                    <a:lnB>
                      <a:noFill/>
                    </a:lnB>
                  </a:tcPr>
                </a:tc>
                <a:tc>
                  <a:txBody>
                    <a:bodyPr/>
                    <a:lstStyle/>
                    <a:p>
                      <a:r>
                        <a:rPr lang="sr-Latn-RS" sz="2800" b="1"/>
                        <a:t>0,33</a:t>
                      </a:r>
                      <a:endParaRPr lang="sr-Latn-RS" sz="2800"/>
                    </a:p>
                  </a:txBody>
                  <a:tcPr marL="48891" marR="48891" marT="24446" marB="24446" anchor="ctr">
                    <a:lnL>
                      <a:noFill/>
                    </a:lnL>
                    <a:lnR>
                      <a:noFill/>
                    </a:lnR>
                    <a:lnT>
                      <a:noFill/>
                    </a:lnT>
                    <a:lnB>
                      <a:noFill/>
                    </a:lnB>
                  </a:tcPr>
                </a:tc>
                <a:tc>
                  <a:txBody>
                    <a:bodyPr/>
                    <a:lstStyle/>
                    <a:p>
                      <a:r>
                        <a:rPr lang="sr-Latn-RS" sz="2800" b="1"/>
                        <a:t> 16,44</a:t>
                      </a:r>
                      <a:endParaRPr lang="sr-Latn-RS" sz="2800"/>
                    </a:p>
                  </a:txBody>
                  <a:tcPr marL="48891" marR="48891" marT="24446" marB="24446" anchor="ctr">
                    <a:lnL>
                      <a:noFill/>
                    </a:lnL>
                    <a:lnR>
                      <a:noFill/>
                    </a:lnR>
                    <a:lnT>
                      <a:noFill/>
                    </a:lnT>
                    <a:lnB>
                      <a:noFill/>
                    </a:lnB>
                  </a:tcPr>
                </a:tc>
                <a:extLst>
                  <a:ext uri="{0D108BD9-81ED-4DB2-BD59-A6C34878D82A}">
                    <a16:rowId xmlns:a16="http://schemas.microsoft.com/office/drawing/2014/main" val="3809311367"/>
                  </a:ext>
                </a:extLst>
              </a:tr>
              <a:tr h="584464">
                <a:tc>
                  <a:txBody>
                    <a:bodyPr/>
                    <a:lstStyle/>
                    <a:p>
                      <a:r>
                        <a:rPr lang="sr-Cyrl-RS" sz="2800" b="1" dirty="0"/>
                        <a:t>Мађарска</a:t>
                      </a:r>
                      <a:endParaRPr lang="sr-Latn-RS" sz="2800" dirty="0"/>
                    </a:p>
                  </a:txBody>
                  <a:tcPr marL="48891" marR="48891" marT="24446" marB="24446" anchor="ctr">
                    <a:lnL>
                      <a:noFill/>
                    </a:lnL>
                    <a:lnR>
                      <a:noFill/>
                    </a:lnR>
                    <a:lnT>
                      <a:noFill/>
                    </a:lnT>
                    <a:lnB>
                      <a:noFill/>
                    </a:lnB>
                  </a:tcPr>
                </a:tc>
                <a:tc>
                  <a:txBody>
                    <a:bodyPr/>
                    <a:lstStyle/>
                    <a:p>
                      <a:r>
                        <a:rPr lang="sr-Latn-RS" sz="2800"/>
                        <a:t>10.000.000</a:t>
                      </a:r>
                    </a:p>
                  </a:txBody>
                  <a:tcPr marL="48891" marR="48891" marT="24446" marB="24446" anchor="ctr">
                    <a:lnL>
                      <a:noFill/>
                    </a:lnL>
                    <a:lnR>
                      <a:noFill/>
                    </a:lnR>
                    <a:lnT>
                      <a:noFill/>
                    </a:lnT>
                    <a:lnB>
                      <a:noFill/>
                    </a:lnB>
                  </a:tcPr>
                </a:tc>
                <a:tc>
                  <a:txBody>
                    <a:bodyPr/>
                    <a:lstStyle/>
                    <a:p>
                      <a:r>
                        <a:rPr lang="sr-Latn-RS" sz="2800"/>
                        <a:t>54.500</a:t>
                      </a:r>
                    </a:p>
                  </a:txBody>
                  <a:tcPr marL="48891" marR="48891" marT="24446" marB="24446" anchor="ctr">
                    <a:lnL>
                      <a:noFill/>
                    </a:lnL>
                    <a:lnR>
                      <a:noFill/>
                    </a:lnR>
                    <a:lnT>
                      <a:noFill/>
                    </a:lnT>
                    <a:lnB>
                      <a:noFill/>
                    </a:lnB>
                  </a:tcPr>
                </a:tc>
                <a:tc>
                  <a:txBody>
                    <a:bodyPr/>
                    <a:lstStyle/>
                    <a:p>
                      <a:r>
                        <a:rPr lang="sr-Latn-RS" sz="2800"/>
                        <a:t>8.003.750</a:t>
                      </a:r>
                    </a:p>
                  </a:txBody>
                  <a:tcPr marL="48891" marR="48891" marT="24446" marB="24446" anchor="ctr">
                    <a:lnL>
                      <a:noFill/>
                    </a:lnL>
                    <a:lnR>
                      <a:noFill/>
                    </a:lnR>
                    <a:lnT>
                      <a:noFill/>
                    </a:lnT>
                    <a:lnB>
                      <a:noFill/>
                    </a:lnB>
                  </a:tcPr>
                </a:tc>
                <a:tc>
                  <a:txBody>
                    <a:bodyPr/>
                    <a:lstStyle/>
                    <a:p>
                      <a:r>
                        <a:rPr lang="sr-Latn-RS" sz="2800" b="1" dirty="0"/>
                        <a:t>0</a:t>
                      </a:r>
                      <a:r>
                        <a:rPr lang="sr-Cyrl-RS" sz="2800" b="1" dirty="0"/>
                        <a:t>,</a:t>
                      </a:r>
                      <a:r>
                        <a:rPr lang="sr-Latn-RS" sz="2800" b="1" dirty="0"/>
                        <a:t>80</a:t>
                      </a:r>
                      <a:endParaRPr lang="sr-Latn-RS" sz="2800" dirty="0"/>
                    </a:p>
                  </a:txBody>
                  <a:tcPr marL="48891" marR="48891" marT="24446" marB="24446" anchor="ctr">
                    <a:lnL>
                      <a:noFill/>
                    </a:lnL>
                    <a:lnR>
                      <a:noFill/>
                    </a:lnR>
                    <a:lnT>
                      <a:noFill/>
                    </a:lnT>
                    <a:lnB>
                      <a:noFill/>
                    </a:lnB>
                  </a:tcPr>
                </a:tc>
                <a:tc>
                  <a:txBody>
                    <a:bodyPr/>
                    <a:lstStyle/>
                    <a:p>
                      <a:r>
                        <a:rPr lang="sr-Latn-RS" sz="2800" b="1"/>
                        <a:t>146,86</a:t>
                      </a:r>
                      <a:endParaRPr lang="sr-Latn-RS" sz="2800"/>
                    </a:p>
                  </a:txBody>
                  <a:tcPr marL="48891" marR="48891" marT="24446" marB="24446" anchor="ctr">
                    <a:lnL>
                      <a:noFill/>
                    </a:lnL>
                    <a:lnR>
                      <a:noFill/>
                    </a:lnR>
                    <a:lnT>
                      <a:noFill/>
                    </a:lnT>
                    <a:lnB>
                      <a:noFill/>
                    </a:lnB>
                  </a:tcPr>
                </a:tc>
                <a:extLst>
                  <a:ext uri="{0D108BD9-81ED-4DB2-BD59-A6C34878D82A}">
                    <a16:rowId xmlns:a16="http://schemas.microsoft.com/office/drawing/2014/main" val="2486887999"/>
                  </a:ext>
                </a:extLst>
              </a:tr>
              <a:tr h="584464">
                <a:tc>
                  <a:txBody>
                    <a:bodyPr/>
                    <a:lstStyle/>
                    <a:p>
                      <a:r>
                        <a:rPr lang="sr-Cyrl-RS" sz="2800" b="1" dirty="0"/>
                        <a:t>Хрватска</a:t>
                      </a:r>
                      <a:endParaRPr lang="sr-Latn-RS" sz="2800" dirty="0"/>
                    </a:p>
                  </a:txBody>
                  <a:tcPr marL="48891" marR="48891" marT="24446" marB="24446" anchor="ctr">
                    <a:lnL>
                      <a:noFill/>
                    </a:lnL>
                    <a:lnR>
                      <a:noFill/>
                    </a:lnR>
                    <a:lnT>
                      <a:noFill/>
                    </a:lnT>
                    <a:lnB>
                      <a:noFill/>
                    </a:lnB>
                  </a:tcPr>
                </a:tc>
                <a:tc>
                  <a:txBody>
                    <a:bodyPr/>
                    <a:lstStyle/>
                    <a:p>
                      <a:r>
                        <a:rPr lang="sr-Latn-RS" sz="2800"/>
                        <a:t>4.500.000</a:t>
                      </a:r>
                    </a:p>
                  </a:txBody>
                  <a:tcPr marL="48891" marR="48891" marT="24446" marB="24446" anchor="ctr">
                    <a:lnL>
                      <a:noFill/>
                    </a:lnL>
                    <a:lnR>
                      <a:noFill/>
                    </a:lnR>
                    <a:lnT>
                      <a:noFill/>
                    </a:lnT>
                    <a:lnB>
                      <a:noFill/>
                    </a:lnB>
                  </a:tcPr>
                </a:tc>
                <a:tc>
                  <a:txBody>
                    <a:bodyPr/>
                    <a:lstStyle/>
                    <a:p>
                      <a:r>
                        <a:rPr lang="sr-Latn-RS" sz="2800"/>
                        <a:t>45.000</a:t>
                      </a:r>
                    </a:p>
                  </a:txBody>
                  <a:tcPr marL="48891" marR="48891" marT="24446" marB="24446" anchor="ctr">
                    <a:lnL>
                      <a:noFill/>
                    </a:lnL>
                    <a:lnR>
                      <a:noFill/>
                    </a:lnR>
                    <a:lnT>
                      <a:noFill/>
                    </a:lnT>
                    <a:lnB>
                      <a:noFill/>
                    </a:lnB>
                  </a:tcPr>
                </a:tc>
                <a:tc>
                  <a:txBody>
                    <a:bodyPr/>
                    <a:lstStyle/>
                    <a:p>
                      <a:r>
                        <a:rPr lang="sr-Latn-RS" sz="2800"/>
                        <a:t>791.160</a:t>
                      </a:r>
                    </a:p>
                  </a:txBody>
                  <a:tcPr marL="48891" marR="48891" marT="24446" marB="24446" anchor="ctr">
                    <a:lnL>
                      <a:noFill/>
                    </a:lnL>
                    <a:lnR>
                      <a:noFill/>
                    </a:lnR>
                    <a:lnT>
                      <a:noFill/>
                    </a:lnT>
                    <a:lnB>
                      <a:noFill/>
                    </a:lnB>
                  </a:tcPr>
                </a:tc>
                <a:tc>
                  <a:txBody>
                    <a:bodyPr/>
                    <a:lstStyle/>
                    <a:p>
                      <a:r>
                        <a:rPr lang="sr-Latn-RS" sz="2800" b="1"/>
                        <a:t>0,18</a:t>
                      </a:r>
                      <a:endParaRPr lang="sr-Latn-RS" sz="2800"/>
                    </a:p>
                  </a:txBody>
                  <a:tcPr marL="48891" marR="48891" marT="24446" marB="24446" anchor="ctr">
                    <a:lnL>
                      <a:noFill/>
                    </a:lnL>
                    <a:lnR>
                      <a:noFill/>
                    </a:lnR>
                    <a:lnT>
                      <a:noFill/>
                    </a:lnT>
                    <a:lnB>
                      <a:noFill/>
                    </a:lnB>
                  </a:tcPr>
                </a:tc>
                <a:tc>
                  <a:txBody>
                    <a:bodyPr/>
                    <a:lstStyle/>
                    <a:p>
                      <a:r>
                        <a:rPr lang="sr-Latn-RS" sz="2800" b="1"/>
                        <a:t> 17,58</a:t>
                      </a:r>
                      <a:endParaRPr lang="sr-Latn-RS" sz="2800"/>
                    </a:p>
                  </a:txBody>
                  <a:tcPr marL="48891" marR="48891" marT="24446" marB="24446" anchor="ctr">
                    <a:lnL>
                      <a:noFill/>
                    </a:lnL>
                    <a:lnR>
                      <a:noFill/>
                    </a:lnR>
                    <a:lnT>
                      <a:noFill/>
                    </a:lnT>
                    <a:lnB>
                      <a:noFill/>
                    </a:lnB>
                  </a:tcPr>
                </a:tc>
                <a:extLst>
                  <a:ext uri="{0D108BD9-81ED-4DB2-BD59-A6C34878D82A}">
                    <a16:rowId xmlns:a16="http://schemas.microsoft.com/office/drawing/2014/main" val="247506849"/>
                  </a:ext>
                </a:extLst>
              </a:tr>
              <a:tr h="584464">
                <a:tc>
                  <a:txBody>
                    <a:bodyPr/>
                    <a:lstStyle/>
                    <a:p>
                      <a:r>
                        <a:rPr lang="sr-Cyrl-RS" sz="2800" b="1" dirty="0"/>
                        <a:t>Србија</a:t>
                      </a:r>
                      <a:endParaRPr lang="sr-Latn-RS" sz="2800" dirty="0"/>
                    </a:p>
                  </a:txBody>
                  <a:tcPr marL="48891" marR="48891" marT="24446" marB="24446" anchor="ctr">
                    <a:lnL>
                      <a:noFill/>
                    </a:lnL>
                    <a:lnR>
                      <a:noFill/>
                    </a:lnR>
                    <a:lnT>
                      <a:noFill/>
                    </a:lnT>
                    <a:lnB>
                      <a:noFill/>
                    </a:lnB>
                  </a:tcPr>
                </a:tc>
                <a:tc>
                  <a:txBody>
                    <a:bodyPr/>
                    <a:lstStyle/>
                    <a:p>
                      <a:r>
                        <a:rPr lang="sr-Latn-RS" sz="2800" dirty="0"/>
                        <a:t>10.000.000</a:t>
                      </a:r>
                    </a:p>
                  </a:txBody>
                  <a:tcPr marL="48891" marR="48891" marT="24446" marB="24446" anchor="ctr">
                    <a:lnL>
                      <a:noFill/>
                    </a:lnL>
                    <a:lnR>
                      <a:noFill/>
                    </a:lnR>
                    <a:lnT>
                      <a:noFill/>
                    </a:lnT>
                    <a:lnB>
                      <a:noFill/>
                    </a:lnB>
                  </a:tcPr>
                </a:tc>
                <a:tc>
                  <a:txBody>
                    <a:bodyPr/>
                    <a:lstStyle/>
                    <a:p>
                      <a:r>
                        <a:rPr lang="sr-Latn-RS" sz="2800"/>
                        <a:t>80.000</a:t>
                      </a:r>
                    </a:p>
                  </a:txBody>
                  <a:tcPr marL="48891" marR="48891" marT="24446" marB="24446" anchor="ctr">
                    <a:lnL>
                      <a:noFill/>
                    </a:lnL>
                    <a:lnR>
                      <a:noFill/>
                    </a:lnR>
                    <a:lnT>
                      <a:noFill/>
                    </a:lnT>
                    <a:lnB>
                      <a:noFill/>
                    </a:lnB>
                  </a:tcPr>
                </a:tc>
                <a:tc>
                  <a:txBody>
                    <a:bodyPr/>
                    <a:lstStyle/>
                    <a:p>
                      <a:r>
                        <a:rPr lang="sr-Latn-RS" sz="2800"/>
                        <a:t>1.377.500</a:t>
                      </a:r>
                    </a:p>
                  </a:txBody>
                  <a:tcPr marL="48891" marR="48891" marT="24446" marB="24446" anchor="ctr">
                    <a:lnL>
                      <a:noFill/>
                    </a:lnL>
                    <a:lnR>
                      <a:noFill/>
                    </a:lnR>
                    <a:lnT>
                      <a:noFill/>
                    </a:lnT>
                    <a:lnB>
                      <a:noFill/>
                    </a:lnB>
                  </a:tcPr>
                </a:tc>
                <a:tc>
                  <a:txBody>
                    <a:bodyPr/>
                    <a:lstStyle/>
                    <a:p>
                      <a:r>
                        <a:rPr lang="sr-Latn-RS" sz="2800" b="1"/>
                        <a:t>0,14</a:t>
                      </a:r>
                      <a:endParaRPr lang="sr-Latn-RS" sz="2800"/>
                    </a:p>
                  </a:txBody>
                  <a:tcPr marL="48891" marR="48891" marT="24446" marB="24446" anchor="ctr">
                    <a:lnL>
                      <a:noFill/>
                    </a:lnL>
                    <a:lnR>
                      <a:noFill/>
                    </a:lnR>
                    <a:lnT>
                      <a:noFill/>
                    </a:lnT>
                    <a:lnB>
                      <a:noFill/>
                    </a:lnB>
                  </a:tcPr>
                </a:tc>
                <a:tc>
                  <a:txBody>
                    <a:bodyPr/>
                    <a:lstStyle/>
                    <a:p>
                      <a:r>
                        <a:rPr lang="sr-Latn-RS" sz="2800" b="1" dirty="0"/>
                        <a:t> 17,22</a:t>
                      </a:r>
                      <a:endParaRPr lang="sr-Latn-RS" sz="2800" dirty="0"/>
                    </a:p>
                  </a:txBody>
                  <a:tcPr marL="48891" marR="48891" marT="24446" marB="24446" anchor="ctr">
                    <a:lnL>
                      <a:noFill/>
                    </a:lnL>
                    <a:lnR>
                      <a:noFill/>
                    </a:lnR>
                    <a:lnT>
                      <a:noFill/>
                    </a:lnT>
                    <a:lnB>
                      <a:noFill/>
                    </a:lnB>
                  </a:tcPr>
                </a:tc>
                <a:extLst>
                  <a:ext uri="{0D108BD9-81ED-4DB2-BD59-A6C34878D82A}">
                    <a16:rowId xmlns:a16="http://schemas.microsoft.com/office/drawing/2014/main" val="2749212359"/>
                  </a:ext>
                </a:extLst>
              </a:tr>
            </a:tbl>
          </a:graphicData>
        </a:graphic>
      </p:graphicFrame>
    </p:spTree>
    <p:extLst>
      <p:ext uri="{BB962C8B-B14F-4D97-AF65-F5344CB8AC3E}">
        <p14:creationId xmlns:p14="http://schemas.microsoft.com/office/powerpoint/2010/main" val="10469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DA252-08C7-DCC6-E1E8-450024084390}"/>
              </a:ext>
            </a:extLst>
          </p:cNvPr>
          <p:cNvSpPr>
            <a:spLocks noGrp="1"/>
          </p:cNvSpPr>
          <p:nvPr>
            <p:ph idx="1"/>
          </p:nvPr>
        </p:nvSpPr>
        <p:spPr>
          <a:xfrm>
            <a:off x="337751" y="930876"/>
            <a:ext cx="11623590" cy="5763222"/>
          </a:xfrm>
        </p:spPr>
        <p:txBody>
          <a:bodyPr>
            <a:normAutofit/>
          </a:bodyPr>
          <a:lstStyle/>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sr-Cyrl-RS" sz="3200" dirty="0">
                <a:solidFill>
                  <a:srgbClr val="000000"/>
                </a:solidFill>
                <a:latin typeface="Calibri" panose="020F0502020204030204" pitchFamily="34" charset="0"/>
              </a:rPr>
              <a:t>Л</a:t>
            </a:r>
            <a:r>
              <a:rPr lang="sr-Latn-RS" sz="3200" kern="1200" dirty="0">
                <a:solidFill>
                  <a:srgbClr val="000000"/>
                </a:solidFill>
                <a:effectLst/>
                <a:latin typeface="Calibri" panose="020F0502020204030204" pitchFamily="34" charset="0"/>
                <a:ea typeface="+mn-ea"/>
                <a:cs typeface="+mn-cs"/>
              </a:rPr>
              <a:t>овн</a:t>
            </a:r>
            <a:r>
              <a:rPr lang="sr-Cyrl-RS" sz="3200" kern="1200" dirty="0">
                <a:solidFill>
                  <a:srgbClr val="000000"/>
                </a:solidFill>
                <a:effectLst/>
                <a:latin typeface="Calibri" panose="020F0502020204030204" pitchFamily="34" charset="0"/>
                <a:ea typeface="+mn-ea"/>
                <a:cs typeface="+mn-cs"/>
              </a:rPr>
              <a:t>и</a:t>
            </a:r>
            <a:r>
              <a:rPr lang="sr-Latn-RS" sz="3200" kern="1200" dirty="0">
                <a:solidFill>
                  <a:srgbClr val="000000"/>
                </a:solidFill>
                <a:effectLst/>
                <a:latin typeface="Calibri" panose="020F0502020204030204" pitchFamily="34" charset="0"/>
                <a:ea typeface="+mn-ea"/>
                <a:cs typeface="+mn-cs"/>
              </a:rPr>
              <a:t> туриза</a:t>
            </a:r>
            <a:r>
              <a:rPr lang="sr-Cyrl-RS" sz="3200" kern="1200" dirty="0">
                <a:solidFill>
                  <a:srgbClr val="000000"/>
                </a:solidFill>
                <a:effectLst/>
                <a:latin typeface="Calibri" panose="020F0502020204030204" pitchFamily="34" charset="0"/>
                <a:ea typeface="+mn-ea"/>
                <a:cs typeface="+mn-cs"/>
              </a:rPr>
              <a:t>м</a:t>
            </a:r>
            <a:r>
              <a:rPr lang="sr-Latn-RS" sz="3200" kern="1200" dirty="0">
                <a:solidFill>
                  <a:srgbClr val="000000"/>
                </a:solidFill>
                <a:effectLst/>
                <a:latin typeface="Calibri" panose="020F0502020204030204" pitchFamily="34" charset="0"/>
                <a:ea typeface="+mn-ea"/>
                <a:cs typeface="+mn-cs"/>
              </a:rPr>
              <a:t> и извоз меса од дивљачи </a:t>
            </a:r>
            <a:endParaRPr lang="sr-Cyrl-RS" sz="32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sr-Cyrl-RS" sz="3200" dirty="0">
                <a:solidFill>
                  <a:srgbClr val="000000"/>
                </a:solidFill>
                <a:latin typeface="Calibri" panose="020F0502020204030204" pitchFamily="34" charset="0"/>
              </a:rPr>
              <a:t>У</a:t>
            </a:r>
            <a:r>
              <a:rPr lang="sr-Latn-RS" sz="3200" kern="1200" dirty="0">
                <a:solidFill>
                  <a:srgbClr val="000000"/>
                </a:solidFill>
                <a:effectLst/>
                <a:latin typeface="Calibri" panose="020F0502020204030204" pitchFamily="34" charset="0"/>
                <a:ea typeface="+mn-ea"/>
                <a:cs typeface="+mn-cs"/>
              </a:rPr>
              <a:t>сагла</a:t>
            </a:r>
            <a:r>
              <a:rPr lang="sr-Cyrl-RS" sz="3200" kern="1200" dirty="0">
                <a:solidFill>
                  <a:srgbClr val="000000"/>
                </a:solidFill>
                <a:effectLst/>
                <a:latin typeface="Calibri" panose="020F0502020204030204" pitchFamily="34" charset="0"/>
                <a:ea typeface="+mn-ea"/>
                <a:cs typeface="+mn-cs"/>
              </a:rPr>
              <a:t>шавање</a:t>
            </a:r>
            <a:r>
              <a:rPr lang="sr-Latn-RS" sz="3200" kern="1200" dirty="0">
                <a:solidFill>
                  <a:srgbClr val="000000"/>
                </a:solidFill>
                <a:effectLst/>
                <a:latin typeface="Calibri" panose="020F0502020204030204" pitchFamily="34" charset="0"/>
                <a:ea typeface="+mn-ea"/>
                <a:cs typeface="+mn-cs"/>
              </a:rPr>
              <a:t> наш</a:t>
            </a:r>
            <a:r>
              <a:rPr lang="sr-Cyrl-RS" sz="3200" kern="1200" dirty="0">
                <a:solidFill>
                  <a:srgbClr val="000000"/>
                </a:solidFill>
                <a:effectLst/>
                <a:latin typeface="Calibri" panose="020F0502020204030204" pitchFamily="34" charset="0"/>
                <a:ea typeface="+mn-ea"/>
                <a:cs typeface="+mn-cs"/>
              </a:rPr>
              <a:t>их</a:t>
            </a:r>
            <a:r>
              <a:rPr lang="sr-Latn-RS" sz="3200" kern="1200" dirty="0">
                <a:solidFill>
                  <a:srgbClr val="000000"/>
                </a:solidFill>
                <a:effectLst/>
                <a:latin typeface="Calibri" panose="020F0502020204030204" pitchFamily="34" charset="0"/>
                <a:ea typeface="+mn-ea"/>
                <a:cs typeface="+mn-cs"/>
              </a:rPr>
              <a:t> ветеринарск</a:t>
            </a:r>
            <a:r>
              <a:rPr lang="sr-Cyrl-RS" sz="3200" kern="1200" dirty="0">
                <a:solidFill>
                  <a:srgbClr val="000000"/>
                </a:solidFill>
                <a:effectLst/>
                <a:latin typeface="Calibri" panose="020F0502020204030204" pitchFamily="34" charset="0"/>
                <a:ea typeface="+mn-ea"/>
                <a:cs typeface="+mn-cs"/>
              </a:rPr>
              <a:t>их</a:t>
            </a:r>
            <a:r>
              <a:rPr lang="sr-Latn-RS" sz="3200" kern="1200" dirty="0">
                <a:solidFill>
                  <a:srgbClr val="000000"/>
                </a:solidFill>
                <a:effectLst/>
                <a:latin typeface="Calibri" panose="020F0502020204030204" pitchFamily="34" charset="0"/>
                <a:ea typeface="+mn-ea"/>
                <a:cs typeface="+mn-cs"/>
              </a:rPr>
              <a:t>  пропис</a:t>
            </a:r>
            <a:r>
              <a:rPr lang="sr-Cyrl-RS" sz="3200" kern="1200" dirty="0">
                <a:solidFill>
                  <a:srgbClr val="000000"/>
                </a:solidFill>
                <a:effectLst/>
                <a:latin typeface="Calibri" panose="020F0502020204030204" pitchFamily="34" charset="0"/>
                <a:ea typeface="+mn-ea"/>
                <a:cs typeface="+mn-cs"/>
              </a:rPr>
              <a:t>а</a:t>
            </a:r>
            <a:r>
              <a:rPr lang="sr-Latn-RS" sz="3200" kern="1200" dirty="0">
                <a:solidFill>
                  <a:srgbClr val="000000"/>
                </a:solidFill>
                <a:effectLst/>
                <a:latin typeface="Calibri" panose="020F0502020204030204" pitchFamily="34" charset="0"/>
                <a:ea typeface="+mn-ea"/>
                <a:cs typeface="+mn-cs"/>
              </a:rPr>
              <a:t> са прописима земаља чланица европске уније. </a:t>
            </a:r>
            <a:endParaRPr lang="sr-Cyrl-RS" sz="32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sr-Latn-RS" sz="3200" kern="1200" dirty="0">
                <a:solidFill>
                  <a:srgbClr val="000000"/>
                </a:solidFill>
                <a:effectLst/>
                <a:latin typeface="Calibri" panose="020F0502020204030204" pitchFamily="34" charset="0"/>
                <a:ea typeface="+mn-ea"/>
                <a:cs typeface="+mn-cs"/>
              </a:rPr>
              <a:t>Ово је данас велика препрека која стоји на путу доласка већег броја страних ловаца туриста код нас, </a:t>
            </a:r>
            <a:endParaRPr lang="sr-Latn-RS" sz="3200" dirty="0">
              <a:effectLst/>
            </a:endParaRPr>
          </a:p>
          <a:p>
            <a:endParaRPr lang="sr-Latn-RS" sz="3200" dirty="0"/>
          </a:p>
          <a:p>
            <a:pPr marL="228600" indent="-228600" algn="l" rtl="0" eaLnBrk="1" latinLnBrk="0" hangingPunct="1">
              <a:lnSpc>
                <a:spcPct val="90000"/>
              </a:lnSpc>
              <a:spcBef>
                <a:spcPts val="1000"/>
              </a:spcBef>
              <a:spcAft>
                <a:spcPts val="0"/>
              </a:spcAft>
            </a:pPr>
            <a:r>
              <a:rPr lang="sr-Latn-RS" sz="3200" b="1" kern="1200" dirty="0">
                <a:solidFill>
                  <a:srgbClr val="000000"/>
                </a:solidFill>
                <a:effectLst/>
                <a:latin typeface="Calibri" panose="020F0502020204030204" pitchFamily="34" charset="0"/>
                <a:ea typeface="+mn-ea"/>
                <a:cs typeface="+mn-cs"/>
              </a:rPr>
              <a:t>ЗАКОН О ДИВЉАЧИ И ЛОВСТВУ </a:t>
            </a:r>
            <a:endParaRPr lang="sr-Latn-RS" sz="3200" dirty="0">
              <a:effectLst/>
            </a:endParaRPr>
          </a:p>
          <a:p>
            <a:pPr marL="0" indent="0" algn="l" rtl="0" eaLnBrk="1" latinLnBrk="0" hangingPunct="1">
              <a:lnSpc>
                <a:spcPct val="90000"/>
              </a:lnSpc>
              <a:spcBef>
                <a:spcPts val="1000"/>
              </a:spcBef>
              <a:spcAft>
                <a:spcPts val="0"/>
              </a:spcAft>
              <a:buNone/>
            </a:pPr>
            <a:r>
              <a:rPr lang="sr-Latn-RS" sz="3200" b="1" kern="1200" dirty="0">
                <a:solidFill>
                  <a:srgbClr val="000000"/>
                </a:solidFill>
                <a:effectLst/>
                <a:latin typeface="Calibri" panose="020F0502020204030204" pitchFamily="34" charset="0"/>
                <a:ea typeface="+mn-ea"/>
                <a:cs typeface="+mn-cs"/>
              </a:rPr>
              <a:t>("Сл. гласник РС", бр. 18/2010, 95/2018 - др. закон и 92/2023 - др. закон) </a:t>
            </a:r>
            <a:endParaRPr lang="sr-Latn-RS" sz="3200" dirty="0">
              <a:effectLst/>
            </a:endParaRPr>
          </a:p>
          <a:p>
            <a:endParaRPr lang="sr-Latn-RS" dirty="0"/>
          </a:p>
        </p:txBody>
      </p:sp>
    </p:spTree>
    <p:extLst>
      <p:ext uri="{BB962C8B-B14F-4D97-AF65-F5344CB8AC3E}">
        <p14:creationId xmlns:p14="http://schemas.microsoft.com/office/powerpoint/2010/main" val="199876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E6A7-4AB8-BAF7-EEB0-14ADC1FC7CA8}"/>
              </a:ext>
            </a:extLst>
          </p:cNvPr>
          <p:cNvSpPr>
            <a:spLocks noGrp="1"/>
          </p:cNvSpPr>
          <p:nvPr>
            <p:ph type="title"/>
          </p:nvPr>
        </p:nvSpPr>
        <p:spPr>
          <a:xfrm>
            <a:off x="839788" y="365125"/>
            <a:ext cx="10515600" cy="1150509"/>
          </a:xfrm>
        </p:spPr>
        <p:txBody>
          <a:bodyPr/>
          <a:lstStyle/>
          <a:p>
            <a:r>
              <a:rPr lang="sr-Cyrl-RS" dirty="0"/>
              <a:t>Месо дивљачи - подела</a:t>
            </a:r>
            <a:endParaRPr lang="sr-Latn-RS" dirty="0"/>
          </a:p>
        </p:txBody>
      </p:sp>
      <p:sp>
        <p:nvSpPr>
          <p:cNvPr id="6" name="Text Placeholder 5">
            <a:extLst>
              <a:ext uri="{FF2B5EF4-FFF2-40B4-BE49-F238E27FC236}">
                <a16:creationId xmlns:a16="http://schemas.microsoft.com/office/drawing/2014/main" id="{EA8FE9FF-C2DF-C953-7DA5-C65B3E3F3A91}"/>
              </a:ext>
            </a:extLst>
          </p:cNvPr>
          <p:cNvSpPr>
            <a:spLocks noGrp="1"/>
          </p:cNvSpPr>
          <p:nvPr>
            <p:ph type="body" idx="1"/>
          </p:nvPr>
        </p:nvSpPr>
        <p:spPr>
          <a:xfrm>
            <a:off x="461320" y="1681163"/>
            <a:ext cx="5536256" cy="716048"/>
          </a:xfrm>
        </p:spPr>
        <p:txBody>
          <a:bodyPr>
            <a:normAutofit/>
          </a:bodyPr>
          <a:lstStyle/>
          <a:p>
            <a:r>
              <a:rPr lang="sr-Cyrl-RS" sz="2800" dirty="0"/>
              <a:t>Месо пернате дивљачи</a:t>
            </a:r>
            <a:endParaRPr lang="sr-Latn-RS" sz="2800" dirty="0"/>
          </a:p>
        </p:txBody>
      </p:sp>
      <p:sp>
        <p:nvSpPr>
          <p:cNvPr id="3" name="Content Placeholder 2">
            <a:extLst>
              <a:ext uri="{FF2B5EF4-FFF2-40B4-BE49-F238E27FC236}">
                <a16:creationId xmlns:a16="http://schemas.microsoft.com/office/drawing/2014/main" id="{BFE07575-8F02-F612-B92C-232C53203A2A}"/>
              </a:ext>
            </a:extLst>
          </p:cNvPr>
          <p:cNvSpPr>
            <a:spLocks noGrp="1"/>
          </p:cNvSpPr>
          <p:nvPr>
            <p:ph sz="half" idx="2"/>
          </p:nvPr>
        </p:nvSpPr>
        <p:spPr>
          <a:xfrm>
            <a:off x="609600" y="2505075"/>
            <a:ext cx="5387975" cy="4258190"/>
          </a:xfrm>
        </p:spPr>
        <p:txBody>
          <a:bodyPr>
            <a:normAutofit/>
          </a:bodyPr>
          <a:lstStyle/>
          <a:p>
            <a:r>
              <a:rPr lang="sr-Cyrl-RS" dirty="0"/>
              <a:t>фазан, </a:t>
            </a:r>
          </a:p>
          <a:p>
            <a:r>
              <a:rPr lang="sr-Cyrl-RS" dirty="0"/>
              <a:t>дивља гуска, </a:t>
            </a:r>
          </a:p>
          <a:p>
            <a:r>
              <a:rPr lang="sr-Cyrl-RS" dirty="0"/>
              <a:t>дивља патка, </a:t>
            </a:r>
          </a:p>
          <a:p>
            <a:r>
              <a:rPr lang="sr-Cyrl-RS" dirty="0"/>
              <a:t>дивља кокошка, </a:t>
            </a:r>
          </a:p>
          <a:p>
            <a:r>
              <a:rPr lang="sr-Cyrl-RS" dirty="0"/>
              <a:t>дивљи голуб,</a:t>
            </a:r>
          </a:p>
          <a:p>
            <a:r>
              <a:rPr lang="sr-Cyrl-RS" dirty="0"/>
              <a:t>јаребица, </a:t>
            </a:r>
          </a:p>
          <a:p>
            <a:r>
              <a:rPr lang="sr-Cyrl-RS" dirty="0"/>
              <a:t>препелица, </a:t>
            </a:r>
          </a:p>
          <a:p>
            <a:r>
              <a:rPr lang="sr-Cyrl-RS" dirty="0"/>
              <a:t>тетреб. </a:t>
            </a:r>
          </a:p>
          <a:p>
            <a:endParaRPr lang="sr-Latn-RS" dirty="0"/>
          </a:p>
        </p:txBody>
      </p:sp>
      <p:sp>
        <p:nvSpPr>
          <p:cNvPr id="7" name="Text Placeholder 6">
            <a:extLst>
              <a:ext uri="{FF2B5EF4-FFF2-40B4-BE49-F238E27FC236}">
                <a16:creationId xmlns:a16="http://schemas.microsoft.com/office/drawing/2014/main" id="{D66348AB-C348-9933-7AE1-08D4A4B684BA}"/>
              </a:ext>
            </a:extLst>
          </p:cNvPr>
          <p:cNvSpPr>
            <a:spLocks noGrp="1"/>
          </p:cNvSpPr>
          <p:nvPr>
            <p:ph type="body" sz="quarter" idx="3"/>
          </p:nvPr>
        </p:nvSpPr>
        <p:spPr>
          <a:xfrm>
            <a:off x="6172200" y="1681163"/>
            <a:ext cx="5183188" cy="658383"/>
          </a:xfrm>
        </p:spPr>
        <p:txBody>
          <a:bodyPr>
            <a:normAutofit/>
          </a:bodyPr>
          <a:lstStyle/>
          <a:p>
            <a:r>
              <a:rPr lang="sr-Cyrl-RS" sz="2800" dirty="0"/>
              <a:t>Месо длакаве дивљачи</a:t>
            </a:r>
            <a:endParaRPr lang="sr-Latn-RS" sz="2800" dirty="0"/>
          </a:p>
        </p:txBody>
      </p:sp>
      <p:sp>
        <p:nvSpPr>
          <p:cNvPr id="8" name="Content Placeholder 7">
            <a:extLst>
              <a:ext uri="{FF2B5EF4-FFF2-40B4-BE49-F238E27FC236}">
                <a16:creationId xmlns:a16="http://schemas.microsoft.com/office/drawing/2014/main" id="{378FD3B1-29D8-D5C1-86FC-FB99F5A0B9DB}"/>
              </a:ext>
            </a:extLst>
          </p:cNvPr>
          <p:cNvSpPr>
            <a:spLocks noGrp="1"/>
          </p:cNvSpPr>
          <p:nvPr>
            <p:ph sz="quarter" idx="4"/>
          </p:nvPr>
        </p:nvSpPr>
        <p:spPr/>
        <p:txBody>
          <a:bodyPr>
            <a:normAutofit/>
          </a:bodyPr>
          <a:lstStyle/>
          <a:p>
            <a:r>
              <a:rPr lang="sr-Cyrl-RS" dirty="0"/>
              <a:t>дивљи зец, </a:t>
            </a:r>
          </a:p>
          <a:p>
            <a:r>
              <a:rPr lang="sr-Cyrl-RS" dirty="0"/>
              <a:t>срна, </a:t>
            </a:r>
          </a:p>
          <a:p>
            <a:r>
              <a:rPr lang="sr-Cyrl-RS" dirty="0"/>
              <a:t>дивокоза, </a:t>
            </a:r>
          </a:p>
          <a:p>
            <a:r>
              <a:rPr lang="sr-Cyrl-RS" dirty="0"/>
              <a:t>дивља свиња, </a:t>
            </a:r>
          </a:p>
          <a:p>
            <a:r>
              <a:rPr lang="sr-Cyrl-RS" dirty="0"/>
              <a:t>јелен, </a:t>
            </a:r>
          </a:p>
          <a:p>
            <a:r>
              <a:rPr lang="sr-Cyrl-RS" dirty="0"/>
              <a:t>медвед, </a:t>
            </a:r>
          </a:p>
          <a:p>
            <a:r>
              <a:rPr lang="sr-Cyrl-RS" dirty="0"/>
              <a:t>муфлон</a:t>
            </a:r>
            <a:endParaRPr lang="sr-Latn-RS" dirty="0"/>
          </a:p>
        </p:txBody>
      </p:sp>
    </p:spTree>
    <p:extLst>
      <p:ext uri="{BB962C8B-B14F-4D97-AF65-F5344CB8AC3E}">
        <p14:creationId xmlns:p14="http://schemas.microsoft.com/office/powerpoint/2010/main" val="258697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CBE3-CAE8-9D13-9E51-4ECD4DFE5252}"/>
              </a:ext>
            </a:extLst>
          </p:cNvPr>
          <p:cNvSpPr>
            <a:spLocks noGrp="1"/>
          </p:cNvSpPr>
          <p:nvPr>
            <p:ph type="title"/>
          </p:nvPr>
        </p:nvSpPr>
        <p:spPr>
          <a:xfrm>
            <a:off x="-57665" y="1"/>
            <a:ext cx="11411465" cy="1690688"/>
          </a:xfrm>
          <a:solidFill>
            <a:schemeClr val="accent6">
              <a:lumMod val="40000"/>
              <a:lumOff val="60000"/>
            </a:schemeClr>
          </a:solidFill>
        </p:spPr>
        <p:txBody>
          <a:bodyPr/>
          <a:lstStyle/>
          <a:p>
            <a:r>
              <a:rPr lang="sr-Cyrl-RS" dirty="0"/>
              <a:t>Срна и срндаћа</a:t>
            </a:r>
            <a:endParaRPr lang="sr-Latn-RS" dirty="0"/>
          </a:p>
        </p:txBody>
      </p:sp>
      <p:pic>
        <p:nvPicPr>
          <p:cNvPr id="7" name="Picture 6">
            <a:extLst>
              <a:ext uri="{FF2B5EF4-FFF2-40B4-BE49-F238E27FC236}">
                <a16:creationId xmlns:a16="http://schemas.microsoft.com/office/drawing/2014/main" id="{C173F077-8E50-A3CC-C1B2-0E0AC6638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304" y="0"/>
            <a:ext cx="4733696" cy="7015511"/>
          </a:xfrm>
          <a:prstGeom prst="rect">
            <a:avLst/>
          </a:prstGeom>
        </p:spPr>
      </p:pic>
      <p:pic>
        <p:nvPicPr>
          <p:cNvPr id="3" name="Content Placeholder 4">
            <a:extLst>
              <a:ext uri="{FF2B5EF4-FFF2-40B4-BE49-F238E27FC236}">
                <a16:creationId xmlns:a16="http://schemas.microsoft.com/office/drawing/2014/main" id="{6DA86EF4-3CF8-4F9B-9F82-F3E7B9E95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1943"/>
            <a:ext cx="7458304" cy="5333568"/>
          </a:xfrm>
          <a:prstGeom prst="rect">
            <a:avLst/>
          </a:prstGeom>
        </p:spPr>
      </p:pic>
      <p:pic>
        <p:nvPicPr>
          <p:cNvPr id="5" name="Content Placeholder 4">
            <a:extLst>
              <a:ext uri="{FF2B5EF4-FFF2-40B4-BE49-F238E27FC236}">
                <a16:creationId xmlns:a16="http://schemas.microsoft.com/office/drawing/2014/main" id="{9CC28AAC-5FAB-14D1-0909-064C87CA637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51654" y="-1"/>
            <a:ext cx="4425750" cy="3128923"/>
          </a:xfrm>
        </p:spPr>
      </p:pic>
    </p:spTree>
    <p:extLst>
      <p:ext uri="{BB962C8B-B14F-4D97-AF65-F5344CB8AC3E}">
        <p14:creationId xmlns:p14="http://schemas.microsoft.com/office/powerpoint/2010/main" val="67819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9F22-5FE2-60A5-78A0-285505E3C20C}"/>
              </a:ext>
            </a:extLst>
          </p:cNvPr>
          <p:cNvSpPr>
            <a:spLocks noGrp="1"/>
          </p:cNvSpPr>
          <p:nvPr>
            <p:ph type="title"/>
          </p:nvPr>
        </p:nvSpPr>
        <p:spPr>
          <a:xfrm>
            <a:off x="838200" y="365126"/>
            <a:ext cx="10515600" cy="392756"/>
          </a:xfrm>
        </p:spPr>
        <p:txBody>
          <a:bodyPr>
            <a:normAutofit fontScale="90000"/>
          </a:bodyPr>
          <a:lstStyle/>
          <a:p>
            <a:r>
              <a:rPr lang="sr-Cyrl-RS" dirty="0"/>
              <a:t>Месо срне и срндаћа</a:t>
            </a:r>
            <a:endParaRPr lang="sr-Latn-RS" dirty="0"/>
          </a:p>
        </p:txBody>
      </p:sp>
      <p:sp>
        <p:nvSpPr>
          <p:cNvPr id="3" name="Content Placeholder 2">
            <a:extLst>
              <a:ext uri="{FF2B5EF4-FFF2-40B4-BE49-F238E27FC236}">
                <a16:creationId xmlns:a16="http://schemas.microsoft.com/office/drawing/2014/main" id="{87CB80FB-7053-6085-26C2-C0A776298658}"/>
              </a:ext>
            </a:extLst>
          </p:cNvPr>
          <p:cNvSpPr>
            <a:spLocks noGrp="1"/>
          </p:cNvSpPr>
          <p:nvPr>
            <p:ph idx="1"/>
          </p:nvPr>
        </p:nvSpPr>
        <p:spPr>
          <a:xfrm>
            <a:off x="197708" y="1548714"/>
            <a:ext cx="11796584" cy="5309285"/>
          </a:xfrm>
        </p:spPr>
        <p:txBody>
          <a:bodyPr/>
          <a:lstStyle/>
          <a:p>
            <a:pPr algn="just"/>
            <a:r>
              <a:rPr lang="sr-Cyrl-RS" sz="1800" dirty="0">
                <a:effectLst/>
                <a:latin typeface="Times New Roman" panose="02020603050405020304" pitchFamily="18" charset="0"/>
                <a:ea typeface="Times New Roman" panose="02020603050405020304" pitchFamily="18" charset="0"/>
              </a:rPr>
              <a:t>Срнеће месо, као и месо срндаћа је јако деликатесно, укусно и ароматично месо. Прожето је финим, нежним влакнима која дају предивну текстуру и квалитет месу које се припрема одређеним термичким третманом. Због свих ових карактеристика ова врста меса је јако тражена како у ресторанима, тако и у хотелима и на многим другим местима.</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effectLst/>
                <a:latin typeface="Times New Roman" panose="02020603050405020304" pitchFamily="18" charset="0"/>
                <a:ea typeface="Times New Roman" panose="02020603050405020304" pitchFamily="18" charset="0"/>
              </a:rPr>
              <a:t>Основна карактеристика меса је тамноцрвена боја која је прожета у свим деловима ове врсте тј. не постоје делови меса које се разликују по боји.</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effectLst/>
                <a:latin typeface="Times New Roman" panose="02020603050405020304" pitchFamily="18" charset="0"/>
                <a:ea typeface="Times New Roman" panose="02020603050405020304" pitchFamily="18" charset="0"/>
              </a:rPr>
              <a:t>Исхрана ових јединки је претежно биљна храна која садржи у себи много етиричних уља и многих других корисних елемената који имају кључну улогу за укус меса. Месо је по себи благо и зато га не треба мешати са јаким зачинима који би нарушили арому меса. Најповољнија комбинација је са црним вином као динстано месо или са мајчином душицом ако се месо пече на жару.</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effectLst/>
                <a:latin typeface="Times New Roman" panose="02020603050405020304" pitchFamily="18" charset="0"/>
                <a:ea typeface="Times New Roman" panose="02020603050405020304" pitchFamily="18" charset="0"/>
              </a:rPr>
              <a:t>Због свог квалитета, ово месо се може припремати на разне начине, као што су</a:t>
            </a:r>
            <a:r>
              <a:rPr lang="en-US" sz="1800" dirty="0">
                <a:effectLst/>
                <a:latin typeface="Times New Roman" panose="02020603050405020304" pitchFamily="18" charset="0"/>
                <a:ea typeface="Times New Roman" panose="02020603050405020304" pitchFamily="18" charset="0"/>
              </a:rPr>
              <a:t>: </a:t>
            </a:r>
            <a:r>
              <a:rPr lang="sr-Cyrl-RS" sz="1800" dirty="0">
                <a:effectLst/>
                <a:latin typeface="Times New Roman" panose="02020603050405020304" pitchFamily="18" charset="0"/>
                <a:ea typeface="Times New Roman" panose="02020603050405020304" pitchFamily="18" charset="0"/>
              </a:rPr>
              <a:t>динстање, печење, кување, а све у зависности од тога за коју се намену месо употребљава.</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effectLst/>
                <a:latin typeface="Times New Roman" panose="02020603050405020304" pitchFamily="18" charset="0"/>
                <a:ea typeface="Times New Roman" panose="02020603050405020304" pitchFamily="18" charset="0"/>
              </a:rPr>
              <a:t>Структура меса се може мењати у зависности од годишњег доба или ако је сезона размножавања, када због хормона месо може бити мало грубље грађе. Искусни ловци тачно знају када је идеално време за лов, а лов на било коју животињску врсту је прописан законом, па тако и лов на срне и срндаће. </a:t>
            </a:r>
            <a:endParaRPr lang="sr-Latn-RS" sz="1800" dirty="0">
              <a:effectLst/>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76064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D727-F8D9-292C-6E5D-E7C02C7684BB}"/>
              </a:ext>
            </a:extLst>
          </p:cNvPr>
          <p:cNvSpPr>
            <a:spLocks noGrp="1"/>
          </p:cNvSpPr>
          <p:nvPr>
            <p:ph type="title"/>
          </p:nvPr>
        </p:nvSpPr>
        <p:spPr/>
        <p:txBody>
          <a:bodyPr/>
          <a:lstStyle/>
          <a:p>
            <a:r>
              <a:rPr lang="sr-Cyrl-RS" sz="4400" b="1" dirty="0">
                <a:effectLst/>
                <a:latin typeface="Times New Roman" panose="02020603050405020304" pitchFamily="18" charset="0"/>
                <a:ea typeface="Times New Roman" panose="02020603050405020304" pitchFamily="18" charset="0"/>
              </a:rPr>
              <a:t>Јела од срнећег меса</a:t>
            </a:r>
            <a:endParaRPr lang="sr-Latn-RS" dirty="0"/>
          </a:p>
        </p:txBody>
      </p:sp>
      <p:sp>
        <p:nvSpPr>
          <p:cNvPr id="3" name="Content Placeholder 2">
            <a:extLst>
              <a:ext uri="{FF2B5EF4-FFF2-40B4-BE49-F238E27FC236}">
                <a16:creationId xmlns:a16="http://schemas.microsoft.com/office/drawing/2014/main" id="{10EF2D9C-8502-12E2-79CB-6B07B5C4CDA2}"/>
              </a:ext>
            </a:extLst>
          </p:cNvPr>
          <p:cNvSpPr>
            <a:spLocks noGrp="1"/>
          </p:cNvSpPr>
          <p:nvPr>
            <p:ph idx="1"/>
          </p:nvPr>
        </p:nvSpPr>
        <p:spPr>
          <a:xfrm>
            <a:off x="82378" y="1515762"/>
            <a:ext cx="11986054" cy="5342238"/>
          </a:xfrm>
        </p:spPr>
        <p:txBody>
          <a:bodyPr>
            <a:normAutofit/>
          </a:bodyPr>
          <a:lstStyle/>
          <a:p>
            <a:pPr algn="just"/>
            <a:r>
              <a:rPr lang="sr-Cyrl-RS" sz="2400" dirty="0">
                <a:effectLst/>
                <a:latin typeface="Times New Roman" panose="02020603050405020304" pitchFamily="18" charset="0"/>
                <a:ea typeface="Times New Roman" panose="02020603050405020304" pitchFamily="18" charset="0"/>
              </a:rPr>
              <a:t>Разни су специјалитети који се могу припремити од ове врсте меса. Једна од кључних ствари је добро познавање меса и његових карактеристика да се благи и нежан укус ове дивљачи не би изгубио ако би се месо на погрешан начин зачинило. </a:t>
            </a:r>
          </a:p>
          <a:p>
            <a:pPr algn="just"/>
            <a:r>
              <a:rPr lang="sr-Cyrl-RS" sz="2400" dirty="0">
                <a:effectLst/>
                <a:latin typeface="Times New Roman" panose="02020603050405020304" pitchFamily="18" charset="0"/>
                <a:ea typeface="Times New Roman" panose="02020603050405020304" pitchFamily="18" charset="0"/>
              </a:rPr>
              <a:t>Јако је битно месо уклопити са биљем које је  заступљено у пределима где срне претежно бораве (чубрика, дивљи оригано, мајчина душица,...)</a:t>
            </a:r>
          </a:p>
          <a:p>
            <a:pPr algn="just"/>
            <a:r>
              <a:rPr lang="sr-Cyrl-RS" sz="2400" dirty="0">
                <a:effectLst/>
                <a:latin typeface="Times New Roman" panose="02020603050405020304" pitchFamily="18" charset="0"/>
                <a:ea typeface="Times New Roman" panose="02020603050405020304" pitchFamily="18" charset="0"/>
              </a:rPr>
              <a:t>Пошто је месо тамне боје најбоље се са њим уклапа црвено вино које додатно размекшава месо и побољшава његов укус тј. истиче све природне карактеристике меса. Одлична је и комбинација овог меса са гљивама, јер се и оне, као и срне налазе у шумским пределима</a:t>
            </a:r>
            <a:r>
              <a:rPr lang="sr-Cyrl-RS" sz="2400" dirty="0">
                <a:latin typeface="Times New Roman" panose="02020603050405020304" pitchFamily="18" charset="0"/>
                <a:ea typeface="Times New Roman" panose="02020603050405020304" pitchFamily="18" charset="0"/>
              </a:rPr>
              <a:t>. </a:t>
            </a:r>
          </a:p>
          <a:p>
            <a:pPr algn="just"/>
            <a:r>
              <a:rPr lang="sr-Cyrl-RS" sz="2400" dirty="0">
                <a:latin typeface="Times New Roman" panose="02020603050405020304" pitchFamily="18" charset="0"/>
                <a:ea typeface="Times New Roman" panose="02020603050405020304" pitchFamily="18" charset="0"/>
              </a:rPr>
              <a:t>Н</a:t>
            </a:r>
            <a:r>
              <a:rPr lang="sr-Cyrl-RS" sz="2400" dirty="0">
                <a:effectLst/>
                <a:latin typeface="Times New Roman" panose="02020603050405020304" pitchFamily="18" charset="0"/>
                <a:ea typeface="Times New Roman" panose="02020603050405020304" pitchFamily="18" charset="0"/>
              </a:rPr>
              <a:t>ајједноставније и најпопуларније јело је срнећи стејк са пиреом од целера и кромпира уз додатак бареног поврћа, салате или велуте соса са гљивама. </a:t>
            </a:r>
          </a:p>
          <a:p>
            <a:pPr algn="just"/>
            <a:r>
              <a:rPr lang="sr-Cyrl-RS" sz="2400" dirty="0">
                <a:effectLst/>
                <a:latin typeface="Times New Roman" panose="02020603050405020304" pitchFamily="18" charset="0"/>
                <a:ea typeface="Times New Roman" panose="02020603050405020304" pitchFamily="18" charset="0"/>
              </a:rPr>
              <a:t>Постоје и многа друга јела која се могу направити од овог меса, а такође не треба изоставити ни сухомеснате производе као што су</a:t>
            </a:r>
            <a:r>
              <a:rPr lang="en-US" sz="2400" dirty="0">
                <a:effectLst/>
                <a:latin typeface="Times New Roman" panose="02020603050405020304" pitchFamily="18" charset="0"/>
                <a:ea typeface="Times New Roman" panose="02020603050405020304" pitchFamily="18" charset="0"/>
              </a:rPr>
              <a:t>:</a:t>
            </a:r>
            <a:r>
              <a:rPr lang="sr-Cyrl-RS" sz="2400" dirty="0">
                <a:effectLst/>
                <a:latin typeface="Times New Roman" panose="02020603050405020304" pitchFamily="18" charset="0"/>
                <a:ea typeface="Times New Roman" panose="02020603050405020304" pitchFamily="18" charset="0"/>
              </a:rPr>
              <a:t> кобасице, пршута, пљескавице,...</a:t>
            </a:r>
            <a:endParaRPr lang="sr-Latn-RS" sz="2400" dirty="0">
              <a:effectLst/>
              <a:latin typeface="Times New Roman" panose="02020603050405020304" pitchFamily="18" charset="0"/>
              <a:ea typeface="Times New Roman" panose="02020603050405020304" pitchFamily="18" charset="0"/>
            </a:endParaRPr>
          </a:p>
          <a:p>
            <a:endParaRPr lang="sr-Latn-RS" sz="2400" dirty="0"/>
          </a:p>
        </p:txBody>
      </p:sp>
    </p:spTree>
    <p:extLst>
      <p:ext uri="{BB962C8B-B14F-4D97-AF65-F5344CB8AC3E}">
        <p14:creationId xmlns:p14="http://schemas.microsoft.com/office/powerpoint/2010/main" val="288543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C172-1113-A200-9D8D-AAA0FFFD19FC}"/>
              </a:ext>
            </a:extLst>
          </p:cNvPr>
          <p:cNvSpPr>
            <a:spLocks noGrp="1"/>
          </p:cNvSpPr>
          <p:nvPr>
            <p:ph type="title"/>
          </p:nvPr>
        </p:nvSpPr>
        <p:spPr>
          <a:xfrm>
            <a:off x="0" y="1359244"/>
            <a:ext cx="12216713" cy="356158"/>
          </a:xfrm>
        </p:spPr>
        <p:txBody>
          <a:bodyPr>
            <a:noAutofit/>
          </a:bodyPr>
          <a:lstStyle/>
          <a:p>
            <a:r>
              <a:rPr lang="ru-RU" sz="3600" b="1" dirty="0"/>
              <a:t>Разлика између срне и кошуте?</a:t>
            </a:r>
            <a:br>
              <a:rPr lang="ru-RU" sz="3600" b="1" dirty="0"/>
            </a:br>
            <a:r>
              <a:rPr lang="ru-RU" sz="3600" dirty="0"/>
              <a:t>У питању су различите животињске врсте. Кошута је женка јелена, а срна женка срндаћа. Кошуте су много веће, крупније, јаке, са тамнијим репом и краволике. </a:t>
            </a:r>
            <a:br>
              <a:rPr lang="ru-RU" sz="3600" dirty="0"/>
            </a:br>
            <a:r>
              <a:rPr lang="ru-RU" sz="3600" dirty="0"/>
              <a:t>Срне су нежне, танане, дугоноге и са светлијим репом. </a:t>
            </a:r>
            <a:br>
              <a:rPr lang="ru-RU" sz="3600" dirty="0"/>
            </a:br>
            <a:endParaRPr lang="sr-Latn-RS" sz="3600" dirty="0"/>
          </a:p>
        </p:txBody>
      </p:sp>
      <p:pic>
        <p:nvPicPr>
          <p:cNvPr id="5" name="Content Placeholder 4">
            <a:extLst>
              <a:ext uri="{FF2B5EF4-FFF2-40B4-BE49-F238E27FC236}">
                <a16:creationId xmlns:a16="http://schemas.microsoft.com/office/drawing/2014/main" id="{4A5B4BA7-414F-083B-8DEB-E64E423C7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69927"/>
            <a:ext cx="5813424" cy="3988073"/>
          </a:xfrm>
        </p:spPr>
      </p:pic>
      <p:pic>
        <p:nvPicPr>
          <p:cNvPr id="4" name="Picture 3">
            <a:extLst>
              <a:ext uri="{FF2B5EF4-FFF2-40B4-BE49-F238E27FC236}">
                <a16:creationId xmlns:a16="http://schemas.microsoft.com/office/drawing/2014/main" id="{18031631-ED91-7BAB-6AF8-F048876FB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24" y="2869926"/>
            <a:ext cx="6340524" cy="3988074"/>
          </a:xfrm>
          <a:prstGeom prst="rect">
            <a:avLst/>
          </a:prstGeom>
        </p:spPr>
      </p:pic>
    </p:spTree>
    <p:extLst>
      <p:ext uri="{BB962C8B-B14F-4D97-AF65-F5344CB8AC3E}">
        <p14:creationId xmlns:p14="http://schemas.microsoft.com/office/powerpoint/2010/main" val="537025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152169-B2DF-D8B0-1261-C79CE6CFD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475" y="0"/>
            <a:ext cx="9307525" cy="6833275"/>
          </a:xfrm>
          <a:prstGeom prst="rect">
            <a:avLst/>
          </a:prstGeom>
        </p:spPr>
      </p:pic>
      <p:sp>
        <p:nvSpPr>
          <p:cNvPr id="2" name="Title 1">
            <a:extLst>
              <a:ext uri="{FF2B5EF4-FFF2-40B4-BE49-F238E27FC236}">
                <a16:creationId xmlns:a16="http://schemas.microsoft.com/office/drawing/2014/main" id="{069794C5-0EAD-CE46-E4BC-02124436A567}"/>
              </a:ext>
            </a:extLst>
          </p:cNvPr>
          <p:cNvSpPr>
            <a:spLocks noGrp="1"/>
          </p:cNvSpPr>
          <p:nvPr>
            <p:ph type="title"/>
          </p:nvPr>
        </p:nvSpPr>
        <p:spPr>
          <a:xfrm>
            <a:off x="0" y="365125"/>
            <a:ext cx="11353800" cy="1325563"/>
          </a:xfrm>
        </p:spPr>
        <p:txBody>
          <a:bodyPr/>
          <a:lstStyle/>
          <a:p>
            <a:r>
              <a:rPr lang="sr-Cyrl-RS" b="1" dirty="0"/>
              <a:t>Јелени и кошуте</a:t>
            </a:r>
            <a:endParaRPr lang="sr-Latn-RS" b="1" dirty="0"/>
          </a:p>
        </p:txBody>
      </p:sp>
      <p:pic>
        <p:nvPicPr>
          <p:cNvPr id="5" name="Content Placeholder 4">
            <a:extLst>
              <a:ext uri="{FF2B5EF4-FFF2-40B4-BE49-F238E27FC236}">
                <a16:creationId xmlns:a16="http://schemas.microsoft.com/office/drawing/2014/main" id="{8E42D747-5B22-19F8-035B-F383D5FCFE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37095"/>
            <a:ext cx="3985403" cy="2795731"/>
          </a:xfrm>
        </p:spPr>
      </p:pic>
      <p:pic>
        <p:nvPicPr>
          <p:cNvPr id="9" name="Picture 8">
            <a:extLst>
              <a:ext uri="{FF2B5EF4-FFF2-40B4-BE49-F238E27FC236}">
                <a16:creationId xmlns:a16="http://schemas.microsoft.com/office/drawing/2014/main" id="{F6451FA3-B4B7-9619-FF2F-E879E16BF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70895"/>
            <a:ext cx="3985403" cy="2795731"/>
          </a:xfrm>
          <a:prstGeom prst="rect">
            <a:avLst/>
          </a:prstGeom>
        </p:spPr>
      </p:pic>
    </p:spTree>
    <p:extLst>
      <p:ext uri="{BB962C8B-B14F-4D97-AF65-F5344CB8AC3E}">
        <p14:creationId xmlns:p14="http://schemas.microsoft.com/office/powerpoint/2010/main" val="323221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A35F-1A35-C138-79CA-1ED7D91E33FC}"/>
              </a:ext>
            </a:extLst>
          </p:cNvPr>
          <p:cNvSpPr>
            <a:spLocks noGrp="1"/>
          </p:cNvSpPr>
          <p:nvPr>
            <p:ph type="title"/>
          </p:nvPr>
        </p:nvSpPr>
        <p:spPr/>
        <p:txBody>
          <a:bodyPr/>
          <a:lstStyle/>
          <a:p>
            <a:r>
              <a:rPr lang="sr-Cyrl-RS" b="1" dirty="0"/>
              <a:t>Фазан</a:t>
            </a:r>
            <a:endParaRPr lang="sr-Latn-RS" b="1" dirty="0"/>
          </a:p>
        </p:txBody>
      </p:sp>
      <p:pic>
        <p:nvPicPr>
          <p:cNvPr id="5" name="Content Placeholder 4">
            <a:extLst>
              <a:ext uri="{FF2B5EF4-FFF2-40B4-BE49-F238E27FC236}">
                <a16:creationId xmlns:a16="http://schemas.microsoft.com/office/drawing/2014/main" id="{BED7B44F-7AED-9D86-FA97-FA9430A810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352" y="2187019"/>
            <a:ext cx="5935125" cy="4445615"/>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C9D93F86-8A7F-1AB9-DA34-49E0C8804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6" y="4323661"/>
            <a:ext cx="3514206" cy="2308973"/>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FF23A21F-1E82-2DBB-5AA8-E49B81E7E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834" y="4711102"/>
            <a:ext cx="3193144" cy="2060093"/>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840E3D5C-3A52-D97B-C5BB-825B81517C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95" y="1759790"/>
            <a:ext cx="3466291" cy="2355010"/>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E667ABC5-A97E-6117-AE63-E76035E48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703" y="-46720"/>
            <a:ext cx="3292689" cy="2193618"/>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EF691BB4-EB42-A91C-6C64-70AD6B1DB3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833" y="59556"/>
            <a:ext cx="2505007" cy="2505007"/>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a:extLst>
              <a:ext uri="{FF2B5EF4-FFF2-40B4-BE49-F238E27FC236}">
                <a16:creationId xmlns:a16="http://schemas.microsoft.com/office/drawing/2014/main" id="{5FED2933-3DB7-935F-994C-09B19A3E54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1706" y="1391121"/>
            <a:ext cx="2155272" cy="30923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343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B430F8-B4DE-1917-B566-59100AC9D13D}"/>
              </a:ext>
            </a:extLst>
          </p:cNvPr>
          <p:cNvSpPr>
            <a:spLocks noGrp="1"/>
          </p:cNvSpPr>
          <p:nvPr>
            <p:ph idx="1"/>
          </p:nvPr>
        </p:nvSpPr>
        <p:spPr>
          <a:xfrm>
            <a:off x="568411" y="1713470"/>
            <a:ext cx="11121081" cy="4463493"/>
          </a:xfrm>
        </p:spPr>
        <p:txBody>
          <a:bodyPr>
            <a:normAutofit/>
          </a:bodyPr>
          <a:lstStyle/>
          <a:p>
            <a:r>
              <a:rPr lang="sr-Cyrl-RS" sz="3600" dirty="0"/>
              <a:t>После клања, труп се постави у положај тако да истекне крв</a:t>
            </a:r>
          </a:p>
          <a:p>
            <a:r>
              <a:rPr lang="sr-Cyrl-RS" sz="3600" dirty="0"/>
              <a:t>Код одстрељене дивљачи смрт наступа због повреде неког виталног органа </a:t>
            </a:r>
          </a:p>
          <a:p>
            <a:r>
              <a:rPr lang="sr-Cyrl-RS" sz="3600" dirty="0"/>
              <a:t>Крв углавном остаје у крвним судовима јер се труп не поставља у висећи положај како би она истекла.</a:t>
            </a:r>
          </a:p>
          <a:p>
            <a:pPr marL="0" indent="0">
              <a:buNone/>
            </a:pPr>
            <a:endParaRPr lang="sr-Latn-RS" sz="3600" dirty="0"/>
          </a:p>
        </p:txBody>
      </p:sp>
      <p:sp>
        <p:nvSpPr>
          <p:cNvPr id="4" name="Title 1">
            <a:extLst>
              <a:ext uri="{FF2B5EF4-FFF2-40B4-BE49-F238E27FC236}">
                <a16:creationId xmlns:a16="http://schemas.microsoft.com/office/drawing/2014/main" id="{309CB39D-C1CD-CB7B-684A-D2848EC94443}"/>
              </a:ext>
            </a:extLst>
          </p:cNvPr>
          <p:cNvSpPr>
            <a:spLocks noGrp="1"/>
          </p:cNvSpPr>
          <p:nvPr>
            <p:ph type="title"/>
          </p:nvPr>
        </p:nvSpPr>
        <p:spPr>
          <a:xfrm>
            <a:off x="838200" y="365126"/>
            <a:ext cx="10515600" cy="606940"/>
          </a:xfrm>
        </p:spPr>
        <p:txBody>
          <a:bodyPr>
            <a:normAutofit fontScale="90000"/>
          </a:bodyPr>
          <a:lstStyle/>
          <a:p>
            <a:r>
              <a:rPr lang="en-US" dirty="0"/>
              <a:t>M</a:t>
            </a:r>
            <a:r>
              <a:rPr lang="sr-Cyrl-RS" dirty="0"/>
              <a:t>есо дивљачи</a:t>
            </a:r>
            <a:endParaRPr lang="sr-Latn-RS" dirty="0"/>
          </a:p>
        </p:txBody>
      </p:sp>
    </p:spTree>
    <p:extLst>
      <p:ext uri="{BB962C8B-B14F-4D97-AF65-F5344CB8AC3E}">
        <p14:creationId xmlns:p14="http://schemas.microsoft.com/office/powerpoint/2010/main" val="279029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BEB1-9EFA-70DD-B06B-F3FFF56BFB04}"/>
              </a:ext>
            </a:extLst>
          </p:cNvPr>
          <p:cNvSpPr>
            <a:spLocks noGrp="1"/>
          </p:cNvSpPr>
          <p:nvPr>
            <p:ph type="title"/>
          </p:nvPr>
        </p:nvSpPr>
        <p:spPr/>
        <p:txBody>
          <a:bodyPr/>
          <a:lstStyle/>
          <a:p>
            <a:r>
              <a:rPr lang="sr-Cyrl-RS" dirty="0"/>
              <a:t>Месо фазана</a:t>
            </a:r>
            <a:endParaRPr lang="sr-Latn-RS" dirty="0"/>
          </a:p>
        </p:txBody>
      </p:sp>
      <p:sp>
        <p:nvSpPr>
          <p:cNvPr id="3" name="Content Placeholder 2">
            <a:extLst>
              <a:ext uri="{FF2B5EF4-FFF2-40B4-BE49-F238E27FC236}">
                <a16:creationId xmlns:a16="http://schemas.microsoft.com/office/drawing/2014/main" id="{3747265C-1D16-9631-FEF1-303F69B7FD05}"/>
              </a:ext>
            </a:extLst>
          </p:cNvPr>
          <p:cNvSpPr>
            <a:spLocks noGrp="1"/>
          </p:cNvSpPr>
          <p:nvPr>
            <p:ph idx="1"/>
          </p:nvPr>
        </p:nvSpPr>
        <p:spPr>
          <a:xfrm>
            <a:off x="288325" y="1474574"/>
            <a:ext cx="11730680" cy="5107458"/>
          </a:xfrm>
        </p:spPr>
        <p:txBody>
          <a:bodyPr>
            <a:normAutofit fontScale="92500" lnSpcReduction="10000"/>
          </a:bodyPr>
          <a:lstStyle/>
          <a:p>
            <a:pPr algn="just"/>
            <a:r>
              <a:rPr lang="sr-Cyrl-RS" dirty="0">
                <a:solidFill>
                  <a:srgbClr val="000000"/>
                </a:solidFill>
                <a:latin typeface="Times New Roman" panose="02020603050405020304" pitchFamily="18" charset="0"/>
                <a:ea typeface="Times New Roman" panose="02020603050405020304" pitchFamily="18" charset="0"/>
              </a:rPr>
              <a:t>М</a:t>
            </a:r>
            <a:r>
              <a:rPr lang="en-US" dirty="0" err="1">
                <a:solidFill>
                  <a:srgbClr val="000000"/>
                </a:solidFill>
                <a:effectLst/>
                <a:latin typeface="Times New Roman" panose="02020603050405020304" pitchFamily="18" charset="0"/>
                <a:ea typeface="Times New Roman" panose="02020603050405020304" pitchFamily="18" charset="0"/>
              </a:rPr>
              <a:t>ес</a:t>
            </a:r>
            <a:r>
              <a:rPr lang="sr-Cyrl-RS" dirty="0">
                <a:solidFill>
                  <a:srgbClr val="000000"/>
                </a:solidFill>
                <a:latin typeface="Times New Roman" panose="02020603050405020304" pitchFamily="18" charset="0"/>
                <a:ea typeface="Times New Roman" panose="02020603050405020304" pitchFamily="18" charset="0"/>
              </a:rPr>
              <a:t>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фазана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одликује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богатством</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протеина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чак</a:t>
            </a:r>
            <a:r>
              <a:rPr lang="en-US" dirty="0">
                <a:solidFill>
                  <a:srgbClr val="000000"/>
                </a:solidFill>
                <a:effectLst/>
                <a:latin typeface="Times New Roman" panose="02020603050405020304" pitchFamily="18" charset="0"/>
                <a:ea typeface="Times New Roman" panose="02020603050405020304" pitchFamily="18" charset="0"/>
              </a:rPr>
              <a:t> 22, 7 </a:t>
            </a:r>
            <a:r>
              <a:rPr lang="sr-Cyrl-RS" dirty="0">
                <a:solidFill>
                  <a:srgbClr val="000000"/>
                </a:solidFill>
                <a:effectLst/>
                <a:latin typeface="Times New Roman" panose="02020603050405020304" pitchFamily="18" charset="0"/>
                <a:ea typeface="Times New Roman" panose="02020603050405020304" pitchFamily="18" charset="0"/>
              </a:rPr>
              <a: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на</a:t>
            </a:r>
            <a:r>
              <a:rPr lang="en-US" dirty="0">
                <a:solidFill>
                  <a:srgbClr val="000000"/>
                </a:solidFill>
                <a:effectLst/>
                <a:latin typeface="Times New Roman" panose="02020603050405020304" pitchFamily="18" charset="0"/>
                <a:ea typeface="Times New Roman" panose="02020603050405020304" pitchFamily="18" charset="0"/>
              </a:rPr>
              <a:t> 100 </a:t>
            </a:r>
            <a:r>
              <a:rPr lang="en-US" dirty="0" err="1">
                <a:solidFill>
                  <a:srgbClr val="000000"/>
                </a:solidFill>
                <a:effectLst/>
                <a:latin typeface="Times New Roman" panose="02020603050405020304" pitchFamily="18" charset="0"/>
                <a:ea typeface="Times New Roman" panose="02020603050405020304" pitchFamily="18" charset="0"/>
              </a:rPr>
              <a:t>грама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меса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Ово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месо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је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богато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селеном</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има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чак</a:t>
            </a:r>
            <a:r>
              <a:rPr lang="en-US" dirty="0">
                <a:solidFill>
                  <a:srgbClr val="000000"/>
                </a:solidFill>
                <a:effectLst/>
                <a:latin typeface="Times New Roman" panose="02020603050405020304" pitchFamily="18" charset="0"/>
                <a:ea typeface="Times New Roman" panose="02020603050405020304" pitchFamily="18" charset="0"/>
              </a:rPr>
              <a:t> 13 </a:t>
            </a:r>
            <a:r>
              <a:rPr lang="en-US" dirty="0" err="1">
                <a:solidFill>
                  <a:srgbClr val="000000"/>
                </a:solidFill>
                <a:effectLst/>
                <a:latin typeface="Times New Roman" panose="02020603050405020304" pitchFamily="18" charset="0"/>
                <a:ea typeface="Times New Roman" panose="02020603050405020304" pitchFamily="18" charset="0"/>
              </a:rPr>
              <a:t>врста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витамина</a:t>
            </a:r>
            <a:r>
              <a:rPr lang="en-US" dirty="0">
                <a:solidFill>
                  <a:srgbClr val="000000"/>
                </a:solidFill>
                <a:effectLst/>
                <a:latin typeface="Times New Roman" panose="02020603050405020304" pitchFamily="18" charset="0"/>
                <a:ea typeface="Times New Roman" panose="02020603050405020304" pitchFamily="18" charset="0"/>
              </a:rPr>
              <a:t> и 19 </a:t>
            </a:r>
            <a:r>
              <a:rPr lang="en-US" dirty="0" err="1">
                <a:solidFill>
                  <a:srgbClr val="000000"/>
                </a:solidFill>
                <a:effectLst/>
                <a:latin typeface="Times New Roman" panose="02020603050405020304" pitchFamily="18" charset="0"/>
                <a:ea typeface="Times New Roman" panose="02020603050405020304" pitchFamily="18" charset="0"/>
              </a:rPr>
              <a:t>аминокиселина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Не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треба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заборавити</a:t>
            </a:r>
            <a:r>
              <a:rPr lang="en-US" dirty="0">
                <a:solidFill>
                  <a:srgbClr val="000000"/>
                </a:solidFill>
                <a:effectLst/>
                <a:latin typeface="Times New Roman" panose="02020603050405020304" pitchFamily="18" charset="0"/>
                <a:ea typeface="Times New Roman" panose="02020603050405020304" pitchFamily="18" charset="0"/>
              </a:rPr>
              <a:t> и </a:t>
            </a:r>
            <a:r>
              <a:rPr lang="en-US" dirty="0" err="1">
                <a:solidFill>
                  <a:srgbClr val="000000"/>
                </a:solidFill>
                <a:effectLst/>
                <a:latin typeface="Times New Roman" panose="02020603050405020304" pitchFamily="18" charset="0"/>
                <a:ea typeface="Times New Roman" panose="02020603050405020304" pitchFamily="18" charset="0"/>
              </a:rPr>
              <a:t>да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је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ово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месо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еколошки</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чист</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производ</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односно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може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подвести</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под</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органску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врсту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меса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зато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што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фазани</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хране</a:t>
            </a:r>
            <a:r>
              <a:rPr lang="en-US" dirty="0">
                <a:solidFill>
                  <a:srgbClr val="000000"/>
                </a:solidFill>
                <a:effectLst/>
                <a:latin typeface="Times New Roman" panose="02020603050405020304" pitchFamily="18" charset="0"/>
                <a:ea typeface="Times New Roman" panose="02020603050405020304" pitchFamily="18" charset="0"/>
              </a:rPr>
              <a:t> у </a:t>
            </a:r>
            <a:r>
              <a:rPr lang="en-US" dirty="0" err="1">
                <a:solidFill>
                  <a:srgbClr val="000000"/>
                </a:solidFill>
                <a:effectLst/>
                <a:latin typeface="Times New Roman" panose="02020603050405020304" pitchFamily="18" charset="0"/>
                <a:ea typeface="Times New Roman" panose="02020603050405020304" pitchFamily="18" charset="0"/>
              </a:rPr>
              <a:t>дивљини</a:t>
            </a:r>
            <a:r>
              <a:rPr lang="en-US" dirty="0">
                <a:solidFill>
                  <a:srgbClr val="000000"/>
                </a:solidFill>
                <a:effectLst/>
                <a:latin typeface="Times New Roman" panose="02020603050405020304" pitchFamily="18" charset="0"/>
                <a:ea typeface="Times New Roman" panose="02020603050405020304" pitchFamily="18" charset="0"/>
              </a:rPr>
              <a:t>.</a:t>
            </a:r>
            <a:endParaRPr lang="sr-Cyrl-RS" dirty="0">
              <a:solidFill>
                <a:srgbClr val="000000"/>
              </a:solidFill>
              <a:latin typeface="Times New Roman" panose="02020603050405020304" pitchFamily="18" charset="0"/>
              <a:ea typeface="Times New Roman" panose="02020603050405020304" pitchFamily="18" charset="0"/>
            </a:endParaRPr>
          </a:p>
          <a:p>
            <a:r>
              <a:rPr lang="en-US" dirty="0" err="1">
                <a:solidFill>
                  <a:srgbClr val="000000"/>
                </a:solidFill>
                <a:effectLst/>
                <a:latin typeface="Times New Roman" panose="02020603050405020304" pitchFamily="18" charset="0"/>
                <a:ea typeface="Times New Roman" panose="02020603050405020304" pitchFamily="18" charset="0"/>
              </a:rPr>
              <a:t>Од</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меса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фазана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могу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припремити</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најразличитији</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специјалитети</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од</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супе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до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гулаша</a:t>
            </a:r>
            <a:r>
              <a:rPr lang="en-US" dirty="0">
                <a:solidFill>
                  <a:srgbClr val="000000"/>
                </a:solidFill>
                <a:effectLst/>
                <a:latin typeface="Times New Roman" panose="02020603050405020304" pitchFamily="18" charset="0"/>
                <a:ea typeface="Times New Roman" panose="02020603050405020304" pitchFamily="18" charset="0"/>
              </a:rPr>
              <a:t> и </a:t>
            </a:r>
            <a:r>
              <a:rPr lang="en-US" dirty="0" err="1">
                <a:solidFill>
                  <a:srgbClr val="000000"/>
                </a:solidFill>
                <a:effectLst/>
                <a:latin typeface="Times New Roman" panose="02020603050405020304" pitchFamily="18" charset="0"/>
                <a:ea typeface="Times New Roman" panose="02020603050405020304" pitchFamily="18" charset="0"/>
              </a:rPr>
              <a:t>паприкаша</a:t>
            </a:r>
            <a:r>
              <a:rPr lang="en-US" dirty="0">
                <a:solidFill>
                  <a:srgbClr val="000000"/>
                </a:solidFill>
                <a:effectLst/>
                <a:latin typeface="Times New Roman" panose="02020603050405020304" pitchFamily="18" charset="0"/>
                <a:ea typeface="Times New Roman" panose="02020603050405020304" pitchFamily="18" charset="0"/>
              </a:rPr>
              <a:t>. </a:t>
            </a:r>
            <a:r>
              <a:rPr lang="sr-Cyrl-RS" dirty="0">
                <a:solidFill>
                  <a:srgbClr val="000000"/>
                </a:solidFill>
                <a:effectLst/>
                <a:latin typeface="Times New Roman" panose="02020603050405020304" pitchFamily="18" charset="0"/>
                <a:ea typeface="Times New Roman" panose="02020603050405020304" pitchFamily="18" charset="0"/>
              </a:rPr>
              <a:t>За уклањање </a:t>
            </a:r>
            <a:r>
              <a:rPr lang="en-US" dirty="0" err="1">
                <a:solidFill>
                  <a:srgbClr val="000000"/>
                </a:solidFill>
                <a:effectLst/>
                <a:latin typeface="Times New Roman" panose="02020603050405020304" pitchFamily="18" charset="0"/>
                <a:ea typeface="Times New Roman" panose="02020603050405020304" pitchFamily="18" charset="0"/>
              </a:rPr>
              <a:t>јаког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мириса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дивљачи</a:t>
            </a:r>
            <a:r>
              <a:rPr lang="sr-Cyrl-RS" dirty="0">
                <a:solidFill>
                  <a:srgbClr val="000000"/>
                </a:solidFill>
                <a:effectLst/>
                <a:latin typeface="Times New Roman" panose="02020603050405020304" pitchFamily="18" charset="0"/>
                <a:ea typeface="Times New Roman" panose="02020603050405020304" pitchFamily="18" charset="0"/>
              </a:rPr>
              <a: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препоручује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да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месо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неколико</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сати</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држи</a:t>
            </a:r>
            <a:r>
              <a:rPr lang="en-US" dirty="0">
                <a:solidFill>
                  <a:srgbClr val="000000"/>
                </a:solidFill>
                <a:effectLst/>
                <a:latin typeface="Times New Roman" panose="02020603050405020304" pitchFamily="18" charset="0"/>
                <a:ea typeface="Times New Roman" panose="02020603050405020304" pitchFamily="18" charset="0"/>
              </a:rPr>
              <a:t> у </a:t>
            </a:r>
            <a:r>
              <a:rPr lang="en-US" dirty="0" err="1">
                <a:solidFill>
                  <a:srgbClr val="000000"/>
                </a:solidFill>
                <a:effectLst/>
                <a:latin typeface="Times New Roman" panose="02020603050405020304" pitchFamily="18" charset="0"/>
                <a:ea typeface="Times New Roman" panose="02020603050405020304" pitchFamily="18" charset="0"/>
              </a:rPr>
              <a:t>пацу</a:t>
            </a:r>
            <a:r>
              <a:rPr lang="en-US" dirty="0">
                <a:solidFill>
                  <a:srgbClr val="000000"/>
                </a:solidFill>
                <a:effectLst/>
                <a:latin typeface="Times New Roman" panose="02020603050405020304" pitchFamily="18" charset="0"/>
                <a:ea typeface="Times New Roman" panose="02020603050405020304" pitchFamily="18" charset="0"/>
              </a:rPr>
              <a:t>. </a:t>
            </a:r>
            <a:r>
              <a:rPr lang="sr-Cyrl-RS" dirty="0">
                <a:solidFill>
                  <a:srgbClr val="000000"/>
                </a:solidFill>
                <a:effectLst/>
                <a:latin typeface="Times New Roman" panose="02020603050405020304" pitchFamily="18" charset="0"/>
                <a:ea typeface="Times New Roman" panose="02020603050405020304" pitchFamily="18" charset="0"/>
              </a:rPr>
              <a:t>Да би се истакао укус специјалитета од ове дивљачи, </a:t>
            </a:r>
            <a:r>
              <a:rPr lang="en-US" dirty="0" err="1">
                <a:solidFill>
                  <a:srgbClr val="000000"/>
                </a:solidFill>
                <a:effectLst/>
                <a:latin typeface="Times New Roman" panose="02020603050405020304" pitchFamily="18" charset="0"/>
                <a:ea typeface="Times New Roman" panose="02020603050405020304" pitchFamily="18" charset="0"/>
              </a:rPr>
              <a:t>препоручују</a:t>
            </a:r>
            <a:r>
              <a:rPr lang="sr-Cyrl-RS" dirty="0">
                <a:solidFill>
                  <a:srgbClr val="000000"/>
                </a:solidFill>
                <a:effectLst/>
                <a:latin typeface="Times New Roman" panose="02020603050405020304" pitchFamily="18" charset="0"/>
                <a:ea typeface="Times New Roman" panose="02020603050405020304" pitchFamily="18" charset="0"/>
              </a:rPr>
              <a:t> се</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пунија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слађа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цр</a:t>
            </a:r>
            <a:r>
              <a:rPr lang="sr-Cyrl-RS" dirty="0">
                <a:solidFill>
                  <a:srgbClr val="000000"/>
                </a:solidFill>
                <a:effectLst/>
                <a:latin typeface="Times New Roman" panose="02020603050405020304" pitchFamily="18" charset="0"/>
                <a:ea typeface="Times New Roman" panose="02020603050405020304" pitchFamily="18" charset="0"/>
              </a:rPr>
              <a:t>ве</a:t>
            </a:r>
            <a:r>
              <a:rPr lang="en-US" dirty="0" err="1">
                <a:solidFill>
                  <a:srgbClr val="000000"/>
                </a:solidFill>
                <a:effectLst/>
                <a:latin typeface="Times New Roman" panose="02020603050405020304" pitchFamily="18" charset="0"/>
                <a:ea typeface="Times New Roman" panose="02020603050405020304" pitchFamily="18" charset="0"/>
              </a:rPr>
              <a:t>на</a:t>
            </a:r>
            <a:r>
              <a:rPr lang="en-US" dirty="0">
                <a:solidFill>
                  <a:srgbClr val="000000"/>
                </a:solidFill>
                <a:effectLst/>
                <a:latin typeface="Times New Roman" panose="02020603050405020304" pitchFamily="18" charset="0"/>
                <a:ea typeface="Times New Roman" panose="02020603050405020304" pitchFamily="18" charset="0"/>
              </a:rPr>
              <a:t>.</a:t>
            </a:r>
            <a:endParaRPr lang="sr-Latn-RS" dirty="0">
              <a:effectLst/>
              <a:latin typeface="Times New Roman" panose="02020603050405020304" pitchFamily="18" charset="0"/>
              <a:ea typeface="Times New Roman" panose="02020603050405020304" pitchFamily="18" charset="0"/>
            </a:endParaRPr>
          </a:p>
          <a:p>
            <a:pPr algn="just"/>
            <a:r>
              <a:rPr lang="sr-Cyrl-RS" dirty="0">
                <a:solidFill>
                  <a:srgbClr val="000000"/>
                </a:solidFill>
                <a:effectLst/>
                <a:latin typeface="Times New Roman" panose="02020603050405020304" pitchFamily="18" charset="0"/>
                <a:ea typeface="Times New Roman" panose="02020603050405020304" pitchFamily="18" charset="0"/>
              </a:rPr>
              <a:t>Препорука </a:t>
            </a:r>
            <a:r>
              <a:rPr lang="sr-Cyrl-RS" dirty="0">
                <a:solidFill>
                  <a:srgbClr val="000000"/>
                </a:solidFill>
                <a:latin typeface="Times New Roman" panose="02020603050405020304" pitchFamily="18" charset="0"/>
                <a:ea typeface="Times New Roman" panose="02020603050405020304" pitchFamily="18" charset="0"/>
              </a:rPr>
              <a:t>ј</a:t>
            </a:r>
            <a:r>
              <a:rPr lang="sr-Cyrl-RS" dirty="0">
                <a:solidFill>
                  <a:srgbClr val="000000"/>
                </a:solidFill>
                <a:effectLst/>
                <a:latin typeface="Times New Roman" panose="02020603050405020304" pitchFamily="18" charset="0"/>
                <a:ea typeface="Times New Roman" panose="02020603050405020304" pitchFamily="18" charset="0"/>
              </a:rPr>
              <a:t>е да месо тек уловљеног и очишћеног фазана најпре буде чивано у замрзивачу, па тек онда да се припрема. Разлог овог поступка је омекшавање мишићних влакана и добијање деликатније и мекше текстуре меса. Због своје карактеристичне грађе, ово месо захтева одређени термички третман, што значи да припрема овог меса захтева кулинарско и гастрономско искуство, као и време за добијање жељеног резултата.</a:t>
            </a:r>
            <a:endParaRPr lang="sr-Latn-RS" dirty="0">
              <a:effectLst/>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946448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5749-A643-34A7-4756-89382DCF6DB3}"/>
              </a:ext>
            </a:extLst>
          </p:cNvPr>
          <p:cNvSpPr>
            <a:spLocks noGrp="1"/>
          </p:cNvSpPr>
          <p:nvPr>
            <p:ph type="title"/>
          </p:nvPr>
        </p:nvSpPr>
        <p:spPr/>
        <p:txBody>
          <a:bodyPr/>
          <a:lstStyle/>
          <a:p>
            <a:r>
              <a:rPr lang="sr-Cyrl-RS" dirty="0"/>
              <a:t>Јела од фазана</a:t>
            </a:r>
            <a:endParaRPr lang="sr-Latn-RS" dirty="0"/>
          </a:p>
        </p:txBody>
      </p:sp>
      <p:sp>
        <p:nvSpPr>
          <p:cNvPr id="3" name="Content Placeholder 2">
            <a:extLst>
              <a:ext uri="{FF2B5EF4-FFF2-40B4-BE49-F238E27FC236}">
                <a16:creationId xmlns:a16="http://schemas.microsoft.com/office/drawing/2014/main" id="{171FB90C-1F7A-0CC8-1F3B-D7BFC1EEFE28}"/>
              </a:ext>
            </a:extLst>
          </p:cNvPr>
          <p:cNvSpPr>
            <a:spLocks noGrp="1"/>
          </p:cNvSpPr>
          <p:nvPr>
            <p:ph idx="1"/>
          </p:nvPr>
        </p:nvSpPr>
        <p:spPr>
          <a:xfrm>
            <a:off x="296562" y="1334530"/>
            <a:ext cx="11057238" cy="4842433"/>
          </a:xfrm>
        </p:spPr>
        <p:txBody>
          <a:bodyPr>
            <a:normAutofit fontScale="92500" lnSpcReduction="10000"/>
          </a:bodyPr>
          <a:lstStyle/>
          <a:p>
            <a:pPr marL="0" indent="0" algn="just">
              <a:buNone/>
            </a:pPr>
            <a:r>
              <a:rPr lang="sr-Cyrl-RS" sz="1800" dirty="0">
                <a:solidFill>
                  <a:srgbClr val="000000"/>
                </a:solidFill>
                <a:latin typeface="Times New Roman" panose="02020603050405020304" pitchFamily="18" charset="0"/>
                <a:ea typeface="Times New Roman" panose="02020603050405020304" pitchFamily="18" charset="0"/>
              </a:rPr>
              <a:t>П</a:t>
            </a:r>
            <a:r>
              <a:rPr lang="sr-Cyrl-RS" sz="1800" dirty="0">
                <a:solidFill>
                  <a:srgbClr val="000000"/>
                </a:solidFill>
                <a:effectLst/>
                <a:latin typeface="Times New Roman" panose="02020603050405020304" pitchFamily="18" charset="0"/>
                <a:ea typeface="Times New Roman" panose="02020603050405020304" pitchFamily="18" charset="0"/>
              </a:rPr>
              <a:t>рипемање куваних јела</a:t>
            </a:r>
            <a:r>
              <a:rPr lang="sr-Cyrl-RS" sz="1800" dirty="0">
                <a:solidFill>
                  <a:srgbClr val="000000"/>
                </a:solidFill>
                <a:latin typeface="Times New Roman" panose="02020603050405020304" pitchFamily="18" charset="0"/>
                <a:ea typeface="Times New Roman" panose="02020603050405020304" pitchFamily="18" charset="0"/>
              </a:rPr>
              <a:t> - </a:t>
            </a:r>
            <a:r>
              <a:rPr lang="sr-Cyrl-RS" sz="1800" dirty="0">
                <a:solidFill>
                  <a:srgbClr val="000000"/>
                </a:solidFill>
                <a:effectLst/>
                <a:latin typeface="Times New Roman" panose="02020603050405020304" pitchFamily="18" charset="0"/>
                <a:ea typeface="Times New Roman" panose="02020603050405020304" pitchFamily="18" charset="0"/>
              </a:rPr>
              <a:t>гулаш, паприкаш и јела са поврћем. Међутим, гурмани ово месо највише воле да припремају у маринади од вина и гарни букета. Затим да месо умотају у панчету ради додавања ароме и квалитета месу.</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Пошто је ова врста меса јако деликатна треба водити рачуна о састојцима са којима се комбинује месо ових јединки. Основни фактор јесте старост јединке приликом улова као и пол саме јединке. Месо млађих примерака се комбинује са белим вином јер је мање ароматично него месо старијих јединки. Црно вино би надјачало арому меса тако да само месо не би дошло до изражаја, док то није случај код старијих јединки које имају ароматичније месо и црно вино би само још додатно истакло и нагласило арому самог меса.</a:t>
            </a:r>
          </a:p>
          <a:p>
            <a:pPr algn="just"/>
            <a:r>
              <a:rPr lang="sr-Cyrl-RS" sz="1800" dirty="0">
                <a:solidFill>
                  <a:srgbClr val="000000"/>
                </a:solidFill>
                <a:effectLst/>
                <a:latin typeface="Times New Roman" panose="02020603050405020304" pitchFamily="18" charset="0"/>
                <a:ea typeface="Times New Roman" panose="02020603050405020304" pitchFamily="18" charset="0"/>
              </a:rPr>
              <a:t>Још један од основних фактора јесте пол јединки чије се месо користи за припремање одређених гастрономских производа. Месо женки је нешто чвршће грађе него месо мужјака јер саме женке полажу јаја и брину се о младунцима када се приликом тог периода ослобађају хормони у месу, док мужјаци немају стално присуство хормона због тога што се не баве даљом бригом о младунцима.</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Искусни кувари саветују да је још један од идеалних начина постизања идеалне текстуре меса као и самог завршног резултата потапање меса у млеко. Млечне киселине делују на мишићна влакна у месу на тај начин да их омекшавају и чине месо сочнијим и укуснијим.</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Познате су и разне супе од фазана, као и чорбе које имају изванредну арому и укус</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Фазанско месо је теже заступљено на тржишту, па самим тим и места где се припремају јела од овог меса су ретка, а јела због свог квалитета и начина припреме имају високу цену.</a:t>
            </a:r>
            <a:endParaRPr lang="sr-Latn-RS" sz="1800" dirty="0">
              <a:effectLst/>
              <a:latin typeface="Times New Roman" panose="02020603050405020304" pitchFamily="18" charset="0"/>
              <a:ea typeface="Times New Roman" panose="02020603050405020304" pitchFamily="18" charset="0"/>
            </a:endParaRPr>
          </a:p>
          <a:p>
            <a:pPr algn="just"/>
            <a:endParaRPr lang="sr-Latn-RS" sz="1800" dirty="0">
              <a:effectLst/>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2989465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C96628-C614-DDD0-9378-FFF7A0D83719}"/>
              </a:ext>
            </a:extLst>
          </p:cNvPr>
          <p:cNvSpPr>
            <a:spLocks noGrp="1"/>
          </p:cNvSpPr>
          <p:nvPr>
            <p:ph type="title"/>
          </p:nvPr>
        </p:nvSpPr>
        <p:spPr>
          <a:xfrm>
            <a:off x="838200" y="365126"/>
            <a:ext cx="10515600" cy="480264"/>
          </a:xfrm>
        </p:spPr>
        <p:txBody>
          <a:bodyPr>
            <a:normAutofit fontScale="90000"/>
          </a:bodyPr>
          <a:lstStyle/>
          <a:p>
            <a:r>
              <a:rPr lang="sr-Cyrl-RS" dirty="0"/>
              <a:t>Дивља патка</a:t>
            </a:r>
            <a:endParaRPr lang="sr-Latn-RS" dirty="0"/>
          </a:p>
        </p:txBody>
      </p:sp>
      <p:pic>
        <p:nvPicPr>
          <p:cNvPr id="8" name="Picture 7">
            <a:extLst>
              <a:ext uri="{FF2B5EF4-FFF2-40B4-BE49-F238E27FC236}">
                <a16:creationId xmlns:a16="http://schemas.microsoft.com/office/drawing/2014/main" id="{87F1613B-3E3A-1D6A-8517-F46B409A9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57" y="1285875"/>
            <a:ext cx="2687579" cy="2687579"/>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26923BE2-E5E9-6043-4F51-AD365AA8A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022" y="4410315"/>
            <a:ext cx="4454978" cy="2447685"/>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C5733886-788F-2618-7D8D-5351550D5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270" y="40125"/>
            <a:ext cx="2314575" cy="1971675"/>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a:extLst>
              <a:ext uri="{FF2B5EF4-FFF2-40B4-BE49-F238E27FC236}">
                <a16:creationId xmlns:a16="http://schemas.microsoft.com/office/drawing/2014/main" id="{30880F06-4899-2B0A-3DC4-40F056B68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34087"/>
            <a:ext cx="3999763" cy="2995961"/>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Content Placeholder 5">
            <a:extLst>
              <a:ext uri="{FF2B5EF4-FFF2-40B4-BE49-F238E27FC236}">
                <a16:creationId xmlns:a16="http://schemas.microsoft.com/office/drawing/2014/main" id="{B7089DCC-41D9-D99A-72FE-741757A8851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549532" y="1603088"/>
            <a:ext cx="3950611" cy="2370366"/>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a:extLst>
              <a:ext uri="{FF2B5EF4-FFF2-40B4-BE49-F238E27FC236}">
                <a16:creationId xmlns:a16="http://schemas.microsoft.com/office/drawing/2014/main" id="{71C3B097-AE5D-6898-2345-FBFCA62BB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9314" y="3934087"/>
            <a:ext cx="3821683" cy="2948155"/>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D19A6113-A5B7-A4FC-D60C-86F8793569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0766" y="2058697"/>
            <a:ext cx="3188630" cy="2306926"/>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46FC1208-FAED-22BB-5FC6-39EFF8FA3C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8363" y="107567"/>
            <a:ext cx="2852944" cy="1906438"/>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7994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9AA3-3B66-3B6A-F85A-75ED6407F869}"/>
              </a:ext>
            </a:extLst>
          </p:cNvPr>
          <p:cNvSpPr>
            <a:spLocks noGrp="1"/>
          </p:cNvSpPr>
          <p:nvPr>
            <p:ph type="title"/>
          </p:nvPr>
        </p:nvSpPr>
        <p:spPr>
          <a:xfrm>
            <a:off x="838200" y="365126"/>
            <a:ext cx="10515600" cy="560564"/>
          </a:xfrm>
        </p:spPr>
        <p:txBody>
          <a:bodyPr>
            <a:normAutofit fontScale="90000"/>
          </a:bodyPr>
          <a:lstStyle/>
          <a:p>
            <a:pPr algn="ctr"/>
            <a:r>
              <a:rPr lang="sr-Cyrl-RS" sz="4400" b="1" dirty="0">
                <a:solidFill>
                  <a:srgbClr val="000000"/>
                </a:solidFill>
                <a:effectLst/>
                <a:latin typeface="Times New Roman" panose="02020603050405020304" pitchFamily="18" charset="0"/>
                <a:ea typeface="Times New Roman" panose="02020603050405020304" pitchFamily="18" charset="0"/>
              </a:rPr>
              <a:t>Месо дивље патке</a:t>
            </a:r>
            <a:endParaRPr lang="sr-Latn-RS" dirty="0"/>
          </a:p>
        </p:txBody>
      </p:sp>
      <p:sp>
        <p:nvSpPr>
          <p:cNvPr id="3" name="Content Placeholder 2">
            <a:extLst>
              <a:ext uri="{FF2B5EF4-FFF2-40B4-BE49-F238E27FC236}">
                <a16:creationId xmlns:a16="http://schemas.microsoft.com/office/drawing/2014/main" id="{20ACFF0F-A2D5-AB40-C96D-4E4CF11646B2}"/>
              </a:ext>
            </a:extLst>
          </p:cNvPr>
          <p:cNvSpPr>
            <a:spLocks noGrp="1"/>
          </p:cNvSpPr>
          <p:nvPr>
            <p:ph idx="1"/>
          </p:nvPr>
        </p:nvSpPr>
        <p:spPr>
          <a:xfrm>
            <a:off x="164757" y="1365956"/>
            <a:ext cx="12027243" cy="5226755"/>
          </a:xfrm>
        </p:spPr>
        <p:txBody>
          <a:bodyPr>
            <a:noAutofit/>
          </a:bodyPr>
          <a:lstStyle/>
          <a:p>
            <a:pPr algn="just"/>
            <a:r>
              <a:rPr lang="sr-Cyrl-RS" dirty="0">
                <a:solidFill>
                  <a:srgbClr val="000000"/>
                </a:solidFill>
                <a:latin typeface="Times New Roman" panose="02020603050405020304" pitchFamily="18" charset="0"/>
                <a:ea typeface="Times New Roman" panose="02020603050405020304" pitchFamily="18" charset="0"/>
              </a:rPr>
              <a:t>М</a:t>
            </a:r>
            <a:r>
              <a:rPr lang="sr-Cyrl-RS" dirty="0">
                <a:solidFill>
                  <a:srgbClr val="000000"/>
                </a:solidFill>
                <a:effectLst/>
                <a:latin typeface="Times New Roman" panose="02020603050405020304" pitchFamily="18" charset="0"/>
                <a:ea typeface="Times New Roman" panose="02020603050405020304" pitchFamily="18" charset="0"/>
              </a:rPr>
              <a:t>есо је карактеристично по уделу већег процента масти од осталих перади. Месо је тамније боје и специфичне ароме и мириса због начина живота ове врсте. Исхрана дивљих патки је базирана на воденим организмима и воденим биљкама, стога се може понекад догодити да месо интензивно мирише мирисом који је карактеристичан само за барске птице.</a:t>
            </a:r>
            <a:endParaRPr lang="sr-Latn-RS" dirty="0">
              <a:effectLst/>
              <a:latin typeface="Times New Roman" panose="02020603050405020304" pitchFamily="18" charset="0"/>
              <a:ea typeface="Times New Roman" panose="02020603050405020304" pitchFamily="18" charset="0"/>
            </a:endParaRPr>
          </a:p>
          <a:p>
            <a:pPr algn="just"/>
            <a:r>
              <a:rPr lang="sr-Cyrl-RS" dirty="0">
                <a:solidFill>
                  <a:srgbClr val="000000"/>
                </a:solidFill>
                <a:latin typeface="Times New Roman" panose="02020603050405020304" pitchFamily="18" charset="0"/>
                <a:ea typeface="Times New Roman" panose="02020603050405020304" pitchFamily="18" charset="0"/>
              </a:rPr>
              <a:t>П</a:t>
            </a:r>
            <a:r>
              <a:rPr lang="sr-Cyrl-RS" dirty="0">
                <a:solidFill>
                  <a:srgbClr val="000000"/>
                </a:solidFill>
                <a:effectLst/>
                <a:latin typeface="Times New Roman" panose="02020603050405020304" pitchFamily="18" charset="0"/>
                <a:ea typeface="Times New Roman" panose="02020603050405020304" pitchFamily="18" charset="0"/>
              </a:rPr>
              <a:t>ожељно је ароматизовање меса са различитим зачинима који ће нагласити природну арому меса и сузбити специфичан мирис меса до одређене мере.</a:t>
            </a:r>
            <a:endParaRPr lang="sr-Latn-RS" dirty="0">
              <a:effectLst/>
              <a:latin typeface="Times New Roman" panose="02020603050405020304" pitchFamily="18" charset="0"/>
              <a:ea typeface="Times New Roman" panose="02020603050405020304" pitchFamily="18" charset="0"/>
            </a:endParaRPr>
          </a:p>
          <a:p>
            <a:pPr algn="just"/>
            <a:r>
              <a:rPr lang="sr-Cyrl-RS" dirty="0">
                <a:solidFill>
                  <a:srgbClr val="000000"/>
                </a:solidFill>
                <a:latin typeface="Times New Roman" panose="02020603050405020304" pitchFamily="18" charset="0"/>
                <a:ea typeface="Times New Roman" panose="02020603050405020304" pitchFamily="18" charset="0"/>
              </a:rPr>
              <a:t>Ч</a:t>
            </a:r>
            <a:r>
              <a:rPr lang="sr-Cyrl-RS" dirty="0">
                <a:solidFill>
                  <a:srgbClr val="000000"/>
                </a:solidFill>
                <a:effectLst/>
                <a:latin typeface="Times New Roman" panose="02020603050405020304" pitchFamily="18" charset="0"/>
                <a:ea typeface="Times New Roman" panose="02020603050405020304" pitchFamily="18" charset="0"/>
              </a:rPr>
              <a:t>есто се употребљава пачија масноћа која има сличну примену као и свињска маст</a:t>
            </a:r>
            <a:r>
              <a:rPr lang="sr-Cyrl-RS" dirty="0">
                <a:solidFill>
                  <a:srgbClr val="000000"/>
                </a:solidFill>
                <a:latin typeface="Times New Roman" panose="02020603050405020304" pitchFamily="18" charset="0"/>
                <a:ea typeface="Times New Roman" panose="02020603050405020304" pitchFamily="18" charset="0"/>
              </a:rPr>
              <a:t> </a:t>
            </a:r>
            <a:r>
              <a:rPr lang="sr-Cyrl-RS" dirty="0">
                <a:solidFill>
                  <a:srgbClr val="000000"/>
                </a:solidFill>
                <a:effectLst/>
                <a:latin typeface="Times New Roman" panose="02020603050405020304" pitchFamily="18" charset="0"/>
                <a:ea typeface="Times New Roman" panose="02020603050405020304" pitchFamily="18" charset="0"/>
              </a:rPr>
              <a:t>за припрему разних јела, чак има и нека лековита дејства.</a:t>
            </a:r>
            <a:endParaRPr lang="sr-Latn-RS" dirty="0">
              <a:effectLst/>
              <a:latin typeface="Times New Roman" panose="02020603050405020304" pitchFamily="18" charset="0"/>
              <a:ea typeface="Times New Roman" panose="02020603050405020304" pitchFamily="18" charset="0"/>
            </a:endParaRPr>
          </a:p>
          <a:p>
            <a:pPr algn="just"/>
            <a:r>
              <a:rPr lang="sr-Cyrl-RS" dirty="0">
                <a:solidFill>
                  <a:srgbClr val="000000"/>
                </a:solidFill>
                <a:effectLst/>
                <a:latin typeface="Times New Roman" panose="02020603050405020304" pitchFamily="18" charset="0"/>
                <a:ea typeface="Times New Roman" panose="02020603050405020304" pitchFamily="18" charset="0"/>
              </a:rPr>
              <a:t>Месо захтева посебну термичку обраду, а најлепше је такозвано споро кување целог, нераздељеног трупа уз додатак вина и поврћа. Месо ће постати изузетно мекано ако најпре одлежи у млеку и зачинима па се тек онда наступа са припремом. </a:t>
            </a:r>
            <a:endParaRPr lang="sr-Latn-RS" dirty="0">
              <a:effectLst/>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402104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6667-A0B6-881C-5EF2-2BC592140C70}"/>
              </a:ext>
            </a:extLst>
          </p:cNvPr>
          <p:cNvSpPr>
            <a:spLocks noGrp="1"/>
          </p:cNvSpPr>
          <p:nvPr>
            <p:ph type="title"/>
          </p:nvPr>
        </p:nvSpPr>
        <p:spPr/>
        <p:txBody>
          <a:bodyPr/>
          <a:lstStyle/>
          <a:p>
            <a:r>
              <a:rPr lang="sr-Cyrl-RS" sz="4400" b="1" dirty="0">
                <a:solidFill>
                  <a:srgbClr val="000000"/>
                </a:solidFill>
                <a:effectLst/>
                <a:latin typeface="Times New Roman" panose="02020603050405020304" pitchFamily="18" charset="0"/>
                <a:ea typeface="Times New Roman" panose="02020603050405020304" pitchFamily="18" charset="0"/>
              </a:rPr>
              <a:t>Јела од меса дивље патке</a:t>
            </a:r>
            <a:br>
              <a:rPr lang="sr-Latn-RS" sz="4400" dirty="0">
                <a:effectLst/>
                <a:latin typeface="Times New Roman" panose="02020603050405020304" pitchFamily="18" charset="0"/>
                <a:ea typeface="Times New Roman" panose="02020603050405020304" pitchFamily="18" charset="0"/>
              </a:rPr>
            </a:br>
            <a:endParaRPr lang="sr-Latn-RS" dirty="0"/>
          </a:p>
        </p:txBody>
      </p:sp>
      <p:sp>
        <p:nvSpPr>
          <p:cNvPr id="3" name="Content Placeholder 2">
            <a:extLst>
              <a:ext uri="{FF2B5EF4-FFF2-40B4-BE49-F238E27FC236}">
                <a16:creationId xmlns:a16="http://schemas.microsoft.com/office/drawing/2014/main" id="{7DBE27F8-1928-4C43-0EE3-A96F89324F40}"/>
              </a:ext>
            </a:extLst>
          </p:cNvPr>
          <p:cNvSpPr>
            <a:spLocks noGrp="1"/>
          </p:cNvSpPr>
          <p:nvPr>
            <p:ph idx="1"/>
          </p:nvPr>
        </p:nvSpPr>
        <p:spPr>
          <a:xfrm>
            <a:off x="267419" y="1194486"/>
            <a:ext cx="11800936" cy="5482359"/>
          </a:xfrm>
        </p:spPr>
        <p:txBody>
          <a:bodyPr>
            <a:normAutofit/>
          </a:bodyPr>
          <a:lstStyle/>
          <a:p>
            <a:pPr algn="just"/>
            <a:r>
              <a:rPr lang="sr-Cyrl-RS" sz="1800" dirty="0">
                <a:solidFill>
                  <a:srgbClr val="000000"/>
                </a:solidFill>
                <a:effectLst/>
                <a:latin typeface="Times New Roman" panose="02020603050405020304" pitchFamily="18" charset="0"/>
                <a:ea typeface="Times New Roman" panose="02020603050405020304" pitchFamily="18" charset="0"/>
              </a:rPr>
              <a:t>Употреба овог меса је у данашњим гастрономским условима широко распрострањена тако да се многи ресторани и угоститељски објекти опредељују да у свој мени уврсте специјалитете који су припремљени од ове врсте меса. </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latin typeface="Times New Roman" panose="02020603050405020304" pitchFamily="18" charset="0"/>
                <a:ea typeface="Times New Roman" panose="02020603050405020304" pitchFamily="18" charset="0"/>
              </a:rPr>
              <a:t>О</a:t>
            </a:r>
            <a:r>
              <a:rPr lang="sr-Cyrl-RS" sz="1800" dirty="0">
                <a:solidFill>
                  <a:srgbClr val="000000"/>
                </a:solidFill>
                <a:effectLst/>
                <a:latin typeface="Times New Roman" panose="02020603050405020304" pitchFamily="18" charset="0"/>
                <a:ea typeface="Times New Roman" panose="02020603050405020304" pitchFamily="18" charset="0"/>
              </a:rPr>
              <a:t>во месо се слаже са јачим, интензивнијим аромама које наглашавају укус меса, али све то зависи од зрелости меса, то јест старости јединке приликом улова. Месо млађих јединки је мало мање ароматично па с тим у вези треба водити рачуна да се укус меса не прикрије додавањем превелике количине јаких зачина. Код меса старијих јединки је чак и пожељно додавање више зачина, као и црвеног вина које се комбинује како са бојом, тако и са аромом меса.</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Прилози за јела од ове врсте меса требају бити благи, без пуно арома, припремљени на једноставан начин. Најчешће то може бити пире од кромпира и целера, гриловане шаргарепе или пак прилог од житарица као што је кувани пиринач, јечам, пшеница.</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Лепо се комбинује и са печуркама, па је једна од бољих комбинација велуте соса са печурака и пачјих груди пржена на високој температури како би месо задржало сочност.</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latin typeface="Times New Roman" panose="02020603050405020304" pitchFamily="18" charset="0"/>
                <a:ea typeface="Times New Roman" panose="02020603050405020304" pitchFamily="18" charset="0"/>
              </a:rPr>
              <a:t>П</a:t>
            </a:r>
            <a:r>
              <a:rPr lang="sr-Cyrl-RS" sz="1800" dirty="0">
                <a:solidFill>
                  <a:srgbClr val="000000"/>
                </a:solidFill>
                <a:effectLst/>
                <a:latin typeface="Times New Roman" panose="02020603050405020304" pitchFamily="18" charset="0"/>
                <a:ea typeface="Times New Roman" panose="02020603050405020304" pitchFamily="18" charset="0"/>
              </a:rPr>
              <a:t>ачје месо је идеално у комбинацији са бресквама, ананасом, вишњама и неким киселкастијим воћем.</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Супа од ове врсте меса је интензивног укуса и маснија је од осталих супа, па је зато пожељно избистравање овакве врсте супе приликом свечаних ручкова или већих окупљана.</a:t>
            </a:r>
            <a:endParaRPr lang="sr-Latn-RS" sz="1800" dirty="0">
              <a:effectLst/>
              <a:latin typeface="Times New Roman" panose="02020603050405020304" pitchFamily="18" charset="0"/>
              <a:ea typeface="Times New Roman" panose="02020603050405020304" pitchFamily="18" charset="0"/>
            </a:endParaRPr>
          </a:p>
          <a:p>
            <a:pPr algn="just"/>
            <a:r>
              <a:rPr lang="sr-Cyrl-RS" sz="1800" dirty="0">
                <a:solidFill>
                  <a:srgbClr val="000000"/>
                </a:solidFill>
                <a:effectLst/>
                <a:latin typeface="Times New Roman" panose="02020603050405020304" pitchFamily="18" charset="0"/>
                <a:ea typeface="Times New Roman" panose="02020603050405020304" pitchFamily="18" charset="0"/>
              </a:rPr>
              <a:t>Најједноставнији начин је припремање јела од целог, нераздељеног трупа са поврћем, које се лагано динста под фолијом или у кеси за печење. На тај начин се сви сокови задрже у месу и сам резултат је изузетно мекано и укусно месо.</a:t>
            </a:r>
            <a:endParaRPr lang="sr-Latn-RS" sz="1800" dirty="0">
              <a:effectLst/>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202126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7283-B641-6CDF-256A-D9CD301CD628}"/>
              </a:ext>
            </a:extLst>
          </p:cNvPr>
          <p:cNvSpPr>
            <a:spLocks noGrp="1"/>
          </p:cNvSpPr>
          <p:nvPr>
            <p:ph type="title"/>
          </p:nvPr>
        </p:nvSpPr>
        <p:spPr/>
        <p:txBody>
          <a:bodyPr/>
          <a:lstStyle/>
          <a:p>
            <a:r>
              <a:rPr lang="sr-Cyrl-RS" dirty="0"/>
              <a:t>Дивљи зец</a:t>
            </a:r>
            <a:endParaRPr lang="sr-Latn-RS" dirty="0"/>
          </a:p>
        </p:txBody>
      </p:sp>
      <p:pic>
        <p:nvPicPr>
          <p:cNvPr id="5" name="Content Placeholder 4">
            <a:extLst>
              <a:ext uri="{FF2B5EF4-FFF2-40B4-BE49-F238E27FC236}">
                <a16:creationId xmlns:a16="http://schemas.microsoft.com/office/drawing/2014/main" id="{04CBAABB-4732-E375-9B90-DA62B50752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32307"/>
            <a:ext cx="4188861" cy="3952202"/>
          </a:xfrm>
        </p:spPr>
      </p:pic>
      <p:pic>
        <p:nvPicPr>
          <p:cNvPr id="7" name="Picture 6">
            <a:extLst>
              <a:ext uri="{FF2B5EF4-FFF2-40B4-BE49-F238E27FC236}">
                <a16:creationId xmlns:a16="http://schemas.microsoft.com/office/drawing/2014/main" id="{4F1FB92A-3BA9-A867-451E-E63E5C723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87" y="23506"/>
            <a:ext cx="7261650" cy="6834494"/>
          </a:xfrm>
          <a:prstGeom prst="rect">
            <a:avLst/>
          </a:prstGeom>
        </p:spPr>
      </p:pic>
    </p:spTree>
    <p:extLst>
      <p:ext uri="{BB962C8B-B14F-4D97-AF65-F5344CB8AC3E}">
        <p14:creationId xmlns:p14="http://schemas.microsoft.com/office/powerpoint/2010/main" val="1081184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DA2E-3107-3374-0D4D-399D1323A1F4}"/>
              </a:ext>
            </a:extLst>
          </p:cNvPr>
          <p:cNvSpPr>
            <a:spLocks noGrp="1"/>
          </p:cNvSpPr>
          <p:nvPr>
            <p:ph type="title"/>
          </p:nvPr>
        </p:nvSpPr>
        <p:spPr/>
        <p:txBody>
          <a:bodyPr/>
          <a:lstStyle/>
          <a:p>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дивљег</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зеца</a:t>
            </a:r>
            <a:endParaRPr lang="sr-Latn-RS" dirty="0"/>
          </a:p>
        </p:txBody>
      </p:sp>
      <p:sp>
        <p:nvSpPr>
          <p:cNvPr id="3" name="Content Placeholder 2">
            <a:extLst>
              <a:ext uri="{FF2B5EF4-FFF2-40B4-BE49-F238E27FC236}">
                <a16:creationId xmlns:a16="http://schemas.microsoft.com/office/drawing/2014/main" id="{E85B532C-D28A-B160-01E1-4B2262EAFC86}"/>
              </a:ext>
            </a:extLst>
          </p:cNvPr>
          <p:cNvSpPr>
            <a:spLocks noGrp="1"/>
          </p:cNvSpPr>
          <p:nvPr>
            <p:ph idx="1"/>
          </p:nvPr>
        </p:nvSpPr>
        <p:spPr>
          <a:xfrm>
            <a:off x="57665" y="1474574"/>
            <a:ext cx="11953103" cy="5222788"/>
          </a:xfrm>
        </p:spPr>
        <p:txBody>
          <a:bodyPr>
            <a:normAutofit/>
          </a:bodyPr>
          <a:lstStyle/>
          <a:p>
            <a:pPr algn="just" fontAlgn="base">
              <a:lnSpc>
                <a:spcPts val="1950"/>
              </a:lnSpc>
              <a:spcAft>
                <a:spcPts val="1125"/>
              </a:spcAft>
            </a:pPr>
            <a:r>
              <a:rPr lang="sr-Cyrl-R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акше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односу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другу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длакаву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дивљач</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веома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укусно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сочно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нежно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пуно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протеина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мада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доста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суво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јер</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веома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сиромашно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масноћама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пољског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зеца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тамно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тврдо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мирисно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г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98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калорија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садржи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22,3 г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протеина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1 г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масноће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Веома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богато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витамином</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PP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калцијумом</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950"/>
              </a:lnSpc>
              <a:spcAft>
                <a:spcPts val="1125"/>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најукуснији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бут</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печеница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ts val="1950"/>
              </a:lnSpc>
              <a:spcAft>
                <a:spcPts val="1125"/>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чорбе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паприкаше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остали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делови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тела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врат</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предње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ноге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глава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прса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Препоручује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дијеталну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исхрану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base">
              <a:lnSpc>
                <a:spcPts val="195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Због начина живота, брзог размножавања, као и одрастања самих јединки, ово месо је прожето мишићним влакнима специфичне текстуре које дају сочност и мекоћу месо. Ова врста меса има мање масноће од остале дивљачи јер је исхрана ових јединки претежно биљна, али је због тога месо јако ароматично и идеално се комбинује са различитим зачинским травама и поврћем.</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95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Као и код остале дивљачи и овде се разликује месо младих и старијих јединки, стога је неопходно водити рачуна о томе на који ће се начин месо припремати и који ће се зачини користити како би се месо довољно ароматизовало.</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95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 млађих јединки је светлије боје, док је месо старијих јединки интензивно тамноцрвене боје и прожето је са много јачим мишићним влакнима која захтевају детаљнију и дужу термичку обраду.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val="3812899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2695-FED3-6AC5-2301-BC6618989D33}"/>
              </a:ext>
            </a:extLst>
          </p:cNvPr>
          <p:cNvSpPr>
            <a:spLocks noGrp="1"/>
          </p:cNvSpPr>
          <p:nvPr>
            <p:ph type="title"/>
          </p:nvPr>
        </p:nvSpPr>
        <p:spPr/>
        <p:txBody>
          <a:bodyPr>
            <a:normAutofit/>
          </a:bodyPr>
          <a:lstStyle/>
          <a:p>
            <a:r>
              <a:rPr lang="sr-Cyrl-RS" sz="4400" b="1" dirty="0">
                <a:effectLst/>
                <a:latin typeface="Times New Roman" panose="02020603050405020304" pitchFamily="18" charset="0"/>
                <a:ea typeface="Times New Roman" panose="02020603050405020304" pitchFamily="18" charset="0"/>
              </a:rPr>
              <a:t>Јела од меса дивљег зеца</a:t>
            </a:r>
            <a:endParaRPr lang="sr-Latn-RS" dirty="0"/>
          </a:p>
        </p:txBody>
      </p:sp>
      <p:sp>
        <p:nvSpPr>
          <p:cNvPr id="3" name="Content Placeholder 2">
            <a:extLst>
              <a:ext uri="{FF2B5EF4-FFF2-40B4-BE49-F238E27FC236}">
                <a16:creationId xmlns:a16="http://schemas.microsoft.com/office/drawing/2014/main" id="{F9BF9E88-47DD-46EE-74D7-B6D3635D02DC}"/>
              </a:ext>
            </a:extLst>
          </p:cNvPr>
          <p:cNvSpPr>
            <a:spLocks noGrp="1"/>
          </p:cNvSpPr>
          <p:nvPr>
            <p:ph idx="1"/>
          </p:nvPr>
        </p:nvSpPr>
        <p:spPr>
          <a:xfrm>
            <a:off x="131805" y="1383957"/>
            <a:ext cx="11944865" cy="5404021"/>
          </a:xfrm>
        </p:spPr>
        <p:txBody>
          <a:bodyPr>
            <a:normAutofit lnSpcReduction="10000"/>
          </a:bodyPr>
          <a:lstStyle/>
          <a:p>
            <a:pPr algn="just"/>
            <a:r>
              <a:rPr lang="sr-Cyrl-RS" sz="2400" dirty="0">
                <a:effectLst/>
                <a:latin typeface="Times New Roman" panose="02020603050405020304" pitchFamily="18" charset="0"/>
                <a:ea typeface="Times New Roman" panose="02020603050405020304" pitchFamily="18" charset="0"/>
              </a:rPr>
              <a:t>Дивља зечетина је идеална за исхраху спортиста и оних који су на посебном режиму исхране због свог погодног утицаја на здравље, као и због ниског садржаја масноће. Ово месо се може припремати на разне начине, а једно од веома популарних гастрономских производа јесте гулаш од дивљег зеца који захтева спору и лагану припрему како би квалитет самог јела био што већи.</a:t>
            </a:r>
            <a:endParaRPr lang="sr-Latn-RS" sz="2400" dirty="0">
              <a:effectLst/>
              <a:latin typeface="Times New Roman" panose="02020603050405020304" pitchFamily="18" charset="0"/>
              <a:ea typeface="Times New Roman" panose="02020603050405020304" pitchFamily="18" charset="0"/>
            </a:endParaRPr>
          </a:p>
          <a:p>
            <a:pPr algn="just"/>
            <a:r>
              <a:rPr lang="sr-Cyrl-RS" sz="2400" dirty="0">
                <a:effectLst/>
                <a:latin typeface="Times New Roman" panose="02020603050405020304" pitchFamily="18" charset="0"/>
                <a:ea typeface="Times New Roman" panose="02020603050405020304" pitchFamily="18" charset="0"/>
              </a:rPr>
              <a:t>Месо старијих јединки се идеално комбинује са црвеним вином, док је месо млађих јединки идеално комбиновати са белим вином. Поред вина, неопходан је и спој одређеног зачинског и ароматичног биља, а понекад и сенфа. Сенф, такође, као и вино и млеко има улогу омекшавања меса, а уједно је и заслужан за придавање лепе ароме крајњем резултату гастрономског производа.</a:t>
            </a:r>
            <a:endParaRPr lang="sr-Latn-RS" sz="2400" dirty="0">
              <a:effectLst/>
              <a:latin typeface="Times New Roman" panose="02020603050405020304" pitchFamily="18" charset="0"/>
              <a:ea typeface="Times New Roman" panose="02020603050405020304" pitchFamily="18" charset="0"/>
            </a:endParaRPr>
          </a:p>
          <a:p>
            <a:pPr algn="just"/>
            <a:r>
              <a:rPr lang="sr-Cyrl-RS" sz="2400" dirty="0">
                <a:effectLst/>
                <a:latin typeface="Times New Roman" panose="02020603050405020304" pitchFamily="18" charset="0"/>
                <a:ea typeface="Times New Roman" panose="02020603050405020304" pitchFamily="18" charset="0"/>
              </a:rPr>
              <a:t>Не треба изоставити ни паприкаше, ђувече, пилаве који због ово меса имају један јако деликатан и специфичан укус.</a:t>
            </a:r>
            <a:endParaRPr lang="sr-Latn-RS" sz="2400" dirty="0">
              <a:effectLst/>
              <a:latin typeface="Times New Roman" panose="02020603050405020304" pitchFamily="18" charset="0"/>
              <a:ea typeface="Times New Roman" panose="02020603050405020304" pitchFamily="18" charset="0"/>
            </a:endParaRPr>
          </a:p>
          <a:p>
            <a:pPr algn="just"/>
            <a:r>
              <a:rPr lang="sr-Cyrl-RS" sz="2400" dirty="0">
                <a:effectLst/>
                <a:latin typeface="Times New Roman" panose="02020603050405020304" pitchFamily="18" charset="0"/>
                <a:ea typeface="Times New Roman" panose="02020603050405020304" pitchFamily="18" charset="0"/>
              </a:rPr>
              <a:t>Најједноставнији начин јесте припрема нераздељеног трупа са додатком поврћа које захтева лагано динстање под фолијом или у кеси за печење.</a:t>
            </a:r>
            <a:endParaRPr lang="sr-Latn-RS" sz="2400" dirty="0">
              <a:effectLst/>
              <a:latin typeface="Times New Roman" panose="02020603050405020304" pitchFamily="18" charset="0"/>
              <a:ea typeface="Times New Roman" panose="02020603050405020304" pitchFamily="18" charset="0"/>
            </a:endParaRPr>
          </a:p>
          <a:p>
            <a:pPr algn="just"/>
            <a:r>
              <a:rPr lang="sr-Cyrl-RS" sz="2400" dirty="0">
                <a:effectLst/>
                <a:latin typeface="Times New Roman" panose="02020603050405020304" pitchFamily="18" charset="0"/>
                <a:ea typeface="Times New Roman" panose="02020603050405020304" pitchFamily="18" charset="0"/>
              </a:rPr>
              <a:t>Супа од ове врсте меса је јако ароматична због специфичности самог меса и није превише масна, па је идеална за оне који су на посебном режиму исхране.</a:t>
            </a:r>
            <a:endParaRPr lang="sr-Latn-RS" sz="2400" dirty="0">
              <a:effectLst/>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4293703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3B3A-762E-77BC-0423-EA95A17511B1}"/>
              </a:ext>
            </a:extLst>
          </p:cNvPr>
          <p:cNvSpPr>
            <a:spLocks noGrp="1"/>
          </p:cNvSpPr>
          <p:nvPr>
            <p:ph type="title"/>
          </p:nvPr>
        </p:nvSpPr>
        <p:spPr/>
        <p:txBody>
          <a:bodyPr/>
          <a:lstStyle/>
          <a:p>
            <a:r>
              <a:rPr lang="sr-Cyrl-RS" dirty="0"/>
              <a:t>Дивља свиња</a:t>
            </a:r>
            <a:endParaRPr lang="sr-Latn-RS" dirty="0"/>
          </a:p>
        </p:txBody>
      </p:sp>
      <p:pic>
        <p:nvPicPr>
          <p:cNvPr id="5" name="Content Placeholder 4">
            <a:extLst>
              <a:ext uri="{FF2B5EF4-FFF2-40B4-BE49-F238E27FC236}">
                <a16:creationId xmlns:a16="http://schemas.microsoft.com/office/drawing/2014/main" id="{1C972215-E970-3FD3-F882-17B3C2F9ED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012" y="4123135"/>
            <a:ext cx="4194799" cy="2864261"/>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A5BF3583-CC62-5DAE-2E68-B2134522B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473" y="0"/>
            <a:ext cx="5506528" cy="3984211"/>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1BD1A9EC-E3CA-819A-FC7E-00128A84B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92105"/>
            <a:ext cx="6806242" cy="4786151"/>
          </a:xfrm>
          <a:prstGeom prst="round2DiagRect">
            <a:avLst>
              <a:gd name="adj1" fmla="val 50000"/>
              <a:gd name="adj2" fmla="val 853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91070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105D-8779-7D15-2B4D-F5740822EE5E}"/>
              </a:ext>
            </a:extLst>
          </p:cNvPr>
          <p:cNvSpPr>
            <a:spLocks noGrp="1"/>
          </p:cNvSpPr>
          <p:nvPr>
            <p:ph type="title"/>
          </p:nvPr>
        </p:nvSpPr>
        <p:spPr>
          <a:xfrm>
            <a:off x="838200" y="365125"/>
            <a:ext cx="10515600" cy="771697"/>
          </a:xfrm>
        </p:spPr>
        <p:txBody>
          <a:bodyPr/>
          <a:lstStyle/>
          <a:p>
            <a:r>
              <a:rPr lang="sr-Cyrl-RS" dirty="0"/>
              <a:t>Дивља свиња</a:t>
            </a:r>
            <a:endParaRPr lang="sr-Latn-RS" dirty="0"/>
          </a:p>
        </p:txBody>
      </p:sp>
      <p:sp>
        <p:nvSpPr>
          <p:cNvPr id="3" name="Content Placeholder 2">
            <a:extLst>
              <a:ext uri="{FF2B5EF4-FFF2-40B4-BE49-F238E27FC236}">
                <a16:creationId xmlns:a16="http://schemas.microsoft.com/office/drawing/2014/main" id="{B0CCA816-557A-AF01-7F62-FE28A40CCBF0}"/>
              </a:ext>
            </a:extLst>
          </p:cNvPr>
          <p:cNvSpPr>
            <a:spLocks noGrp="1"/>
          </p:cNvSpPr>
          <p:nvPr>
            <p:ph idx="1"/>
          </p:nvPr>
        </p:nvSpPr>
        <p:spPr>
          <a:xfrm>
            <a:off x="288323" y="1276865"/>
            <a:ext cx="11783933" cy="5494638"/>
          </a:xfrm>
        </p:spPr>
        <p:txBody>
          <a:bodyPr>
            <a:noAutofit/>
          </a:bodyPr>
          <a:lstStyle/>
          <a:p>
            <a:r>
              <a:rPr lang="ru-RU" sz="3200" dirty="0"/>
              <a:t>У великом броју наших ловишта, а нарочито брдских и планинских, дивља свиња је постала готово најтраженија ловна врста дивљачи. </a:t>
            </a:r>
          </a:p>
          <a:p>
            <a:r>
              <a:rPr lang="ru-RU" sz="3200" dirty="0"/>
              <a:t>Велики број ловаца, када говори о лову, искључиво мисли на дивљу свињу, те готово целу годину врши припреме за почетак зимске сезоне, односно за лов ове врсте дивљачи (набавка и тренинг паса гонича, набавка и поправка теренских возила)</a:t>
            </a:r>
          </a:p>
          <a:p>
            <a:r>
              <a:rPr lang="ru-RU" sz="3200" dirty="0"/>
              <a:t>Ова врста лова темељи се на атрактивности, јер пружа ловцу посебан доживљај, препун изненађења и адреналина, али који неретко доводи ловца на саму границу личне безбедности. </a:t>
            </a:r>
            <a:endParaRPr lang="sr-Latn-RS" sz="3200" dirty="0"/>
          </a:p>
        </p:txBody>
      </p:sp>
    </p:spTree>
    <p:extLst>
      <p:ext uri="{BB962C8B-B14F-4D97-AF65-F5344CB8AC3E}">
        <p14:creationId xmlns:p14="http://schemas.microsoft.com/office/powerpoint/2010/main" val="391603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B233-7951-CA01-85BA-1BDDD197D5B8}"/>
              </a:ext>
            </a:extLst>
          </p:cNvPr>
          <p:cNvSpPr>
            <a:spLocks noGrp="1"/>
          </p:cNvSpPr>
          <p:nvPr>
            <p:ph type="title"/>
          </p:nvPr>
        </p:nvSpPr>
        <p:spPr/>
        <p:txBody>
          <a:bodyPr/>
          <a:lstStyle/>
          <a:p>
            <a:r>
              <a:rPr lang="en-US" dirty="0"/>
              <a:t>M</a:t>
            </a:r>
            <a:r>
              <a:rPr lang="sr-Cyrl-RS" dirty="0"/>
              <a:t>есо дивљачи</a:t>
            </a:r>
            <a:endParaRPr lang="sr-Latn-RS" dirty="0"/>
          </a:p>
        </p:txBody>
      </p:sp>
      <p:sp>
        <p:nvSpPr>
          <p:cNvPr id="3" name="Content Placeholder 2">
            <a:extLst>
              <a:ext uri="{FF2B5EF4-FFF2-40B4-BE49-F238E27FC236}">
                <a16:creationId xmlns:a16="http://schemas.microsoft.com/office/drawing/2014/main" id="{10BF433A-4689-88F1-CC7B-2F9741328238}"/>
              </a:ext>
            </a:extLst>
          </p:cNvPr>
          <p:cNvSpPr>
            <a:spLocks noGrp="1"/>
          </p:cNvSpPr>
          <p:nvPr>
            <p:ph idx="1"/>
          </p:nvPr>
        </p:nvSpPr>
        <p:spPr>
          <a:xfrm>
            <a:off x="327803" y="1595887"/>
            <a:ext cx="11628407" cy="5072332"/>
          </a:xfrm>
        </p:spPr>
        <p:txBody>
          <a:bodyPr>
            <a:normAutofit/>
          </a:bodyPr>
          <a:lstStyle/>
          <a:p>
            <a:r>
              <a:rPr lang="sr-Latn-RS" sz="3600" kern="1200" dirty="0">
                <a:solidFill>
                  <a:srgbClr val="000000"/>
                </a:solidFill>
                <a:effectLst/>
                <a:latin typeface="Calibri" panose="020F0502020204030204" pitchFamily="34" charset="0"/>
                <a:ea typeface="+mn-ea"/>
                <a:cs typeface="+mn-cs"/>
              </a:rPr>
              <a:t>Боја меса дивљачи је због слабије искрвављености нешто тамнија у односу на месо гајене врсте у домаћинству. </a:t>
            </a:r>
            <a:endParaRPr lang="sr-Cyrl-RS" sz="3600" kern="1200" dirty="0">
              <a:solidFill>
                <a:srgbClr val="000000"/>
              </a:solidFill>
              <a:effectLst/>
              <a:latin typeface="Calibri" panose="020F0502020204030204" pitchFamily="34" charset="0"/>
              <a:ea typeface="+mn-ea"/>
              <a:cs typeface="+mn-cs"/>
            </a:endParaRPr>
          </a:p>
          <a:p>
            <a:r>
              <a:rPr lang="sr-Latn-RS" sz="3600" kern="1200" dirty="0">
                <a:solidFill>
                  <a:srgbClr val="000000"/>
                </a:solidFill>
                <a:effectLst/>
                <a:latin typeface="Calibri" panose="020F0502020204030204" pitchFamily="34" charset="0"/>
                <a:ea typeface="+mn-ea"/>
                <a:cs typeface="+mn-cs"/>
              </a:rPr>
              <a:t>Боја му је тамноцрвена или црвено смеђа. </a:t>
            </a:r>
            <a:endParaRPr lang="sr-Cyrl-RS" sz="3600" kern="1200" dirty="0">
              <a:solidFill>
                <a:srgbClr val="000000"/>
              </a:solidFill>
              <a:effectLst/>
              <a:latin typeface="Calibri" panose="020F0502020204030204" pitchFamily="34" charset="0"/>
              <a:ea typeface="+mn-ea"/>
              <a:cs typeface="+mn-cs"/>
            </a:endParaRPr>
          </a:p>
          <a:p>
            <a:r>
              <a:rPr lang="sr-Latn-RS" sz="3600" kern="1200" dirty="0">
                <a:solidFill>
                  <a:srgbClr val="000000"/>
                </a:solidFill>
                <a:effectLst/>
                <a:latin typeface="Calibri" panose="020F0502020204030204" pitchFamily="34" charset="0"/>
                <a:ea typeface="+mn-ea"/>
                <a:cs typeface="+mn-cs"/>
              </a:rPr>
              <a:t>Свака врста дивљачи има карактеристичан и само њој својствен мирис и укус меса. </a:t>
            </a:r>
            <a:endParaRPr lang="sr-Cyrl-RS" sz="3600" kern="1200" dirty="0">
              <a:solidFill>
                <a:srgbClr val="000000"/>
              </a:solidFill>
              <a:effectLst/>
              <a:latin typeface="Calibri" panose="020F0502020204030204" pitchFamily="34" charset="0"/>
              <a:ea typeface="+mn-ea"/>
              <a:cs typeface="+mn-cs"/>
            </a:endParaRPr>
          </a:p>
          <a:p>
            <a:r>
              <a:rPr lang="sr-Latn-RS" sz="3600" kern="1200" dirty="0">
                <a:solidFill>
                  <a:srgbClr val="000000"/>
                </a:solidFill>
                <a:effectLst/>
                <a:latin typeface="Calibri" panose="020F0502020204030204" pitchFamily="34" charset="0"/>
                <a:ea typeface="+mn-ea"/>
                <a:cs typeface="+mn-cs"/>
              </a:rPr>
              <a:t>Ове особине су у непосредној вези са исхраном, годишњим добом, периодом парења и са старошћу животиња.</a:t>
            </a:r>
            <a:endParaRPr lang="sr-Latn-RS" sz="3600" dirty="0">
              <a:effectLst/>
            </a:endParaRPr>
          </a:p>
          <a:p>
            <a:endParaRPr lang="sr-Latn-RS" sz="3600" dirty="0"/>
          </a:p>
        </p:txBody>
      </p:sp>
    </p:spTree>
    <p:extLst>
      <p:ext uri="{BB962C8B-B14F-4D97-AF65-F5344CB8AC3E}">
        <p14:creationId xmlns:p14="http://schemas.microsoft.com/office/powerpoint/2010/main" val="128165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D803-3A14-9AC9-A38B-78245DC3E15D}"/>
              </a:ext>
            </a:extLst>
          </p:cNvPr>
          <p:cNvSpPr>
            <a:spLocks noGrp="1"/>
          </p:cNvSpPr>
          <p:nvPr>
            <p:ph type="title"/>
          </p:nvPr>
        </p:nvSpPr>
        <p:spPr>
          <a:xfrm>
            <a:off x="838200" y="365125"/>
            <a:ext cx="10515600" cy="458659"/>
          </a:xfrm>
        </p:spPr>
        <p:txBody>
          <a:bodyPr>
            <a:normAutofit fontScale="90000"/>
          </a:bodyPr>
          <a:lstStyle/>
          <a:p>
            <a:r>
              <a:rPr lang="sr-Cyrl-RS" dirty="0"/>
              <a:t>Месо дивље свиње</a:t>
            </a:r>
            <a:endParaRPr lang="sr-Latn-RS" dirty="0"/>
          </a:p>
        </p:txBody>
      </p:sp>
      <p:sp>
        <p:nvSpPr>
          <p:cNvPr id="3" name="Content Placeholder 2">
            <a:extLst>
              <a:ext uri="{FF2B5EF4-FFF2-40B4-BE49-F238E27FC236}">
                <a16:creationId xmlns:a16="http://schemas.microsoft.com/office/drawing/2014/main" id="{74D56CA5-8434-427A-8CBE-86DE66999A60}"/>
              </a:ext>
            </a:extLst>
          </p:cNvPr>
          <p:cNvSpPr>
            <a:spLocks noGrp="1"/>
          </p:cNvSpPr>
          <p:nvPr>
            <p:ph idx="1"/>
          </p:nvPr>
        </p:nvSpPr>
        <p:spPr>
          <a:xfrm>
            <a:off x="123568" y="1013254"/>
            <a:ext cx="11944863" cy="5782962"/>
          </a:xfrm>
        </p:spPr>
        <p:txBody>
          <a:bodyPr>
            <a:normAutofit/>
          </a:bodyPr>
          <a:lstStyle/>
          <a:p>
            <a:pPr algn="just" fontAlgn="base">
              <a:lnSpc>
                <a:spcPct val="106000"/>
              </a:lnSpc>
              <a:spcAft>
                <a:spcPts val="1125"/>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Мужјак</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дивље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свиње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назива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вепар</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женка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крмача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млади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прас</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ићи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Вепар</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пређе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тежину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преко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женка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150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Дивља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свиња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смеђу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боју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крзна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млади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имају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уздужне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пруге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Обилује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месом</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врло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укусно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прилично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крто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Најквалитетније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младе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дивље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свиње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која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није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навршила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шест</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месеци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највише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годину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дана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старости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младе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свиње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најбољи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делови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бутови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филе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котлети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печеница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старије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најчешће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бутови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леђа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каре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сланина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мада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заостаје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друго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кување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бутова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најчешће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припрема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пршута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каишева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сланине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врло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укусни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мирисни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сушени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комади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Очишћену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дивљу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свињу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треба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исећи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комаде</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јер</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захтева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врло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дуго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омекшавање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саламурење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Препоручује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држање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комада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дубоко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замрзнуто</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јер</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замрзавањем</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доприноси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омекшавању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Према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потреби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вади</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замрзивача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одмрзне</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ставља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припремљену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саламуру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поређењу са месом домаћих свиња, месо  дивљих свиња је ароматичније и прожетије много већим процентом влакана које месу дају посебну текстуру и захтевају одређени термички третман.</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Месо мужјака је нешто тамније боје и интензивније боје, што се одражава и на сам укус меса. Месо женки је светлије боје и прожето је мањом количином масноће.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зависности од годишњег доба и сезоне, месо може бити са мање или више разлика, поготово за време размножавања, када месо у себи садржи пуно хормона.</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val="288761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D04A-1029-3F34-D75A-08C58DC7723F}"/>
              </a:ext>
            </a:extLst>
          </p:cNvPr>
          <p:cNvSpPr>
            <a:spLocks noGrp="1"/>
          </p:cNvSpPr>
          <p:nvPr>
            <p:ph type="title"/>
          </p:nvPr>
        </p:nvSpPr>
        <p:spPr>
          <a:xfrm>
            <a:off x="838200" y="365126"/>
            <a:ext cx="10515600" cy="376280"/>
          </a:xfrm>
        </p:spPr>
        <p:txBody>
          <a:bodyPr>
            <a:normAutofit fontScale="90000"/>
          </a:bodyPr>
          <a:lstStyle/>
          <a:p>
            <a:pPr fontAlgn="base">
              <a:lnSpc>
                <a:spcPct val="106000"/>
              </a:lnSpc>
              <a:spcAft>
                <a:spcPts val="1125"/>
              </a:spcAft>
            </a:pPr>
            <a:r>
              <a:rPr lang="sr-Cyrl-R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Јела од меса дивље свиње</a:t>
            </a:r>
            <a:endParaRPr lang="sr-Latn-RS" dirty="0"/>
          </a:p>
        </p:txBody>
      </p:sp>
      <p:sp>
        <p:nvSpPr>
          <p:cNvPr id="3" name="Content Placeholder 2">
            <a:extLst>
              <a:ext uri="{FF2B5EF4-FFF2-40B4-BE49-F238E27FC236}">
                <a16:creationId xmlns:a16="http://schemas.microsoft.com/office/drawing/2014/main" id="{5BB83F48-B74D-B8AA-96CD-FA53557871B6}"/>
              </a:ext>
            </a:extLst>
          </p:cNvPr>
          <p:cNvSpPr>
            <a:spLocks noGrp="1"/>
          </p:cNvSpPr>
          <p:nvPr>
            <p:ph idx="1"/>
          </p:nvPr>
        </p:nvSpPr>
        <p:spPr>
          <a:xfrm>
            <a:off x="148281" y="1103870"/>
            <a:ext cx="11854249" cy="5667633"/>
          </a:xfrm>
        </p:spPr>
        <p:txBody>
          <a:bodyPr>
            <a:normAutofit lnSpcReduction="10000"/>
          </a:bodyPr>
          <a:lstStyle/>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Најчешће се од овог меса припремају богатија јела са више поврћа и зачина како би се истакла природна арома меса. Најпознатије јело јесте гулаш од дивље свиње који захтева одређене гастрномске способности и искуство, а уједно и дуг временски период како би сам резултат на крају био што бољи.</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Ову врсту меса није идеално пећи на жару јер за разлику од домаћих свиња, месо дивљих свиња је прожетије мишићним влакнима и има много мање масноће. Међутим, као и код домаћих свиња, такође се може и месо ових јединки употребљавати за израду многих сухомеснатих производа као што су</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шунка, печеница, суви врат, кобасице,...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Један од идеалних начина припреме ове врсте меса јесте са поврћем и црвеним вином. Оваква припрема захтева временски дугу и лагану термичку обраду под фолијом или у кеси за печење. На тај начин месо задржава у себи природне сокове, боље поприма арому зачина и </a:t>
            </a:r>
            <a:r>
              <a:rPr lang="sr-Cyrl-R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постаје</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мекше и укусније.</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Због своје карактеристичне грађе, ово месо није погодно за пржење у уљу или на тигању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Многи гастрономи препоручују за овакву врсту меса саламурење на хладном месту, пар недеља, (усољени бут, усољена плећка, усољени врат). Због </a:t>
            </a:r>
            <a:r>
              <a:rPr lang="sr-Cyrl-R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присуства </a:t>
            </a: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соли у саламури, месо постаје мекше јер се мишићна влакна опуштају</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6000"/>
              </a:lnSpc>
              <a:spcAft>
                <a:spcPts val="1125"/>
              </a:spcAft>
            </a:pPr>
            <a:r>
              <a:rPr lang="sr-Cyrl-R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Идеални зачини за припрему ове врсте меса су мајчина душица и оригано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Tree>
    <p:extLst>
      <p:ext uri="{BB962C8B-B14F-4D97-AF65-F5344CB8AC3E}">
        <p14:creationId xmlns:p14="http://schemas.microsoft.com/office/powerpoint/2010/main" val="1696175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0B58-436E-B883-6A90-FC77451E43E6}"/>
              </a:ext>
            </a:extLst>
          </p:cNvPr>
          <p:cNvSpPr>
            <a:spLocks noGrp="1"/>
          </p:cNvSpPr>
          <p:nvPr>
            <p:ph type="title"/>
          </p:nvPr>
        </p:nvSpPr>
        <p:spPr/>
        <p:txBody>
          <a:bodyPr/>
          <a:lstStyle/>
          <a:p>
            <a:endParaRPr lang="sr-Latn-RS" dirty="0"/>
          </a:p>
        </p:txBody>
      </p:sp>
      <p:pic>
        <p:nvPicPr>
          <p:cNvPr id="7" name="Content Placeholder 6">
            <a:extLst>
              <a:ext uri="{FF2B5EF4-FFF2-40B4-BE49-F238E27FC236}">
                <a16:creationId xmlns:a16="http://schemas.microsoft.com/office/drawing/2014/main" id="{9015FF14-B66D-D408-F50E-30555596DB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956" y="304800"/>
            <a:ext cx="10997179" cy="6318422"/>
          </a:xfrm>
        </p:spPr>
      </p:pic>
    </p:spTree>
    <p:extLst>
      <p:ext uri="{BB962C8B-B14F-4D97-AF65-F5344CB8AC3E}">
        <p14:creationId xmlns:p14="http://schemas.microsoft.com/office/powerpoint/2010/main" val="169213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59ED-2821-0F01-2893-8C9EF915A5F3}"/>
              </a:ext>
            </a:extLst>
          </p:cNvPr>
          <p:cNvSpPr>
            <a:spLocks noGrp="1"/>
          </p:cNvSpPr>
          <p:nvPr>
            <p:ph type="title"/>
          </p:nvPr>
        </p:nvSpPr>
        <p:spPr>
          <a:xfrm>
            <a:off x="838200" y="365126"/>
            <a:ext cx="10515600" cy="919978"/>
          </a:xfrm>
        </p:spPr>
        <p:txBody>
          <a:bodyPr/>
          <a:lstStyle/>
          <a:p>
            <a:r>
              <a:rPr lang="en-US" dirty="0"/>
              <a:t>M</a:t>
            </a:r>
            <a:r>
              <a:rPr lang="sr-Cyrl-RS" dirty="0"/>
              <a:t>есо дивљачи</a:t>
            </a:r>
            <a:endParaRPr lang="sr-Latn-RS" dirty="0"/>
          </a:p>
        </p:txBody>
      </p:sp>
      <p:sp>
        <p:nvSpPr>
          <p:cNvPr id="3" name="Content Placeholder 2">
            <a:extLst>
              <a:ext uri="{FF2B5EF4-FFF2-40B4-BE49-F238E27FC236}">
                <a16:creationId xmlns:a16="http://schemas.microsoft.com/office/drawing/2014/main" id="{E8CF656D-A058-AB62-B071-497D26887E69}"/>
              </a:ext>
            </a:extLst>
          </p:cNvPr>
          <p:cNvSpPr>
            <a:spLocks noGrp="1"/>
          </p:cNvSpPr>
          <p:nvPr>
            <p:ph idx="1"/>
          </p:nvPr>
        </p:nvSpPr>
        <p:spPr>
          <a:xfrm>
            <a:off x="345989" y="1613140"/>
            <a:ext cx="11377309" cy="4563823"/>
          </a:xfrm>
        </p:spPr>
        <p:txBody>
          <a:bodyPr>
            <a:normAutofit/>
          </a:bodyPr>
          <a:lstStyle/>
          <a:p>
            <a:r>
              <a:rPr lang="sr-Cyrl-RS" sz="3200" dirty="0"/>
              <a:t>Месо дивљаљчи је прилично тврдо, посно, специфичног мириса и укуса. </a:t>
            </a:r>
          </a:p>
          <a:p>
            <a:r>
              <a:rPr lang="sr-Cyrl-RS" sz="3200" dirty="0"/>
              <a:t>Без обзира на то, пословање добре кухиње не може се замислити без припреме јела од дивљачи</a:t>
            </a:r>
          </a:p>
          <a:p>
            <a:endParaRPr lang="sr-Cyrl-RS" sz="3200" dirty="0"/>
          </a:p>
          <a:p>
            <a:r>
              <a:rPr lang="sr-Cyrl-RS" sz="3200" dirty="0"/>
              <a:t>Карактеристичан мирис потиче од разних биљака којима се храни дивљач</a:t>
            </a:r>
          </a:p>
          <a:p>
            <a:r>
              <a:rPr lang="sr-Cyrl-RS" sz="3200" dirty="0"/>
              <a:t>Може се отклонити држањем меса у пацу</a:t>
            </a:r>
          </a:p>
          <a:p>
            <a:endParaRPr lang="sr-Latn-RS" sz="3200" dirty="0"/>
          </a:p>
        </p:txBody>
      </p:sp>
    </p:spTree>
    <p:extLst>
      <p:ext uri="{BB962C8B-B14F-4D97-AF65-F5344CB8AC3E}">
        <p14:creationId xmlns:p14="http://schemas.microsoft.com/office/powerpoint/2010/main" val="418017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E78F-3419-453D-1BA5-8E5F67142349}"/>
              </a:ext>
            </a:extLst>
          </p:cNvPr>
          <p:cNvSpPr>
            <a:spLocks noGrp="1"/>
          </p:cNvSpPr>
          <p:nvPr>
            <p:ph type="title"/>
          </p:nvPr>
        </p:nvSpPr>
        <p:spPr>
          <a:xfrm>
            <a:off x="634314" y="365126"/>
            <a:ext cx="10719486" cy="1092818"/>
          </a:xfrm>
        </p:spPr>
        <p:txBody>
          <a:bodyPr>
            <a:normAutofit/>
          </a:bodyPr>
          <a:lstStyle/>
          <a:p>
            <a:r>
              <a:rPr lang="it-IT" sz="2800" b="1" i="1" kern="1200" dirty="0">
                <a:solidFill>
                  <a:srgbClr val="000000"/>
                </a:solidFill>
                <a:effectLst/>
                <a:latin typeface="Calibri" panose="020F0502020204030204" pitchFamily="34" charset="0"/>
                <a:ea typeface="+mn-ea"/>
                <a:cs typeface="+mn-cs"/>
              </a:rPr>
              <a:t>Табела 1. Хемијски састав меса дивљачи (према Schiefer-u, 1996)</a:t>
            </a:r>
            <a:br>
              <a:rPr lang="sr-Latn-RS" sz="2800" dirty="0">
                <a:effectLst/>
              </a:rPr>
            </a:br>
            <a:endParaRPr lang="sr-Latn-RS" sz="2800" dirty="0"/>
          </a:p>
        </p:txBody>
      </p:sp>
      <p:graphicFrame>
        <p:nvGraphicFramePr>
          <p:cNvPr id="4" name="Table 3">
            <a:extLst>
              <a:ext uri="{FF2B5EF4-FFF2-40B4-BE49-F238E27FC236}">
                <a16:creationId xmlns:a16="http://schemas.microsoft.com/office/drawing/2014/main" id="{BCAF87A5-DE03-0DE5-49D7-E2DC0E094CD8}"/>
              </a:ext>
            </a:extLst>
          </p:cNvPr>
          <p:cNvGraphicFramePr>
            <a:graphicFrameLocks noGrp="1"/>
          </p:cNvGraphicFramePr>
          <p:nvPr>
            <p:extLst>
              <p:ext uri="{D42A27DB-BD31-4B8C-83A1-F6EECF244321}">
                <p14:modId xmlns:p14="http://schemas.microsoft.com/office/powerpoint/2010/main" val="1086935091"/>
              </p:ext>
            </p:extLst>
          </p:nvPr>
        </p:nvGraphicFramePr>
        <p:xfrm>
          <a:off x="230659" y="1690688"/>
          <a:ext cx="11813060" cy="4068864"/>
        </p:xfrm>
        <a:graphic>
          <a:graphicData uri="http://schemas.openxmlformats.org/drawingml/2006/table">
            <a:tbl>
              <a:tblPr/>
              <a:tblGrid>
                <a:gridCol w="3159873">
                  <a:extLst>
                    <a:ext uri="{9D8B030D-6E8A-4147-A177-3AD203B41FA5}">
                      <a16:colId xmlns:a16="http://schemas.microsoft.com/office/drawing/2014/main" val="977643053"/>
                    </a:ext>
                  </a:extLst>
                </a:gridCol>
                <a:gridCol w="2017457">
                  <a:extLst>
                    <a:ext uri="{9D8B030D-6E8A-4147-A177-3AD203B41FA5}">
                      <a16:colId xmlns:a16="http://schemas.microsoft.com/office/drawing/2014/main" val="67978747"/>
                    </a:ext>
                  </a:extLst>
                </a:gridCol>
                <a:gridCol w="2430669">
                  <a:extLst>
                    <a:ext uri="{9D8B030D-6E8A-4147-A177-3AD203B41FA5}">
                      <a16:colId xmlns:a16="http://schemas.microsoft.com/office/drawing/2014/main" val="2091251201"/>
                    </a:ext>
                  </a:extLst>
                </a:gridCol>
                <a:gridCol w="2090378">
                  <a:extLst>
                    <a:ext uri="{9D8B030D-6E8A-4147-A177-3AD203B41FA5}">
                      <a16:colId xmlns:a16="http://schemas.microsoft.com/office/drawing/2014/main" val="193953275"/>
                    </a:ext>
                  </a:extLst>
                </a:gridCol>
                <a:gridCol w="2114683">
                  <a:extLst>
                    <a:ext uri="{9D8B030D-6E8A-4147-A177-3AD203B41FA5}">
                      <a16:colId xmlns:a16="http://schemas.microsoft.com/office/drawing/2014/main" val="2183664071"/>
                    </a:ext>
                  </a:extLst>
                </a:gridCol>
              </a:tblGrid>
              <a:tr h="750516">
                <a:tc>
                  <a:txBody>
                    <a:bodyPr/>
                    <a:lstStyle/>
                    <a:p>
                      <a:r>
                        <a:rPr lang="sr-Cyrl-RS" sz="3200" b="1" dirty="0"/>
                        <a:t>Дивљач</a:t>
                      </a:r>
                      <a:endParaRPr lang="sr-Latn-RS" sz="3200" dirty="0"/>
                    </a:p>
                  </a:txBody>
                  <a:tcPr anchor="ctr">
                    <a:lnL>
                      <a:noFill/>
                    </a:lnL>
                    <a:lnR>
                      <a:noFill/>
                    </a:lnR>
                    <a:lnT>
                      <a:noFill/>
                    </a:lnT>
                    <a:lnB>
                      <a:noFill/>
                    </a:lnB>
                  </a:tcPr>
                </a:tc>
                <a:tc>
                  <a:txBody>
                    <a:bodyPr/>
                    <a:lstStyle/>
                    <a:p>
                      <a:r>
                        <a:rPr lang="sr-Cyrl-RS" sz="2800" b="1" dirty="0"/>
                        <a:t>Вода</a:t>
                      </a:r>
                      <a:r>
                        <a:rPr lang="sr-Latn-RS" sz="2800" b="1" dirty="0"/>
                        <a:t> (%)</a:t>
                      </a:r>
                      <a:endParaRPr lang="sr-Latn-RS" sz="2800" dirty="0"/>
                    </a:p>
                  </a:txBody>
                  <a:tcPr anchor="ctr">
                    <a:lnL>
                      <a:noFill/>
                    </a:lnL>
                    <a:lnR>
                      <a:noFill/>
                    </a:lnR>
                    <a:lnT>
                      <a:noFill/>
                    </a:lnT>
                    <a:lnB>
                      <a:noFill/>
                    </a:lnB>
                  </a:tcPr>
                </a:tc>
                <a:tc>
                  <a:txBody>
                    <a:bodyPr/>
                    <a:lstStyle/>
                    <a:p>
                      <a:r>
                        <a:rPr lang="sr-Cyrl-RS" sz="2800" b="1" dirty="0"/>
                        <a:t>Протеини</a:t>
                      </a:r>
                      <a:r>
                        <a:rPr lang="sr-Latn-RS" sz="2800" b="1" dirty="0"/>
                        <a:t> (%)</a:t>
                      </a:r>
                      <a:endParaRPr lang="sr-Latn-RS" sz="2800" dirty="0"/>
                    </a:p>
                  </a:txBody>
                  <a:tcPr anchor="ctr">
                    <a:lnL>
                      <a:noFill/>
                    </a:lnL>
                    <a:lnR>
                      <a:noFill/>
                    </a:lnR>
                    <a:lnT>
                      <a:noFill/>
                    </a:lnT>
                    <a:lnB>
                      <a:noFill/>
                    </a:lnB>
                  </a:tcPr>
                </a:tc>
                <a:tc>
                  <a:txBody>
                    <a:bodyPr/>
                    <a:lstStyle/>
                    <a:p>
                      <a:r>
                        <a:rPr lang="sr-Cyrl-RS" sz="2800" b="1" dirty="0"/>
                        <a:t>Масти</a:t>
                      </a:r>
                      <a:r>
                        <a:rPr lang="sr-Latn-RS" sz="2800" b="1" dirty="0"/>
                        <a:t> (%)</a:t>
                      </a:r>
                      <a:endParaRPr lang="sr-Latn-RS" sz="2800" dirty="0"/>
                    </a:p>
                  </a:txBody>
                  <a:tcPr anchor="ctr">
                    <a:lnL>
                      <a:noFill/>
                    </a:lnL>
                    <a:lnR>
                      <a:noFill/>
                    </a:lnR>
                    <a:lnT>
                      <a:noFill/>
                    </a:lnT>
                    <a:lnB>
                      <a:noFill/>
                    </a:lnB>
                  </a:tcPr>
                </a:tc>
                <a:tc>
                  <a:txBody>
                    <a:bodyPr/>
                    <a:lstStyle/>
                    <a:p>
                      <a:r>
                        <a:rPr lang="sr-Cyrl-RS" sz="2800" b="1" dirty="0"/>
                        <a:t>Пепео</a:t>
                      </a:r>
                      <a:r>
                        <a:rPr lang="sr-Latn-RS" sz="2800" b="1" dirty="0"/>
                        <a:t> (%)</a:t>
                      </a:r>
                      <a:endParaRPr lang="sr-Latn-RS" sz="2800" dirty="0"/>
                    </a:p>
                  </a:txBody>
                  <a:tcPr anchor="ctr">
                    <a:lnL>
                      <a:noFill/>
                    </a:lnL>
                    <a:lnR>
                      <a:noFill/>
                    </a:lnR>
                    <a:lnT>
                      <a:noFill/>
                    </a:lnT>
                    <a:lnB>
                      <a:noFill/>
                    </a:lnB>
                  </a:tcPr>
                </a:tc>
                <a:extLst>
                  <a:ext uri="{0D108BD9-81ED-4DB2-BD59-A6C34878D82A}">
                    <a16:rowId xmlns:a16="http://schemas.microsoft.com/office/drawing/2014/main" val="476265121"/>
                  </a:ext>
                </a:extLst>
              </a:tr>
              <a:tr h="750516">
                <a:tc>
                  <a:txBody>
                    <a:bodyPr/>
                    <a:lstStyle/>
                    <a:p>
                      <a:r>
                        <a:rPr lang="sr-Cyrl-RS" sz="3200" b="1" dirty="0"/>
                        <a:t>Срна</a:t>
                      </a:r>
                      <a:endParaRPr lang="sr-Latn-RS" sz="3200" dirty="0"/>
                    </a:p>
                  </a:txBody>
                  <a:tcPr anchor="ctr">
                    <a:lnL>
                      <a:noFill/>
                    </a:lnL>
                    <a:lnR>
                      <a:noFill/>
                    </a:lnR>
                    <a:lnT>
                      <a:noFill/>
                    </a:lnT>
                    <a:lnB>
                      <a:noFill/>
                    </a:lnB>
                  </a:tcPr>
                </a:tc>
                <a:tc>
                  <a:txBody>
                    <a:bodyPr/>
                    <a:lstStyle/>
                    <a:p>
                      <a:r>
                        <a:rPr lang="sr-Latn-RS" sz="3200"/>
                        <a:t>75,8</a:t>
                      </a:r>
                    </a:p>
                  </a:txBody>
                  <a:tcPr anchor="ctr">
                    <a:lnL>
                      <a:noFill/>
                    </a:lnL>
                    <a:lnR>
                      <a:noFill/>
                    </a:lnR>
                    <a:lnT>
                      <a:noFill/>
                    </a:lnT>
                    <a:lnB>
                      <a:noFill/>
                    </a:lnB>
                  </a:tcPr>
                </a:tc>
                <a:tc>
                  <a:txBody>
                    <a:bodyPr/>
                    <a:lstStyle/>
                    <a:p>
                      <a:r>
                        <a:rPr lang="sr-Latn-RS" sz="3200"/>
                        <a:t>19,8</a:t>
                      </a:r>
                    </a:p>
                  </a:txBody>
                  <a:tcPr anchor="ctr">
                    <a:lnL>
                      <a:noFill/>
                    </a:lnL>
                    <a:lnR>
                      <a:noFill/>
                    </a:lnR>
                    <a:lnT>
                      <a:noFill/>
                    </a:lnT>
                    <a:lnB>
                      <a:noFill/>
                    </a:lnB>
                  </a:tcPr>
                </a:tc>
                <a:tc>
                  <a:txBody>
                    <a:bodyPr/>
                    <a:lstStyle/>
                    <a:p>
                      <a:r>
                        <a:rPr lang="sr-Latn-RS" sz="3200"/>
                        <a:t>1,9</a:t>
                      </a:r>
                    </a:p>
                  </a:txBody>
                  <a:tcPr anchor="ctr">
                    <a:lnL>
                      <a:noFill/>
                    </a:lnL>
                    <a:lnR>
                      <a:noFill/>
                    </a:lnR>
                    <a:lnT>
                      <a:noFill/>
                    </a:lnT>
                    <a:lnB>
                      <a:noFill/>
                    </a:lnB>
                  </a:tcPr>
                </a:tc>
                <a:tc>
                  <a:txBody>
                    <a:bodyPr/>
                    <a:lstStyle/>
                    <a:p>
                      <a:r>
                        <a:rPr lang="sr-Latn-RS" sz="3200" dirty="0"/>
                        <a:t>1,13</a:t>
                      </a:r>
                    </a:p>
                  </a:txBody>
                  <a:tcPr anchor="ctr">
                    <a:lnL>
                      <a:noFill/>
                    </a:lnL>
                    <a:lnR>
                      <a:noFill/>
                    </a:lnR>
                    <a:lnT>
                      <a:noFill/>
                    </a:lnT>
                    <a:lnB>
                      <a:noFill/>
                    </a:lnB>
                  </a:tcPr>
                </a:tc>
                <a:extLst>
                  <a:ext uri="{0D108BD9-81ED-4DB2-BD59-A6C34878D82A}">
                    <a16:rowId xmlns:a16="http://schemas.microsoft.com/office/drawing/2014/main" val="2011213965"/>
                  </a:ext>
                </a:extLst>
              </a:tr>
              <a:tr h="750516">
                <a:tc>
                  <a:txBody>
                    <a:bodyPr/>
                    <a:lstStyle/>
                    <a:p>
                      <a:r>
                        <a:rPr lang="sr-Cyrl-RS" sz="3200" b="1" dirty="0"/>
                        <a:t>Зец</a:t>
                      </a:r>
                      <a:endParaRPr lang="sr-Latn-RS" sz="3200" dirty="0"/>
                    </a:p>
                  </a:txBody>
                  <a:tcPr anchor="ctr">
                    <a:lnL>
                      <a:noFill/>
                    </a:lnL>
                    <a:lnR>
                      <a:noFill/>
                    </a:lnR>
                    <a:lnT>
                      <a:noFill/>
                    </a:lnT>
                    <a:lnB>
                      <a:noFill/>
                    </a:lnB>
                  </a:tcPr>
                </a:tc>
                <a:tc>
                  <a:txBody>
                    <a:bodyPr/>
                    <a:lstStyle/>
                    <a:p>
                      <a:r>
                        <a:rPr lang="sr-Latn-RS" sz="3200"/>
                        <a:t>74,2</a:t>
                      </a:r>
                    </a:p>
                  </a:txBody>
                  <a:tcPr anchor="ctr">
                    <a:lnL>
                      <a:noFill/>
                    </a:lnL>
                    <a:lnR>
                      <a:noFill/>
                    </a:lnR>
                    <a:lnT>
                      <a:noFill/>
                    </a:lnT>
                    <a:lnB>
                      <a:noFill/>
                    </a:lnB>
                  </a:tcPr>
                </a:tc>
                <a:tc>
                  <a:txBody>
                    <a:bodyPr/>
                    <a:lstStyle/>
                    <a:p>
                      <a:r>
                        <a:rPr lang="sr-Latn-RS" sz="3200"/>
                        <a:t>23,3</a:t>
                      </a:r>
                    </a:p>
                  </a:txBody>
                  <a:tcPr anchor="ctr">
                    <a:lnL>
                      <a:noFill/>
                    </a:lnL>
                    <a:lnR>
                      <a:noFill/>
                    </a:lnR>
                    <a:lnT>
                      <a:noFill/>
                    </a:lnT>
                    <a:lnB>
                      <a:noFill/>
                    </a:lnB>
                  </a:tcPr>
                </a:tc>
                <a:tc>
                  <a:txBody>
                    <a:bodyPr/>
                    <a:lstStyle/>
                    <a:p>
                      <a:r>
                        <a:rPr lang="sr-Latn-RS" sz="3200"/>
                        <a:t>1,1</a:t>
                      </a:r>
                    </a:p>
                  </a:txBody>
                  <a:tcPr anchor="ctr">
                    <a:lnL>
                      <a:noFill/>
                    </a:lnL>
                    <a:lnR>
                      <a:noFill/>
                    </a:lnR>
                    <a:lnT>
                      <a:noFill/>
                    </a:lnT>
                    <a:lnB>
                      <a:noFill/>
                    </a:lnB>
                  </a:tcPr>
                </a:tc>
                <a:tc>
                  <a:txBody>
                    <a:bodyPr/>
                    <a:lstStyle/>
                    <a:p>
                      <a:r>
                        <a:rPr lang="sr-Latn-RS" sz="3200"/>
                        <a:t>1,2</a:t>
                      </a:r>
                    </a:p>
                  </a:txBody>
                  <a:tcPr anchor="ctr">
                    <a:lnL>
                      <a:noFill/>
                    </a:lnL>
                    <a:lnR>
                      <a:noFill/>
                    </a:lnR>
                    <a:lnT>
                      <a:noFill/>
                    </a:lnT>
                    <a:lnB>
                      <a:noFill/>
                    </a:lnB>
                  </a:tcPr>
                </a:tc>
                <a:extLst>
                  <a:ext uri="{0D108BD9-81ED-4DB2-BD59-A6C34878D82A}">
                    <a16:rowId xmlns:a16="http://schemas.microsoft.com/office/drawing/2014/main" val="6505141"/>
                  </a:ext>
                </a:extLst>
              </a:tr>
              <a:tr h="750516">
                <a:tc>
                  <a:txBody>
                    <a:bodyPr/>
                    <a:lstStyle/>
                    <a:p>
                      <a:r>
                        <a:rPr lang="sr-Cyrl-RS" sz="3200" b="1" dirty="0"/>
                        <a:t>Дивља свиња</a:t>
                      </a:r>
                      <a:r>
                        <a:rPr lang="sr-Latn-RS" sz="3200" b="1" dirty="0"/>
                        <a:t>, </a:t>
                      </a:r>
                      <a:r>
                        <a:rPr lang="sr-Cyrl-RS" sz="3200" b="1" dirty="0"/>
                        <a:t>бут</a:t>
                      </a:r>
                      <a:endParaRPr lang="sr-Latn-RS" sz="3200" dirty="0"/>
                    </a:p>
                  </a:txBody>
                  <a:tcPr anchor="ctr">
                    <a:lnL>
                      <a:noFill/>
                    </a:lnL>
                    <a:lnR>
                      <a:noFill/>
                    </a:lnR>
                    <a:lnT>
                      <a:noFill/>
                    </a:lnT>
                    <a:lnB>
                      <a:noFill/>
                    </a:lnB>
                  </a:tcPr>
                </a:tc>
                <a:tc>
                  <a:txBody>
                    <a:bodyPr/>
                    <a:lstStyle/>
                    <a:p>
                      <a:r>
                        <a:rPr lang="sr-Latn-RS" sz="3200"/>
                        <a:t>74,5</a:t>
                      </a:r>
                    </a:p>
                  </a:txBody>
                  <a:tcPr anchor="ctr">
                    <a:lnL>
                      <a:noFill/>
                    </a:lnL>
                    <a:lnR>
                      <a:noFill/>
                    </a:lnR>
                    <a:lnT>
                      <a:noFill/>
                    </a:lnT>
                    <a:lnB>
                      <a:noFill/>
                    </a:lnB>
                  </a:tcPr>
                </a:tc>
                <a:tc>
                  <a:txBody>
                    <a:bodyPr/>
                    <a:lstStyle/>
                    <a:p>
                      <a:r>
                        <a:rPr lang="sr-Latn-RS" sz="3200"/>
                        <a:t>21,6</a:t>
                      </a:r>
                    </a:p>
                  </a:txBody>
                  <a:tcPr anchor="ctr">
                    <a:lnL>
                      <a:noFill/>
                    </a:lnL>
                    <a:lnR>
                      <a:noFill/>
                    </a:lnR>
                    <a:lnT>
                      <a:noFill/>
                    </a:lnT>
                    <a:lnB>
                      <a:noFill/>
                    </a:lnB>
                  </a:tcPr>
                </a:tc>
                <a:tc>
                  <a:txBody>
                    <a:bodyPr/>
                    <a:lstStyle/>
                    <a:p>
                      <a:r>
                        <a:rPr lang="sr-Latn-RS" sz="3200"/>
                        <a:t>2,4</a:t>
                      </a:r>
                    </a:p>
                  </a:txBody>
                  <a:tcPr anchor="ctr">
                    <a:lnL>
                      <a:noFill/>
                    </a:lnL>
                    <a:lnR>
                      <a:noFill/>
                    </a:lnR>
                    <a:lnT>
                      <a:noFill/>
                    </a:lnT>
                    <a:lnB>
                      <a:noFill/>
                    </a:lnB>
                  </a:tcPr>
                </a:tc>
                <a:tc>
                  <a:txBody>
                    <a:bodyPr/>
                    <a:lstStyle/>
                    <a:p>
                      <a:r>
                        <a:rPr lang="sr-Latn-RS" sz="3200"/>
                        <a:t>1,2</a:t>
                      </a:r>
                    </a:p>
                  </a:txBody>
                  <a:tcPr anchor="ctr">
                    <a:lnL>
                      <a:noFill/>
                    </a:lnL>
                    <a:lnR>
                      <a:noFill/>
                    </a:lnR>
                    <a:lnT>
                      <a:noFill/>
                    </a:lnT>
                    <a:lnB>
                      <a:noFill/>
                    </a:lnB>
                  </a:tcPr>
                </a:tc>
                <a:extLst>
                  <a:ext uri="{0D108BD9-81ED-4DB2-BD59-A6C34878D82A}">
                    <a16:rowId xmlns:a16="http://schemas.microsoft.com/office/drawing/2014/main" val="2047511952"/>
                  </a:ext>
                </a:extLst>
              </a:tr>
              <a:tr h="750516">
                <a:tc>
                  <a:txBody>
                    <a:bodyPr/>
                    <a:lstStyle/>
                    <a:p>
                      <a:r>
                        <a:rPr lang="sr-Cyrl-RS" sz="3200" b="1" dirty="0"/>
                        <a:t>Фазан</a:t>
                      </a:r>
                      <a:r>
                        <a:rPr lang="sr-Latn-RS" sz="3200" b="1" dirty="0"/>
                        <a:t>, </a:t>
                      </a:r>
                      <a:r>
                        <a:rPr lang="sr-Cyrl-RS" sz="3200" b="1" dirty="0"/>
                        <a:t>груди</a:t>
                      </a:r>
                      <a:endParaRPr lang="sr-Latn-RS" sz="3200" dirty="0"/>
                    </a:p>
                  </a:txBody>
                  <a:tcPr anchor="ctr">
                    <a:lnL>
                      <a:noFill/>
                    </a:lnL>
                    <a:lnR>
                      <a:noFill/>
                    </a:lnR>
                    <a:lnT>
                      <a:noFill/>
                    </a:lnT>
                    <a:lnB>
                      <a:noFill/>
                    </a:lnB>
                  </a:tcPr>
                </a:tc>
                <a:tc>
                  <a:txBody>
                    <a:bodyPr/>
                    <a:lstStyle/>
                    <a:p>
                      <a:r>
                        <a:rPr lang="sr-Latn-RS" sz="3200" dirty="0"/>
                        <a:t>73,5</a:t>
                      </a:r>
                    </a:p>
                  </a:txBody>
                  <a:tcPr anchor="ctr">
                    <a:lnL>
                      <a:noFill/>
                    </a:lnL>
                    <a:lnR>
                      <a:noFill/>
                    </a:lnR>
                    <a:lnT>
                      <a:noFill/>
                    </a:lnT>
                    <a:lnB>
                      <a:noFill/>
                    </a:lnB>
                  </a:tcPr>
                </a:tc>
                <a:tc>
                  <a:txBody>
                    <a:bodyPr/>
                    <a:lstStyle/>
                    <a:p>
                      <a:r>
                        <a:rPr lang="sr-Latn-RS" sz="3200" dirty="0"/>
                        <a:t>26,2</a:t>
                      </a:r>
                    </a:p>
                  </a:txBody>
                  <a:tcPr anchor="ctr">
                    <a:lnL>
                      <a:noFill/>
                    </a:lnL>
                    <a:lnR>
                      <a:noFill/>
                    </a:lnR>
                    <a:lnT>
                      <a:noFill/>
                    </a:lnT>
                    <a:lnB>
                      <a:noFill/>
                    </a:lnB>
                  </a:tcPr>
                </a:tc>
                <a:tc>
                  <a:txBody>
                    <a:bodyPr/>
                    <a:lstStyle/>
                    <a:p>
                      <a:r>
                        <a:rPr lang="sr-Latn-RS" sz="3200"/>
                        <a:t>0,9</a:t>
                      </a:r>
                    </a:p>
                  </a:txBody>
                  <a:tcPr anchor="ctr">
                    <a:lnL>
                      <a:noFill/>
                    </a:lnL>
                    <a:lnR>
                      <a:noFill/>
                    </a:lnR>
                    <a:lnT>
                      <a:noFill/>
                    </a:lnT>
                    <a:lnB>
                      <a:noFill/>
                    </a:lnB>
                  </a:tcPr>
                </a:tc>
                <a:tc>
                  <a:txBody>
                    <a:bodyPr/>
                    <a:lstStyle/>
                    <a:p>
                      <a:r>
                        <a:rPr lang="sr-Latn-RS" sz="3200" dirty="0"/>
                        <a:t>1,2</a:t>
                      </a:r>
                    </a:p>
                  </a:txBody>
                  <a:tcPr anchor="ctr">
                    <a:lnL>
                      <a:noFill/>
                    </a:lnL>
                    <a:lnR>
                      <a:noFill/>
                    </a:lnR>
                    <a:lnT>
                      <a:noFill/>
                    </a:lnT>
                    <a:lnB>
                      <a:noFill/>
                    </a:lnB>
                  </a:tcPr>
                </a:tc>
                <a:extLst>
                  <a:ext uri="{0D108BD9-81ED-4DB2-BD59-A6C34878D82A}">
                    <a16:rowId xmlns:a16="http://schemas.microsoft.com/office/drawing/2014/main" val="2020134016"/>
                  </a:ext>
                </a:extLst>
              </a:tr>
            </a:tbl>
          </a:graphicData>
        </a:graphic>
      </p:graphicFrame>
      <p:sp>
        <p:nvSpPr>
          <p:cNvPr id="6" name="TextBox 5">
            <a:extLst>
              <a:ext uri="{FF2B5EF4-FFF2-40B4-BE49-F238E27FC236}">
                <a16:creationId xmlns:a16="http://schemas.microsoft.com/office/drawing/2014/main" id="{75CE97F5-F88A-8C0A-9C90-4B208AA9797C}"/>
              </a:ext>
            </a:extLst>
          </p:cNvPr>
          <p:cNvSpPr txBox="1"/>
          <p:nvPr/>
        </p:nvSpPr>
        <p:spPr>
          <a:xfrm>
            <a:off x="2124253" y="5992297"/>
            <a:ext cx="7865135" cy="369332"/>
          </a:xfrm>
          <a:prstGeom prst="rect">
            <a:avLst/>
          </a:prstGeom>
          <a:noFill/>
        </p:spPr>
        <p:txBody>
          <a:bodyPr wrap="square">
            <a:spAutoFit/>
          </a:bodyPr>
          <a:lstStyle/>
          <a:p>
            <a:r>
              <a:rPr lang="sr-Cyrl-RS" dirty="0"/>
              <a:t>Извор</a:t>
            </a:r>
            <a:r>
              <a:rPr lang="sr-Latn-RS" dirty="0"/>
              <a:t>:</a:t>
            </a:r>
            <a:r>
              <a:rPr lang="sr-Cyrl-RS" dirty="0"/>
              <a:t> </a:t>
            </a:r>
            <a:r>
              <a:rPr lang="sr-Latn-RS" dirty="0"/>
              <a:t>https://www.lorist.co.rs/znacaj-mesa-divljaci-u-ishrani-ljudi/</a:t>
            </a:r>
          </a:p>
        </p:txBody>
      </p:sp>
    </p:spTree>
    <p:extLst>
      <p:ext uri="{BB962C8B-B14F-4D97-AF65-F5344CB8AC3E}">
        <p14:creationId xmlns:p14="http://schemas.microsoft.com/office/powerpoint/2010/main" val="276104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8B4F-8543-2B13-B1D7-CBB8F924CA6A}"/>
              </a:ext>
            </a:extLst>
          </p:cNvPr>
          <p:cNvSpPr>
            <a:spLocks noGrp="1"/>
          </p:cNvSpPr>
          <p:nvPr>
            <p:ph type="title"/>
          </p:nvPr>
        </p:nvSpPr>
        <p:spPr>
          <a:xfrm>
            <a:off x="838200" y="365125"/>
            <a:ext cx="10515600" cy="1325563"/>
          </a:xfrm>
        </p:spPr>
        <p:txBody>
          <a:bodyPr/>
          <a:lstStyle/>
          <a:p>
            <a:r>
              <a:rPr lang="sr-Cyrl-RS" dirty="0"/>
              <a:t>Особине меса дивљачи</a:t>
            </a:r>
            <a:endParaRPr lang="sr-Latn-RS" dirty="0"/>
          </a:p>
        </p:txBody>
      </p:sp>
      <p:sp>
        <p:nvSpPr>
          <p:cNvPr id="3" name="Content Placeholder 2">
            <a:extLst>
              <a:ext uri="{FF2B5EF4-FFF2-40B4-BE49-F238E27FC236}">
                <a16:creationId xmlns:a16="http://schemas.microsoft.com/office/drawing/2014/main" id="{0A8F8F65-8EAB-1D0C-0940-577390B3E563}"/>
              </a:ext>
            </a:extLst>
          </p:cNvPr>
          <p:cNvSpPr>
            <a:spLocks noGrp="1"/>
          </p:cNvSpPr>
          <p:nvPr>
            <p:ph idx="1"/>
          </p:nvPr>
        </p:nvSpPr>
        <p:spPr>
          <a:xfrm>
            <a:off x="238897" y="1433384"/>
            <a:ext cx="11878962" cy="5288692"/>
          </a:xfrm>
        </p:spPr>
        <p:txBody>
          <a:bodyPr>
            <a:noAutofit/>
          </a:bodyPr>
          <a:lstStyle/>
          <a:p>
            <a:r>
              <a:rPr lang="sr-Cyrl-RS" kern="1200" dirty="0">
                <a:solidFill>
                  <a:srgbClr val="000000"/>
                </a:solidFill>
                <a:effectLst/>
                <a:latin typeface="Calibri" panose="020F0502020204030204" pitchFamily="34" charset="0"/>
                <a:ea typeface="+mn-ea"/>
                <a:cs typeface="+mn-cs"/>
              </a:rPr>
              <a:t>Х</a:t>
            </a:r>
            <a:r>
              <a:rPr lang="sr-Latn-RS" kern="1200" dirty="0">
                <a:solidFill>
                  <a:srgbClr val="000000"/>
                </a:solidFill>
                <a:effectLst/>
                <a:latin typeface="Calibri" panose="020F0502020204030204" pitchFamily="34" charset="0"/>
                <a:ea typeface="+mn-ea"/>
                <a:cs typeface="+mn-cs"/>
              </a:rPr>
              <a:t>ранљив</a:t>
            </a:r>
            <a:r>
              <a:rPr lang="sr-Cyrl-RS" kern="1200" dirty="0">
                <a:solidFill>
                  <a:srgbClr val="000000"/>
                </a:solidFill>
                <a:effectLst/>
                <a:latin typeface="Calibri" panose="020F0502020204030204" pitchFamily="34" charset="0"/>
                <a:ea typeface="+mn-ea"/>
                <a:cs typeface="+mn-cs"/>
              </a:rPr>
              <a:t>а</a:t>
            </a:r>
            <a:r>
              <a:rPr lang="sr-Latn-RS" kern="1200" dirty="0">
                <a:solidFill>
                  <a:srgbClr val="000000"/>
                </a:solidFill>
                <a:effectLst/>
                <a:latin typeface="Calibri" panose="020F0502020204030204" pitchFamily="34" charset="0"/>
                <a:ea typeface="+mn-ea"/>
                <a:cs typeface="+mn-cs"/>
              </a:rPr>
              <a:t> вредност</a:t>
            </a:r>
            <a:r>
              <a:rPr lang="sr-Cyrl-RS" kern="1200" dirty="0">
                <a:solidFill>
                  <a:srgbClr val="000000"/>
                </a:solidFill>
                <a:effectLst/>
                <a:latin typeface="Calibri" panose="020F0502020204030204" pitchFamily="34" charset="0"/>
                <a:ea typeface="+mn-ea"/>
                <a:cs typeface="+mn-cs"/>
              </a:rPr>
              <a:t> </a:t>
            </a:r>
            <a:r>
              <a:rPr lang="sr-Latn-RS" kern="1200" dirty="0">
                <a:solidFill>
                  <a:srgbClr val="000000"/>
                </a:solidFill>
                <a:effectLst/>
                <a:latin typeface="Calibri" panose="020F0502020204030204" pitchFamily="34" charset="0"/>
                <a:ea typeface="+mn-ea"/>
                <a:cs typeface="+mn-cs"/>
              </a:rPr>
              <a:t>меса дивљачи – због свог састава месо дивљачи је изврсне хра</a:t>
            </a:r>
            <a:r>
              <a:rPr lang="sr-Cyrl-RS" dirty="0">
                <a:solidFill>
                  <a:srgbClr val="000000"/>
                </a:solidFill>
                <a:latin typeface="Calibri" panose="020F0502020204030204" pitchFamily="34" charset="0"/>
              </a:rPr>
              <a:t>н</a:t>
            </a:r>
            <a:r>
              <a:rPr lang="sr-Cyrl-RS" kern="1200" dirty="0">
                <a:solidFill>
                  <a:srgbClr val="000000"/>
                </a:solidFill>
                <a:effectLst/>
                <a:latin typeface="Calibri" panose="020F0502020204030204" pitchFamily="34" charset="0"/>
                <a:ea typeface="+mn-ea"/>
                <a:cs typeface="+mn-cs"/>
              </a:rPr>
              <a:t>љ</a:t>
            </a:r>
            <a:r>
              <a:rPr lang="sr-Latn-RS" kern="1200" dirty="0">
                <a:solidFill>
                  <a:srgbClr val="000000"/>
                </a:solidFill>
                <a:effectLst/>
                <a:latin typeface="Calibri" panose="020F0502020204030204" pitchFamily="34" charset="0"/>
                <a:ea typeface="+mn-ea"/>
                <a:cs typeface="+mn-cs"/>
              </a:rPr>
              <a:t>иве и дијеталне вредности и са мало калорија. </a:t>
            </a:r>
            <a:endParaRPr lang="sr-Cyrl-RS" kern="1200" dirty="0">
              <a:solidFill>
                <a:srgbClr val="000000"/>
              </a:solidFill>
              <a:effectLst/>
              <a:latin typeface="Calibri" panose="020F0502020204030204" pitchFamily="34" charset="0"/>
              <a:ea typeface="+mn-ea"/>
              <a:cs typeface="+mn-cs"/>
            </a:endParaRPr>
          </a:p>
          <a:p>
            <a:r>
              <a:rPr lang="sr-Latn-RS" kern="1200" dirty="0">
                <a:solidFill>
                  <a:srgbClr val="000000"/>
                </a:solidFill>
                <a:effectLst/>
                <a:latin typeface="Calibri" panose="020F0502020204030204" pitchFamily="34" charset="0"/>
                <a:ea typeface="+mn-ea"/>
                <a:cs typeface="+mn-cs"/>
              </a:rPr>
              <a:t>Препоручљиво је у исхрани дијабетичара, код болести ср­ца и крвних судова као и код других болесника који се опорављају од болести. Месо дивљих животиња с</a:t>
            </a:r>
            <a:r>
              <a:rPr lang="sr-Cyrl-RS" kern="1200" dirty="0">
                <a:solidFill>
                  <a:srgbClr val="000000"/>
                </a:solidFill>
                <a:effectLst/>
                <a:latin typeface="Calibri" panose="020F0502020204030204" pitchFamily="34" charset="0"/>
                <a:ea typeface="+mn-ea"/>
                <a:cs typeface="+mn-cs"/>
              </a:rPr>
              <a:t>адржи</a:t>
            </a:r>
            <a:r>
              <a:rPr lang="sr-Latn-RS" kern="1200" dirty="0">
                <a:solidFill>
                  <a:srgbClr val="000000"/>
                </a:solidFill>
                <a:effectLst/>
                <a:latin typeface="Calibri" panose="020F0502020204030204" pitchFamily="34" charset="0"/>
                <a:ea typeface="+mn-ea"/>
                <a:cs typeface="+mn-cs"/>
              </a:rPr>
              <a:t> мало масноће, бо­гатије</a:t>
            </a:r>
            <a:r>
              <a:rPr lang="sr-Cyrl-RS" kern="1200" dirty="0">
                <a:solidFill>
                  <a:srgbClr val="000000"/>
                </a:solidFill>
                <a:effectLst/>
                <a:latin typeface="Calibri" panose="020F0502020204030204" pitchFamily="34" charset="0"/>
                <a:ea typeface="+mn-ea"/>
                <a:cs typeface="+mn-cs"/>
              </a:rPr>
              <a:t> је</a:t>
            </a:r>
            <a:r>
              <a:rPr lang="sr-Latn-RS" kern="1200" dirty="0">
                <a:solidFill>
                  <a:srgbClr val="000000"/>
                </a:solidFill>
                <a:effectLst/>
                <a:latin typeface="Calibri" panose="020F0502020204030204" pitchFamily="34" charset="0"/>
                <a:ea typeface="+mn-ea"/>
                <a:cs typeface="+mn-cs"/>
              </a:rPr>
              <a:t> пуновредним беланчевинама, витаминима А и Б групе, гвожђем, фосфо­ром и калцијумом него друге врсте меса. </a:t>
            </a:r>
            <a:endParaRPr lang="sr-Cyrl-RS" kern="1200" dirty="0">
              <a:solidFill>
                <a:srgbClr val="000000"/>
              </a:solidFill>
              <a:effectLst/>
              <a:latin typeface="Calibri" panose="020F0502020204030204" pitchFamily="34" charset="0"/>
              <a:ea typeface="+mn-ea"/>
              <a:cs typeface="+mn-cs"/>
            </a:endParaRPr>
          </a:p>
          <a:p>
            <a:r>
              <a:rPr lang="sr-Latn-RS" kern="1200" dirty="0">
                <a:solidFill>
                  <a:srgbClr val="000000"/>
                </a:solidFill>
                <a:effectLst/>
                <a:latin typeface="Calibri" panose="020F0502020204030204" pitchFamily="34" charset="0"/>
                <a:ea typeface="+mn-ea"/>
                <a:cs typeface="+mn-cs"/>
              </a:rPr>
              <a:t>Уз  то садржи и екстрактивне материје које по­вољно утичу на пробаву. </a:t>
            </a:r>
            <a:endParaRPr lang="sr-Cyrl-RS" kern="1200" dirty="0">
              <a:solidFill>
                <a:srgbClr val="000000"/>
              </a:solidFill>
              <a:effectLst/>
              <a:latin typeface="Calibri" panose="020F0502020204030204" pitchFamily="34" charset="0"/>
              <a:ea typeface="+mn-ea"/>
              <a:cs typeface="+mn-cs"/>
            </a:endParaRPr>
          </a:p>
          <a:p>
            <a:r>
              <a:rPr lang="sr-Latn-RS" kern="1200" dirty="0">
                <a:solidFill>
                  <a:srgbClr val="000000"/>
                </a:solidFill>
                <a:effectLst/>
                <a:latin typeface="Calibri" panose="020F0502020204030204" pitchFamily="34" charset="0"/>
                <a:ea typeface="+mn-ea"/>
                <a:cs typeface="+mn-cs"/>
              </a:rPr>
              <a:t>На </a:t>
            </a:r>
            <a:r>
              <a:rPr lang="sr-Cyrl-RS" kern="1200" dirty="0">
                <a:solidFill>
                  <a:srgbClr val="000000"/>
                </a:solidFill>
                <a:effectLst/>
                <a:latin typeface="Calibri" panose="020F0502020204030204" pitchFamily="34" charset="0"/>
                <a:ea typeface="+mn-ea"/>
                <a:cs typeface="+mn-cs"/>
              </a:rPr>
              <a:t>специфича</a:t>
            </a:r>
            <a:r>
              <a:rPr lang="sr-Latn-RS" kern="1200" dirty="0">
                <a:solidFill>
                  <a:srgbClr val="000000"/>
                </a:solidFill>
                <a:effectLst/>
                <a:latin typeface="Calibri" panose="020F0502020204030204" pitchFamily="34" charset="0"/>
                <a:ea typeface="+mn-ea"/>
                <a:cs typeface="+mn-cs"/>
              </a:rPr>
              <a:t>н мирис и укус </a:t>
            </a:r>
            <a:r>
              <a:rPr lang="sr-Cyrl-RS" kern="1200" dirty="0">
                <a:solidFill>
                  <a:srgbClr val="000000"/>
                </a:solidFill>
                <a:effectLst/>
                <a:latin typeface="Calibri" panose="020F0502020204030204" pitchFamily="34" charset="0"/>
                <a:ea typeface="+mn-ea"/>
                <a:cs typeface="+mn-cs"/>
              </a:rPr>
              <a:t>меса </a:t>
            </a:r>
            <a:r>
              <a:rPr lang="sr-Latn-RS" kern="1200" dirty="0">
                <a:solidFill>
                  <a:srgbClr val="000000"/>
                </a:solidFill>
                <a:effectLst/>
                <a:latin typeface="Calibri" panose="020F0502020204030204" pitchFamily="34" charset="0"/>
                <a:ea typeface="+mn-ea"/>
                <a:cs typeface="+mn-cs"/>
              </a:rPr>
              <a:t>посебно утичу ароматична етерична уља садржана у прехрани дивља­чи па због тога приликом припреме тр</a:t>
            </a:r>
            <a:r>
              <a:rPr lang="sr-Cyrl-RS" kern="1200" dirty="0">
                <a:solidFill>
                  <a:srgbClr val="000000"/>
                </a:solidFill>
                <a:effectLst/>
                <a:latin typeface="Calibri" panose="020F0502020204030204" pitchFamily="34" charset="0"/>
                <a:ea typeface="+mn-ea"/>
                <a:cs typeface="+mn-cs"/>
              </a:rPr>
              <a:t>е</a:t>
            </a:r>
            <a:r>
              <a:rPr lang="sr-Latn-RS" kern="1200" dirty="0">
                <a:solidFill>
                  <a:srgbClr val="000000"/>
                </a:solidFill>
                <a:effectLst/>
                <a:latin typeface="Calibri" panose="020F0502020204030204" pitchFamily="34" charset="0"/>
                <a:ea typeface="+mn-ea"/>
                <a:cs typeface="+mn-cs"/>
              </a:rPr>
              <a:t>­ба обратити пажњу да се </a:t>
            </a:r>
            <a:r>
              <a:rPr lang="sr-Cyrl-RS" kern="1200" dirty="0">
                <a:solidFill>
                  <a:srgbClr val="000000"/>
                </a:solidFill>
                <a:effectLst/>
                <a:latin typeface="Calibri" panose="020F0502020204030204" pitchFamily="34" charset="0"/>
                <a:ea typeface="+mn-ea"/>
                <a:cs typeface="+mn-cs"/>
              </a:rPr>
              <a:t>употребљавају</a:t>
            </a:r>
            <a:r>
              <a:rPr lang="sr-Latn-RS" kern="1200" dirty="0">
                <a:solidFill>
                  <a:srgbClr val="000000"/>
                </a:solidFill>
                <a:effectLst/>
                <a:latin typeface="Calibri" panose="020F0502020204030204" pitchFamily="34" charset="0"/>
                <a:ea typeface="+mn-ea"/>
                <a:cs typeface="+mn-cs"/>
              </a:rPr>
              <a:t> зачи­ни и прилози који ће истакнути, а не загушити ову карактеристику меса.</a:t>
            </a:r>
            <a:endParaRPr lang="sr-Latn-RS" dirty="0"/>
          </a:p>
        </p:txBody>
      </p:sp>
    </p:spTree>
    <p:extLst>
      <p:ext uri="{BB962C8B-B14F-4D97-AF65-F5344CB8AC3E}">
        <p14:creationId xmlns:p14="http://schemas.microsoft.com/office/powerpoint/2010/main" val="362054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85B11-F9A3-4261-C8E0-CC295ABEBE16}"/>
              </a:ext>
            </a:extLst>
          </p:cNvPr>
          <p:cNvSpPr>
            <a:spLocks noGrp="1"/>
          </p:cNvSpPr>
          <p:nvPr>
            <p:ph idx="1"/>
          </p:nvPr>
        </p:nvSpPr>
        <p:spPr>
          <a:xfrm>
            <a:off x="197709" y="1062681"/>
            <a:ext cx="11771870" cy="5795319"/>
          </a:xfrm>
        </p:spPr>
        <p:txBody>
          <a:bodyPr>
            <a:normAutofit/>
          </a:bodyPr>
          <a:lstStyle/>
          <a:p>
            <a:r>
              <a:rPr lang="sr-Latn-RS" sz="3200" kern="1200" dirty="0">
                <a:solidFill>
                  <a:srgbClr val="000000"/>
                </a:solidFill>
                <a:effectLst/>
                <a:latin typeface="Calibri" panose="020F0502020204030204" pitchFamily="34" charset="0"/>
                <a:ea typeface="+mn-ea"/>
                <a:cs typeface="+mn-cs"/>
              </a:rPr>
              <a:t>Мишићи су по свом хемијском саставу сложен и комплексан систем, у њему се налазе бројна једињења (протеини, пигменти, липиди, гликоген и др.), која дају хранљиву вредност месу.</a:t>
            </a:r>
            <a:endParaRPr lang="sr-Latn-RS" sz="3200" dirty="0">
              <a:effectLst/>
            </a:endParaRPr>
          </a:p>
          <a:p>
            <a:pPr marL="228600" indent="-228600" algn="l" rtl="0" eaLnBrk="1" latinLnBrk="0" hangingPunct="1">
              <a:lnSpc>
                <a:spcPct val="90000"/>
              </a:lnSpc>
              <a:spcBef>
                <a:spcPts val="1000"/>
              </a:spcBef>
              <a:spcAft>
                <a:spcPts val="0"/>
              </a:spcAft>
            </a:pPr>
            <a:r>
              <a:rPr lang="sr-Latn-RS" sz="3200" kern="1200" dirty="0">
                <a:solidFill>
                  <a:srgbClr val="000000"/>
                </a:solidFill>
                <a:effectLst/>
                <a:latin typeface="Calibri" panose="020F0502020204030204" pitchFamily="34" charset="0"/>
                <a:ea typeface="+mn-ea"/>
                <a:cs typeface="+mn-cs"/>
              </a:rPr>
              <a:t>Мишићи дивљих животиња су чвршћи</a:t>
            </a:r>
            <a:r>
              <a:rPr lang="sr-Cyrl-RS" sz="3200" kern="1200" dirty="0">
                <a:solidFill>
                  <a:srgbClr val="000000"/>
                </a:solidFill>
                <a:effectLst/>
                <a:latin typeface="Calibri" panose="020F0502020204030204" pitchFamily="34" charset="0"/>
                <a:ea typeface="+mn-ea"/>
                <a:cs typeface="+mn-cs"/>
              </a:rPr>
              <a:t>,</a:t>
            </a:r>
            <a:r>
              <a:rPr lang="sr-Latn-RS" sz="3200" kern="1200" dirty="0">
                <a:solidFill>
                  <a:srgbClr val="000000"/>
                </a:solidFill>
                <a:effectLst/>
                <a:latin typeface="Calibri" panose="020F0502020204030204" pitchFamily="34" charset="0"/>
                <a:ea typeface="+mn-ea"/>
                <a:cs typeface="+mn-cs"/>
              </a:rPr>
              <a:t> па месо многих дивљих врста ваља дуже или краће </a:t>
            </a:r>
            <a:r>
              <a:rPr lang="sr-Cyrl-RS" sz="3200" kern="1200" dirty="0">
                <a:solidFill>
                  <a:srgbClr val="000000"/>
                </a:solidFill>
                <a:effectLst/>
                <a:latin typeface="Calibri" panose="020F0502020204030204" pitchFamily="34" charset="0"/>
                <a:ea typeface="+mn-ea"/>
                <a:cs typeface="+mn-cs"/>
              </a:rPr>
              <a:t>времена </a:t>
            </a:r>
            <a:r>
              <a:rPr lang="sr-Latn-RS" sz="3200" kern="1200" dirty="0">
                <a:solidFill>
                  <a:srgbClr val="000000"/>
                </a:solidFill>
                <a:effectLst/>
                <a:latin typeface="Calibri" panose="020F0502020204030204" pitchFamily="34" charset="0"/>
                <a:ea typeface="+mn-ea"/>
                <a:cs typeface="+mn-cs"/>
              </a:rPr>
              <a:t>држати у маринади, да омекша. </a:t>
            </a:r>
            <a:endParaRPr lang="sr-Cyrl-RS" sz="32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3200" kern="1200" dirty="0">
                <a:solidFill>
                  <a:srgbClr val="000000"/>
                </a:solidFill>
                <a:effectLst/>
                <a:latin typeface="Calibri" panose="020F0502020204030204" pitchFamily="34" charset="0"/>
                <a:ea typeface="+mn-ea"/>
                <a:cs typeface="+mn-cs"/>
              </a:rPr>
              <a:t>Месо које је било смрзнуто у хладњачи не треба маринирати, већ </a:t>
            </a:r>
            <a:r>
              <a:rPr lang="sr-Cyrl-RS" sz="3200" dirty="0">
                <a:solidFill>
                  <a:srgbClr val="000000"/>
                </a:solidFill>
                <a:latin typeface="Calibri" panose="020F0502020204030204" pitchFamily="34" charset="0"/>
              </a:rPr>
              <a:t>је</a:t>
            </a:r>
            <a:r>
              <a:rPr lang="sr-Latn-RS" sz="3200" kern="1200" dirty="0">
                <a:solidFill>
                  <a:srgbClr val="000000"/>
                </a:solidFill>
                <a:effectLst/>
                <a:latin typeface="Calibri" panose="020F0502020204030204" pitchFamily="34" charset="0"/>
                <a:ea typeface="+mn-ea"/>
                <a:cs typeface="+mn-cs"/>
              </a:rPr>
              <a:t> довољно ста­вити </a:t>
            </a:r>
            <a:r>
              <a:rPr lang="sr-Cyrl-RS" sz="3200" kern="1200" dirty="0">
                <a:solidFill>
                  <a:srgbClr val="000000"/>
                </a:solidFill>
                <a:effectLst/>
                <a:latin typeface="Calibri" panose="020F0502020204030204" pitchFamily="34" charset="0"/>
                <a:ea typeface="+mn-ea"/>
                <a:cs typeface="+mn-cs"/>
              </a:rPr>
              <a:t>га </a:t>
            </a:r>
            <a:r>
              <a:rPr lang="sr-Latn-RS" sz="3200" kern="1200" dirty="0">
                <a:solidFill>
                  <a:srgbClr val="000000"/>
                </a:solidFill>
                <a:effectLst/>
                <a:latin typeface="Calibri" panose="020F0502020204030204" pitchFamily="34" charset="0"/>
                <a:ea typeface="+mn-ea"/>
                <a:cs typeface="+mn-cs"/>
              </a:rPr>
              <a:t>у посуду с вином па одложити на хладном месту да се полагано одмрзава.</a:t>
            </a:r>
            <a:endParaRPr lang="sr-Latn-RS" sz="3200" dirty="0">
              <a:effectLst/>
            </a:endParaRPr>
          </a:p>
          <a:p>
            <a:pPr marL="228600" indent="-228600" algn="l" rtl="0" eaLnBrk="1" latinLnBrk="0" hangingPunct="1">
              <a:lnSpc>
                <a:spcPct val="90000"/>
              </a:lnSpc>
              <a:spcBef>
                <a:spcPts val="1000"/>
              </a:spcBef>
              <a:spcAft>
                <a:spcPts val="0"/>
              </a:spcAft>
            </a:pPr>
            <a:r>
              <a:rPr lang="sr-Latn-RS" sz="3200" kern="1200" dirty="0">
                <a:solidFill>
                  <a:srgbClr val="000000"/>
                </a:solidFill>
                <a:effectLst/>
                <a:latin typeface="Calibri" panose="020F0502020204030204" pitchFamily="34" charset="0"/>
                <a:ea typeface="+mn-ea"/>
                <a:cs typeface="+mn-cs"/>
              </a:rPr>
              <a:t>Месо дивљачи у односу на месо домаћих животиња има чвршћу конзистенцију због</a:t>
            </a:r>
            <a:r>
              <a:rPr lang="sr-Cyrl-RS" sz="3200" kern="1200" dirty="0">
                <a:solidFill>
                  <a:srgbClr val="000000"/>
                </a:solidFill>
                <a:effectLst/>
                <a:latin typeface="Calibri" panose="020F0502020204030204" pitchFamily="34" charset="0"/>
                <a:ea typeface="+mn-ea"/>
                <a:cs typeface="+mn-cs"/>
              </a:rPr>
              <a:t> структуре</a:t>
            </a:r>
            <a:r>
              <a:rPr lang="sr-Latn-RS" sz="3200" kern="1200" dirty="0">
                <a:solidFill>
                  <a:srgbClr val="000000"/>
                </a:solidFill>
                <a:effectLst/>
                <a:latin typeface="Calibri" panose="020F0502020204030204" pitchFamily="34" charset="0"/>
                <a:ea typeface="+mn-ea"/>
                <a:cs typeface="+mn-cs"/>
              </a:rPr>
              <a:t> мишићних влакана, слабије развијеног везива унутар мишића и мање депоноване масти. </a:t>
            </a:r>
            <a:endParaRPr lang="sr-Cyrl-RS" sz="3200" kern="1200" dirty="0">
              <a:solidFill>
                <a:srgbClr val="000000"/>
              </a:solidFill>
              <a:effectLst/>
              <a:latin typeface="Calibri" panose="020F0502020204030204" pitchFamily="34" charset="0"/>
              <a:ea typeface="+mn-ea"/>
              <a:cs typeface="+mn-cs"/>
            </a:endParaRPr>
          </a:p>
          <a:p>
            <a:endParaRPr lang="sr-Latn-RS" dirty="0"/>
          </a:p>
        </p:txBody>
      </p:sp>
      <p:sp>
        <p:nvSpPr>
          <p:cNvPr id="4" name="Title 1">
            <a:extLst>
              <a:ext uri="{FF2B5EF4-FFF2-40B4-BE49-F238E27FC236}">
                <a16:creationId xmlns:a16="http://schemas.microsoft.com/office/drawing/2014/main" id="{8A3EE37B-EE28-8315-E599-C0905288BBB3}"/>
              </a:ext>
            </a:extLst>
          </p:cNvPr>
          <p:cNvSpPr>
            <a:spLocks noGrp="1"/>
          </p:cNvSpPr>
          <p:nvPr>
            <p:ph type="title"/>
          </p:nvPr>
        </p:nvSpPr>
        <p:spPr>
          <a:xfrm>
            <a:off x="838200" y="365125"/>
            <a:ext cx="10515600" cy="565751"/>
          </a:xfrm>
        </p:spPr>
        <p:txBody>
          <a:bodyPr>
            <a:normAutofit fontScale="90000"/>
          </a:bodyPr>
          <a:lstStyle/>
          <a:p>
            <a:r>
              <a:rPr lang="sr-Cyrl-RS" dirty="0"/>
              <a:t>Особине меса дивљачи</a:t>
            </a:r>
            <a:endParaRPr lang="sr-Latn-RS" dirty="0"/>
          </a:p>
        </p:txBody>
      </p:sp>
    </p:spTree>
    <p:extLst>
      <p:ext uri="{BB962C8B-B14F-4D97-AF65-F5344CB8AC3E}">
        <p14:creationId xmlns:p14="http://schemas.microsoft.com/office/powerpoint/2010/main" val="351771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9D20-E96E-178E-82C5-2D9D1AD9907C}"/>
              </a:ext>
            </a:extLst>
          </p:cNvPr>
          <p:cNvSpPr>
            <a:spLocks noGrp="1"/>
          </p:cNvSpPr>
          <p:nvPr>
            <p:ph type="title"/>
          </p:nvPr>
        </p:nvSpPr>
        <p:spPr>
          <a:xfrm>
            <a:off x="838200" y="365126"/>
            <a:ext cx="10515600" cy="911740"/>
          </a:xfrm>
        </p:spPr>
        <p:txBody>
          <a:bodyPr/>
          <a:lstStyle/>
          <a:p>
            <a:r>
              <a:rPr lang="sr-Cyrl-RS" dirty="0"/>
              <a:t>Особине меса дивљачи</a:t>
            </a:r>
            <a:endParaRPr lang="sr-Latn-RS" dirty="0"/>
          </a:p>
        </p:txBody>
      </p:sp>
      <p:sp>
        <p:nvSpPr>
          <p:cNvPr id="3" name="Content Placeholder 2">
            <a:extLst>
              <a:ext uri="{FF2B5EF4-FFF2-40B4-BE49-F238E27FC236}">
                <a16:creationId xmlns:a16="http://schemas.microsoft.com/office/drawing/2014/main" id="{8075A04E-7B42-45D5-D553-72D46752F0C2}"/>
              </a:ext>
            </a:extLst>
          </p:cNvPr>
          <p:cNvSpPr>
            <a:spLocks noGrp="1"/>
          </p:cNvSpPr>
          <p:nvPr>
            <p:ph idx="1"/>
          </p:nvPr>
        </p:nvSpPr>
        <p:spPr>
          <a:xfrm>
            <a:off x="263611" y="1276866"/>
            <a:ext cx="11928389" cy="5581133"/>
          </a:xfrm>
        </p:spPr>
        <p:txBody>
          <a:bodyPr>
            <a:normAutofit/>
          </a:bodyPr>
          <a:lstStyle/>
          <a:p>
            <a:r>
              <a:rPr lang="sr-Cyrl-RS" sz="2800" dirty="0">
                <a:solidFill>
                  <a:srgbClr val="000000"/>
                </a:solidFill>
                <a:latin typeface="Calibri" panose="020F0502020204030204" pitchFamily="34" charset="0"/>
              </a:rPr>
              <a:t>М</a:t>
            </a:r>
            <a:r>
              <a:rPr lang="sr-Latn-RS" sz="2800" kern="1200" dirty="0">
                <a:solidFill>
                  <a:srgbClr val="000000"/>
                </a:solidFill>
                <a:effectLst/>
                <a:latin typeface="Calibri" panose="020F0502020204030204" pitchFamily="34" charset="0"/>
                <a:ea typeface="+mn-ea"/>
                <a:cs typeface="+mn-cs"/>
              </a:rPr>
              <a:t>аст није депонована у мишићима, већ се налази испод коже или око унутрашњих органа. </a:t>
            </a: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Проценат масти је различит и он се код дивљачи креће: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Cyrl-RS" sz="2800" kern="1200" dirty="0">
                <a:solidFill>
                  <a:srgbClr val="000000"/>
                </a:solidFill>
                <a:effectLst/>
                <a:latin typeface="Calibri" panose="020F0502020204030204" pitchFamily="34" charset="0"/>
                <a:ea typeface="+mn-ea"/>
                <a:cs typeface="+mn-cs"/>
              </a:rPr>
              <a:t>У </a:t>
            </a:r>
            <a:r>
              <a:rPr lang="sr-Latn-RS" sz="2800" kern="1200" dirty="0">
                <a:solidFill>
                  <a:srgbClr val="000000"/>
                </a:solidFill>
                <a:effectLst/>
                <a:latin typeface="Calibri" panose="020F0502020204030204" pitchFamily="34" charset="0"/>
                <a:ea typeface="+mn-ea"/>
                <a:cs typeface="+mn-cs"/>
              </a:rPr>
              <a:t>бут</a:t>
            </a:r>
            <a:r>
              <a:rPr lang="sr-Cyrl-RS" sz="2800" kern="1200" dirty="0">
                <a:solidFill>
                  <a:srgbClr val="000000"/>
                </a:solidFill>
                <a:effectLst/>
                <a:latin typeface="Calibri" panose="020F0502020204030204" pitchFamily="34" charset="0"/>
                <a:ea typeface="+mn-ea"/>
                <a:cs typeface="+mn-cs"/>
              </a:rPr>
              <a:t>у јелена</a:t>
            </a:r>
            <a:r>
              <a:rPr lang="sr-Latn-RS" sz="2800" kern="1200" dirty="0">
                <a:solidFill>
                  <a:srgbClr val="000000"/>
                </a:solidFill>
                <a:effectLst/>
                <a:latin typeface="Calibri" panose="020F0502020204030204" pitchFamily="34" charset="0"/>
                <a:ea typeface="+mn-ea"/>
                <a:cs typeface="+mn-cs"/>
              </a:rPr>
              <a:t> 3,85%,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у буту дивље свиње 2,36%,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срне 1,92%,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зеца 1,13%,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у грудима фазана 0,98%,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у батаку фазана 2,81%,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код јаребице 1,43% и </a:t>
            </a:r>
            <a:endParaRPr lang="sr-Cyrl-RS" sz="2800" kern="1200" dirty="0">
              <a:solidFill>
                <a:srgbClr val="000000"/>
              </a:solidFill>
              <a:effectLst/>
              <a:latin typeface="Calibri" panose="020F0502020204030204" pitchFamily="34" charset="0"/>
              <a:ea typeface="+mn-ea"/>
              <a:cs typeface="+mn-cs"/>
            </a:endParaRPr>
          </a:p>
          <a:p>
            <a:pPr marL="228600" indent="-228600" algn="l" rtl="0" eaLnBrk="1" latinLnBrk="0" hangingPunct="1">
              <a:lnSpc>
                <a:spcPct val="90000"/>
              </a:lnSpc>
              <a:spcBef>
                <a:spcPts val="1000"/>
              </a:spcBef>
              <a:spcAft>
                <a:spcPts val="0"/>
              </a:spcAft>
            </a:pPr>
            <a:r>
              <a:rPr lang="sr-Latn-RS" sz="2800" kern="1200" dirty="0">
                <a:solidFill>
                  <a:srgbClr val="000000"/>
                </a:solidFill>
                <a:effectLst/>
                <a:latin typeface="Calibri" panose="020F0502020204030204" pitchFamily="34" charset="0"/>
                <a:ea typeface="+mn-ea"/>
                <a:cs typeface="+mn-cs"/>
              </a:rPr>
              <a:t>дивље патке 3,11% (Жакула, 1982). </a:t>
            </a:r>
            <a:endParaRPr lang="sr-Cyrl-RS" sz="2800" kern="1200" dirty="0">
              <a:solidFill>
                <a:srgbClr val="000000"/>
              </a:solidFill>
              <a:effectLst/>
              <a:latin typeface="Calibri" panose="020F0502020204030204" pitchFamily="34" charset="0"/>
              <a:ea typeface="+mn-ea"/>
              <a:cs typeface="+mn-cs"/>
            </a:endParaRPr>
          </a:p>
          <a:p>
            <a:endParaRPr lang="sr-Cyrl-RS" dirty="0"/>
          </a:p>
          <a:p>
            <a:endParaRPr lang="sr-Latn-RS" dirty="0"/>
          </a:p>
        </p:txBody>
      </p:sp>
    </p:spTree>
    <p:extLst>
      <p:ext uri="{BB962C8B-B14F-4D97-AF65-F5344CB8AC3E}">
        <p14:creationId xmlns:p14="http://schemas.microsoft.com/office/powerpoint/2010/main" val="330094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4582</Words>
  <Application>Microsoft Office PowerPoint</Application>
  <PresentationFormat>Widescreen</PresentationFormat>
  <Paragraphs>285</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Дивљач</vt:lpstr>
      <vt:lpstr>Mесо дивљачи</vt:lpstr>
      <vt:lpstr>Mесо дивљачи</vt:lpstr>
      <vt:lpstr>Mесо дивљачи</vt:lpstr>
      <vt:lpstr>Mесо дивљачи</vt:lpstr>
      <vt:lpstr>Табела 1. Хемијски састав меса дивљачи (према Schiefer-u, 1996) </vt:lpstr>
      <vt:lpstr>Особине меса дивљачи</vt:lpstr>
      <vt:lpstr>Особине меса дивљачи</vt:lpstr>
      <vt:lpstr>Особине меса дивљачи</vt:lpstr>
      <vt:lpstr>Особине меса дивљачи</vt:lpstr>
      <vt:lpstr>Особине меса дивљачи</vt:lpstr>
      <vt:lpstr>Особине меса дивљачи</vt:lpstr>
      <vt:lpstr>Особине меса дивљачи</vt:lpstr>
      <vt:lpstr>Месо дивљачи након одстрела</vt:lpstr>
      <vt:lpstr>PowerPoint Presentation</vt:lpstr>
      <vt:lpstr>PowerPoint Presentation</vt:lpstr>
      <vt:lpstr>Зрење меса маринирањем </vt:lpstr>
      <vt:lpstr>PowerPoint Presentation</vt:lpstr>
      <vt:lpstr>Trichinella spiralis</vt:lpstr>
      <vt:lpstr>Trichinella spiralis</vt:lpstr>
      <vt:lpstr>Табела 2. Просечан утрошак меса дивљачи по земљама у кг</vt:lpstr>
      <vt:lpstr>PowerPoint Presentation</vt:lpstr>
      <vt:lpstr>Месо дивљачи - подела</vt:lpstr>
      <vt:lpstr>Срна и срндаћа</vt:lpstr>
      <vt:lpstr>Месо срне и срндаћа</vt:lpstr>
      <vt:lpstr>Јела од срнећег меса</vt:lpstr>
      <vt:lpstr>Разлика између срне и кошуте? У питању су различите животињске врсте. Кошута је женка јелена, а срна женка срндаћа. Кошуте су много веће, крупније, јаке, са тамнијим репом и краволике.  Срне су нежне, танане, дугоноге и са светлијим репом.  </vt:lpstr>
      <vt:lpstr>Јелени и кошуте</vt:lpstr>
      <vt:lpstr>Фазан</vt:lpstr>
      <vt:lpstr>Месо фазана</vt:lpstr>
      <vt:lpstr>Јела од фазана</vt:lpstr>
      <vt:lpstr>Дивља патка</vt:lpstr>
      <vt:lpstr>Месо дивље патке</vt:lpstr>
      <vt:lpstr>Јела од меса дивље патке </vt:lpstr>
      <vt:lpstr>Дивљи зец</vt:lpstr>
      <vt:lpstr>Месо дивљег зеца</vt:lpstr>
      <vt:lpstr>Јела од меса дивљег зеца</vt:lpstr>
      <vt:lpstr>Дивља свиња</vt:lpstr>
      <vt:lpstr>Дивља свиња</vt:lpstr>
      <vt:lpstr>Месо дивље свиње</vt:lpstr>
      <vt:lpstr>Јела од меса дивље свиње</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19</cp:revision>
  <dcterms:created xsi:type="dcterms:W3CDTF">2024-03-25T09:12:31Z</dcterms:created>
  <dcterms:modified xsi:type="dcterms:W3CDTF">2024-04-04T12:47:29Z</dcterms:modified>
</cp:coreProperties>
</file>