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5" r:id="rId16"/>
    <p:sldId id="286" r:id="rId17"/>
    <p:sldId id="287" r:id="rId18"/>
    <p:sldId id="288" r:id="rId19"/>
    <p:sldId id="289" r:id="rId20"/>
    <p:sldId id="28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3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54BA-ABCA-46D0-824F-969EDE30CE4D}" type="datetimeFigureOut">
              <a:rPr lang="sr-Latn-RS" smtClean="0"/>
              <a:t>1.4.2024.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73D0D9E-DDC4-4948-A864-65BE788885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1980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54BA-ABCA-46D0-824F-969EDE30CE4D}" type="datetimeFigureOut">
              <a:rPr lang="sr-Latn-RS" smtClean="0"/>
              <a:t>1.4.2024.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73D0D9E-DDC4-4948-A864-65BE788885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3908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54BA-ABCA-46D0-824F-969EDE30CE4D}" type="datetimeFigureOut">
              <a:rPr lang="sr-Latn-RS" smtClean="0"/>
              <a:t>1.4.2024.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73D0D9E-DDC4-4948-A864-65BE78888594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1531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54BA-ABCA-46D0-824F-969EDE30CE4D}" type="datetimeFigureOut">
              <a:rPr lang="sr-Latn-RS" smtClean="0"/>
              <a:t>1.4.2024.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3D0D9E-DDC4-4948-A864-65BE788885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33869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54BA-ABCA-46D0-824F-969EDE30CE4D}" type="datetimeFigureOut">
              <a:rPr lang="sr-Latn-RS" smtClean="0"/>
              <a:t>1.4.2024.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3D0D9E-DDC4-4948-A864-65BE78888594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9101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54BA-ABCA-46D0-824F-969EDE30CE4D}" type="datetimeFigureOut">
              <a:rPr lang="sr-Latn-RS" smtClean="0"/>
              <a:t>1.4.2024.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3D0D9E-DDC4-4948-A864-65BE788885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25121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54BA-ABCA-46D0-824F-969EDE30CE4D}" type="datetimeFigureOut">
              <a:rPr lang="sr-Latn-RS" smtClean="0"/>
              <a:t>1.4.2024.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0D9E-DDC4-4948-A864-65BE788885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25464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54BA-ABCA-46D0-824F-969EDE30CE4D}" type="datetimeFigureOut">
              <a:rPr lang="sr-Latn-RS" smtClean="0"/>
              <a:t>1.4.2024.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0D9E-DDC4-4948-A864-65BE788885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40830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54BA-ABCA-46D0-824F-969EDE30CE4D}" type="datetimeFigureOut">
              <a:rPr lang="sr-Latn-RS" smtClean="0"/>
              <a:t>1.4.2024.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0D9E-DDC4-4948-A864-65BE788885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6553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54BA-ABCA-46D0-824F-969EDE30CE4D}" type="datetimeFigureOut">
              <a:rPr lang="sr-Latn-RS" smtClean="0"/>
              <a:t>1.4.2024.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73D0D9E-DDC4-4948-A864-65BE788885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7000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54BA-ABCA-46D0-824F-969EDE30CE4D}" type="datetimeFigureOut">
              <a:rPr lang="sr-Latn-RS" smtClean="0"/>
              <a:t>1.4.2024.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73D0D9E-DDC4-4948-A864-65BE788885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3067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54BA-ABCA-46D0-824F-969EDE30CE4D}" type="datetimeFigureOut">
              <a:rPr lang="sr-Latn-RS" smtClean="0"/>
              <a:t>1.4.2024.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73D0D9E-DDC4-4948-A864-65BE788885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742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54BA-ABCA-46D0-824F-969EDE30CE4D}" type="datetimeFigureOut">
              <a:rPr lang="sr-Latn-RS" smtClean="0"/>
              <a:t>1.4.2024.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0D9E-DDC4-4948-A864-65BE788885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1178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54BA-ABCA-46D0-824F-969EDE30CE4D}" type="datetimeFigureOut">
              <a:rPr lang="sr-Latn-RS" smtClean="0"/>
              <a:t>1.4.2024.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0D9E-DDC4-4948-A864-65BE788885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2845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54BA-ABCA-46D0-824F-969EDE30CE4D}" type="datetimeFigureOut">
              <a:rPr lang="sr-Latn-RS" smtClean="0"/>
              <a:t>1.4.2024.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0D9E-DDC4-4948-A864-65BE788885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7720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54BA-ABCA-46D0-824F-969EDE30CE4D}" type="datetimeFigureOut">
              <a:rPr lang="sr-Latn-RS" smtClean="0"/>
              <a:t>1.4.2024.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3D0D9E-DDC4-4948-A864-65BE788885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3530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954BA-ABCA-46D0-824F-969EDE30CE4D}" type="datetimeFigureOut">
              <a:rPr lang="sr-Latn-RS" smtClean="0"/>
              <a:t>1.4.2024.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73D0D9E-DDC4-4948-A864-65BE788885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4105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53035-91D2-4638-A529-719413B02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7627" y="852948"/>
            <a:ext cx="9842960" cy="2262781"/>
          </a:xfrm>
        </p:spPr>
        <p:txBody>
          <a:bodyPr>
            <a:normAutofit/>
          </a:bodyPr>
          <a:lstStyle/>
          <a:p>
            <a:r>
              <a:rPr lang="sr-Cyrl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Ракови и главоношци</a:t>
            </a:r>
            <a:endParaRPr lang="sr-Latn-R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C14A7-6B28-4FF2-A924-B28D47864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916" y="3429000"/>
            <a:ext cx="8915399" cy="1126283"/>
          </a:xfrm>
        </p:spPr>
        <p:txBody>
          <a:bodyPr>
            <a:normAutofit/>
          </a:bodyPr>
          <a:lstStyle/>
          <a:p>
            <a:r>
              <a:rPr lang="sr-Cyrl-R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Гастрономија 2</a:t>
            </a:r>
            <a:endParaRPr lang="sr-Latn-R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38D45F-0E2F-4EEE-A083-0BAE38BA7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0" y="489155"/>
            <a:ext cx="42735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D8FE7E-1EB1-4F73-8C39-A26BDD2D4094}"/>
              </a:ext>
            </a:extLst>
          </p:cNvPr>
          <p:cNvSpPr txBox="1"/>
          <p:nvPr/>
        </p:nvSpPr>
        <p:spPr>
          <a:xfrm>
            <a:off x="1563329" y="6449961"/>
            <a:ext cx="594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Наставник: Младен Пршић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E2EAB-1CF0-44BA-AC8E-DF0C5AC0F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031" y="324496"/>
            <a:ext cx="3127519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0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C03EB-0696-4265-AA66-5F5107C67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440" y="306333"/>
            <a:ext cx="8911687" cy="1280890"/>
          </a:xfrm>
        </p:spPr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Морски ракови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BB8E6-3D11-4F87-B976-10E2681C7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6621" y="1196503"/>
            <a:ext cx="9990307" cy="5505854"/>
          </a:xfrm>
        </p:spPr>
        <p:txBody>
          <a:bodyPr/>
          <a:lstStyle/>
          <a:p>
            <a:pPr algn="just"/>
            <a:r>
              <a:rPr lang="sr-Latn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 морских ракова најцењенији, чак деликатесно својство има месо јастога и пруга. Због изванредно укусног меса, велике биолошке и хранљиве вредности, морски ракови се користе за разне специјалитете. Морски ракови се разликују према врсти и пе</a:t>
            </a:r>
            <a:r>
              <a:rPr lang="sr-Cyrl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sr-Latn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атури. </a:t>
            </a:r>
            <a:endParaRPr lang="sr-Cyrl-R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r-Cyrl-R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sr-Cyrl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Према пецатури, морски ракови могу бити </a:t>
            </a:r>
            <a:r>
              <a:rPr lang="sr-Latn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Cyrl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sr-Cyrl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sr-Latn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sr-Cyrl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категорије. Тако се хлап и јастог, без обзира на масу, стављају у </a:t>
            </a:r>
            <a:r>
              <a:rPr lang="sr-Latn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sr-Cyrl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категорију. Раковица </a:t>
            </a:r>
            <a:r>
              <a:rPr lang="sr-Latn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(мушки </a:t>
            </a:r>
            <a:r>
              <a:rPr lang="sr-Cyrl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примерак) од </a:t>
            </a:r>
            <a:r>
              <a:rPr lang="sr-Latn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0,75 </a:t>
            </a:r>
            <a:r>
              <a:rPr lang="sr-Cyrl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кг </a:t>
            </a:r>
            <a:r>
              <a:rPr lang="sr-Latn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тежине </a:t>
            </a:r>
            <a:r>
              <a:rPr lang="sr-Cyrl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sr-Latn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sr-Cyrl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категорију, а преко </a:t>
            </a:r>
            <a:r>
              <a:rPr lang="sr-Latn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0,75 </a:t>
            </a:r>
            <a:r>
              <a:rPr lang="sr-Cyrl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кг у </a:t>
            </a:r>
            <a:r>
              <a:rPr lang="sr-Latn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Cyrl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категорију; раковица </a:t>
            </a:r>
            <a:r>
              <a:rPr lang="sr-Latn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(женски </a:t>
            </a:r>
            <a:r>
              <a:rPr lang="sr-Cyrl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примерак) до </a:t>
            </a:r>
            <a:r>
              <a:rPr lang="sr-Latn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0,40 </a:t>
            </a:r>
            <a:r>
              <a:rPr lang="sr-Cyrl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кг у </a:t>
            </a:r>
            <a:r>
              <a:rPr lang="sr-Latn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sr-Cyrl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категорију, а преко </a:t>
            </a:r>
            <a:r>
              <a:rPr lang="sr-Latn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0,40 </a:t>
            </a:r>
            <a:r>
              <a:rPr lang="sr-Cyrl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кг у </a:t>
            </a:r>
            <a:r>
              <a:rPr lang="sr-Latn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Cyrl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категорију; козица и </a:t>
            </a:r>
            <a:r>
              <a:rPr lang="sr-Latn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шкампи </a:t>
            </a:r>
            <a:r>
              <a:rPr lang="sr-Cyrl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sr-Latn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0,10 </a:t>
            </a:r>
            <a:r>
              <a:rPr lang="sr-Cyrl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кг у </a:t>
            </a:r>
            <a:r>
              <a:rPr lang="sr-Latn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sr-Cyrl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категорију, а преко </a:t>
            </a:r>
            <a:r>
              <a:rPr lang="sr-Latn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0,10 </a:t>
            </a:r>
            <a:r>
              <a:rPr lang="sr-Cyrl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кг у </a:t>
            </a:r>
            <a:r>
              <a:rPr lang="sr-Latn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Cyrl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категорију.</a:t>
            </a:r>
            <a:endParaRPr lang="sr-Latn-R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9A2ED6-1A6A-4632-9E0D-6BD80590E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136" y="3680566"/>
            <a:ext cx="4766149" cy="31774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8251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3745C-82CA-4114-A1EA-242925016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711" y="295795"/>
            <a:ext cx="9510442" cy="679396"/>
          </a:xfrm>
        </p:spPr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Јастог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C07FC-3538-4071-A994-BB2548707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711" y="1286477"/>
            <a:ext cx="9990306" cy="5357514"/>
          </a:xfrm>
        </p:spPr>
        <p:txBody>
          <a:bodyPr>
            <a:normAutofit/>
          </a:bodyPr>
          <a:lstStyle/>
          <a:p>
            <a:pPr algn="just"/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Тело је храпаво, пуно бодљи што му служи као заштита од других морских становника. Као и сви ракови, јастог је беспомоћан у доба пресвлачења када мења оклоп, који је кречњачко хитинске грађе те не може да расте, што је и разлог његовог спорог развоја.Храни се разноврсним бодљикашима и рибама.</a:t>
            </a:r>
            <a:endParaRPr lang="sr-Cyrl-R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Средња ловна тежина износи око 600г. Мрести се при крају јесени и током зиме. Женка носи гроздове јаја од 25 до 30 хиљада комада јаја. Јастог се може ловити током целе године, дању и ноћу, али лов у време јаке месечине показује се као најиздашнији.</a:t>
            </a:r>
            <a:endParaRPr lang="sr-Cyrl-R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Зимски лов је мање препоручљив због мрешћења, а летњи због већег морталитета услед високих температура</a:t>
            </a:r>
            <a:r>
              <a:rPr lang="sr-Cyrl-R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sr-Cyrl-R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Највише их има на дубинама 30-80 м, мада може да залази и дубље, до 160м. С обзиром да се на тржиште износе само живи, обично се пакују у сандуцима или кошарама, сложени на морску траву или сламу.</a:t>
            </a: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045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68F9EC-AB47-497C-B849-FEB8ABDC4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679" y="343612"/>
            <a:ext cx="10485606" cy="63123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8678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57433-A2F8-4CF2-AF2A-555A20D57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891" y="497650"/>
            <a:ext cx="8911687" cy="698852"/>
          </a:xfrm>
        </p:spPr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Шкампи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FA84-F08F-450B-A805-E9BEDFB04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324" y="1196502"/>
            <a:ext cx="10700426" cy="5037388"/>
          </a:xfrm>
        </p:spPr>
        <p:txBody>
          <a:bodyPr>
            <a:normAutofit/>
          </a:bodyPr>
          <a:lstStyle/>
          <a:p>
            <a:r>
              <a:rPr lang="sr-Cyrl-R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осле јастога, најзначајнији је рак европских мора, посебно у обалним водама скандинавских земаља. Својим изгледом и грађом потпуно је сличан рарогу и поточном раку. Незнатну разлику чини виткије тело и доста дугачка клешта. Иначе и шкамп је декаподни рак са кречњачко-хитинским оклопом који пресвлачи.</a:t>
            </a:r>
            <a:endParaRPr lang="sr-Cyrl-R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Храни се живим и мртвим животињама, чак се и међусобно прождиру</a:t>
            </a:r>
            <a:endParaRPr lang="sr-Cyrl-R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Шкамп се лови током целе године, али најбољи је у мају, јуну, јулу. Може се ловити и дању и ноћу, али најбоље ловине се постижу ноћу за време пуног месеца. </a:t>
            </a:r>
            <a:endParaRPr lang="sr-Latn-R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6AA01B-C71F-434B-8022-F4450CF23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587" y="3978613"/>
            <a:ext cx="6070059" cy="214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71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C64A-1DF5-415A-B9EF-53CF74EC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257" y="306333"/>
            <a:ext cx="8911687" cy="1280890"/>
          </a:xfrm>
        </p:spPr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Козице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EB798-D721-4537-A3EF-C4285EDDE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8877" y="953311"/>
            <a:ext cx="10035735" cy="3326859"/>
          </a:xfrm>
        </p:spPr>
        <p:txBody>
          <a:bodyPr/>
          <a:lstStyle/>
          <a:p>
            <a:pPr algn="just"/>
            <a:r>
              <a:rPr lang="sr-Latn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Боје   су   различите,   од сивкасте, црвенкасте до зеленкасте. Дужина им је до 7 цм. Мресте се крајем зиме и на пролеће. Могу се ловити у свако доба године, али много лакше у топлим месецима и то ноћу. </a:t>
            </a:r>
            <a:endParaRPr lang="sr-Cyrl-R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sr-Latn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Најбројније су у плитким водама до 500 м. Јављају се у близини лука. Користи се као мамац за рибе. </a:t>
            </a:r>
            <a:endParaRPr lang="sr-Cyrl-R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sr-Cyrl-R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sr-Latn-C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есо укусно, али лако кварљиво. Због тога се кува на самом броду након улова. Треба их што пре потрошити. Употребљавају се за чорбе умаке, као пржена, хладна и топла предјела и као гарнитуре. Посебно су добре за прављење  састављених путера.</a:t>
            </a:r>
            <a:endParaRPr lang="sr-Latn-R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91EDB9-0445-4372-A236-012AB330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806" y="3429000"/>
            <a:ext cx="4369543" cy="3280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E4ED18-5283-4BA5-92EF-B42C9DF5E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963" y="3674610"/>
            <a:ext cx="4014484" cy="30165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3840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9537F-52F3-4B37-96FB-E8C253EF0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ГЛАВОНОШЦИ</a:t>
            </a:r>
            <a:r>
              <a:rPr lang="sr-Latn-CS" b="1" kern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b="1" kern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МЕКУШЦИ</a:t>
            </a:r>
            <a:r>
              <a:rPr lang="sr-Latn-CS" b="1" kern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br>
              <a:rPr lang="sr-Latn-RS" sz="1800" b="1" kern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4881F-50B4-4D7B-8596-B2A20C4C6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17" y="1641987"/>
            <a:ext cx="11838038" cy="5132439"/>
          </a:xfrm>
        </p:spPr>
        <p:txBody>
          <a:bodyPr>
            <a:normAutofit/>
          </a:bodyPr>
          <a:lstStyle/>
          <a:p>
            <a:pPr algn="just"/>
            <a:r>
              <a:rPr lang="sr-Cyrl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 сви октоподи или хоботнице, буде неодређену привлачност помешану са страхом. То су веома бојажљива, повучена створења, која избегавају човека. 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Главоношци (мекушци) </a:t>
            </a:r>
            <a:r>
              <a:rPr lang="sr-Cyrl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 хоботнице, лигње и </a:t>
            </a:r>
            <a:r>
              <a:rPr lang="sr-Latn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сипе. То су октоподи са по осам кракова, који у случају опасности избацују смеђецрну течност и замуте воду око себе. 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Главоношци </a:t>
            </a:r>
            <a:r>
              <a:rPr lang="sr-Cyrl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 категоришу у две категорије. Ту спадају: хоботница (</a:t>
            </a:r>
            <a:r>
              <a:rPr lang="sr-Latn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Cyrl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категорија до </a:t>
            </a:r>
            <a:r>
              <a:rPr lang="sr-Latn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sr-Cyrl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кг), лигња (</a:t>
            </a:r>
            <a:r>
              <a:rPr lang="sr-Latn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Cyrl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категорија од </a:t>
            </a:r>
            <a:r>
              <a:rPr lang="sr-Latn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0,10 </a:t>
            </a:r>
            <a:r>
              <a:rPr lang="sr-Cyrl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sr-Latn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0,20 </a:t>
            </a:r>
            <a:r>
              <a:rPr lang="sr-Cyrl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кг), </a:t>
            </a:r>
            <a:r>
              <a:rPr lang="sr-Latn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лигњићи </a:t>
            </a:r>
            <a:r>
              <a:rPr lang="sr-Cyrl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Cyrl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категорија до </a:t>
            </a:r>
            <a:r>
              <a:rPr lang="sr-Latn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0,10 </a:t>
            </a:r>
            <a:r>
              <a:rPr lang="sr-Cyrl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кг), музгавац, сипа (</a:t>
            </a:r>
            <a:r>
              <a:rPr lang="sr-Latn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Cyrl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категорија преко </a:t>
            </a:r>
            <a:r>
              <a:rPr lang="sr-Latn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0,10 </a:t>
            </a:r>
            <a:r>
              <a:rPr lang="sr-Cyrl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кг), сипице (</a:t>
            </a:r>
            <a:r>
              <a:rPr lang="sr-Latn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Cyrl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категорија до </a:t>
            </a:r>
            <a:r>
              <a:rPr lang="sr-Latn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0,10 </a:t>
            </a:r>
            <a:r>
              <a:rPr lang="sr-Cyrl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кг). </a:t>
            </a:r>
            <a:r>
              <a:rPr lang="sr-Latn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Главоношци </a:t>
            </a:r>
            <a:r>
              <a:rPr lang="sr-Cyrl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морају имати својствен мирис. </a:t>
            </a:r>
            <a:r>
              <a:rPr lang="sr-Latn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Кожа </a:t>
            </a:r>
            <a:r>
              <a:rPr lang="sr-Cyrl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 мора бити без слузи и </a:t>
            </a:r>
            <a:r>
              <a:rPr lang="sr-Latn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влажна, </a:t>
            </a:r>
            <a:r>
              <a:rPr lang="sr-Cyrl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природне боје и пигментације. Месо </a:t>
            </a:r>
            <a:r>
              <a:rPr lang="sr-Latn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мекушца </a:t>
            </a:r>
            <a:r>
              <a:rPr lang="sr-Cyrl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треба да је тврдо и </a:t>
            </a:r>
            <a:r>
              <a:rPr lang="sr-Latn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жилаво, </a:t>
            </a:r>
            <a:r>
              <a:rPr lang="sr-Cyrl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утроба без знакова распадања. Осетљиви су на </a:t>
            </a:r>
            <a:r>
              <a:rPr lang="sr-Latn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хладноћу, </a:t>
            </a:r>
            <a:r>
              <a:rPr lang="sr-Cyrl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 их за време </a:t>
            </a:r>
            <a:r>
              <a:rPr lang="sr-Latn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оштрих </a:t>
            </a:r>
            <a:r>
              <a:rPr lang="sr-Cyrl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зима много угине.</a:t>
            </a:r>
            <a:endParaRPr lang="sr-Latn-R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168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FBED0-AAC0-4B84-BE62-EDB7FB4A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ХОБОТНИЦА</a:t>
            </a:r>
            <a:endParaRPr lang="sr-Latn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E736-7339-40C1-AD57-6C31EF9BF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03" y="1366684"/>
            <a:ext cx="10924509" cy="5417574"/>
          </a:xfrm>
        </p:spPr>
        <p:txBody>
          <a:bodyPr>
            <a:normAutofit/>
          </a:bodyPr>
          <a:lstStyle/>
          <a:p>
            <a:pPr algn="just"/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Хоботница је највећи јадрански главоножац. Читаво тело је снажан мишић, обавијен кожом. Има осам једнаких кракова.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Прилагођава се боји околине тако савршено, да ју је тешко запазити ако се не миче. Распознавање отежава и способност набирања коже коју прилагођава набораност морског дна. Може достићи дужину од 1,30 м и средњу ловну тежину око 0,75 кг.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Највише се храни раковима, затим рибама и шкољкама, угинулим животињама, отпацима хране. Склона је и канибализму.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Уловљени плен хвата краковима, а убија отровом што га излучују њене жлезде слиновнице. Та иста излучевина изазива осетни бол и код човека ако је угрижен. 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Мрести се током зиме и пролећа. Лови се у свако доба године, боље у пролећним и летњим месецима. </a:t>
            </a: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AC9A0-8368-4AEA-ADA2-83817EB0F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224" y="4953001"/>
            <a:ext cx="3926143" cy="1831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9254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B6BF-B21D-4D61-8E66-60ACCCAA3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995" y="78658"/>
            <a:ext cx="9921618" cy="868120"/>
          </a:xfrm>
        </p:spPr>
        <p:txBody>
          <a:bodyPr/>
          <a:lstStyle/>
          <a:p>
            <a:r>
              <a:rPr lang="sr-Cyrl-RS" dirty="0"/>
              <a:t>Музгавац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CEAFE-E37D-4B81-BA21-77C61DBFD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29" y="1179871"/>
            <a:ext cx="11160483" cy="5599471"/>
          </a:xfrm>
        </p:spPr>
        <p:txBody>
          <a:bodyPr/>
          <a:lstStyle/>
          <a:p>
            <a:pPr indent="0" algn="just">
              <a:buNone/>
            </a:pPr>
            <a:endParaRPr lang="sr-Latn-R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1200"/>
              </a:spcAft>
            </a:pPr>
            <a:r>
              <a:rPr lang="sr-Cyrl-C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МУЗГАВАЦ</a:t>
            </a:r>
            <a:r>
              <a:rPr lang="sr-Cyrl-R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C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Lat. OZOENA MOSCHATA</a:t>
            </a:r>
            <a:r>
              <a:rPr lang="sr-Cyrl-R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C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fra. POULPEMUSQUE</a:t>
            </a:r>
            <a:r>
              <a:rPr lang="sr-Cyrl-C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r-Cyrl-C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музгавац припада породици OCTOPODIDАЕ-а. Боја му је променљива. Прилагођава се боји околине, мање вешто од хоботнице. Дужине до 40 цм, средње ловне тежине до 0,15 кг. Мрести се у пролеће и почетком лета. Лови се током целе године, нешто боље у зимском и јесењем периоду. Ноћни улов је бољи. Распрострањеност је дуж Јадрана на дубинама од 50-200 м. Живи у песковито-муљевитом и љуштурастом дну, као и на муљу.  Ослађене воде му не сметају. Добро подноси ропство, и веома често служи као мамац. Очиту разлику од хоботнице, чине кракови који немају него један ред пријанолки. </a:t>
            </a:r>
            <a:r>
              <a:rPr lang="sr-Cyrl-C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Привредни значај</a:t>
            </a:r>
            <a:r>
              <a:rPr lang="sr-Cyrl-C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Cyrl-C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Запажен и доста сталан.  </a:t>
            </a:r>
            <a:r>
              <a:rPr lang="sr-Cyrl-C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Гастрономске особине</a:t>
            </a:r>
            <a:r>
              <a:rPr lang="sr-Cyrl-CS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Cyrl-C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месо различито цењено, али тражено. Припрема се као хоботница.</a:t>
            </a:r>
            <a:endParaRPr lang="sr-Latn-R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530729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3C5D-2911-4312-9E19-318F0AEA0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477" y="517634"/>
            <a:ext cx="9774135" cy="858288"/>
          </a:xfrm>
        </p:spPr>
        <p:txBody>
          <a:bodyPr>
            <a:normAutofit/>
          </a:bodyPr>
          <a:lstStyle/>
          <a:p>
            <a:r>
              <a:rPr lang="sr-Latn-C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ЛИГЊА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2DB91-D7E1-4806-A293-D1D15F644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55" y="1484671"/>
            <a:ext cx="11700387" cy="5373329"/>
          </a:xfrm>
        </p:spPr>
        <p:txBody>
          <a:bodyPr>
            <a:normAutofit/>
          </a:bodyPr>
          <a:lstStyle/>
          <a:p>
            <a:pPr algn="just"/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ајпознатији је и најбројнији представник главоножаца. Неке океанске врсте лигњи нарасту до неколико метара дужине. Тело је дуго и витко, врло нежно, по површини слузаво. Глава је одвојена од трупа, очи су велике. Има осам мањих кракова и два дуга, којим напипава и хвата плен. Са стране има два троугласта пераја попут стабилизатора за равнотежу, којим уједно и плива. Креће се великом брзином. Као и сви главоношци поседује жлезду која излучује смеђе-црну течност (сепију) коју користи у случају опасности од непријатеља. Боја тела је од љубичасте до сивкасто-прозирне, која се мења и прилагођава средини</a:t>
            </a:r>
            <a:r>
              <a:rPr lang="sr-Cyrl-R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Нарасте до 30-40 цм дужине и средње ловне тежине 0,20 кг. </a:t>
            </a:r>
            <a:endParaRPr lang="sr-Cyrl-R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Лови се најуспешније у сутон и раном зором</a:t>
            </a:r>
            <a:endParaRPr lang="sr-Cyrl-R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лигањ велики је попут руке, има бело врло укусно и цењено месо. Посебно </a:t>
            </a:r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млађи </a:t>
            </a:r>
            <a:r>
              <a:rPr lang="sr-Cyrl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примерци "лигњица" (преко </a:t>
            </a:r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sr-Cyrl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комада у </a:t>
            </a:r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sr-Cyrl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кг). Од примерака </a:t>
            </a:r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чија тежина </a:t>
            </a:r>
            <a:r>
              <a:rPr lang="sr-Cyrl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прелази </a:t>
            </a:r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четврт </a:t>
            </a:r>
            <a:r>
              <a:rPr lang="sr-Cyrl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килограма месо је </a:t>
            </a:r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прилично </a:t>
            </a:r>
            <a:r>
              <a:rPr lang="sr-Cyrl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тврдо. Лигње се припремају на разне </a:t>
            </a:r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начине, </a:t>
            </a:r>
            <a:r>
              <a:rPr lang="sr-Cyrl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али </a:t>
            </a:r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најчешће пржењем </a:t>
            </a:r>
            <a:r>
              <a:rPr lang="sr-Cyrl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печењем.</a:t>
            </a: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069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DE555-D9DD-485F-BEBA-A7DC53F5C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456159"/>
            <a:ext cx="8911687" cy="1280890"/>
          </a:xfrm>
        </p:spPr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Сипа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F1C76-6905-4C0A-AF26-73DCD7E04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278294"/>
            <a:ext cx="11681926" cy="5486400"/>
          </a:xfrm>
        </p:spPr>
        <p:txBody>
          <a:bodyPr/>
          <a:lstStyle/>
          <a:p>
            <a:pPr algn="just"/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Тело јој је један мишић, нежан и неотпоран, спљоштен, јајолик, испруган црносмеђим пругама. Сребрнасто-бели трбух је окружен са два пераја. На леђима има пљоснату љуску-сиповину, која телу даје нешто чврстине. Као и лигња има 8 кратких и 2 дуга крака која јој служе за хватање плена. Од непријатеља се штити као и остали главоношци испуштањем црне течности којом се сакрива. Храни се раковима и рибама. Тешко је уочљива због промене боје и способности набирања слузаве коже коју прилагођава рељефу околине. Вешто се закопава у песак или муљ где је невидљива. Нарасте до 60 цм дужине, а средње ловна тежина износи јој 0,50 кг. </a:t>
            </a:r>
            <a:endParaRPr lang="sr-Cyrl-R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време хладних месеци јавља се дубље, а у топлим месецима прилази обали до плићака. Супротно хоботници, сипи не сметају слатке воде. Расте веома брзо. За годину дана достигне тежину и преко 1 кг. Веома је осетљива на хладноћу.</a:t>
            </a:r>
            <a:endParaRPr lang="sr-Latn-R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F73A85-4FC3-4835-93D0-CBD800F72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069" y="4340244"/>
            <a:ext cx="4720902" cy="2334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119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B32C-BD0D-4777-A2BB-1A54D0236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312" y="384113"/>
            <a:ext cx="8915399" cy="886317"/>
          </a:xfrm>
        </p:spPr>
        <p:txBody>
          <a:bodyPr>
            <a:normAutofit fontScale="90000"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Ракови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55803E-FB8E-4F0F-BA2E-F7C3B38DB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205" y="306291"/>
            <a:ext cx="5924395" cy="6425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C563E4-D462-4408-A033-46D918C73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744" y="163393"/>
            <a:ext cx="3850533" cy="26664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96B161-7DEE-4DFA-88F0-DC10FE23B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469" y="3157054"/>
            <a:ext cx="3717385" cy="37173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4465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A0FEF-7960-493E-BBA9-AA4D8A61E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</a:t>
            </a:r>
            <a:endParaRPr lang="sr-Latn-R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684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7B7D8-7934-4C55-9356-ABF9F994E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693" y="486383"/>
            <a:ext cx="10642059" cy="6206247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Као и месо шкољки и месо ракова се у угоститељству користи за припремање разних специјалитета означених као "деликатеси".</a:t>
            </a:r>
            <a:endParaRPr lang="sr-Cyrl-R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R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Ракови насељавају слатке воде и мора. Без обзира где живе, њихово тело је подешено на различите услове живота као што су пузање, пливање, а неки живе и учвршћени за подлогу. Живе на дну мора где се заривају у песак и муљ као и по каменитим пределима морског дна</a:t>
            </a:r>
            <a:r>
              <a:rPr lang="sr-Cyrl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поред стена коралских острва. </a:t>
            </a:r>
            <a:endParaRPr lang="sr-Cyrl-R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R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R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Међу појединим врстама постоје и тзв. прелазни облици</a:t>
            </a:r>
            <a:r>
              <a:rPr lang="sr-Cyrl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који живе у симбиози са сун</a:t>
            </a:r>
            <a:r>
              <a:rPr lang="sr-Cyrl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ђ</a:t>
            </a:r>
            <a:r>
              <a:rPr lang="sr-Latn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ерима и морским сасама. Овако разнолик начин живота створио је велику разноврсност у спољашњем изгледу и грађи</a:t>
            </a:r>
            <a:r>
              <a:rPr lang="sr-Cyrl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(неки ракови су провидни као вода, или живо црвене боје), док је унутраш</a:t>
            </a:r>
            <a:r>
              <a:rPr lang="sr-Cyrl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њ</a:t>
            </a:r>
            <a:r>
              <a:rPr lang="sr-Latn-C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грађа прилично једнообразна.</a:t>
            </a:r>
            <a:endParaRPr lang="sr-Latn-R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291753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306E4-0586-45AC-8755-A08FDFC1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345" y="624110"/>
            <a:ext cx="9695267" cy="514026"/>
          </a:xfrm>
        </p:spPr>
        <p:txBody>
          <a:bodyPr>
            <a:noAutofit/>
          </a:bodyPr>
          <a:lstStyle/>
          <a:p>
            <a:r>
              <a:rPr lang="sr-Latn-C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САСТАВ И КВАЛИТЕТ МЕСА РАКОВА</a:t>
            </a:r>
            <a:endParaRPr lang="sr-Latn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34733B-9266-4C9B-95D4-1AD093AAB5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299292"/>
              </p:ext>
            </p:extLst>
          </p:nvPr>
        </p:nvGraphicFramePr>
        <p:xfrm>
          <a:off x="1468877" y="1887166"/>
          <a:ext cx="10035735" cy="34435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7379">
                  <a:extLst>
                    <a:ext uri="{9D8B030D-6E8A-4147-A177-3AD203B41FA5}">
                      <a16:colId xmlns:a16="http://schemas.microsoft.com/office/drawing/2014/main" val="3622395165"/>
                    </a:ext>
                  </a:extLst>
                </a:gridCol>
                <a:gridCol w="2226596">
                  <a:extLst>
                    <a:ext uri="{9D8B030D-6E8A-4147-A177-3AD203B41FA5}">
                      <a16:colId xmlns:a16="http://schemas.microsoft.com/office/drawing/2014/main" val="2722694680"/>
                    </a:ext>
                  </a:extLst>
                </a:gridCol>
                <a:gridCol w="3351760">
                  <a:extLst>
                    <a:ext uri="{9D8B030D-6E8A-4147-A177-3AD203B41FA5}">
                      <a16:colId xmlns:a16="http://schemas.microsoft.com/office/drawing/2014/main" val="3971183300"/>
                    </a:ext>
                  </a:extLst>
                </a:gridCol>
              </a:tblGrid>
              <a:tr h="4446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sr-Latn-CS" sz="1200">
                          <a:effectLst/>
                        </a:rPr>
                        <a:t>Састојци</a:t>
                      </a:r>
                      <a:endParaRPr lang="sr-Latn-R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sr-Latn-CS" sz="1200">
                          <a:effectLst/>
                        </a:rPr>
                        <a:t>Јастог</a:t>
                      </a:r>
                      <a:endParaRPr lang="sr-Latn-R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sr-Latn-CS" sz="1200">
                          <a:effectLst/>
                        </a:rPr>
                        <a:t>слатководни рак</a:t>
                      </a:r>
                      <a:endParaRPr lang="sr-Latn-R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2170286051"/>
                  </a:ext>
                </a:extLst>
              </a:tr>
              <a:tr h="4446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sr-Latn-CS" sz="1200">
                          <a:effectLst/>
                        </a:rPr>
                        <a:t>H</a:t>
                      </a:r>
                      <a:r>
                        <a:rPr lang="sr-Latn-CS" sz="800">
                          <a:effectLst/>
                        </a:rPr>
                        <a:t>2</a:t>
                      </a:r>
                      <a:r>
                        <a:rPr lang="sr-Latn-CS" sz="1200">
                          <a:effectLst/>
                        </a:rPr>
                        <a:t>0</a:t>
                      </a:r>
                      <a:endParaRPr lang="sr-Latn-R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sr-Latn-CS" sz="1200">
                          <a:effectLst/>
                        </a:rPr>
                        <a:t>81,8</a:t>
                      </a:r>
                      <a:endParaRPr lang="sr-Latn-R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sr-Latn-CS" sz="1200">
                          <a:effectLst/>
                        </a:rPr>
                        <a:t>81,2</a:t>
                      </a:r>
                      <a:endParaRPr lang="sr-Latn-R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992853968"/>
                  </a:ext>
                </a:extLst>
              </a:tr>
              <a:tr h="4446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sr-Latn-CS" sz="1200">
                          <a:effectLst/>
                        </a:rPr>
                        <a:t>Беланчевине</a:t>
                      </a:r>
                      <a:endParaRPr lang="sr-Latn-R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sr-Latn-CS" sz="1200">
                          <a:effectLst/>
                        </a:rPr>
                        <a:t>14,5</a:t>
                      </a:r>
                      <a:endParaRPr lang="sr-Latn-R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sr-Latn-CS" sz="1200">
                          <a:effectLst/>
                        </a:rPr>
                        <a:t>16,0</a:t>
                      </a:r>
                      <a:endParaRPr lang="sr-Latn-R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904069032"/>
                  </a:ext>
                </a:extLst>
              </a:tr>
              <a:tr h="4446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sr-Latn-CS" sz="1200">
                          <a:effectLst/>
                        </a:rPr>
                        <a:t>Масти</a:t>
                      </a:r>
                      <a:endParaRPr lang="sr-Latn-R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sr-Latn-CS" sz="1200">
                          <a:effectLst/>
                        </a:rPr>
                        <a:t>1,8</a:t>
                      </a:r>
                      <a:endParaRPr lang="sr-Latn-R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sr-Latn-CS" sz="1200">
                          <a:effectLst/>
                        </a:rPr>
                        <a:t>0,5</a:t>
                      </a:r>
                      <a:endParaRPr lang="sr-Latn-R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2822303680"/>
                  </a:ext>
                </a:extLst>
              </a:tr>
              <a:tr h="7757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sr-Latn-CS" sz="1000">
                          <a:effectLst/>
                        </a:rPr>
                        <a:t>Екстративне материје без азота</a:t>
                      </a:r>
                      <a:endParaRPr lang="sr-Latn-R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sr-Latn-CS" sz="1200">
                          <a:effectLst/>
                        </a:rPr>
                        <a:t>0,1</a:t>
                      </a:r>
                      <a:endParaRPr lang="sr-Latn-R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sr-Latn-CS" sz="1200">
                          <a:effectLst/>
                        </a:rPr>
                        <a:t>1,0</a:t>
                      </a:r>
                      <a:endParaRPr lang="sr-Latn-R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4029824327"/>
                  </a:ext>
                </a:extLst>
              </a:tr>
              <a:tr h="4446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sr-Latn-CS" sz="1200">
                          <a:effectLst/>
                        </a:rPr>
                        <a:t>Минералне материје</a:t>
                      </a:r>
                      <a:endParaRPr lang="sr-Latn-R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sr-Latn-CS" sz="1200">
                          <a:effectLst/>
                        </a:rPr>
                        <a:t>1,7</a:t>
                      </a:r>
                      <a:endParaRPr lang="sr-Latn-R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sr-Latn-CS" sz="1200">
                          <a:effectLst/>
                        </a:rPr>
                        <a:t>1,3</a:t>
                      </a:r>
                      <a:endParaRPr lang="sr-Latn-R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2530538441"/>
                  </a:ext>
                </a:extLst>
              </a:tr>
              <a:tr h="4446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sr-Latn-CS" sz="1200">
                          <a:effectLst/>
                        </a:rPr>
                        <a:t>100 г (кЈ)</a:t>
                      </a:r>
                      <a:endParaRPr lang="sr-Latn-R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sr-Latn-CS" sz="1200">
                          <a:effectLst/>
                        </a:rPr>
                        <a:t>321,86</a:t>
                      </a:r>
                      <a:endParaRPr lang="sr-Latn-R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sr-Latn-CS" sz="1200" dirty="0">
                          <a:effectLst/>
                        </a:rPr>
                        <a:t>309,32</a:t>
                      </a:r>
                      <a:endParaRPr lang="sr-Latn-R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495504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868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35F0F-62E8-4425-B9CB-37E15E9A1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791" y="285344"/>
            <a:ext cx="10291864" cy="6572655"/>
          </a:xfrm>
        </p:spPr>
        <p:txBody>
          <a:bodyPr/>
          <a:lstStyle/>
          <a:p>
            <a:pPr algn="just"/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Беланчевине меса ракова, су високе биолошке вредности јер су изгра</a:t>
            </a:r>
            <a:r>
              <a:rPr lang="sr-Cyrl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ђ</a:t>
            </a:r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ене из есенцијалних амино киселина које су неопходне за обнову и развој човечијег организма. У састав беланчевина улазе албумини и глобулини док је количина беланчевина везивног ткива веома мала, а практично и нема материја које се не могу сварити (еластина). Због незнатне количине везивног ткива, месо ракова није добро и као такво представља одличну подлогу за развој микроорганизама. Отуда је лако кварљиво.</a:t>
            </a:r>
            <a:endParaRPr lang="sr-Cyrl-R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Месо ракова је значајан извор минерала и витамина</a:t>
            </a:r>
            <a:r>
              <a:rPr lang="sr-Cyrl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посебно фосфора и јода</a:t>
            </a:r>
            <a:r>
              <a:rPr lang="sr-Cyrl-R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sr-Cyrl-R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sr-Cyrl-R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Месо ракова се ставља у промет:</a:t>
            </a:r>
          </a:p>
          <a:p>
            <a:pPr algn="just"/>
            <a:r>
              <a:rPr lang="sr-Cyrl-R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равилником о квалитету, утвр</a:t>
            </a:r>
            <a:r>
              <a:rPr lang="sr-Cyrl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ђ</a:t>
            </a:r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ено је да се слатководни и морски ракови (лангуст, хомар и раковице) могу стављати у промет само живи, јер су као угинули штетни за људско здравље. Код угинулих ракова веома брзо долази до процеса распадања беланчевина</a:t>
            </a:r>
            <a:r>
              <a:rPr lang="sr-Cyrl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 се стварају отровни продукти разлагања који представљају опасност по људско здравље. За разлику од поменутих ракова, шкампи и козице стављају се у промет и угинули. Поред свежих ракова у промету се налазе и као конзервисани.</a:t>
            </a:r>
            <a:endParaRPr lang="sr-Latn-R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72259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C32A2-D975-437A-B3D6-46CA41E5A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895" y="306333"/>
            <a:ext cx="8911687" cy="1280890"/>
          </a:xfrm>
        </p:spPr>
        <p:txBody>
          <a:bodyPr>
            <a:normAutofit/>
          </a:bodyPr>
          <a:lstStyle/>
          <a:p>
            <a:r>
              <a:rPr lang="sr-Latn-C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ЧУВАЊЕ МЕСА РАКОВА</a:t>
            </a:r>
            <a:endParaRPr lang="sr-Latn-R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7DDA1-3FA4-4086-A131-9ACB5B755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068" y="1206231"/>
            <a:ext cx="10048672" cy="5496126"/>
          </a:xfrm>
        </p:spPr>
        <p:txBody>
          <a:bodyPr>
            <a:normAutofit/>
          </a:bodyPr>
          <a:lstStyle/>
          <a:p>
            <a:pPr algn="just"/>
            <a:r>
              <a:rPr lang="sr-Cyrl-R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удући да се слатководни и морски ракови (лангуст, хомар и раковица) на тржиште износе само живи, то се морају отпремити у дрвеним сандуцима или кошарама, тежине око 15 кг сложени у трави, слами или слоју алги. Пре паковања, не смеју се хранити, да се избегне пражњење које би им било отежано, јер се пакују подвијеног репа и повезаних клешта. Ситни ракови и раковице се пакују у дрвене сандуке, а крупне раковице  такође. </a:t>
            </a:r>
            <a:endParaRPr lang="sr-Cyrl-R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R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Врло су осетљиви на температуре које су више од 15° и ниже од 10</a:t>
            </a:r>
            <a:r>
              <a:rPr lang="sr-Latn-CS" sz="20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најосетљивије су на контакт са слатком водом, о чему се код транспорта мора водити рачуна. Најквалитетније  месо имају ракови ловљени за време месечине.</a:t>
            </a:r>
            <a:endParaRPr lang="sr-Cyrl-R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R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Месо ракова, најчешће се конзервише: хлађењем, смрзавањем и стерилизацијом</a:t>
            </a:r>
            <a:r>
              <a:rPr lang="sr-Cyrl-R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90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D7C80-3589-4672-84D3-BD4698C43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430" y="1663431"/>
            <a:ext cx="9938459" cy="3287948"/>
          </a:xfrm>
        </p:spPr>
        <p:txBody>
          <a:bodyPr>
            <a:normAutofit/>
          </a:bodyPr>
          <a:lstStyle/>
          <a:p>
            <a:pPr algn="just"/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Конзервисањем меса ракова ниским температурама, долази до постепеног успоравања свих биолошких процеса. Кад се месо охлади до те мере да вода пређе у чврсто кристално стање, тада не може више да служи као растварач и погодна биолошка средина за развој микроорганизама. Према томе, смрзавањем меса ракова (од -30° до -40°), постижу се два основна ефекта: успоравају се или потпуно заустављају биохемијски процеси разградње ткива; вода прелази у чврсто агрегатно стање и на тај начин се практично изолује. Овакав начин конзервисања обезбедује дуготрајно чу­вање меса ракова.Смрзавати се могу искључиво живи слатководни ракови, затим морски (лангуст, хомар и раковица) док шкампи и козице се могу смзавати и угинули. </a:t>
            </a: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53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5377F-C816-45EB-AB5D-038208550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891" y="306333"/>
            <a:ext cx="8911687" cy="1280890"/>
          </a:xfrm>
        </p:spPr>
        <p:txBody>
          <a:bodyPr/>
          <a:lstStyle/>
          <a:p>
            <a:r>
              <a:rPr lang="sr-Cyrl-RS" dirty="0"/>
              <a:t>Слатководни рак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10432-61AF-496E-A2D1-6591AA6E8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238" y="1371599"/>
            <a:ext cx="10084374" cy="5180067"/>
          </a:xfrm>
        </p:spPr>
        <p:txBody>
          <a:bodyPr/>
          <a:lstStyle/>
          <a:p>
            <a:pPr algn="just"/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 свих ракова најукуснији је речни рак (actatus аcta</a:t>
            </a:r>
            <a:r>
              <a:rPr lang="sr-Cyrl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us-fluviatilis). Тај назив није сасвим тачан зато што он не живи само у рекама, већ и у језерима, </a:t>
            </a:r>
            <a:r>
              <a:rPr lang="sr-Cyrl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потоцима, ако је вода чиста и богата кисеоником. Једе сву ситну рибу, пужеве. Да би могао да расте пресвлачи се ви</a:t>
            </a:r>
            <a:r>
              <a:rPr lang="sr-Cyrl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пута у току године. Оклоп му мења боју зависно од воде у којој живи. Радије се настањује на влажном терену него у води, око обала, језера или река. Просечна дужина је након дванаест година  живота 15 цм, а тежине 100 до 120г.</a:t>
            </a:r>
            <a:endParaRPr lang="sr-Cyrl-R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Latn-R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Сматра се да је њихово месо најукусније од месеца маја до августа, међутим ракови с</a:t>
            </a:r>
            <a:r>
              <a:rPr lang="sr-Cyrl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 </a:t>
            </a:r>
            <a:r>
              <a:rPr lang="sr-Latn-C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изврсним месом могу се наћи и у септембру и октобру. Основно је да су свежи, а свежи су кад им при кувању реп остаје савијен; уколико реп остане испружен, значи да рак није био свеж. 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161291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87AEC1-B167-4D3D-9335-6339166A2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369" y="375683"/>
            <a:ext cx="9523379" cy="6231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329922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434</TotalTime>
  <Words>2136</Words>
  <Application>Microsoft Office PowerPoint</Application>
  <PresentationFormat>Widescreen</PresentationFormat>
  <Paragraphs>89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Times New Roman</vt:lpstr>
      <vt:lpstr>Wingdings 3</vt:lpstr>
      <vt:lpstr>Wisp</vt:lpstr>
      <vt:lpstr>Ракови и главоношци</vt:lpstr>
      <vt:lpstr>Ракови </vt:lpstr>
      <vt:lpstr>PowerPoint Presentation</vt:lpstr>
      <vt:lpstr>САСТАВ И КВАЛИТЕТ МЕСА РАКОВА</vt:lpstr>
      <vt:lpstr>PowerPoint Presentation</vt:lpstr>
      <vt:lpstr>ЧУВАЊЕ МЕСА РАКОВА</vt:lpstr>
      <vt:lpstr>PowerPoint Presentation</vt:lpstr>
      <vt:lpstr>Слатководни рак</vt:lpstr>
      <vt:lpstr>PowerPoint Presentation</vt:lpstr>
      <vt:lpstr>Морски ракови</vt:lpstr>
      <vt:lpstr>Јастог</vt:lpstr>
      <vt:lpstr>PowerPoint Presentation</vt:lpstr>
      <vt:lpstr>Шкампи</vt:lpstr>
      <vt:lpstr>Козице</vt:lpstr>
      <vt:lpstr>ГЛАВОНОШЦИ (МЕКУШЦИ) </vt:lpstr>
      <vt:lpstr>ХОБОТНИЦА</vt:lpstr>
      <vt:lpstr>Музгавац</vt:lpstr>
      <vt:lpstr>ЛИГЊА</vt:lpstr>
      <vt:lpstr>Сипа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Шкољке, ракови и главоношци</dc:title>
  <dc:creator>Mladen prsic</dc:creator>
  <cp:lastModifiedBy>Korisnik</cp:lastModifiedBy>
  <cp:revision>4</cp:revision>
  <dcterms:created xsi:type="dcterms:W3CDTF">2022-03-24T08:21:37Z</dcterms:created>
  <dcterms:modified xsi:type="dcterms:W3CDTF">2024-04-01T12:46:51Z</dcterms:modified>
</cp:coreProperties>
</file>