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3" r:id="rId2"/>
    <p:sldId id="293" r:id="rId3"/>
    <p:sldId id="294" r:id="rId4"/>
    <p:sldId id="295" r:id="rId5"/>
    <p:sldId id="299" r:id="rId6"/>
    <p:sldId id="297" r:id="rId7"/>
    <p:sldId id="298" r:id="rId8"/>
    <p:sldId id="264" r:id="rId9"/>
    <p:sldId id="265" r:id="rId10"/>
    <p:sldId id="277" r:id="rId11"/>
    <p:sldId id="287" r:id="rId12"/>
    <p:sldId id="266" r:id="rId13"/>
    <p:sldId id="288" r:id="rId14"/>
    <p:sldId id="267" r:id="rId15"/>
    <p:sldId id="268" r:id="rId16"/>
    <p:sldId id="269" r:id="rId17"/>
    <p:sldId id="270" r:id="rId18"/>
    <p:sldId id="271" r:id="rId19"/>
    <p:sldId id="278" r:id="rId20"/>
    <p:sldId id="289" r:id="rId21"/>
    <p:sldId id="290" r:id="rId22"/>
    <p:sldId id="283" r:id="rId23"/>
    <p:sldId id="284" r:id="rId24"/>
    <p:sldId id="285" r:id="rId25"/>
    <p:sldId id="291" r:id="rId26"/>
    <p:sldId id="272" r:id="rId27"/>
    <p:sldId id="273" r:id="rId28"/>
    <p:sldId id="281" r:id="rId29"/>
    <p:sldId id="274" r:id="rId30"/>
    <p:sldId id="282" r:id="rId31"/>
    <p:sldId id="275" r:id="rId32"/>
    <p:sldId id="279" r:id="rId33"/>
    <p:sldId id="292" r:id="rId34"/>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60"/>
  </p:normalViewPr>
  <p:slideViewPr>
    <p:cSldViewPr snapToGrid="0">
      <p:cViewPr varScale="1">
        <p:scale>
          <a:sx n="89" d="100"/>
          <a:sy n="89" d="100"/>
        </p:scale>
        <p:origin x="456"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r-Latn-R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65EF20-7076-4C22-9283-B762CD9A6F32}" type="datetimeFigureOut">
              <a:rPr lang="sr-Latn-RS" smtClean="0"/>
              <a:t>26.3.2024.</a:t>
            </a:fld>
            <a:endParaRPr lang="sr-Latn-R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r-Latn-R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r-Latn-R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6DA86-4753-411E-8069-001FE75A574E}" type="slidenum">
              <a:rPr lang="sr-Latn-RS" smtClean="0"/>
              <a:t>‹#›</a:t>
            </a:fld>
            <a:endParaRPr lang="sr-Latn-RS"/>
          </a:p>
        </p:txBody>
      </p:sp>
    </p:spTree>
    <p:extLst>
      <p:ext uri="{BB962C8B-B14F-4D97-AF65-F5344CB8AC3E}">
        <p14:creationId xmlns:p14="http://schemas.microsoft.com/office/powerpoint/2010/main" val="158323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5"/>
          </p:nvPr>
        </p:nvSpPr>
        <p:spPr/>
        <p:txBody>
          <a:bodyPr/>
          <a:lstStyle/>
          <a:p>
            <a:fld id="{92F6DA86-4753-411E-8069-001FE75A574E}" type="slidenum">
              <a:rPr lang="sr-Latn-RS" smtClean="0"/>
              <a:t>11</a:t>
            </a:fld>
            <a:endParaRPr lang="sr-Latn-RS"/>
          </a:p>
        </p:txBody>
      </p:sp>
    </p:spTree>
    <p:extLst>
      <p:ext uri="{BB962C8B-B14F-4D97-AF65-F5344CB8AC3E}">
        <p14:creationId xmlns:p14="http://schemas.microsoft.com/office/powerpoint/2010/main" val="34299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00D6-D313-53AD-10F6-753C4E2B36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r-Latn-RS"/>
          </a:p>
        </p:txBody>
      </p:sp>
      <p:sp>
        <p:nvSpPr>
          <p:cNvPr id="3" name="Subtitle 2">
            <a:extLst>
              <a:ext uri="{FF2B5EF4-FFF2-40B4-BE49-F238E27FC236}">
                <a16:creationId xmlns:a16="http://schemas.microsoft.com/office/drawing/2014/main" id="{AACE4CC2-009D-0590-CC15-CBF40F66B5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r-Latn-RS"/>
          </a:p>
        </p:txBody>
      </p:sp>
      <p:sp>
        <p:nvSpPr>
          <p:cNvPr id="4" name="Date Placeholder 3">
            <a:extLst>
              <a:ext uri="{FF2B5EF4-FFF2-40B4-BE49-F238E27FC236}">
                <a16:creationId xmlns:a16="http://schemas.microsoft.com/office/drawing/2014/main" id="{073F02AD-6958-F9E4-2F39-E097629BFB66}"/>
              </a:ext>
            </a:extLst>
          </p:cNvPr>
          <p:cNvSpPr>
            <a:spLocks noGrp="1"/>
          </p:cNvSpPr>
          <p:nvPr>
            <p:ph type="dt" sz="half" idx="10"/>
          </p:nvPr>
        </p:nvSpPr>
        <p:spPr/>
        <p:txBody>
          <a:bodyPr/>
          <a:lstStyle/>
          <a:p>
            <a:fld id="{EDA063F4-417E-4D73-84F0-CA52DB4CD415}" type="datetimeFigureOut">
              <a:rPr lang="sr-Latn-RS" smtClean="0"/>
              <a:t>26.3.2024.</a:t>
            </a:fld>
            <a:endParaRPr lang="sr-Latn-RS"/>
          </a:p>
        </p:txBody>
      </p:sp>
      <p:sp>
        <p:nvSpPr>
          <p:cNvPr id="5" name="Footer Placeholder 4">
            <a:extLst>
              <a:ext uri="{FF2B5EF4-FFF2-40B4-BE49-F238E27FC236}">
                <a16:creationId xmlns:a16="http://schemas.microsoft.com/office/drawing/2014/main" id="{15D8819C-E13B-1EF5-6C2D-36C16480C8E1}"/>
              </a:ext>
            </a:extLst>
          </p:cNvPr>
          <p:cNvSpPr>
            <a:spLocks noGrp="1"/>
          </p:cNvSpPr>
          <p:nvPr>
            <p:ph type="ftr" sz="quarter" idx="11"/>
          </p:nvPr>
        </p:nvSpPr>
        <p:spPr/>
        <p:txBody>
          <a:bodyPr/>
          <a:lstStyle/>
          <a:p>
            <a:endParaRPr lang="sr-Latn-RS"/>
          </a:p>
        </p:txBody>
      </p:sp>
      <p:sp>
        <p:nvSpPr>
          <p:cNvPr id="6" name="Slide Number Placeholder 5">
            <a:extLst>
              <a:ext uri="{FF2B5EF4-FFF2-40B4-BE49-F238E27FC236}">
                <a16:creationId xmlns:a16="http://schemas.microsoft.com/office/drawing/2014/main" id="{464D1CEA-A3C5-98FC-B7E7-95A555B70349}"/>
              </a:ext>
            </a:extLst>
          </p:cNvPr>
          <p:cNvSpPr>
            <a:spLocks noGrp="1"/>
          </p:cNvSpPr>
          <p:nvPr>
            <p:ph type="sldNum" sz="quarter" idx="12"/>
          </p:nvPr>
        </p:nvSpPr>
        <p:spPr/>
        <p:txBody>
          <a:bodyPr/>
          <a:lstStyle/>
          <a:p>
            <a:fld id="{B102A171-ED7D-4BCD-B553-86497799E95A}" type="slidenum">
              <a:rPr lang="sr-Latn-RS" smtClean="0"/>
              <a:t>‹#›</a:t>
            </a:fld>
            <a:endParaRPr lang="sr-Latn-RS"/>
          </a:p>
        </p:txBody>
      </p:sp>
    </p:spTree>
    <p:extLst>
      <p:ext uri="{BB962C8B-B14F-4D97-AF65-F5344CB8AC3E}">
        <p14:creationId xmlns:p14="http://schemas.microsoft.com/office/powerpoint/2010/main" val="25765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BB0E0-B451-B750-4522-5A79830782CA}"/>
              </a:ext>
            </a:extLst>
          </p:cNvPr>
          <p:cNvSpPr>
            <a:spLocks noGrp="1"/>
          </p:cNvSpPr>
          <p:nvPr>
            <p:ph type="title"/>
          </p:nvPr>
        </p:nvSpPr>
        <p:spPr/>
        <p:txBody>
          <a:bodyPr/>
          <a:lstStyle/>
          <a:p>
            <a:r>
              <a:rPr lang="en-US"/>
              <a:t>Click to edit Master title style</a:t>
            </a:r>
            <a:endParaRPr lang="sr-Latn-RS"/>
          </a:p>
        </p:txBody>
      </p:sp>
      <p:sp>
        <p:nvSpPr>
          <p:cNvPr id="3" name="Vertical Text Placeholder 2">
            <a:extLst>
              <a:ext uri="{FF2B5EF4-FFF2-40B4-BE49-F238E27FC236}">
                <a16:creationId xmlns:a16="http://schemas.microsoft.com/office/drawing/2014/main" id="{C176B3A8-9739-4DA4-1DA1-63E7772B17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a:extLst>
              <a:ext uri="{FF2B5EF4-FFF2-40B4-BE49-F238E27FC236}">
                <a16:creationId xmlns:a16="http://schemas.microsoft.com/office/drawing/2014/main" id="{AD598EF2-4591-E647-667E-0EA3B20FF3F7}"/>
              </a:ext>
            </a:extLst>
          </p:cNvPr>
          <p:cNvSpPr>
            <a:spLocks noGrp="1"/>
          </p:cNvSpPr>
          <p:nvPr>
            <p:ph type="dt" sz="half" idx="10"/>
          </p:nvPr>
        </p:nvSpPr>
        <p:spPr/>
        <p:txBody>
          <a:bodyPr/>
          <a:lstStyle/>
          <a:p>
            <a:fld id="{EDA063F4-417E-4D73-84F0-CA52DB4CD415}" type="datetimeFigureOut">
              <a:rPr lang="sr-Latn-RS" smtClean="0"/>
              <a:t>26.3.2024.</a:t>
            </a:fld>
            <a:endParaRPr lang="sr-Latn-RS"/>
          </a:p>
        </p:txBody>
      </p:sp>
      <p:sp>
        <p:nvSpPr>
          <p:cNvPr id="5" name="Footer Placeholder 4">
            <a:extLst>
              <a:ext uri="{FF2B5EF4-FFF2-40B4-BE49-F238E27FC236}">
                <a16:creationId xmlns:a16="http://schemas.microsoft.com/office/drawing/2014/main" id="{E7E51DC8-7EAA-8777-2C88-625C8028D225}"/>
              </a:ext>
            </a:extLst>
          </p:cNvPr>
          <p:cNvSpPr>
            <a:spLocks noGrp="1"/>
          </p:cNvSpPr>
          <p:nvPr>
            <p:ph type="ftr" sz="quarter" idx="11"/>
          </p:nvPr>
        </p:nvSpPr>
        <p:spPr/>
        <p:txBody>
          <a:bodyPr/>
          <a:lstStyle/>
          <a:p>
            <a:endParaRPr lang="sr-Latn-RS"/>
          </a:p>
        </p:txBody>
      </p:sp>
      <p:sp>
        <p:nvSpPr>
          <p:cNvPr id="6" name="Slide Number Placeholder 5">
            <a:extLst>
              <a:ext uri="{FF2B5EF4-FFF2-40B4-BE49-F238E27FC236}">
                <a16:creationId xmlns:a16="http://schemas.microsoft.com/office/drawing/2014/main" id="{EB120618-ADC3-9169-AC34-F24DEA705CC2}"/>
              </a:ext>
            </a:extLst>
          </p:cNvPr>
          <p:cNvSpPr>
            <a:spLocks noGrp="1"/>
          </p:cNvSpPr>
          <p:nvPr>
            <p:ph type="sldNum" sz="quarter" idx="12"/>
          </p:nvPr>
        </p:nvSpPr>
        <p:spPr/>
        <p:txBody>
          <a:bodyPr/>
          <a:lstStyle/>
          <a:p>
            <a:fld id="{B102A171-ED7D-4BCD-B553-86497799E95A}" type="slidenum">
              <a:rPr lang="sr-Latn-RS" smtClean="0"/>
              <a:t>‹#›</a:t>
            </a:fld>
            <a:endParaRPr lang="sr-Latn-RS"/>
          </a:p>
        </p:txBody>
      </p:sp>
    </p:spTree>
    <p:extLst>
      <p:ext uri="{BB962C8B-B14F-4D97-AF65-F5344CB8AC3E}">
        <p14:creationId xmlns:p14="http://schemas.microsoft.com/office/powerpoint/2010/main" val="197384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A5608C-B7A8-F8C3-E5FB-AED9A1DFFB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r-Latn-RS"/>
          </a:p>
        </p:txBody>
      </p:sp>
      <p:sp>
        <p:nvSpPr>
          <p:cNvPr id="3" name="Vertical Text Placeholder 2">
            <a:extLst>
              <a:ext uri="{FF2B5EF4-FFF2-40B4-BE49-F238E27FC236}">
                <a16:creationId xmlns:a16="http://schemas.microsoft.com/office/drawing/2014/main" id="{9D76F47D-08AE-4C2F-5A0F-BB889396EA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a:extLst>
              <a:ext uri="{FF2B5EF4-FFF2-40B4-BE49-F238E27FC236}">
                <a16:creationId xmlns:a16="http://schemas.microsoft.com/office/drawing/2014/main" id="{ACA5ABFA-313C-A786-85D2-7007FC772DE5}"/>
              </a:ext>
            </a:extLst>
          </p:cNvPr>
          <p:cNvSpPr>
            <a:spLocks noGrp="1"/>
          </p:cNvSpPr>
          <p:nvPr>
            <p:ph type="dt" sz="half" idx="10"/>
          </p:nvPr>
        </p:nvSpPr>
        <p:spPr/>
        <p:txBody>
          <a:bodyPr/>
          <a:lstStyle/>
          <a:p>
            <a:fld id="{EDA063F4-417E-4D73-84F0-CA52DB4CD415}" type="datetimeFigureOut">
              <a:rPr lang="sr-Latn-RS" smtClean="0"/>
              <a:t>26.3.2024.</a:t>
            </a:fld>
            <a:endParaRPr lang="sr-Latn-RS"/>
          </a:p>
        </p:txBody>
      </p:sp>
      <p:sp>
        <p:nvSpPr>
          <p:cNvPr id="5" name="Footer Placeholder 4">
            <a:extLst>
              <a:ext uri="{FF2B5EF4-FFF2-40B4-BE49-F238E27FC236}">
                <a16:creationId xmlns:a16="http://schemas.microsoft.com/office/drawing/2014/main" id="{311F0DD2-874E-BFF6-2156-AE2B3E8CB4A1}"/>
              </a:ext>
            </a:extLst>
          </p:cNvPr>
          <p:cNvSpPr>
            <a:spLocks noGrp="1"/>
          </p:cNvSpPr>
          <p:nvPr>
            <p:ph type="ftr" sz="quarter" idx="11"/>
          </p:nvPr>
        </p:nvSpPr>
        <p:spPr/>
        <p:txBody>
          <a:bodyPr/>
          <a:lstStyle/>
          <a:p>
            <a:endParaRPr lang="sr-Latn-RS"/>
          </a:p>
        </p:txBody>
      </p:sp>
      <p:sp>
        <p:nvSpPr>
          <p:cNvPr id="6" name="Slide Number Placeholder 5">
            <a:extLst>
              <a:ext uri="{FF2B5EF4-FFF2-40B4-BE49-F238E27FC236}">
                <a16:creationId xmlns:a16="http://schemas.microsoft.com/office/drawing/2014/main" id="{8E110679-5155-CB6E-6561-9EBB4B588F0E}"/>
              </a:ext>
            </a:extLst>
          </p:cNvPr>
          <p:cNvSpPr>
            <a:spLocks noGrp="1"/>
          </p:cNvSpPr>
          <p:nvPr>
            <p:ph type="sldNum" sz="quarter" idx="12"/>
          </p:nvPr>
        </p:nvSpPr>
        <p:spPr/>
        <p:txBody>
          <a:bodyPr/>
          <a:lstStyle/>
          <a:p>
            <a:fld id="{B102A171-ED7D-4BCD-B553-86497799E95A}" type="slidenum">
              <a:rPr lang="sr-Latn-RS" smtClean="0"/>
              <a:t>‹#›</a:t>
            </a:fld>
            <a:endParaRPr lang="sr-Latn-RS"/>
          </a:p>
        </p:txBody>
      </p:sp>
    </p:spTree>
    <p:extLst>
      <p:ext uri="{BB962C8B-B14F-4D97-AF65-F5344CB8AC3E}">
        <p14:creationId xmlns:p14="http://schemas.microsoft.com/office/powerpoint/2010/main" val="13057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1036-E5EA-1761-2E2F-2988E0564A8F}"/>
              </a:ext>
            </a:extLst>
          </p:cNvPr>
          <p:cNvSpPr>
            <a:spLocks noGrp="1"/>
          </p:cNvSpPr>
          <p:nvPr>
            <p:ph type="title"/>
          </p:nvPr>
        </p:nvSpPr>
        <p:spPr/>
        <p:txBody>
          <a:bodyPr/>
          <a:lstStyle/>
          <a:p>
            <a:r>
              <a:rPr lang="en-US"/>
              <a:t>Click to edit Master title style</a:t>
            </a:r>
            <a:endParaRPr lang="sr-Latn-RS"/>
          </a:p>
        </p:txBody>
      </p:sp>
      <p:sp>
        <p:nvSpPr>
          <p:cNvPr id="3" name="Content Placeholder 2">
            <a:extLst>
              <a:ext uri="{FF2B5EF4-FFF2-40B4-BE49-F238E27FC236}">
                <a16:creationId xmlns:a16="http://schemas.microsoft.com/office/drawing/2014/main" id="{B1CECCBC-2B5A-EEB0-90CF-078DD0211F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a:extLst>
              <a:ext uri="{FF2B5EF4-FFF2-40B4-BE49-F238E27FC236}">
                <a16:creationId xmlns:a16="http://schemas.microsoft.com/office/drawing/2014/main" id="{DEC46B9D-96B2-9FD1-3550-D94091E42CA5}"/>
              </a:ext>
            </a:extLst>
          </p:cNvPr>
          <p:cNvSpPr>
            <a:spLocks noGrp="1"/>
          </p:cNvSpPr>
          <p:nvPr>
            <p:ph type="dt" sz="half" idx="10"/>
          </p:nvPr>
        </p:nvSpPr>
        <p:spPr/>
        <p:txBody>
          <a:bodyPr/>
          <a:lstStyle/>
          <a:p>
            <a:fld id="{EDA063F4-417E-4D73-84F0-CA52DB4CD415}" type="datetimeFigureOut">
              <a:rPr lang="sr-Latn-RS" smtClean="0"/>
              <a:t>26.3.2024.</a:t>
            </a:fld>
            <a:endParaRPr lang="sr-Latn-RS"/>
          </a:p>
        </p:txBody>
      </p:sp>
      <p:sp>
        <p:nvSpPr>
          <p:cNvPr id="5" name="Footer Placeholder 4">
            <a:extLst>
              <a:ext uri="{FF2B5EF4-FFF2-40B4-BE49-F238E27FC236}">
                <a16:creationId xmlns:a16="http://schemas.microsoft.com/office/drawing/2014/main" id="{502B64BC-1FB3-0DF3-5491-E32A9CF50EC4}"/>
              </a:ext>
            </a:extLst>
          </p:cNvPr>
          <p:cNvSpPr>
            <a:spLocks noGrp="1"/>
          </p:cNvSpPr>
          <p:nvPr>
            <p:ph type="ftr" sz="quarter" idx="11"/>
          </p:nvPr>
        </p:nvSpPr>
        <p:spPr/>
        <p:txBody>
          <a:bodyPr/>
          <a:lstStyle/>
          <a:p>
            <a:endParaRPr lang="sr-Latn-RS"/>
          </a:p>
        </p:txBody>
      </p:sp>
      <p:sp>
        <p:nvSpPr>
          <p:cNvPr id="6" name="Slide Number Placeholder 5">
            <a:extLst>
              <a:ext uri="{FF2B5EF4-FFF2-40B4-BE49-F238E27FC236}">
                <a16:creationId xmlns:a16="http://schemas.microsoft.com/office/drawing/2014/main" id="{54D6768C-3577-48B2-36FB-7ACDE6B01B34}"/>
              </a:ext>
            </a:extLst>
          </p:cNvPr>
          <p:cNvSpPr>
            <a:spLocks noGrp="1"/>
          </p:cNvSpPr>
          <p:nvPr>
            <p:ph type="sldNum" sz="quarter" idx="12"/>
          </p:nvPr>
        </p:nvSpPr>
        <p:spPr/>
        <p:txBody>
          <a:bodyPr/>
          <a:lstStyle/>
          <a:p>
            <a:fld id="{B102A171-ED7D-4BCD-B553-86497799E95A}" type="slidenum">
              <a:rPr lang="sr-Latn-RS" smtClean="0"/>
              <a:t>‹#›</a:t>
            </a:fld>
            <a:endParaRPr lang="sr-Latn-RS"/>
          </a:p>
        </p:txBody>
      </p:sp>
    </p:spTree>
    <p:extLst>
      <p:ext uri="{BB962C8B-B14F-4D97-AF65-F5344CB8AC3E}">
        <p14:creationId xmlns:p14="http://schemas.microsoft.com/office/powerpoint/2010/main" val="2312690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F172-C31B-A7C2-7E1B-45286B5BEE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r-Latn-RS"/>
          </a:p>
        </p:txBody>
      </p:sp>
      <p:sp>
        <p:nvSpPr>
          <p:cNvPr id="3" name="Text Placeholder 2">
            <a:extLst>
              <a:ext uri="{FF2B5EF4-FFF2-40B4-BE49-F238E27FC236}">
                <a16:creationId xmlns:a16="http://schemas.microsoft.com/office/drawing/2014/main" id="{1E5543C5-2E57-EF3F-F25F-78C3C2D361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1CC6B4-A91F-DE42-B6F0-A8BE07590E3A}"/>
              </a:ext>
            </a:extLst>
          </p:cNvPr>
          <p:cNvSpPr>
            <a:spLocks noGrp="1"/>
          </p:cNvSpPr>
          <p:nvPr>
            <p:ph type="dt" sz="half" idx="10"/>
          </p:nvPr>
        </p:nvSpPr>
        <p:spPr/>
        <p:txBody>
          <a:bodyPr/>
          <a:lstStyle/>
          <a:p>
            <a:fld id="{EDA063F4-417E-4D73-84F0-CA52DB4CD415}" type="datetimeFigureOut">
              <a:rPr lang="sr-Latn-RS" smtClean="0"/>
              <a:t>26.3.2024.</a:t>
            </a:fld>
            <a:endParaRPr lang="sr-Latn-RS"/>
          </a:p>
        </p:txBody>
      </p:sp>
      <p:sp>
        <p:nvSpPr>
          <p:cNvPr id="5" name="Footer Placeholder 4">
            <a:extLst>
              <a:ext uri="{FF2B5EF4-FFF2-40B4-BE49-F238E27FC236}">
                <a16:creationId xmlns:a16="http://schemas.microsoft.com/office/drawing/2014/main" id="{A6330F3E-66A1-8F06-9EBB-1E966BE85EC2}"/>
              </a:ext>
            </a:extLst>
          </p:cNvPr>
          <p:cNvSpPr>
            <a:spLocks noGrp="1"/>
          </p:cNvSpPr>
          <p:nvPr>
            <p:ph type="ftr" sz="quarter" idx="11"/>
          </p:nvPr>
        </p:nvSpPr>
        <p:spPr/>
        <p:txBody>
          <a:bodyPr/>
          <a:lstStyle/>
          <a:p>
            <a:endParaRPr lang="sr-Latn-RS"/>
          </a:p>
        </p:txBody>
      </p:sp>
      <p:sp>
        <p:nvSpPr>
          <p:cNvPr id="6" name="Slide Number Placeholder 5">
            <a:extLst>
              <a:ext uri="{FF2B5EF4-FFF2-40B4-BE49-F238E27FC236}">
                <a16:creationId xmlns:a16="http://schemas.microsoft.com/office/drawing/2014/main" id="{469EDE4D-DDCF-90B8-8C85-FE83BD38313F}"/>
              </a:ext>
            </a:extLst>
          </p:cNvPr>
          <p:cNvSpPr>
            <a:spLocks noGrp="1"/>
          </p:cNvSpPr>
          <p:nvPr>
            <p:ph type="sldNum" sz="quarter" idx="12"/>
          </p:nvPr>
        </p:nvSpPr>
        <p:spPr/>
        <p:txBody>
          <a:bodyPr/>
          <a:lstStyle/>
          <a:p>
            <a:fld id="{B102A171-ED7D-4BCD-B553-86497799E95A}" type="slidenum">
              <a:rPr lang="sr-Latn-RS" smtClean="0"/>
              <a:t>‹#›</a:t>
            </a:fld>
            <a:endParaRPr lang="sr-Latn-RS"/>
          </a:p>
        </p:txBody>
      </p:sp>
    </p:spTree>
    <p:extLst>
      <p:ext uri="{BB962C8B-B14F-4D97-AF65-F5344CB8AC3E}">
        <p14:creationId xmlns:p14="http://schemas.microsoft.com/office/powerpoint/2010/main" val="2151622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E4584-7A6E-FB70-89A8-3E6A953563EC}"/>
              </a:ext>
            </a:extLst>
          </p:cNvPr>
          <p:cNvSpPr>
            <a:spLocks noGrp="1"/>
          </p:cNvSpPr>
          <p:nvPr>
            <p:ph type="title"/>
          </p:nvPr>
        </p:nvSpPr>
        <p:spPr/>
        <p:txBody>
          <a:bodyPr/>
          <a:lstStyle/>
          <a:p>
            <a:r>
              <a:rPr lang="en-US"/>
              <a:t>Click to edit Master title style</a:t>
            </a:r>
            <a:endParaRPr lang="sr-Latn-RS"/>
          </a:p>
        </p:txBody>
      </p:sp>
      <p:sp>
        <p:nvSpPr>
          <p:cNvPr id="3" name="Content Placeholder 2">
            <a:extLst>
              <a:ext uri="{FF2B5EF4-FFF2-40B4-BE49-F238E27FC236}">
                <a16:creationId xmlns:a16="http://schemas.microsoft.com/office/drawing/2014/main" id="{0F21D849-385B-AEC4-4B57-3BEB66E7CE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Content Placeholder 3">
            <a:extLst>
              <a:ext uri="{FF2B5EF4-FFF2-40B4-BE49-F238E27FC236}">
                <a16:creationId xmlns:a16="http://schemas.microsoft.com/office/drawing/2014/main" id="{48D8B224-5269-FB82-FD1E-94E7E21623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5" name="Date Placeholder 4">
            <a:extLst>
              <a:ext uri="{FF2B5EF4-FFF2-40B4-BE49-F238E27FC236}">
                <a16:creationId xmlns:a16="http://schemas.microsoft.com/office/drawing/2014/main" id="{6FE7CBCE-DF71-46FF-A877-31D976363E4A}"/>
              </a:ext>
            </a:extLst>
          </p:cNvPr>
          <p:cNvSpPr>
            <a:spLocks noGrp="1"/>
          </p:cNvSpPr>
          <p:nvPr>
            <p:ph type="dt" sz="half" idx="10"/>
          </p:nvPr>
        </p:nvSpPr>
        <p:spPr/>
        <p:txBody>
          <a:bodyPr/>
          <a:lstStyle/>
          <a:p>
            <a:fld id="{EDA063F4-417E-4D73-84F0-CA52DB4CD415}" type="datetimeFigureOut">
              <a:rPr lang="sr-Latn-RS" smtClean="0"/>
              <a:t>26.3.2024.</a:t>
            </a:fld>
            <a:endParaRPr lang="sr-Latn-RS"/>
          </a:p>
        </p:txBody>
      </p:sp>
      <p:sp>
        <p:nvSpPr>
          <p:cNvPr id="6" name="Footer Placeholder 5">
            <a:extLst>
              <a:ext uri="{FF2B5EF4-FFF2-40B4-BE49-F238E27FC236}">
                <a16:creationId xmlns:a16="http://schemas.microsoft.com/office/drawing/2014/main" id="{2863D218-7823-CE4F-0E4E-87EFDEA69200}"/>
              </a:ext>
            </a:extLst>
          </p:cNvPr>
          <p:cNvSpPr>
            <a:spLocks noGrp="1"/>
          </p:cNvSpPr>
          <p:nvPr>
            <p:ph type="ftr" sz="quarter" idx="11"/>
          </p:nvPr>
        </p:nvSpPr>
        <p:spPr/>
        <p:txBody>
          <a:bodyPr/>
          <a:lstStyle/>
          <a:p>
            <a:endParaRPr lang="sr-Latn-RS"/>
          </a:p>
        </p:txBody>
      </p:sp>
      <p:sp>
        <p:nvSpPr>
          <p:cNvPr id="7" name="Slide Number Placeholder 6">
            <a:extLst>
              <a:ext uri="{FF2B5EF4-FFF2-40B4-BE49-F238E27FC236}">
                <a16:creationId xmlns:a16="http://schemas.microsoft.com/office/drawing/2014/main" id="{7F6F592F-86D9-F33D-C464-AED3F7EC4038}"/>
              </a:ext>
            </a:extLst>
          </p:cNvPr>
          <p:cNvSpPr>
            <a:spLocks noGrp="1"/>
          </p:cNvSpPr>
          <p:nvPr>
            <p:ph type="sldNum" sz="quarter" idx="12"/>
          </p:nvPr>
        </p:nvSpPr>
        <p:spPr/>
        <p:txBody>
          <a:bodyPr/>
          <a:lstStyle/>
          <a:p>
            <a:fld id="{B102A171-ED7D-4BCD-B553-86497799E95A}" type="slidenum">
              <a:rPr lang="sr-Latn-RS" smtClean="0"/>
              <a:t>‹#›</a:t>
            </a:fld>
            <a:endParaRPr lang="sr-Latn-RS"/>
          </a:p>
        </p:txBody>
      </p:sp>
    </p:spTree>
    <p:extLst>
      <p:ext uri="{BB962C8B-B14F-4D97-AF65-F5344CB8AC3E}">
        <p14:creationId xmlns:p14="http://schemas.microsoft.com/office/powerpoint/2010/main" val="227835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3932-5857-BC58-6D0B-CDFA25CC74FF}"/>
              </a:ext>
            </a:extLst>
          </p:cNvPr>
          <p:cNvSpPr>
            <a:spLocks noGrp="1"/>
          </p:cNvSpPr>
          <p:nvPr>
            <p:ph type="title"/>
          </p:nvPr>
        </p:nvSpPr>
        <p:spPr>
          <a:xfrm>
            <a:off x="839788" y="365125"/>
            <a:ext cx="10515600" cy="1325563"/>
          </a:xfrm>
        </p:spPr>
        <p:txBody>
          <a:bodyPr/>
          <a:lstStyle/>
          <a:p>
            <a:r>
              <a:rPr lang="en-US"/>
              <a:t>Click to edit Master title style</a:t>
            </a:r>
            <a:endParaRPr lang="sr-Latn-RS"/>
          </a:p>
        </p:txBody>
      </p:sp>
      <p:sp>
        <p:nvSpPr>
          <p:cNvPr id="3" name="Text Placeholder 2">
            <a:extLst>
              <a:ext uri="{FF2B5EF4-FFF2-40B4-BE49-F238E27FC236}">
                <a16:creationId xmlns:a16="http://schemas.microsoft.com/office/drawing/2014/main" id="{830ED743-F6F3-C18D-9E69-61A1B2799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A480F-1CD0-7EDA-3069-CC2C82AF1D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5" name="Text Placeholder 4">
            <a:extLst>
              <a:ext uri="{FF2B5EF4-FFF2-40B4-BE49-F238E27FC236}">
                <a16:creationId xmlns:a16="http://schemas.microsoft.com/office/drawing/2014/main" id="{9D8CDCBB-B6D6-84DA-9410-DDB4248B6F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1FD2D7-7CE5-657C-5DEF-DAF9590F1F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7" name="Date Placeholder 6">
            <a:extLst>
              <a:ext uri="{FF2B5EF4-FFF2-40B4-BE49-F238E27FC236}">
                <a16:creationId xmlns:a16="http://schemas.microsoft.com/office/drawing/2014/main" id="{82324D74-97C4-422C-31E3-34D93F164E67}"/>
              </a:ext>
            </a:extLst>
          </p:cNvPr>
          <p:cNvSpPr>
            <a:spLocks noGrp="1"/>
          </p:cNvSpPr>
          <p:nvPr>
            <p:ph type="dt" sz="half" idx="10"/>
          </p:nvPr>
        </p:nvSpPr>
        <p:spPr/>
        <p:txBody>
          <a:bodyPr/>
          <a:lstStyle/>
          <a:p>
            <a:fld id="{EDA063F4-417E-4D73-84F0-CA52DB4CD415}" type="datetimeFigureOut">
              <a:rPr lang="sr-Latn-RS" smtClean="0"/>
              <a:t>26.3.2024.</a:t>
            </a:fld>
            <a:endParaRPr lang="sr-Latn-RS"/>
          </a:p>
        </p:txBody>
      </p:sp>
      <p:sp>
        <p:nvSpPr>
          <p:cNvPr id="8" name="Footer Placeholder 7">
            <a:extLst>
              <a:ext uri="{FF2B5EF4-FFF2-40B4-BE49-F238E27FC236}">
                <a16:creationId xmlns:a16="http://schemas.microsoft.com/office/drawing/2014/main" id="{7D4F1D45-C26B-BC3D-80EC-B329999736B7}"/>
              </a:ext>
            </a:extLst>
          </p:cNvPr>
          <p:cNvSpPr>
            <a:spLocks noGrp="1"/>
          </p:cNvSpPr>
          <p:nvPr>
            <p:ph type="ftr" sz="quarter" idx="11"/>
          </p:nvPr>
        </p:nvSpPr>
        <p:spPr/>
        <p:txBody>
          <a:bodyPr/>
          <a:lstStyle/>
          <a:p>
            <a:endParaRPr lang="sr-Latn-RS"/>
          </a:p>
        </p:txBody>
      </p:sp>
      <p:sp>
        <p:nvSpPr>
          <p:cNvPr id="9" name="Slide Number Placeholder 8">
            <a:extLst>
              <a:ext uri="{FF2B5EF4-FFF2-40B4-BE49-F238E27FC236}">
                <a16:creationId xmlns:a16="http://schemas.microsoft.com/office/drawing/2014/main" id="{42651744-2CB8-46F2-D0AD-68A8D8537499}"/>
              </a:ext>
            </a:extLst>
          </p:cNvPr>
          <p:cNvSpPr>
            <a:spLocks noGrp="1"/>
          </p:cNvSpPr>
          <p:nvPr>
            <p:ph type="sldNum" sz="quarter" idx="12"/>
          </p:nvPr>
        </p:nvSpPr>
        <p:spPr/>
        <p:txBody>
          <a:bodyPr/>
          <a:lstStyle/>
          <a:p>
            <a:fld id="{B102A171-ED7D-4BCD-B553-86497799E95A}" type="slidenum">
              <a:rPr lang="sr-Latn-RS" smtClean="0"/>
              <a:t>‹#›</a:t>
            </a:fld>
            <a:endParaRPr lang="sr-Latn-RS"/>
          </a:p>
        </p:txBody>
      </p:sp>
    </p:spTree>
    <p:extLst>
      <p:ext uri="{BB962C8B-B14F-4D97-AF65-F5344CB8AC3E}">
        <p14:creationId xmlns:p14="http://schemas.microsoft.com/office/powerpoint/2010/main" val="313682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3E42-B249-EAC8-90CF-5E15FC839E7E}"/>
              </a:ext>
            </a:extLst>
          </p:cNvPr>
          <p:cNvSpPr>
            <a:spLocks noGrp="1"/>
          </p:cNvSpPr>
          <p:nvPr>
            <p:ph type="title"/>
          </p:nvPr>
        </p:nvSpPr>
        <p:spPr/>
        <p:txBody>
          <a:bodyPr/>
          <a:lstStyle/>
          <a:p>
            <a:r>
              <a:rPr lang="en-US"/>
              <a:t>Click to edit Master title style</a:t>
            </a:r>
            <a:endParaRPr lang="sr-Latn-RS"/>
          </a:p>
        </p:txBody>
      </p:sp>
      <p:sp>
        <p:nvSpPr>
          <p:cNvPr id="3" name="Date Placeholder 2">
            <a:extLst>
              <a:ext uri="{FF2B5EF4-FFF2-40B4-BE49-F238E27FC236}">
                <a16:creationId xmlns:a16="http://schemas.microsoft.com/office/drawing/2014/main" id="{D44542C4-4267-B6F9-2E2F-A5938EAF9325}"/>
              </a:ext>
            </a:extLst>
          </p:cNvPr>
          <p:cNvSpPr>
            <a:spLocks noGrp="1"/>
          </p:cNvSpPr>
          <p:nvPr>
            <p:ph type="dt" sz="half" idx="10"/>
          </p:nvPr>
        </p:nvSpPr>
        <p:spPr/>
        <p:txBody>
          <a:bodyPr/>
          <a:lstStyle/>
          <a:p>
            <a:fld id="{EDA063F4-417E-4D73-84F0-CA52DB4CD415}" type="datetimeFigureOut">
              <a:rPr lang="sr-Latn-RS" smtClean="0"/>
              <a:t>26.3.2024.</a:t>
            </a:fld>
            <a:endParaRPr lang="sr-Latn-RS"/>
          </a:p>
        </p:txBody>
      </p:sp>
      <p:sp>
        <p:nvSpPr>
          <p:cNvPr id="4" name="Footer Placeholder 3">
            <a:extLst>
              <a:ext uri="{FF2B5EF4-FFF2-40B4-BE49-F238E27FC236}">
                <a16:creationId xmlns:a16="http://schemas.microsoft.com/office/drawing/2014/main" id="{D9557681-6AFB-3336-EDB5-006EE6CFA7D9}"/>
              </a:ext>
            </a:extLst>
          </p:cNvPr>
          <p:cNvSpPr>
            <a:spLocks noGrp="1"/>
          </p:cNvSpPr>
          <p:nvPr>
            <p:ph type="ftr" sz="quarter" idx="11"/>
          </p:nvPr>
        </p:nvSpPr>
        <p:spPr/>
        <p:txBody>
          <a:bodyPr/>
          <a:lstStyle/>
          <a:p>
            <a:endParaRPr lang="sr-Latn-RS"/>
          </a:p>
        </p:txBody>
      </p:sp>
      <p:sp>
        <p:nvSpPr>
          <p:cNvPr id="5" name="Slide Number Placeholder 4">
            <a:extLst>
              <a:ext uri="{FF2B5EF4-FFF2-40B4-BE49-F238E27FC236}">
                <a16:creationId xmlns:a16="http://schemas.microsoft.com/office/drawing/2014/main" id="{CCCAAE4F-2A5D-3953-EAE2-2AD07D5368DA}"/>
              </a:ext>
            </a:extLst>
          </p:cNvPr>
          <p:cNvSpPr>
            <a:spLocks noGrp="1"/>
          </p:cNvSpPr>
          <p:nvPr>
            <p:ph type="sldNum" sz="quarter" idx="12"/>
          </p:nvPr>
        </p:nvSpPr>
        <p:spPr/>
        <p:txBody>
          <a:bodyPr/>
          <a:lstStyle/>
          <a:p>
            <a:fld id="{B102A171-ED7D-4BCD-B553-86497799E95A}" type="slidenum">
              <a:rPr lang="sr-Latn-RS" smtClean="0"/>
              <a:t>‹#›</a:t>
            </a:fld>
            <a:endParaRPr lang="sr-Latn-RS"/>
          </a:p>
        </p:txBody>
      </p:sp>
    </p:spTree>
    <p:extLst>
      <p:ext uri="{BB962C8B-B14F-4D97-AF65-F5344CB8AC3E}">
        <p14:creationId xmlns:p14="http://schemas.microsoft.com/office/powerpoint/2010/main" val="83914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533A3-0537-F723-1C0E-DBD47EEF1CDD}"/>
              </a:ext>
            </a:extLst>
          </p:cNvPr>
          <p:cNvSpPr>
            <a:spLocks noGrp="1"/>
          </p:cNvSpPr>
          <p:nvPr>
            <p:ph type="dt" sz="half" idx="10"/>
          </p:nvPr>
        </p:nvSpPr>
        <p:spPr/>
        <p:txBody>
          <a:bodyPr/>
          <a:lstStyle/>
          <a:p>
            <a:fld id="{EDA063F4-417E-4D73-84F0-CA52DB4CD415}" type="datetimeFigureOut">
              <a:rPr lang="sr-Latn-RS" smtClean="0"/>
              <a:t>26.3.2024.</a:t>
            </a:fld>
            <a:endParaRPr lang="sr-Latn-RS"/>
          </a:p>
        </p:txBody>
      </p:sp>
      <p:sp>
        <p:nvSpPr>
          <p:cNvPr id="3" name="Footer Placeholder 2">
            <a:extLst>
              <a:ext uri="{FF2B5EF4-FFF2-40B4-BE49-F238E27FC236}">
                <a16:creationId xmlns:a16="http://schemas.microsoft.com/office/drawing/2014/main" id="{7C63A4F9-BC65-0BF2-DAE9-39EC344F09B7}"/>
              </a:ext>
            </a:extLst>
          </p:cNvPr>
          <p:cNvSpPr>
            <a:spLocks noGrp="1"/>
          </p:cNvSpPr>
          <p:nvPr>
            <p:ph type="ftr" sz="quarter" idx="11"/>
          </p:nvPr>
        </p:nvSpPr>
        <p:spPr/>
        <p:txBody>
          <a:bodyPr/>
          <a:lstStyle/>
          <a:p>
            <a:endParaRPr lang="sr-Latn-RS"/>
          </a:p>
        </p:txBody>
      </p:sp>
      <p:sp>
        <p:nvSpPr>
          <p:cNvPr id="4" name="Slide Number Placeholder 3">
            <a:extLst>
              <a:ext uri="{FF2B5EF4-FFF2-40B4-BE49-F238E27FC236}">
                <a16:creationId xmlns:a16="http://schemas.microsoft.com/office/drawing/2014/main" id="{EAFE6EB7-F98D-336E-49EE-03B4E18C4101}"/>
              </a:ext>
            </a:extLst>
          </p:cNvPr>
          <p:cNvSpPr>
            <a:spLocks noGrp="1"/>
          </p:cNvSpPr>
          <p:nvPr>
            <p:ph type="sldNum" sz="quarter" idx="12"/>
          </p:nvPr>
        </p:nvSpPr>
        <p:spPr/>
        <p:txBody>
          <a:bodyPr/>
          <a:lstStyle/>
          <a:p>
            <a:fld id="{B102A171-ED7D-4BCD-B553-86497799E95A}" type="slidenum">
              <a:rPr lang="sr-Latn-RS" smtClean="0"/>
              <a:t>‹#›</a:t>
            </a:fld>
            <a:endParaRPr lang="sr-Latn-RS"/>
          </a:p>
        </p:txBody>
      </p:sp>
    </p:spTree>
    <p:extLst>
      <p:ext uri="{BB962C8B-B14F-4D97-AF65-F5344CB8AC3E}">
        <p14:creationId xmlns:p14="http://schemas.microsoft.com/office/powerpoint/2010/main" val="3229264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FA7D-7472-1FC7-F52D-93E127DFC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r-Latn-RS"/>
          </a:p>
        </p:txBody>
      </p:sp>
      <p:sp>
        <p:nvSpPr>
          <p:cNvPr id="3" name="Content Placeholder 2">
            <a:extLst>
              <a:ext uri="{FF2B5EF4-FFF2-40B4-BE49-F238E27FC236}">
                <a16:creationId xmlns:a16="http://schemas.microsoft.com/office/drawing/2014/main" id="{4E055EAC-D246-1AAE-4C79-3DC41FB7C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Text Placeholder 3">
            <a:extLst>
              <a:ext uri="{FF2B5EF4-FFF2-40B4-BE49-F238E27FC236}">
                <a16:creationId xmlns:a16="http://schemas.microsoft.com/office/drawing/2014/main" id="{9006E998-5C71-8F89-C9DC-D7043249F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7EE9E-D436-7287-7436-A5E791476E1A}"/>
              </a:ext>
            </a:extLst>
          </p:cNvPr>
          <p:cNvSpPr>
            <a:spLocks noGrp="1"/>
          </p:cNvSpPr>
          <p:nvPr>
            <p:ph type="dt" sz="half" idx="10"/>
          </p:nvPr>
        </p:nvSpPr>
        <p:spPr/>
        <p:txBody>
          <a:bodyPr/>
          <a:lstStyle/>
          <a:p>
            <a:fld id="{EDA063F4-417E-4D73-84F0-CA52DB4CD415}" type="datetimeFigureOut">
              <a:rPr lang="sr-Latn-RS" smtClean="0"/>
              <a:t>26.3.2024.</a:t>
            </a:fld>
            <a:endParaRPr lang="sr-Latn-RS"/>
          </a:p>
        </p:txBody>
      </p:sp>
      <p:sp>
        <p:nvSpPr>
          <p:cNvPr id="6" name="Footer Placeholder 5">
            <a:extLst>
              <a:ext uri="{FF2B5EF4-FFF2-40B4-BE49-F238E27FC236}">
                <a16:creationId xmlns:a16="http://schemas.microsoft.com/office/drawing/2014/main" id="{F53C1BB5-0084-7190-75B4-D5005010BAE5}"/>
              </a:ext>
            </a:extLst>
          </p:cNvPr>
          <p:cNvSpPr>
            <a:spLocks noGrp="1"/>
          </p:cNvSpPr>
          <p:nvPr>
            <p:ph type="ftr" sz="quarter" idx="11"/>
          </p:nvPr>
        </p:nvSpPr>
        <p:spPr/>
        <p:txBody>
          <a:bodyPr/>
          <a:lstStyle/>
          <a:p>
            <a:endParaRPr lang="sr-Latn-RS"/>
          </a:p>
        </p:txBody>
      </p:sp>
      <p:sp>
        <p:nvSpPr>
          <p:cNvPr id="7" name="Slide Number Placeholder 6">
            <a:extLst>
              <a:ext uri="{FF2B5EF4-FFF2-40B4-BE49-F238E27FC236}">
                <a16:creationId xmlns:a16="http://schemas.microsoft.com/office/drawing/2014/main" id="{68D3D9C0-BD6E-528A-9253-98FB76C492FA}"/>
              </a:ext>
            </a:extLst>
          </p:cNvPr>
          <p:cNvSpPr>
            <a:spLocks noGrp="1"/>
          </p:cNvSpPr>
          <p:nvPr>
            <p:ph type="sldNum" sz="quarter" idx="12"/>
          </p:nvPr>
        </p:nvSpPr>
        <p:spPr/>
        <p:txBody>
          <a:bodyPr/>
          <a:lstStyle/>
          <a:p>
            <a:fld id="{B102A171-ED7D-4BCD-B553-86497799E95A}" type="slidenum">
              <a:rPr lang="sr-Latn-RS" smtClean="0"/>
              <a:t>‹#›</a:t>
            </a:fld>
            <a:endParaRPr lang="sr-Latn-RS"/>
          </a:p>
        </p:txBody>
      </p:sp>
    </p:spTree>
    <p:extLst>
      <p:ext uri="{BB962C8B-B14F-4D97-AF65-F5344CB8AC3E}">
        <p14:creationId xmlns:p14="http://schemas.microsoft.com/office/powerpoint/2010/main" val="2545860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26A8-6439-D38D-08EE-127FD1C78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r-Latn-RS"/>
          </a:p>
        </p:txBody>
      </p:sp>
      <p:sp>
        <p:nvSpPr>
          <p:cNvPr id="3" name="Picture Placeholder 2">
            <a:extLst>
              <a:ext uri="{FF2B5EF4-FFF2-40B4-BE49-F238E27FC236}">
                <a16:creationId xmlns:a16="http://schemas.microsoft.com/office/drawing/2014/main" id="{A34C70CE-FF02-2D5C-1430-3D036AB758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RS"/>
          </a:p>
        </p:txBody>
      </p:sp>
      <p:sp>
        <p:nvSpPr>
          <p:cNvPr id="4" name="Text Placeholder 3">
            <a:extLst>
              <a:ext uri="{FF2B5EF4-FFF2-40B4-BE49-F238E27FC236}">
                <a16:creationId xmlns:a16="http://schemas.microsoft.com/office/drawing/2014/main" id="{42151CD0-B364-E128-298C-8A4348257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81FB6A-4113-D94B-6451-1E45D91B923E}"/>
              </a:ext>
            </a:extLst>
          </p:cNvPr>
          <p:cNvSpPr>
            <a:spLocks noGrp="1"/>
          </p:cNvSpPr>
          <p:nvPr>
            <p:ph type="dt" sz="half" idx="10"/>
          </p:nvPr>
        </p:nvSpPr>
        <p:spPr/>
        <p:txBody>
          <a:bodyPr/>
          <a:lstStyle/>
          <a:p>
            <a:fld id="{EDA063F4-417E-4D73-84F0-CA52DB4CD415}" type="datetimeFigureOut">
              <a:rPr lang="sr-Latn-RS" smtClean="0"/>
              <a:t>26.3.2024.</a:t>
            </a:fld>
            <a:endParaRPr lang="sr-Latn-RS"/>
          </a:p>
        </p:txBody>
      </p:sp>
      <p:sp>
        <p:nvSpPr>
          <p:cNvPr id="6" name="Footer Placeholder 5">
            <a:extLst>
              <a:ext uri="{FF2B5EF4-FFF2-40B4-BE49-F238E27FC236}">
                <a16:creationId xmlns:a16="http://schemas.microsoft.com/office/drawing/2014/main" id="{59A9619A-A1B0-EA91-F82C-E4B8B03076E6}"/>
              </a:ext>
            </a:extLst>
          </p:cNvPr>
          <p:cNvSpPr>
            <a:spLocks noGrp="1"/>
          </p:cNvSpPr>
          <p:nvPr>
            <p:ph type="ftr" sz="quarter" idx="11"/>
          </p:nvPr>
        </p:nvSpPr>
        <p:spPr/>
        <p:txBody>
          <a:bodyPr/>
          <a:lstStyle/>
          <a:p>
            <a:endParaRPr lang="sr-Latn-RS"/>
          </a:p>
        </p:txBody>
      </p:sp>
      <p:sp>
        <p:nvSpPr>
          <p:cNvPr id="7" name="Slide Number Placeholder 6">
            <a:extLst>
              <a:ext uri="{FF2B5EF4-FFF2-40B4-BE49-F238E27FC236}">
                <a16:creationId xmlns:a16="http://schemas.microsoft.com/office/drawing/2014/main" id="{1AA83835-FFD4-F420-2089-99A761C93FBB}"/>
              </a:ext>
            </a:extLst>
          </p:cNvPr>
          <p:cNvSpPr>
            <a:spLocks noGrp="1"/>
          </p:cNvSpPr>
          <p:nvPr>
            <p:ph type="sldNum" sz="quarter" idx="12"/>
          </p:nvPr>
        </p:nvSpPr>
        <p:spPr/>
        <p:txBody>
          <a:bodyPr/>
          <a:lstStyle/>
          <a:p>
            <a:fld id="{B102A171-ED7D-4BCD-B553-86497799E95A}" type="slidenum">
              <a:rPr lang="sr-Latn-RS" smtClean="0"/>
              <a:t>‹#›</a:t>
            </a:fld>
            <a:endParaRPr lang="sr-Latn-RS"/>
          </a:p>
        </p:txBody>
      </p:sp>
    </p:spTree>
    <p:extLst>
      <p:ext uri="{BB962C8B-B14F-4D97-AF65-F5344CB8AC3E}">
        <p14:creationId xmlns:p14="http://schemas.microsoft.com/office/powerpoint/2010/main" val="286424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AAAE5C-87F9-9172-68E7-32BA8B089B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r-Latn-RS"/>
          </a:p>
        </p:txBody>
      </p:sp>
      <p:sp>
        <p:nvSpPr>
          <p:cNvPr id="3" name="Text Placeholder 2">
            <a:extLst>
              <a:ext uri="{FF2B5EF4-FFF2-40B4-BE49-F238E27FC236}">
                <a16:creationId xmlns:a16="http://schemas.microsoft.com/office/drawing/2014/main" id="{5A62B72D-66A8-EA73-88D9-E576A8BE32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4" name="Date Placeholder 3">
            <a:extLst>
              <a:ext uri="{FF2B5EF4-FFF2-40B4-BE49-F238E27FC236}">
                <a16:creationId xmlns:a16="http://schemas.microsoft.com/office/drawing/2014/main" id="{EF72D83B-131A-8475-139C-AFFE5D2864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063F4-417E-4D73-84F0-CA52DB4CD415}" type="datetimeFigureOut">
              <a:rPr lang="sr-Latn-RS" smtClean="0"/>
              <a:t>26.3.2024.</a:t>
            </a:fld>
            <a:endParaRPr lang="sr-Latn-RS"/>
          </a:p>
        </p:txBody>
      </p:sp>
      <p:sp>
        <p:nvSpPr>
          <p:cNvPr id="5" name="Footer Placeholder 4">
            <a:extLst>
              <a:ext uri="{FF2B5EF4-FFF2-40B4-BE49-F238E27FC236}">
                <a16:creationId xmlns:a16="http://schemas.microsoft.com/office/drawing/2014/main" id="{2599C3E8-387B-C2A0-5F96-373F9B93B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Latn-RS"/>
          </a:p>
        </p:txBody>
      </p:sp>
      <p:sp>
        <p:nvSpPr>
          <p:cNvPr id="6" name="Slide Number Placeholder 5">
            <a:extLst>
              <a:ext uri="{FF2B5EF4-FFF2-40B4-BE49-F238E27FC236}">
                <a16:creationId xmlns:a16="http://schemas.microsoft.com/office/drawing/2014/main" id="{F01B695B-65C5-37DB-858C-3BFA1205BE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2A171-ED7D-4BCD-B553-86497799E95A}" type="slidenum">
              <a:rPr lang="sr-Latn-RS" smtClean="0"/>
              <a:t>‹#›</a:t>
            </a:fld>
            <a:endParaRPr lang="sr-Latn-RS"/>
          </a:p>
        </p:txBody>
      </p:sp>
    </p:spTree>
    <p:extLst>
      <p:ext uri="{BB962C8B-B14F-4D97-AF65-F5344CB8AC3E}">
        <p14:creationId xmlns:p14="http://schemas.microsoft.com/office/powerpoint/2010/main" val="705568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web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webp"/><Relationship Id="rId2" Type="http://schemas.openxmlformats.org/officeDocument/2006/relationships/image" Target="../media/image26.web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web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web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web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web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5CFBF9-6097-6057-9018-C721B38318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D32012C2-0301-D951-4762-72BEC793BF83}"/>
              </a:ext>
            </a:extLst>
          </p:cNvPr>
          <p:cNvSpPr>
            <a:spLocks noGrp="1"/>
          </p:cNvSpPr>
          <p:nvPr>
            <p:ph type="title"/>
          </p:nvPr>
        </p:nvSpPr>
        <p:spPr>
          <a:xfrm>
            <a:off x="8229602" y="5321644"/>
            <a:ext cx="3896495" cy="1468266"/>
          </a:xfrm>
        </p:spPr>
        <p:txBody>
          <a:bodyPr>
            <a:normAutofit/>
          </a:bodyPr>
          <a:lstStyle/>
          <a:p>
            <a:r>
              <a:rPr lang="sr-Cyrl-RS" sz="5400" b="1" dirty="0"/>
              <a:t>ШКОЉКЕ</a:t>
            </a:r>
            <a:endParaRPr lang="sr-Latn-RS" sz="5400" b="1" dirty="0"/>
          </a:p>
        </p:txBody>
      </p:sp>
    </p:spTree>
    <p:extLst>
      <p:ext uri="{BB962C8B-B14F-4D97-AF65-F5344CB8AC3E}">
        <p14:creationId xmlns:p14="http://schemas.microsoft.com/office/powerpoint/2010/main" val="556403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B787-120E-B1E3-8785-EE87CAE3A2EC}"/>
              </a:ext>
            </a:extLst>
          </p:cNvPr>
          <p:cNvSpPr>
            <a:spLocks noGrp="1"/>
          </p:cNvSpPr>
          <p:nvPr>
            <p:ph type="title"/>
          </p:nvPr>
        </p:nvSpPr>
        <p:spPr/>
        <p:txBody>
          <a:bodyPr/>
          <a:lstStyle/>
          <a:p>
            <a:endParaRPr lang="sr-Latn-RS"/>
          </a:p>
        </p:txBody>
      </p:sp>
      <p:pic>
        <p:nvPicPr>
          <p:cNvPr id="5" name="Picture 4">
            <a:extLst>
              <a:ext uri="{FF2B5EF4-FFF2-40B4-BE49-F238E27FC236}">
                <a16:creationId xmlns:a16="http://schemas.microsoft.com/office/drawing/2014/main" id="{0C62FEA2-70E6-8254-AC60-DF6047127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120"/>
            <a:ext cx="12192000" cy="7670242"/>
          </a:xfrm>
          <a:prstGeom prst="rect">
            <a:avLst/>
          </a:prstGeom>
        </p:spPr>
      </p:pic>
      <p:sp>
        <p:nvSpPr>
          <p:cNvPr id="3" name="Content Placeholder 2">
            <a:extLst>
              <a:ext uri="{FF2B5EF4-FFF2-40B4-BE49-F238E27FC236}">
                <a16:creationId xmlns:a16="http://schemas.microsoft.com/office/drawing/2014/main" id="{823E24A1-9210-8962-3529-FEFA83907866}"/>
              </a:ext>
            </a:extLst>
          </p:cNvPr>
          <p:cNvSpPr>
            <a:spLocks noGrp="1"/>
          </p:cNvSpPr>
          <p:nvPr>
            <p:ph idx="1"/>
          </p:nvPr>
        </p:nvSpPr>
        <p:spPr>
          <a:xfrm>
            <a:off x="0" y="448574"/>
            <a:ext cx="11878574" cy="6280029"/>
          </a:xfrm>
        </p:spPr>
        <p:txBody>
          <a:bodyPr>
            <a:normAutofit/>
          </a:bodyPr>
          <a:lstStyle/>
          <a:p>
            <a:r>
              <a:rPr lang="ru-RU" sz="3200" dirty="0">
                <a:highlight>
                  <a:srgbClr val="C0C0C0"/>
                </a:highlight>
              </a:rPr>
              <a:t>Шкољке су веома сиромашне масним материјама али садрже доста холестерола. Као посебна специфичност у саставу меса шкољки, истиче се богатство у витаминским и минералним материјама, које иду тако високо да се по биолошкој вредности могу равнати са воћем и поврћем. </a:t>
            </a:r>
          </a:p>
          <a:p>
            <a:r>
              <a:rPr lang="ru-RU" sz="3200" dirty="0">
                <a:highlight>
                  <a:srgbClr val="C0C0C0"/>
                </a:highlight>
              </a:rPr>
              <a:t>Поред липосолубилних витамина значајне су и количине витамина C, B1, B2, никотинске киселине и др. </a:t>
            </a:r>
          </a:p>
          <a:p>
            <a:r>
              <a:rPr lang="ru-RU" sz="3200" dirty="0">
                <a:highlight>
                  <a:srgbClr val="C0C0C0"/>
                </a:highlight>
              </a:rPr>
              <a:t>Остриге (каменице) се користе сирове те се витамини и минерали уносе у природном облику, без уништавања термичком обрадом. Као пример се наводи да 15 каменица има витамина Ц као 3 лимуна или 12 каменица садржи беланчевина као 3 јајета, а може подмирити дневне потребе у минералним материјама </a:t>
            </a:r>
            <a:endParaRPr lang="sr-Latn-RS" sz="3200" dirty="0">
              <a:highlight>
                <a:srgbClr val="C0C0C0"/>
              </a:highlight>
            </a:endParaRPr>
          </a:p>
        </p:txBody>
      </p:sp>
    </p:spTree>
    <p:extLst>
      <p:ext uri="{BB962C8B-B14F-4D97-AF65-F5344CB8AC3E}">
        <p14:creationId xmlns:p14="http://schemas.microsoft.com/office/powerpoint/2010/main" val="4098471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8F97E-E32F-F9DA-BDD7-6EF46ABDC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5251" cy="6857999"/>
          </a:xfrm>
          <a:prstGeom prst="rect">
            <a:avLst/>
          </a:prstGeom>
        </p:spPr>
      </p:pic>
      <p:sp>
        <p:nvSpPr>
          <p:cNvPr id="2" name="Title 1">
            <a:extLst>
              <a:ext uri="{FF2B5EF4-FFF2-40B4-BE49-F238E27FC236}">
                <a16:creationId xmlns:a16="http://schemas.microsoft.com/office/drawing/2014/main" id="{2BEB8959-1B26-6685-BDE5-43B6E394F9D6}"/>
              </a:ext>
            </a:extLst>
          </p:cNvPr>
          <p:cNvSpPr>
            <a:spLocks noGrp="1"/>
          </p:cNvSpPr>
          <p:nvPr>
            <p:ph type="title"/>
          </p:nvPr>
        </p:nvSpPr>
        <p:spPr/>
        <p:txBody>
          <a:bodyPr/>
          <a:lstStyle/>
          <a:p>
            <a:r>
              <a:rPr lang="sr-Cyrl-CS" sz="4400" b="1" dirty="0">
                <a:effectLst/>
                <a:highlight>
                  <a:srgbClr val="C0C0C0"/>
                </a:highlight>
                <a:latin typeface="Times New Roman" panose="02020603050405020304" pitchFamily="18" charset="0"/>
                <a:ea typeface="Times New Roman" panose="02020603050405020304" pitchFamily="18" charset="0"/>
              </a:rPr>
              <a:t>ХЕМИЈСКИ САСТАВ ШКОЉКИ</a:t>
            </a:r>
            <a:endParaRPr lang="sr-Latn-RS" dirty="0">
              <a:highlight>
                <a:srgbClr val="C0C0C0"/>
              </a:highlight>
            </a:endParaRPr>
          </a:p>
        </p:txBody>
      </p:sp>
      <p:sp>
        <p:nvSpPr>
          <p:cNvPr id="3" name="Content Placeholder 2">
            <a:extLst>
              <a:ext uri="{FF2B5EF4-FFF2-40B4-BE49-F238E27FC236}">
                <a16:creationId xmlns:a16="http://schemas.microsoft.com/office/drawing/2014/main" id="{D78869FC-2881-F419-DA9C-CE8E7372434E}"/>
              </a:ext>
            </a:extLst>
          </p:cNvPr>
          <p:cNvSpPr>
            <a:spLocks noGrp="1"/>
          </p:cNvSpPr>
          <p:nvPr>
            <p:ph idx="1"/>
          </p:nvPr>
        </p:nvSpPr>
        <p:spPr/>
        <p:txBody>
          <a:bodyPr/>
          <a:lstStyle/>
          <a:p>
            <a:pPr algn="just"/>
            <a:r>
              <a:rPr lang="sr-Latn-C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r-Latn-CS" sz="2800"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Каменице (100г)			</a:t>
            </a:r>
            <a:r>
              <a:rPr lang="sr-Cyrl-RS" sz="2800"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Д</a:t>
            </a:r>
            <a:r>
              <a:rPr lang="sr-Latn-CS" sz="2800"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агње (100г)</a:t>
            </a:r>
            <a:endParaRPr lang="sr-Latn-RS" sz="2800" dirty="0">
              <a:effectLst/>
              <a:highlight>
                <a:srgbClr val="C0C0C0"/>
              </a:highlight>
              <a:latin typeface="Arial" panose="020B0604020202020204" pitchFamily="34" charset="0"/>
              <a:ea typeface="Times New Roman" panose="02020603050405020304" pitchFamily="18" charset="0"/>
              <a:cs typeface="Times New Roman" panose="02020603050405020304" pitchFamily="18" charset="0"/>
            </a:endParaRPr>
          </a:p>
          <a:p>
            <a:pPr algn="just"/>
            <a:r>
              <a:rPr lang="sr-Latn-CS" sz="2800"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Беланчевине		10 г					10 г</a:t>
            </a:r>
            <a:endParaRPr lang="sr-Latn-RS" sz="2800" dirty="0">
              <a:effectLst/>
              <a:highlight>
                <a:srgbClr val="C0C0C0"/>
              </a:highlight>
              <a:latin typeface="Arial" panose="020B0604020202020204" pitchFamily="34" charset="0"/>
              <a:ea typeface="Times New Roman" panose="02020603050405020304" pitchFamily="18" charset="0"/>
              <a:cs typeface="Times New Roman" panose="02020603050405020304" pitchFamily="18" charset="0"/>
            </a:endParaRPr>
          </a:p>
          <a:p>
            <a:pPr algn="just"/>
            <a:r>
              <a:rPr lang="sr-Cyrl-CS" sz="2800"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Масти			1 г					  1 г</a:t>
            </a:r>
            <a:endParaRPr lang="sr-Latn-RS" sz="2800" dirty="0">
              <a:effectLst/>
              <a:highlight>
                <a:srgbClr val="C0C0C0"/>
              </a:highlight>
              <a:latin typeface="Arial" panose="020B0604020202020204" pitchFamily="34" charset="0"/>
              <a:ea typeface="Times New Roman" panose="02020603050405020304" pitchFamily="18" charset="0"/>
              <a:cs typeface="Times New Roman" panose="02020603050405020304" pitchFamily="18" charset="0"/>
            </a:endParaRPr>
          </a:p>
          <a:p>
            <a:pPr algn="just"/>
            <a:r>
              <a:rPr lang="sr-Cyrl-CS" sz="2800"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Угљени хидрати		 4 г					  5 г</a:t>
            </a:r>
            <a:endParaRPr lang="sr-Latn-RS" sz="2800" dirty="0">
              <a:effectLst/>
              <a:highlight>
                <a:srgbClr val="C0C0C0"/>
              </a:highlight>
              <a:latin typeface="Arial" panose="020B0604020202020204" pitchFamily="34" charset="0"/>
              <a:ea typeface="Times New Roman" panose="02020603050405020304" pitchFamily="18" charset="0"/>
              <a:cs typeface="Times New Roman" panose="02020603050405020304" pitchFamily="18" charset="0"/>
            </a:endParaRPr>
          </a:p>
          <a:p>
            <a:pPr algn="just"/>
            <a:r>
              <a:rPr lang="sr-Cyrl-CS" sz="2800"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Минералне материје	</a:t>
            </a:r>
            <a:r>
              <a:rPr lang="sr-Cyrl-CS" dirty="0">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  </a:t>
            </a:r>
            <a:r>
              <a:rPr lang="sr-Cyrl-CS" sz="2800"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2 г					  2 г</a:t>
            </a:r>
            <a:endParaRPr lang="sr-Latn-RS" sz="2800" dirty="0">
              <a:effectLst/>
              <a:highlight>
                <a:srgbClr val="C0C0C0"/>
              </a:highlight>
              <a:latin typeface="Arial" panose="020B0604020202020204" pitchFamily="34" charset="0"/>
              <a:ea typeface="Times New Roman" panose="02020603050405020304" pitchFamily="18" charset="0"/>
              <a:cs typeface="Times New Roman" panose="02020603050405020304" pitchFamily="18" charset="0"/>
            </a:endParaRPr>
          </a:p>
          <a:p>
            <a:endParaRPr lang="sr-Latn-RS" dirty="0"/>
          </a:p>
        </p:txBody>
      </p:sp>
    </p:spTree>
    <p:extLst>
      <p:ext uri="{BB962C8B-B14F-4D97-AF65-F5344CB8AC3E}">
        <p14:creationId xmlns:p14="http://schemas.microsoft.com/office/powerpoint/2010/main" val="726285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C2E95E-1A7B-5271-B0BD-407DA5B4C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844" y="0"/>
            <a:ext cx="9957407" cy="6857999"/>
          </a:xfrm>
          <a:prstGeom prst="rect">
            <a:avLst/>
          </a:prstGeom>
        </p:spPr>
      </p:pic>
      <p:sp>
        <p:nvSpPr>
          <p:cNvPr id="3" name="Content Placeholder 2">
            <a:extLst>
              <a:ext uri="{FF2B5EF4-FFF2-40B4-BE49-F238E27FC236}">
                <a16:creationId xmlns:a16="http://schemas.microsoft.com/office/drawing/2014/main" id="{A2E095EC-D3D0-593D-131D-11CB2717B4BC}"/>
              </a:ext>
            </a:extLst>
          </p:cNvPr>
          <p:cNvSpPr>
            <a:spLocks noGrp="1"/>
          </p:cNvSpPr>
          <p:nvPr>
            <p:ph idx="1"/>
          </p:nvPr>
        </p:nvSpPr>
        <p:spPr>
          <a:xfrm>
            <a:off x="69011" y="224288"/>
            <a:ext cx="12122989" cy="6633712"/>
          </a:xfrm>
        </p:spPr>
        <p:txBody>
          <a:bodyPr>
            <a:normAutofit lnSpcReduction="10000"/>
          </a:bodyPr>
          <a:lstStyle/>
          <a:p>
            <a:r>
              <a:rPr lang="ru-RU" sz="3600" dirty="0">
                <a:highlight>
                  <a:srgbClr val="C0C0C0"/>
                </a:highlight>
              </a:rPr>
              <a:t>Поред тога, шкољке садрже витамине А, B1, B2, никотинску </a:t>
            </a:r>
          </a:p>
          <a:p>
            <a:r>
              <a:rPr lang="ru-RU" sz="3600" dirty="0">
                <a:highlight>
                  <a:srgbClr val="C0C0C0"/>
                </a:highlight>
              </a:rPr>
              <a:t>У погледу минералног састава истиче се </a:t>
            </a:r>
            <a:r>
              <a:rPr lang="sr-Cyrl-RS" sz="3600" dirty="0">
                <a:highlight>
                  <a:srgbClr val="C0C0C0"/>
                </a:highlight>
              </a:rPr>
              <a:t>б</a:t>
            </a:r>
            <a:r>
              <a:rPr lang="ru-RU" sz="3600" dirty="0">
                <a:highlight>
                  <a:srgbClr val="C0C0C0"/>
                </a:highlight>
              </a:rPr>
              <a:t>огатство у Ca, P, Cu, Zn и осталим олигоелементима. Наводе се и резултати других истраживања на остригама из Атланског, Тихог океана и Јапана. </a:t>
            </a:r>
          </a:p>
          <a:p>
            <a:r>
              <a:rPr lang="ru-RU" sz="3600" dirty="0">
                <a:highlight>
                  <a:srgbClr val="C0C0C0"/>
                </a:highlight>
              </a:rPr>
              <a:t>Важнији минерални састојци у остригама (количина у мг%) </a:t>
            </a:r>
          </a:p>
          <a:p>
            <a:pPr algn="just">
              <a:lnSpc>
                <a:spcPct val="150000"/>
              </a:lnSpc>
            </a:pPr>
            <a:r>
              <a:rPr lang="sr-Cyrl-CS" sz="36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ПОРЕКЛО		</a:t>
            </a:r>
            <a:r>
              <a:rPr lang="sr-Latn-CS" sz="36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C</a:t>
            </a:r>
            <a:r>
              <a:rPr lang="sr-Cyrl-CS" sz="36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а	М</a:t>
            </a:r>
            <a:r>
              <a:rPr lang="sr-Latn-CS" sz="36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g</a:t>
            </a:r>
            <a:r>
              <a:rPr lang="sr-Cyrl-CS" sz="36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	</a:t>
            </a:r>
            <a:r>
              <a:rPr lang="sr-Latn-CS" sz="36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P</a:t>
            </a:r>
            <a:r>
              <a:rPr lang="sr-Cyrl-CS" sz="36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	</a:t>
            </a:r>
            <a:r>
              <a:rPr lang="sr-Latn-CS" sz="36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F</a:t>
            </a:r>
            <a:r>
              <a:rPr lang="sr-Cyrl-CS" sz="36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е	</a:t>
            </a:r>
            <a:r>
              <a:rPr lang="sr-Latn-CS" sz="36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Cu</a:t>
            </a:r>
            <a:r>
              <a:rPr lang="sr-Cyrl-CS" sz="36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	Ј</a:t>
            </a:r>
            <a:endParaRPr lang="sr-Latn-RS" sz="3600" dirty="0">
              <a:effectLst/>
              <a:highlight>
                <a:srgbClr val="C0C0C0"/>
              </a:highligh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pPr>
            <a:r>
              <a:rPr lang="sr-Latn-CS" sz="3600"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Атлански океан	57,9	32,0	112,1	6,10	3,73	0,049</a:t>
            </a:r>
            <a:endParaRPr lang="sr-Latn-RS" sz="3600" dirty="0">
              <a:effectLst/>
              <a:highlight>
                <a:srgbClr val="C0C0C0"/>
              </a:highligh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pPr>
            <a:r>
              <a:rPr lang="sr-Latn-CS" sz="3600"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Тихи океан		63,2	24,2	154,0	4,94	1,24	0,030</a:t>
            </a:r>
            <a:endParaRPr lang="sr-Latn-RS" sz="3600" dirty="0">
              <a:effectLst/>
              <a:highlight>
                <a:srgbClr val="C0C0C0"/>
              </a:highligh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pPr>
            <a:r>
              <a:rPr lang="sr-Latn-CS" sz="3600"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Јапан			62,8	48,0	192,2	7,51	1,23	0,036</a:t>
            </a:r>
            <a:r>
              <a:rPr lang="sr-Latn-CS"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sr-Latn-RS" sz="36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ru-RU" sz="3600" dirty="0"/>
          </a:p>
          <a:p>
            <a:endParaRPr lang="ru-RU" sz="3600" dirty="0"/>
          </a:p>
          <a:p>
            <a:endParaRPr lang="ru-RU" sz="3600" dirty="0"/>
          </a:p>
        </p:txBody>
      </p:sp>
    </p:spTree>
    <p:extLst>
      <p:ext uri="{BB962C8B-B14F-4D97-AF65-F5344CB8AC3E}">
        <p14:creationId xmlns:p14="http://schemas.microsoft.com/office/powerpoint/2010/main" val="4063678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C0768-CD52-07E8-5D1E-2B27373BC4FB}"/>
              </a:ext>
            </a:extLst>
          </p:cNvPr>
          <p:cNvSpPr>
            <a:spLocks noGrp="1"/>
          </p:cNvSpPr>
          <p:nvPr>
            <p:ph idx="1"/>
          </p:nvPr>
        </p:nvSpPr>
        <p:spPr>
          <a:xfrm>
            <a:off x="98854" y="650789"/>
            <a:ext cx="3462663" cy="5526174"/>
          </a:xfrm>
        </p:spPr>
        <p:txBody>
          <a:bodyPr>
            <a:noAutofit/>
          </a:bodyPr>
          <a:lstStyle/>
          <a:p>
            <a:r>
              <a:rPr lang="ru-RU" sz="3200" dirty="0"/>
              <a:t>Растреситост грађе, велики садржај воде у месу шкољки ствара могућност контаминирања микроорганизмим. Оне су често извор </a:t>
            </a:r>
            <a:r>
              <a:rPr lang="sr-Latn-RS" sz="3200" i="1" dirty="0"/>
              <a:t>Salmonella</a:t>
            </a:r>
            <a:r>
              <a:rPr lang="sr-Latn-RS" sz="3200" dirty="0"/>
              <a:t> sp.</a:t>
            </a:r>
            <a:r>
              <a:rPr lang="ru-RU" sz="3200" dirty="0"/>
              <a:t>, тешких тровања што нас опомиње да будемо опрезни.</a:t>
            </a:r>
            <a:endParaRPr lang="sr-Latn-RS" sz="3200" dirty="0"/>
          </a:p>
          <a:p>
            <a:endParaRPr lang="sr-Latn-RS" sz="3200" dirty="0"/>
          </a:p>
        </p:txBody>
      </p:sp>
      <p:pic>
        <p:nvPicPr>
          <p:cNvPr id="4" name="Picture 3">
            <a:extLst>
              <a:ext uri="{FF2B5EF4-FFF2-40B4-BE49-F238E27FC236}">
                <a16:creationId xmlns:a16="http://schemas.microsoft.com/office/drawing/2014/main" id="{B6238D66-A1F0-710B-F44C-B616D91AE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517" y="57666"/>
            <a:ext cx="8691881" cy="6522178"/>
          </a:xfrm>
          <a:prstGeom prst="rect">
            <a:avLst/>
          </a:prstGeom>
        </p:spPr>
      </p:pic>
    </p:spTree>
    <p:extLst>
      <p:ext uri="{BB962C8B-B14F-4D97-AF65-F5344CB8AC3E}">
        <p14:creationId xmlns:p14="http://schemas.microsoft.com/office/powerpoint/2010/main" val="1730278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E11642-A8EE-83A6-EE8F-EB758716C6E7}"/>
              </a:ext>
            </a:extLst>
          </p:cNvPr>
          <p:cNvPicPr>
            <a:picLocks noChangeAspect="1"/>
          </p:cNvPicPr>
          <p:nvPr/>
        </p:nvPicPr>
        <p:blipFill>
          <a:blip r:embed="rId2"/>
          <a:stretch>
            <a:fillRect/>
          </a:stretch>
        </p:blipFill>
        <p:spPr>
          <a:xfrm>
            <a:off x="60385" y="77638"/>
            <a:ext cx="12085287" cy="6711351"/>
          </a:xfrm>
          <a:prstGeom prst="rect">
            <a:avLst/>
          </a:prstGeom>
        </p:spPr>
      </p:pic>
      <p:sp>
        <p:nvSpPr>
          <p:cNvPr id="3" name="Content Placeholder 2">
            <a:extLst>
              <a:ext uri="{FF2B5EF4-FFF2-40B4-BE49-F238E27FC236}">
                <a16:creationId xmlns:a16="http://schemas.microsoft.com/office/drawing/2014/main" id="{574F5940-F604-68A0-A463-5948BADAFDAD}"/>
              </a:ext>
            </a:extLst>
          </p:cNvPr>
          <p:cNvSpPr>
            <a:spLocks noGrp="1"/>
          </p:cNvSpPr>
          <p:nvPr>
            <p:ph idx="1"/>
          </p:nvPr>
        </p:nvSpPr>
        <p:spPr>
          <a:xfrm>
            <a:off x="193976" y="329514"/>
            <a:ext cx="11701850" cy="5847449"/>
          </a:xfrm>
        </p:spPr>
        <p:txBody>
          <a:bodyPr>
            <a:normAutofit fontScale="92500"/>
          </a:bodyPr>
          <a:lstStyle/>
          <a:p>
            <a:r>
              <a:rPr lang="ru-RU" b="1" dirty="0">
                <a:highlight>
                  <a:srgbClr val="C0C0C0"/>
                </a:highlight>
              </a:rPr>
              <a:t>Пеца</a:t>
            </a:r>
            <a:r>
              <a:rPr lang="sr-Cyrl-RS" b="1" dirty="0">
                <a:highlight>
                  <a:srgbClr val="C0C0C0"/>
                </a:highlight>
              </a:rPr>
              <a:t>т</a:t>
            </a:r>
            <a:r>
              <a:rPr lang="ru-RU" b="1" dirty="0">
                <a:highlight>
                  <a:srgbClr val="C0C0C0"/>
                </a:highlight>
              </a:rPr>
              <a:t>ура</a:t>
            </a:r>
            <a:r>
              <a:rPr lang="ru-RU" dirty="0">
                <a:highlight>
                  <a:srgbClr val="C0C0C0"/>
                </a:highlight>
              </a:rPr>
              <a:t> се изражава бројем шкољки у килограму или дужином. </a:t>
            </a:r>
          </a:p>
          <a:p>
            <a:r>
              <a:rPr lang="ru-RU" dirty="0">
                <a:highlight>
                  <a:srgbClr val="C0C0C0"/>
                </a:highlight>
              </a:rPr>
              <a:t>Према пецатури могу бити I, II, III и IV категорије. У промету, за потребе људске исхране, могу се користити само живе и чврсто затворене шкољке. </a:t>
            </a:r>
          </a:p>
          <a:p>
            <a:r>
              <a:rPr lang="ru-RU" dirty="0">
                <a:highlight>
                  <a:srgbClr val="C0C0C0"/>
                </a:highlight>
              </a:rPr>
              <a:t>1. Свеже остриге и дагње морају да се мичу при додиру и да затварају љуштуру када се изваде из воде (за разлику од мртвих код којих је љуштура отворена). </a:t>
            </a:r>
          </a:p>
          <a:p>
            <a:r>
              <a:rPr lang="ru-RU" dirty="0">
                <a:highlight>
                  <a:srgbClr val="C0C0C0"/>
                </a:highlight>
              </a:rPr>
              <a:t>2. Вода у шкољкама треба да је бистра и специфичног пријатног мириса и укуса. </a:t>
            </a:r>
          </a:p>
          <a:p>
            <a:r>
              <a:rPr lang="ru-RU" dirty="0">
                <a:highlight>
                  <a:srgbClr val="C0C0C0"/>
                </a:highlight>
              </a:rPr>
              <a:t>3. Поред живих (свежих) шкољки, у промету се налазе и смрзнуте и конзервисане шкољке. </a:t>
            </a:r>
          </a:p>
          <a:p>
            <a:r>
              <a:rPr lang="ru-RU" dirty="0">
                <a:highlight>
                  <a:srgbClr val="C0C0C0"/>
                </a:highlight>
              </a:rPr>
              <a:t>4. За смрзавање се користе само живе шкољке. За производњу конзерви од шкољки важе одредбе правилника као и о трајним рибљим конзервама. </a:t>
            </a:r>
          </a:p>
          <a:p>
            <a:r>
              <a:rPr lang="ru-RU" dirty="0">
                <a:highlight>
                  <a:srgbClr val="C0C0C0"/>
                </a:highlight>
              </a:rPr>
              <a:t>Правилник о квалитету забрањује промет шкољки које нису чврсто затворене, које нису очишћене од обраштаја и нечистоћа и које потичу из загађених </a:t>
            </a:r>
            <a:r>
              <a:rPr lang="ru-RU" dirty="0"/>
              <a:t>вода.</a:t>
            </a:r>
            <a:endParaRPr lang="sr-Latn-RS" dirty="0"/>
          </a:p>
        </p:txBody>
      </p:sp>
    </p:spTree>
    <p:extLst>
      <p:ext uri="{BB962C8B-B14F-4D97-AF65-F5344CB8AC3E}">
        <p14:creationId xmlns:p14="http://schemas.microsoft.com/office/powerpoint/2010/main" val="3982318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315AD-2099-C3EC-0145-C621767114FA}"/>
              </a:ext>
            </a:extLst>
          </p:cNvPr>
          <p:cNvSpPr>
            <a:spLocks noGrp="1"/>
          </p:cNvSpPr>
          <p:nvPr>
            <p:ph type="title"/>
          </p:nvPr>
        </p:nvSpPr>
        <p:spPr>
          <a:xfrm>
            <a:off x="16475" y="269082"/>
            <a:ext cx="12134335" cy="1040735"/>
          </a:xfrm>
          <a:solidFill>
            <a:schemeClr val="accent3">
              <a:lumMod val="40000"/>
              <a:lumOff val="60000"/>
            </a:schemeClr>
          </a:solidFill>
        </p:spPr>
        <p:txBody>
          <a:bodyPr/>
          <a:lstStyle/>
          <a:p>
            <a:pPr algn="ctr"/>
            <a:r>
              <a:rPr lang="sr-Cyrl-RS" dirty="0"/>
              <a:t>УЗРОЦИ ТРОВАЊА ШКОЉКАМА</a:t>
            </a:r>
            <a:endParaRPr lang="sr-Latn-RS" dirty="0"/>
          </a:p>
        </p:txBody>
      </p:sp>
      <p:sp>
        <p:nvSpPr>
          <p:cNvPr id="3" name="Content Placeholder 2">
            <a:extLst>
              <a:ext uri="{FF2B5EF4-FFF2-40B4-BE49-F238E27FC236}">
                <a16:creationId xmlns:a16="http://schemas.microsoft.com/office/drawing/2014/main" id="{0A39F8FF-BF4E-548A-B600-1399810AB0D4}"/>
              </a:ext>
            </a:extLst>
          </p:cNvPr>
          <p:cNvSpPr>
            <a:spLocks noGrp="1"/>
          </p:cNvSpPr>
          <p:nvPr>
            <p:ph idx="1"/>
          </p:nvPr>
        </p:nvSpPr>
        <p:spPr>
          <a:xfrm>
            <a:off x="41190" y="1326292"/>
            <a:ext cx="4061254" cy="5531707"/>
          </a:xfrm>
          <a:solidFill>
            <a:schemeClr val="accent4">
              <a:lumMod val="20000"/>
              <a:lumOff val="80000"/>
            </a:schemeClr>
          </a:solidFill>
        </p:spPr>
        <p:txBody>
          <a:bodyPr/>
          <a:lstStyle/>
          <a:p>
            <a:r>
              <a:rPr lang="ru-RU" dirty="0"/>
              <a:t>хемијске материје, </a:t>
            </a:r>
          </a:p>
          <a:p>
            <a:r>
              <a:rPr lang="ru-RU" dirty="0"/>
              <a:t>физиолошки отрови, </a:t>
            </a:r>
          </a:p>
          <a:p>
            <a:r>
              <a:rPr lang="ru-RU" dirty="0"/>
              <a:t>трулежни процеси, </a:t>
            </a:r>
          </a:p>
          <a:p>
            <a:r>
              <a:rPr lang="ru-RU" dirty="0"/>
              <a:t>патогене бактерије и </a:t>
            </a:r>
          </a:p>
          <a:p>
            <a:r>
              <a:rPr lang="ru-RU" dirty="0"/>
              <a:t>људски немар</a:t>
            </a:r>
            <a:endParaRPr lang="sr-Latn-RS" dirty="0"/>
          </a:p>
        </p:txBody>
      </p:sp>
      <p:pic>
        <p:nvPicPr>
          <p:cNvPr id="5" name="Picture 4">
            <a:extLst>
              <a:ext uri="{FF2B5EF4-FFF2-40B4-BE49-F238E27FC236}">
                <a16:creationId xmlns:a16="http://schemas.microsoft.com/office/drawing/2014/main" id="{44059A3B-D52E-D0AE-EBF1-E236C9F0D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5985" y="1309817"/>
            <a:ext cx="8374826" cy="5548184"/>
          </a:xfrm>
          <a:prstGeom prst="rect">
            <a:avLst/>
          </a:prstGeom>
        </p:spPr>
      </p:pic>
    </p:spTree>
    <p:extLst>
      <p:ext uri="{BB962C8B-B14F-4D97-AF65-F5344CB8AC3E}">
        <p14:creationId xmlns:p14="http://schemas.microsoft.com/office/powerpoint/2010/main" val="1935077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A0366-941C-E8D7-B3B2-06C6E55FA65A}"/>
              </a:ext>
            </a:extLst>
          </p:cNvPr>
          <p:cNvSpPr>
            <a:spLocks noGrp="1"/>
          </p:cNvSpPr>
          <p:nvPr>
            <p:ph type="title"/>
          </p:nvPr>
        </p:nvSpPr>
        <p:spPr>
          <a:xfrm>
            <a:off x="838200" y="365125"/>
            <a:ext cx="10515600" cy="497517"/>
          </a:xfrm>
        </p:spPr>
        <p:txBody>
          <a:bodyPr>
            <a:normAutofit fontScale="90000"/>
          </a:bodyPr>
          <a:lstStyle/>
          <a:p>
            <a:r>
              <a:rPr lang="sr-Cyrl-RS" dirty="0"/>
              <a:t>УЗРОЦИ ТРОВАЊА ШКОЉКАМА</a:t>
            </a:r>
            <a:endParaRPr lang="sr-Latn-RS" dirty="0"/>
          </a:p>
        </p:txBody>
      </p:sp>
      <p:sp>
        <p:nvSpPr>
          <p:cNvPr id="3" name="Content Placeholder 2">
            <a:extLst>
              <a:ext uri="{FF2B5EF4-FFF2-40B4-BE49-F238E27FC236}">
                <a16:creationId xmlns:a16="http://schemas.microsoft.com/office/drawing/2014/main" id="{C0E0B6E6-BE28-00EC-E806-1D82C68F7C1A}"/>
              </a:ext>
            </a:extLst>
          </p:cNvPr>
          <p:cNvSpPr>
            <a:spLocks noGrp="1"/>
          </p:cNvSpPr>
          <p:nvPr>
            <p:ph idx="1"/>
          </p:nvPr>
        </p:nvSpPr>
        <p:spPr>
          <a:xfrm>
            <a:off x="181155" y="1061048"/>
            <a:ext cx="11818188" cy="5581291"/>
          </a:xfrm>
        </p:spPr>
        <p:txBody>
          <a:bodyPr>
            <a:normAutofit/>
          </a:bodyPr>
          <a:lstStyle/>
          <a:p>
            <a:pPr marL="0" indent="0">
              <a:buNone/>
            </a:pPr>
            <a:r>
              <a:rPr lang="sr-Cyrl-RS" dirty="0"/>
              <a:t>1.Случајеви тровања хемијским материјама се ређе дешавају, али су могући ако се шкољке држе у бакарним или другим неадекватним судовима. Каменице скинуте са металних подлога имају опорији укус, али нису отровне, као што се мисли. Треба  бити опрезан при конзумирању каменица узгајаних на бакарној подлози. </a:t>
            </a:r>
          </a:p>
          <a:p>
            <a:pPr marL="0" indent="0">
              <a:buNone/>
            </a:pPr>
            <a:r>
              <a:rPr lang="sr-Cyrl-RS" dirty="0"/>
              <a:t>2.Далеко су чешћа тровања физиолошким отровима, која се дешавају код острига и дагњи за време мрешћења, у летњем периоду. То се јавља као последица измена материја у вези са мрешћењем. Тада се јавља проблем, јер се отровне остриге не распознају споља. Тек отварањем, уочавају се промене које се манифестују кроз промену боје, односно јавља се бела боја као млеко, и јетра је јако повећана, сива и мека. </a:t>
            </a:r>
          </a:p>
          <a:p>
            <a:pPr marL="0" indent="0">
              <a:buNone/>
            </a:pPr>
            <a:r>
              <a:rPr lang="sr-Cyrl-RS" dirty="0"/>
              <a:t>При кувању отровних шкољки вода је мутна. Месо шкољки је лако кварљиво и могућност тровања честа.</a:t>
            </a:r>
            <a:endParaRPr lang="sr-Latn-RS" dirty="0"/>
          </a:p>
        </p:txBody>
      </p:sp>
    </p:spTree>
    <p:extLst>
      <p:ext uri="{BB962C8B-B14F-4D97-AF65-F5344CB8AC3E}">
        <p14:creationId xmlns:p14="http://schemas.microsoft.com/office/powerpoint/2010/main" val="828854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03B2-2028-BF4B-E725-92DFABC6EC6B}"/>
              </a:ext>
            </a:extLst>
          </p:cNvPr>
          <p:cNvSpPr>
            <a:spLocks noGrp="1"/>
          </p:cNvSpPr>
          <p:nvPr>
            <p:ph type="title"/>
          </p:nvPr>
        </p:nvSpPr>
        <p:spPr/>
        <p:txBody>
          <a:bodyPr/>
          <a:lstStyle/>
          <a:p>
            <a:r>
              <a:rPr lang="sr-Cyrl-RS" dirty="0"/>
              <a:t>Чување шкољки</a:t>
            </a:r>
            <a:endParaRPr lang="sr-Latn-RS" dirty="0"/>
          </a:p>
        </p:txBody>
      </p:sp>
      <p:sp>
        <p:nvSpPr>
          <p:cNvPr id="3" name="Content Placeholder 2">
            <a:extLst>
              <a:ext uri="{FF2B5EF4-FFF2-40B4-BE49-F238E27FC236}">
                <a16:creationId xmlns:a16="http://schemas.microsoft.com/office/drawing/2014/main" id="{69E04373-C1AA-E82A-168C-CB7053CE58E8}"/>
              </a:ext>
            </a:extLst>
          </p:cNvPr>
          <p:cNvSpPr>
            <a:spLocks noGrp="1"/>
          </p:cNvSpPr>
          <p:nvPr>
            <p:ph idx="1"/>
          </p:nvPr>
        </p:nvSpPr>
        <p:spPr>
          <a:xfrm>
            <a:off x="258791" y="1690688"/>
            <a:ext cx="11731925" cy="4960277"/>
          </a:xfrm>
        </p:spPr>
        <p:txBody>
          <a:bodyPr>
            <a:normAutofit/>
          </a:bodyPr>
          <a:lstStyle/>
          <a:p>
            <a:r>
              <a:rPr lang="ru-RU" sz="3200" dirty="0"/>
              <a:t>Транспортовање острига може се вршити у бачвама, корпама, дрвеним сандуцима, тако да се поклопцем амбалаже чврсто притисне љуштура шкољки, како се не  би отворила. </a:t>
            </a:r>
          </a:p>
          <a:p>
            <a:r>
              <a:rPr lang="ru-RU" sz="3200" dirty="0"/>
              <a:t>Паковања сандука су до 20 кг. </a:t>
            </a:r>
          </a:p>
          <a:p>
            <a:r>
              <a:rPr lang="ru-RU" sz="3200" dirty="0"/>
              <a:t>Дагње се пакују у дрвене сандуке, корпе или јутане вреће по 20-30 кг. Транспортовање шкољки као и чување мора бити у хладним просторијама или по могућности на леду (хигијенски лед). </a:t>
            </a:r>
            <a:endParaRPr lang="sr-Latn-RS" sz="3200" dirty="0"/>
          </a:p>
        </p:txBody>
      </p:sp>
    </p:spTree>
    <p:extLst>
      <p:ext uri="{BB962C8B-B14F-4D97-AF65-F5344CB8AC3E}">
        <p14:creationId xmlns:p14="http://schemas.microsoft.com/office/powerpoint/2010/main" val="2624928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93C0-9F65-D806-2449-85A1ABE691F2}"/>
              </a:ext>
            </a:extLst>
          </p:cNvPr>
          <p:cNvSpPr>
            <a:spLocks noGrp="1"/>
          </p:cNvSpPr>
          <p:nvPr>
            <p:ph type="title"/>
          </p:nvPr>
        </p:nvSpPr>
        <p:spPr>
          <a:xfrm>
            <a:off x="838200" y="365125"/>
            <a:ext cx="10515600" cy="738745"/>
          </a:xfrm>
        </p:spPr>
        <p:txBody>
          <a:bodyPr/>
          <a:lstStyle/>
          <a:p>
            <a:r>
              <a:rPr lang="sr-Cyrl-RS" dirty="0"/>
              <a:t>КАМЕНИЦА, ОСТРИГА</a:t>
            </a:r>
            <a:endParaRPr lang="sr-Latn-RS" dirty="0"/>
          </a:p>
        </p:txBody>
      </p:sp>
      <p:sp>
        <p:nvSpPr>
          <p:cNvPr id="3" name="Content Placeholder 2">
            <a:extLst>
              <a:ext uri="{FF2B5EF4-FFF2-40B4-BE49-F238E27FC236}">
                <a16:creationId xmlns:a16="http://schemas.microsoft.com/office/drawing/2014/main" id="{4AECDD30-5A96-120A-70F0-6653585630C0}"/>
              </a:ext>
            </a:extLst>
          </p:cNvPr>
          <p:cNvSpPr>
            <a:spLocks noGrp="1"/>
          </p:cNvSpPr>
          <p:nvPr>
            <p:ph idx="1"/>
          </p:nvPr>
        </p:nvSpPr>
        <p:spPr>
          <a:xfrm>
            <a:off x="428497" y="2281880"/>
            <a:ext cx="11409276" cy="4493569"/>
          </a:xfrm>
        </p:spPr>
        <p:txBody>
          <a:bodyPr/>
          <a:lstStyle/>
          <a:p>
            <a:r>
              <a:rPr lang="sr-Cyrl-RS" dirty="0"/>
              <a:t>Међу јестивим шкољкама то је најпознатија и најраширенија шкољка у свету уопште, а посебно у </a:t>
            </a:r>
            <a:r>
              <a:rPr lang="sr-Latn-RS" dirty="0"/>
              <a:t>USA, </a:t>
            </a:r>
            <a:r>
              <a:rPr lang="sr-Cyrl-RS" dirty="0"/>
              <a:t>Јапану и Аустралији. </a:t>
            </a:r>
          </a:p>
          <a:p>
            <a:r>
              <a:rPr lang="sr-Cyrl-RS" dirty="0"/>
              <a:t>Боја шкољке је сивокаменаста, па је каменицу на каменој подлози врло тешко распознати. Живи искључиво прилепљена на тврде подлоге у колонијама, или се производи у узгајалиштима. </a:t>
            </a:r>
          </a:p>
          <a:p>
            <a:r>
              <a:rPr lang="sr-Cyrl-RS" dirty="0"/>
              <a:t>Шкољка је неправилног облика. Горња јој је љуштура спљоштена док јој је доња (она којом се причвршћује за стену) удубљена. </a:t>
            </a:r>
          </a:p>
          <a:p>
            <a:r>
              <a:rPr lang="sr-Cyrl-RS" dirty="0"/>
              <a:t>Храни се планктонима. Њен развој траје од 3 до 6 година и то у топлијим морима, до десетак метара дубине. </a:t>
            </a:r>
            <a:endParaRPr lang="sr-Latn-RS" dirty="0"/>
          </a:p>
        </p:txBody>
      </p:sp>
      <p:pic>
        <p:nvPicPr>
          <p:cNvPr id="5" name="Picture 4">
            <a:extLst>
              <a:ext uri="{FF2B5EF4-FFF2-40B4-BE49-F238E27FC236}">
                <a16:creationId xmlns:a16="http://schemas.microsoft.com/office/drawing/2014/main" id="{B165EBEA-7F0B-4C24-BFC1-8FED69162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2552" y="82550"/>
            <a:ext cx="3500952" cy="2329724"/>
          </a:xfrm>
          <a:prstGeom prst="rect">
            <a:avLst/>
          </a:prstGeom>
        </p:spPr>
      </p:pic>
    </p:spTree>
    <p:extLst>
      <p:ext uri="{BB962C8B-B14F-4D97-AF65-F5344CB8AC3E}">
        <p14:creationId xmlns:p14="http://schemas.microsoft.com/office/powerpoint/2010/main" val="3390590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1F4DA9-CBC5-F933-FD98-D6AD49CDBAF2}"/>
              </a:ext>
            </a:extLst>
          </p:cNvPr>
          <p:cNvSpPr>
            <a:spLocks noGrp="1"/>
          </p:cNvSpPr>
          <p:nvPr>
            <p:ph idx="1"/>
          </p:nvPr>
        </p:nvSpPr>
        <p:spPr>
          <a:xfrm>
            <a:off x="181233" y="1095632"/>
            <a:ext cx="11763632" cy="5642919"/>
          </a:xfrm>
        </p:spPr>
        <p:txBody>
          <a:bodyPr>
            <a:normAutofit lnSpcReduction="10000"/>
          </a:bodyPr>
          <a:lstStyle/>
          <a:p>
            <a:r>
              <a:rPr lang="ru-RU" dirty="0"/>
              <a:t>Богате су беланчевинама, угљеним хидратима, а посебно витаминима А, Б, Б2, Е, Д. Месо каменице је познато као деликатесна здрава храна. </a:t>
            </a:r>
          </a:p>
          <a:p>
            <a:r>
              <a:rPr lang="ru-RU" dirty="0"/>
              <a:t>Код свих шкољки које се користе пресне, потребан је увид санитарне контроле, а посебно ако су узгајалишта у близини луке и људских насеља. </a:t>
            </a:r>
          </a:p>
          <a:p>
            <a:r>
              <a:rPr lang="ru-RU" dirty="0"/>
              <a:t>Каменице се због свог квалитета и укусног меса једу пресне, са лимуновим соком. Тако укусно месо имају у зимским месецима у интервалу од септембра до априла, јер остали месеци су везани за мрешћење и остале физиолошке промене. </a:t>
            </a:r>
          </a:p>
          <a:p>
            <a:r>
              <a:rPr lang="ru-RU" dirty="0"/>
              <a:t>Токсичност је везана и за начин исхране неким врстама планктона. </a:t>
            </a:r>
          </a:p>
          <a:p>
            <a:r>
              <a:rPr lang="ru-RU" dirty="0"/>
              <a:t>Кувањем таквих шкољки уз додатак Nа2CО3 уништава се токсин. Каменице се обично сервирају као предјело. </a:t>
            </a:r>
          </a:p>
          <a:p>
            <a:r>
              <a:rPr lang="ru-RU" dirty="0"/>
              <a:t>Могу се поширати, гратинирати, пржити или се употребљавају као гарнитуре. Такође се и конзервишу. </a:t>
            </a:r>
            <a:endParaRPr lang="sr-Latn-RS" dirty="0"/>
          </a:p>
        </p:txBody>
      </p:sp>
      <p:sp>
        <p:nvSpPr>
          <p:cNvPr id="4" name="Title 1">
            <a:extLst>
              <a:ext uri="{FF2B5EF4-FFF2-40B4-BE49-F238E27FC236}">
                <a16:creationId xmlns:a16="http://schemas.microsoft.com/office/drawing/2014/main" id="{B9DA0434-B801-E03D-94AA-85D99C8F7FB6}"/>
              </a:ext>
            </a:extLst>
          </p:cNvPr>
          <p:cNvSpPr>
            <a:spLocks noGrp="1"/>
          </p:cNvSpPr>
          <p:nvPr>
            <p:ph type="title"/>
          </p:nvPr>
        </p:nvSpPr>
        <p:spPr>
          <a:xfrm>
            <a:off x="838200" y="365125"/>
            <a:ext cx="10515600" cy="730507"/>
          </a:xfrm>
        </p:spPr>
        <p:txBody>
          <a:bodyPr/>
          <a:lstStyle/>
          <a:p>
            <a:r>
              <a:rPr lang="sr-Cyrl-RS" dirty="0"/>
              <a:t>КАМЕНИЦА</a:t>
            </a:r>
            <a:endParaRPr lang="sr-Latn-RS" dirty="0"/>
          </a:p>
        </p:txBody>
      </p:sp>
    </p:spTree>
    <p:extLst>
      <p:ext uri="{BB962C8B-B14F-4D97-AF65-F5344CB8AC3E}">
        <p14:creationId xmlns:p14="http://schemas.microsoft.com/office/powerpoint/2010/main" val="3087205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274E-5774-1A44-E1A8-F16F3C11BE96}"/>
              </a:ext>
            </a:extLst>
          </p:cNvPr>
          <p:cNvSpPr>
            <a:spLocks noGrp="1"/>
          </p:cNvSpPr>
          <p:nvPr>
            <p:ph type="title"/>
          </p:nvPr>
        </p:nvSpPr>
        <p:spPr>
          <a:xfrm>
            <a:off x="77638" y="362309"/>
            <a:ext cx="11269812" cy="776378"/>
          </a:xfrm>
        </p:spPr>
        <p:txBody>
          <a:bodyPr>
            <a:normAutofit fontScale="90000"/>
          </a:bodyPr>
          <a:lstStyle/>
          <a:p>
            <a:r>
              <a:rPr lang="sr-Cyrl-RS" dirty="0"/>
              <a:t>Опште карактеристике</a:t>
            </a:r>
            <a:endParaRPr lang="sr-Latn-RS" dirty="0"/>
          </a:p>
        </p:txBody>
      </p:sp>
      <p:sp>
        <p:nvSpPr>
          <p:cNvPr id="8" name="Text Placeholder 7">
            <a:extLst>
              <a:ext uri="{FF2B5EF4-FFF2-40B4-BE49-F238E27FC236}">
                <a16:creationId xmlns:a16="http://schemas.microsoft.com/office/drawing/2014/main" id="{2FFA345F-A651-4496-08EA-185FE5F65882}"/>
              </a:ext>
            </a:extLst>
          </p:cNvPr>
          <p:cNvSpPr>
            <a:spLocks noGrp="1"/>
          </p:cNvSpPr>
          <p:nvPr>
            <p:ph type="body" idx="1"/>
          </p:nvPr>
        </p:nvSpPr>
        <p:spPr>
          <a:xfrm>
            <a:off x="241540" y="1727912"/>
            <a:ext cx="5943599" cy="4493763"/>
          </a:xfrm>
        </p:spPr>
        <p:txBody>
          <a:bodyPr>
            <a:normAutofit/>
          </a:bodyPr>
          <a:lstStyle/>
          <a:p>
            <a:r>
              <a:rPr lang="sr-Cyrl-RS" sz="3600" dirty="0">
                <a:solidFill>
                  <a:schemeClr val="tx1"/>
                </a:solidFill>
              </a:rPr>
              <a:t>Око 25000 врста</a:t>
            </a:r>
          </a:p>
          <a:p>
            <a:r>
              <a:rPr lang="sr-Cyrl-RS" sz="3600" dirty="0">
                <a:solidFill>
                  <a:schemeClr val="tx1"/>
                </a:solidFill>
              </a:rPr>
              <a:t>Већи број живи у морима, мањи број у слатким водама</a:t>
            </a:r>
          </a:p>
          <a:p>
            <a:r>
              <a:rPr lang="sr-Cyrl-RS" sz="3600" dirty="0">
                <a:solidFill>
                  <a:schemeClr val="tx1"/>
                </a:solidFill>
              </a:rPr>
              <a:t>Насељавају плићаке или велике дубине </a:t>
            </a:r>
          </a:p>
          <a:p>
            <a:r>
              <a:rPr lang="sr-Cyrl-RS" sz="3600" dirty="0">
                <a:solidFill>
                  <a:schemeClr val="tx1"/>
                </a:solidFill>
              </a:rPr>
              <a:t>Активно покретне или сесилне</a:t>
            </a:r>
            <a:endParaRPr lang="sr-Latn-RS" sz="3600" dirty="0">
              <a:solidFill>
                <a:schemeClr val="tx1"/>
              </a:solidFill>
            </a:endParaRPr>
          </a:p>
        </p:txBody>
      </p:sp>
      <p:pic>
        <p:nvPicPr>
          <p:cNvPr id="10" name="Picture 9">
            <a:extLst>
              <a:ext uri="{FF2B5EF4-FFF2-40B4-BE49-F238E27FC236}">
                <a16:creationId xmlns:a16="http://schemas.microsoft.com/office/drawing/2014/main" id="{99C4B7AA-7408-C5D6-B41E-3FFF2F931CE8}"/>
              </a:ext>
            </a:extLst>
          </p:cNvPr>
          <p:cNvPicPr>
            <a:picLocks noChangeAspect="1"/>
          </p:cNvPicPr>
          <p:nvPr/>
        </p:nvPicPr>
        <p:blipFill>
          <a:blip r:embed="rId2"/>
          <a:stretch>
            <a:fillRect/>
          </a:stretch>
        </p:blipFill>
        <p:spPr>
          <a:xfrm>
            <a:off x="6865166" y="26825"/>
            <a:ext cx="5326834" cy="3402175"/>
          </a:xfrm>
          <a:prstGeom prst="rect">
            <a:avLst/>
          </a:prstGeom>
        </p:spPr>
      </p:pic>
      <p:pic>
        <p:nvPicPr>
          <p:cNvPr id="4" name="Picture 3">
            <a:extLst>
              <a:ext uri="{FF2B5EF4-FFF2-40B4-BE49-F238E27FC236}">
                <a16:creationId xmlns:a16="http://schemas.microsoft.com/office/drawing/2014/main" id="{49D5135B-E77C-CFFC-7CF5-9B043051456A}"/>
              </a:ext>
            </a:extLst>
          </p:cNvPr>
          <p:cNvPicPr>
            <a:picLocks noChangeAspect="1"/>
          </p:cNvPicPr>
          <p:nvPr/>
        </p:nvPicPr>
        <p:blipFill>
          <a:blip r:embed="rId3"/>
          <a:stretch>
            <a:fillRect/>
          </a:stretch>
        </p:blipFill>
        <p:spPr>
          <a:xfrm>
            <a:off x="5959507" y="3429000"/>
            <a:ext cx="6232493" cy="3402175"/>
          </a:xfrm>
          <a:prstGeom prst="rect">
            <a:avLst/>
          </a:prstGeom>
        </p:spPr>
      </p:pic>
    </p:spTree>
    <p:extLst>
      <p:ext uri="{BB962C8B-B14F-4D97-AF65-F5344CB8AC3E}">
        <p14:creationId xmlns:p14="http://schemas.microsoft.com/office/powerpoint/2010/main" val="4011378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2EED5D-E41E-46F8-E61F-FDD56DC4F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632" y="-82378"/>
            <a:ext cx="10160000" cy="6940378"/>
          </a:xfrm>
          <a:prstGeom prst="rect">
            <a:avLst/>
          </a:prstGeom>
        </p:spPr>
      </p:pic>
      <p:sp>
        <p:nvSpPr>
          <p:cNvPr id="2" name="Title 1">
            <a:extLst>
              <a:ext uri="{FF2B5EF4-FFF2-40B4-BE49-F238E27FC236}">
                <a16:creationId xmlns:a16="http://schemas.microsoft.com/office/drawing/2014/main" id="{5070E476-51DF-79E7-578B-43B60E67E7A8}"/>
              </a:ext>
            </a:extLst>
          </p:cNvPr>
          <p:cNvSpPr>
            <a:spLocks noGrp="1"/>
          </p:cNvSpPr>
          <p:nvPr>
            <p:ph type="title"/>
          </p:nvPr>
        </p:nvSpPr>
        <p:spPr>
          <a:xfrm>
            <a:off x="205946" y="365125"/>
            <a:ext cx="11147854" cy="1325563"/>
          </a:xfrm>
        </p:spPr>
        <p:txBody>
          <a:bodyPr/>
          <a:lstStyle/>
          <a:p>
            <a:r>
              <a:rPr lang="sr-Cyrl-RS" dirty="0"/>
              <a:t>Мариниране остриге</a:t>
            </a:r>
            <a:endParaRPr lang="sr-Latn-RS" dirty="0"/>
          </a:p>
        </p:txBody>
      </p:sp>
      <p:sp>
        <p:nvSpPr>
          <p:cNvPr id="3" name="Content Placeholder 2">
            <a:extLst>
              <a:ext uri="{FF2B5EF4-FFF2-40B4-BE49-F238E27FC236}">
                <a16:creationId xmlns:a16="http://schemas.microsoft.com/office/drawing/2014/main" id="{EFEBC17E-1601-DA4B-56E4-458006C851E1}"/>
              </a:ext>
            </a:extLst>
          </p:cNvPr>
          <p:cNvSpPr>
            <a:spLocks noGrp="1"/>
          </p:cNvSpPr>
          <p:nvPr>
            <p:ph idx="1"/>
          </p:nvPr>
        </p:nvSpPr>
        <p:spPr>
          <a:xfrm>
            <a:off x="205946" y="1866814"/>
            <a:ext cx="10974859" cy="4351338"/>
          </a:xfrm>
        </p:spPr>
        <p:txBody>
          <a:bodyPr/>
          <a:lstStyle/>
          <a:p>
            <a:r>
              <a:rPr lang="sr-Cyrl-RS" dirty="0"/>
              <a:t>48 комада острига</a:t>
            </a:r>
          </a:p>
          <a:p>
            <a:r>
              <a:rPr lang="sr-Cyrl-RS" dirty="0"/>
              <a:t>Млади црни лук</a:t>
            </a:r>
          </a:p>
          <a:p>
            <a:r>
              <a:rPr lang="sr-Cyrl-RS" dirty="0"/>
              <a:t>3 кашике маслиновог уља</a:t>
            </a:r>
          </a:p>
          <a:p>
            <a:r>
              <a:rPr lang="sr-Cyrl-RS" dirty="0"/>
              <a:t>Лимунов сок</a:t>
            </a:r>
          </a:p>
          <a:p>
            <a:r>
              <a:rPr lang="sr-Cyrl-RS" dirty="0"/>
              <a:t>Со, бибер, першун</a:t>
            </a:r>
            <a:endParaRPr lang="sr-Latn-RS" dirty="0"/>
          </a:p>
        </p:txBody>
      </p:sp>
    </p:spTree>
    <p:extLst>
      <p:ext uri="{BB962C8B-B14F-4D97-AF65-F5344CB8AC3E}">
        <p14:creationId xmlns:p14="http://schemas.microsoft.com/office/powerpoint/2010/main" val="3003060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239B-67C7-C912-448D-490D6EFE4E41}"/>
              </a:ext>
            </a:extLst>
          </p:cNvPr>
          <p:cNvSpPr>
            <a:spLocks noGrp="1"/>
          </p:cNvSpPr>
          <p:nvPr>
            <p:ph type="title"/>
          </p:nvPr>
        </p:nvSpPr>
        <p:spPr/>
        <p:txBody>
          <a:bodyPr/>
          <a:lstStyle/>
          <a:p>
            <a:r>
              <a:rPr lang="sr-Cyrl-RS" dirty="0"/>
              <a:t>Остриге са сиром</a:t>
            </a:r>
            <a:endParaRPr lang="sr-Latn-RS" dirty="0"/>
          </a:p>
        </p:txBody>
      </p:sp>
      <p:sp>
        <p:nvSpPr>
          <p:cNvPr id="3" name="Content Placeholder 2">
            <a:extLst>
              <a:ext uri="{FF2B5EF4-FFF2-40B4-BE49-F238E27FC236}">
                <a16:creationId xmlns:a16="http://schemas.microsoft.com/office/drawing/2014/main" id="{A02C0905-5418-4136-92A5-03B4EBF3858E}"/>
              </a:ext>
            </a:extLst>
          </p:cNvPr>
          <p:cNvSpPr>
            <a:spLocks noGrp="1"/>
          </p:cNvSpPr>
          <p:nvPr>
            <p:ph idx="1"/>
          </p:nvPr>
        </p:nvSpPr>
        <p:spPr>
          <a:xfrm>
            <a:off x="403654" y="1825625"/>
            <a:ext cx="10950146" cy="4667250"/>
          </a:xfrm>
        </p:spPr>
        <p:txBody>
          <a:bodyPr>
            <a:normAutofit/>
          </a:bodyPr>
          <a:lstStyle/>
          <a:p>
            <a:r>
              <a:rPr lang="sr-Cyrl-RS" dirty="0"/>
              <a:t>1кг острига</a:t>
            </a:r>
          </a:p>
          <a:p>
            <a:r>
              <a:rPr lang="sr-Cyrl-RS" dirty="0"/>
              <a:t>300г крем сира</a:t>
            </a:r>
          </a:p>
          <a:p>
            <a:r>
              <a:rPr lang="sr-Cyrl-RS" dirty="0"/>
              <a:t>1 струк спанаћа</a:t>
            </a:r>
          </a:p>
          <a:p>
            <a:r>
              <a:rPr lang="sr-Cyrl-RS" dirty="0"/>
              <a:t>150г пармезана</a:t>
            </a:r>
          </a:p>
          <a:p>
            <a:r>
              <a:rPr lang="sr-Cyrl-RS" dirty="0"/>
              <a:t>Бибер, со</a:t>
            </a:r>
          </a:p>
          <a:p>
            <a:r>
              <a:rPr lang="sr-Cyrl-RS" dirty="0"/>
              <a:t>4-5 чена белог лука</a:t>
            </a:r>
          </a:p>
          <a:p>
            <a:r>
              <a:rPr lang="sr-Cyrl-RS" dirty="0"/>
              <a:t>Припрема</a:t>
            </a:r>
          </a:p>
          <a:p>
            <a:r>
              <a:rPr lang="sr-Cyrl-RS" dirty="0"/>
              <a:t>Отворити шкољке и поређати у посуду. Покрити их смесом од сира и пећи у рерни 10-15 минута на 190 степени</a:t>
            </a:r>
          </a:p>
          <a:p>
            <a:endParaRPr lang="sr-Latn-RS" dirty="0"/>
          </a:p>
        </p:txBody>
      </p:sp>
    </p:spTree>
    <p:extLst>
      <p:ext uri="{BB962C8B-B14F-4D97-AF65-F5344CB8AC3E}">
        <p14:creationId xmlns:p14="http://schemas.microsoft.com/office/powerpoint/2010/main" val="25941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571F6E-1A71-7A25-1BA3-FEACB1536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940" y="0"/>
            <a:ext cx="10867060" cy="7244707"/>
          </a:xfrm>
          <a:prstGeom prst="rect">
            <a:avLst/>
          </a:prstGeom>
        </p:spPr>
      </p:pic>
      <p:sp>
        <p:nvSpPr>
          <p:cNvPr id="6" name="Title 5">
            <a:extLst>
              <a:ext uri="{FF2B5EF4-FFF2-40B4-BE49-F238E27FC236}">
                <a16:creationId xmlns:a16="http://schemas.microsoft.com/office/drawing/2014/main" id="{ECB560A7-AF1E-0A6D-1770-E38D9D716B82}"/>
              </a:ext>
            </a:extLst>
          </p:cNvPr>
          <p:cNvSpPr>
            <a:spLocks noGrp="1"/>
          </p:cNvSpPr>
          <p:nvPr>
            <p:ph type="title"/>
          </p:nvPr>
        </p:nvSpPr>
        <p:spPr>
          <a:xfrm>
            <a:off x="159391" y="95099"/>
            <a:ext cx="4323826" cy="1325563"/>
          </a:xfrm>
        </p:spPr>
        <p:txBody>
          <a:bodyPr/>
          <a:lstStyle/>
          <a:p>
            <a:r>
              <a:rPr lang="sr-Cyrl-RS" b="1" dirty="0">
                <a:highlight>
                  <a:srgbClr val="C0C0C0"/>
                </a:highlight>
              </a:rPr>
              <a:t>Пржене остриге</a:t>
            </a:r>
            <a:endParaRPr lang="sr-Latn-RS" b="1" dirty="0">
              <a:highlight>
                <a:srgbClr val="C0C0C0"/>
              </a:highlight>
            </a:endParaRPr>
          </a:p>
        </p:txBody>
      </p:sp>
      <p:sp>
        <p:nvSpPr>
          <p:cNvPr id="9" name="Content Placeholder 8">
            <a:extLst>
              <a:ext uri="{FF2B5EF4-FFF2-40B4-BE49-F238E27FC236}">
                <a16:creationId xmlns:a16="http://schemas.microsoft.com/office/drawing/2014/main" id="{5350810C-4407-B052-3E40-E9415B2DA9BB}"/>
              </a:ext>
            </a:extLst>
          </p:cNvPr>
          <p:cNvSpPr>
            <a:spLocks noGrp="1"/>
          </p:cNvSpPr>
          <p:nvPr>
            <p:ph idx="1"/>
          </p:nvPr>
        </p:nvSpPr>
        <p:spPr>
          <a:xfrm>
            <a:off x="92279" y="1825625"/>
            <a:ext cx="11261521" cy="4351338"/>
          </a:xfrm>
        </p:spPr>
        <p:txBody>
          <a:bodyPr/>
          <a:lstStyle/>
          <a:p>
            <a:r>
              <a:rPr lang="sr-Cyrl-RS" dirty="0">
                <a:highlight>
                  <a:srgbClr val="C0C0C0"/>
                </a:highlight>
              </a:rPr>
              <a:t>48 комада острига</a:t>
            </a:r>
          </a:p>
          <a:p>
            <a:r>
              <a:rPr lang="sr-Cyrl-RS" dirty="0">
                <a:highlight>
                  <a:srgbClr val="C0C0C0"/>
                </a:highlight>
              </a:rPr>
              <a:t>100г презли</a:t>
            </a:r>
          </a:p>
          <a:p>
            <a:r>
              <a:rPr lang="sr-Cyrl-RS" dirty="0">
                <a:highlight>
                  <a:srgbClr val="C0C0C0"/>
                </a:highlight>
              </a:rPr>
              <a:t>1 јаје</a:t>
            </a:r>
          </a:p>
          <a:p>
            <a:r>
              <a:rPr lang="sr-Cyrl-RS" dirty="0">
                <a:highlight>
                  <a:srgbClr val="C0C0C0"/>
                </a:highlight>
              </a:rPr>
              <a:t>1 кашика млека</a:t>
            </a:r>
          </a:p>
          <a:p>
            <a:r>
              <a:rPr lang="sr-Cyrl-RS" dirty="0">
                <a:highlight>
                  <a:srgbClr val="C0C0C0"/>
                </a:highlight>
              </a:rPr>
              <a:t>Уље, бибер</a:t>
            </a:r>
          </a:p>
          <a:p>
            <a:r>
              <a:rPr lang="sr-Cyrl-RS" dirty="0">
                <a:highlight>
                  <a:srgbClr val="C0C0C0"/>
                </a:highlight>
              </a:rPr>
              <a:t>Першунов лист, со</a:t>
            </a:r>
          </a:p>
          <a:p>
            <a:pPr marL="0" indent="0">
              <a:buNone/>
            </a:pPr>
            <a:endParaRPr lang="sr-Latn-RS" dirty="0"/>
          </a:p>
        </p:txBody>
      </p:sp>
    </p:spTree>
    <p:extLst>
      <p:ext uri="{BB962C8B-B14F-4D97-AF65-F5344CB8AC3E}">
        <p14:creationId xmlns:p14="http://schemas.microsoft.com/office/powerpoint/2010/main" val="38891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539A-3E06-2614-551C-F1560E89459E}"/>
              </a:ext>
            </a:extLst>
          </p:cNvPr>
          <p:cNvSpPr>
            <a:spLocks noGrp="1"/>
          </p:cNvSpPr>
          <p:nvPr>
            <p:ph type="title"/>
          </p:nvPr>
        </p:nvSpPr>
        <p:spPr/>
        <p:txBody>
          <a:bodyPr/>
          <a:lstStyle/>
          <a:p>
            <a:r>
              <a:rPr lang="sr-Cyrl-RS" dirty="0"/>
              <a:t>Остриге на жару</a:t>
            </a:r>
            <a:endParaRPr lang="sr-Latn-RS" dirty="0"/>
          </a:p>
        </p:txBody>
      </p:sp>
      <p:sp>
        <p:nvSpPr>
          <p:cNvPr id="3" name="Content Placeholder 2">
            <a:extLst>
              <a:ext uri="{FF2B5EF4-FFF2-40B4-BE49-F238E27FC236}">
                <a16:creationId xmlns:a16="http://schemas.microsoft.com/office/drawing/2014/main" id="{47E4A5FE-C017-D899-5928-9A9B3AA136D6}"/>
              </a:ext>
            </a:extLst>
          </p:cNvPr>
          <p:cNvSpPr>
            <a:spLocks noGrp="1"/>
          </p:cNvSpPr>
          <p:nvPr>
            <p:ph idx="1"/>
          </p:nvPr>
        </p:nvSpPr>
        <p:spPr>
          <a:xfrm>
            <a:off x="494270" y="1825624"/>
            <a:ext cx="10859530" cy="4764645"/>
          </a:xfrm>
        </p:spPr>
        <p:txBody>
          <a:bodyPr>
            <a:normAutofit fontScale="92500" lnSpcReduction="10000"/>
          </a:bodyPr>
          <a:lstStyle/>
          <a:p>
            <a:r>
              <a:rPr lang="sr-Cyrl-RS" b="1" dirty="0"/>
              <a:t>Маслиново уље</a:t>
            </a:r>
            <a:endParaRPr lang="sr-Latn-RS" dirty="0"/>
          </a:p>
          <a:p>
            <a:r>
              <a:rPr lang="sr-Cyrl-RS" b="1" dirty="0"/>
              <a:t>Першунов лист</a:t>
            </a:r>
          </a:p>
          <a:p>
            <a:r>
              <a:rPr lang="sr-Cyrl-RS" b="1" dirty="0"/>
              <a:t>Бибер</a:t>
            </a:r>
          </a:p>
          <a:p>
            <a:r>
              <a:rPr lang="sr-Cyrl-RS" b="1" dirty="0"/>
              <a:t>Суво бело вино</a:t>
            </a:r>
          </a:p>
          <a:p>
            <a:endParaRPr lang="sr-Latn-RS" dirty="0"/>
          </a:p>
          <a:p>
            <a:pPr>
              <a:buFont typeface="Arial" panose="020B0604020202020204" pitchFamily="34" charset="0"/>
              <a:buChar char="•"/>
            </a:pPr>
            <a:r>
              <a:rPr lang="sr-Cyrl-RS" dirty="0"/>
              <a:t>Припрема</a:t>
            </a:r>
          </a:p>
          <a:p>
            <a:pPr>
              <a:buFont typeface="Arial" panose="020B0604020202020204" pitchFamily="34" charset="0"/>
              <a:buChar char="•"/>
            </a:pPr>
            <a:r>
              <a:rPr lang="sr-Cyrl-RS" dirty="0"/>
              <a:t>Отвороти 5 шкољки и оставити их на дубљој страни љуштуре</a:t>
            </a:r>
            <a:endParaRPr lang="sr-Latn-RS" dirty="0"/>
          </a:p>
          <a:p>
            <a:r>
              <a:rPr lang="sr-Cyrl-RS" dirty="0"/>
              <a:t>Припремити емулзију од маслиновог уља, белог вина, бибера и першуна</a:t>
            </a:r>
          </a:p>
          <a:p>
            <a:r>
              <a:rPr lang="sr-Cyrl-RS" dirty="0"/>
              <a:t>Сваку шкољку прелити појединачно</a:t>
            </a:r>
          </a:p>
          <a:p>
            <a:r>
              <a:rPr lang="sr-Cyrl-RS" dirty="0"/>
              <a:t>Сложити на жару и сачекати да лагано прокрчкају</a:t>
            </a:r>
            <a:endParaRPr lang="sr-Latn-RS" dirty="0"/>
          </a:p>
          <a:p>
            <a:pPr>
              <a:buFont typeface="Arial" panose="020B0604020202020204" pitchFamily="34" charset="0"/>
              <a:buChar char="•"/>
            </a:pPr>
            <a:endParaRPr lang="sr-Cyrl-RS" dirty="0"/>
          </a:p>
          <a:p>
            <a:endParaRPr lang="sr-Latn-RS" dirty="0"/>
          </a:p>
        </p:txBody>
      </p:sp>
    </p:spTree>
    <p:extLst>
      <p:ext uri="{BB962C8B-B14F-4D97-AF65-F5344CB8AC3E}">
        <p14:creationId xmlns:p14="http://schemas.microsoft.com/office/powerpoint/2010/main" val="3652494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4BFAE-A34E-F5D6-B9AA-1AC5F921DAEC}"/>
              </a:ext>
            </a:extLst>
          </p:cNvPr>
          <p:cNvSpPr>
            <a:spLocks noGrp="1"/>
          </p:cNvSpPr>
          <p:nvPr>
            <p:ph type="title"/>
          </p:nvPr>
        </p:nvSpPr>
        <p:spPr/>
        <p:txBody>
          <a:bodyPr/>
          <a:lstStyle/>
          <a:p>
            <a:r>
              <a:rPr lang="sr-Cyrl-RS" dirty="0"/>
              <a:t>Остриге у темпури</a:t>
            </a:r>
            <a:endParaRPr lang="sr-Latn-RS" dirty="0"/>
          </a:p>
        </p:txBody>
      </p:sp>
      <p:pic>
        <p:nvPicPr>
          <p:cNvPr id="5" name="Picture 4">
            <a:extLst>
              <a:ext uri="{FF2B5EF4-FFF2-40B4-BE49-F238E27FC236}">
                <a16:creationId xmlns:a16="http://schemas.microsoft.com/office/drawing/2014/main" id="{59FC6BFF-F65D-ED56-6AEA-E29565FEF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778" y="0"/>
            <a:ext cx="5250651" cy="6858000"/>
          </a:xfrm>
          <a:prstGeom prst="rect">
            <a:avLst/>
          </a:prstGeom>
        </p:spPr>
      </p:pic>
      <p:sp>
        <p:nvSpPr>
          <p:cNvPr id="3" name="Content Placeholder 2">
            <a:extLst>
              <a:ext uri="{FF2B5EF4-FFF2-40B4-BE49-F238E27FC236}">
                <a16:creationId xmlns:a16="http://schemas.microsoft.com/office/drawing/2014/main" id="{B4A56337-4357-CE22-1F8C-5AF305FC02C9}"/>
              </a:ext>
            </a:extLst>
          </p:cNvPr>
          <p:cNvSpPr>
            <a:spLocks noGrp="1"/>
          </p:cNvSpPr>
          <p:nvPr>
            <p:ph idx="1"/>
          </p:nvPr>
        </p:nvSpPr>
        <p:spPr>
          <a:xfrm>
            <a:off x="420130" y="1474573"/>
            <a:ext cx="10933670" cy="5165124"/>
          </a:xfrm>
        </p:spPr>
        <p:txBody>
          <a:bodyPr>
            <a:normAutofit fontScale="92500" lnSpcReduction="20000"/>
          </a:bodyPr>
          <a:lstStyle/>
          <a:p>
            <a:r>
              <a:rPr lang="sr-Cyrl-RS" b="1" i="1" dirty="0"/>
              <a:t>Састојци</a:t>
            </a:r>
            <a:r>
              <a:rPr lang="sr-Latn-RS" b="1" i="1" dirty="0"/>
              <a:t>:</a:t>
            </a:r>
            <a:endParaRPr lang="sr-Latn-RS" dirty="0"/>
          </a:p>
          <a:p>
            <a:pPr>
              <a:buFont typeface="Arial" panose="020B0604020202020204" pitchFamily="34" charset="0"/>
              <a:buChar char="•"/>
            </a:pPr>
            <a:r>
              <a:rPr lang="sr-Cyrl-RS" dirty="0"/>
              <a:t>Брашно</a:t>
            </a:r>
            <a:r>
              <a:rPr lang="sr-Latn-RS" dirty="0"/>
              <a:t> 100 g</a:t>
            </a:r>
          </a:p>
          <a:p>
            <a:pPr>
              <a:buFont typeface="Arial" panose="020B0604020202020204" pitchFamily="34" charset="0"/>
              <a:buChar char="•"/>
            </a:pPr>
            <a:r>
              <a:rPr lang="sr-Cyrl-RS" dirty="0"/>
              <a:t>Прашак за пециво </a:t>
            </a:r>
            <a:r>
              <a:rPr lang="sr-Latn-RS" dirty="0"/>
              <a:t>5 g</a:t>
            </a:r>
          </a:p>
          <a:p>
            <a:pPr>
              <a:buFont typeface="Arial" panose="020B0604020202020204" pitchFamily="34" charset="0"/>
              <a:buChar char="•"/>
            </a:pPr>
            <a:r>
              <a:rPr lang="sr-Latn-RS" dirty="0"/>
              <a:t>1 </a:t>
            </a:r>
            <a:r>
              <a:rPr lang="sr-Cyrl-RS" dirty="0"/>
              <a:t>беланце</a:t>
            </a:r>
            <a:endParaRPr lang="sr-Latn-RS" dirty="0"/>
          </a:p>
          <a:p>
            <a:pPr>
              <a:buFont typeface="Arial" panose="020B0604020202020204" pitchFamily="34" charset="0"/>
              <a:buChar char="•"/>
            </a:pPr>
            <a:r>
              <a:rPr lang="sr-Cyrl-RS" dirty="0"/>
              <a:t>Газирана вода</a:t>
            </a:r>
            <a:r>
              <a:rPr lang="sr-Latn-RS" dirty="0"/>
              <a:t> (</a:t>
            </a:r>
            <a:r>
              <a:rPr lang="sr-Cyrl-RS" dirty="0"/>
              <a:t>хладн</a:t>
            </a:r>
            <a:r>
              <a:rPr lang="sr-Latn-RS" dirty="0"/>
              <a:t>a)</a:t>
            </a:r>
          </a:p>
          <a:p>
            <a:pPr>
              <a:buFont typeface="Arial" panose="020B0604020202020204" pitchFamily="34" charset="0"/>
              <a:buChar char="•"/>
            </a:pPr>
            <a:r>
              <a:rPr lang="sr-Cyrl-RS" dirty="0"/>
              <a:t>со</a:t>
            </a:r>
            <a:endParaRPr lang="sr-Latn-RS" dirty="0"/>
          </a:p>
          <a:p>
            <a:pPr>
              <a:buFont typeface="Arial" panose="020B0604020202020204" pitchFamily="34" charset="0"/>
              <a:buChar char="•"/>
            </a:pPr>
            <a:r>
              <a:rPr lang="sr-Cyrl-RS" dirty="0"/>
              <a:t>Уље за пржење</a:t>
            </a:r>
            <a:endParaRPr lang="sr-Latn-RS" dirty="0"/>
          </a:p>
          <a:p>
            <a:r>
              <a:rPr lang="sr-Cyrl-RS" b="1" i="1" dirty="0"/>
              <a:t>Припрема</a:t>
            </a:r>
            <a:r>
              <a:rPr lang="sr-Latn-RS" b="1" i="1" dirty="0"/>
              <a:t>:</a:t>
            </a:r>
            <a:endParaRPr lang="sr-Latn-RS" dirty="0"/>
          </a:p>
          <a:p>
            <a:pPr>
              <a:buFont typeface="Arial" panose="020B0604020202020204" pitchFamily="34" charset="0"/>
              <a:buChar char="•"/>
            </a:pPr>
            <a:r>
              <a:rPr lang="sr-Cyrl-RS" dirty="0"/>
              <a:t>Отворити</a:t>
            </a:r>
            <a:r>
              <a:rPr lang="sr-Latn-RS" dirty="0"/>
              <a:t> 5 </a:t>
            </a:r>
            <a:r>
              <a:rPr lang="sr-Cyrl-RS" dirty="0"/>
              <a:t>шкољки и извадити из љуштуре</a:t>
            </a:r>
            <a:endParaRPr lang="sr-Latn-RS" dirty="0"/>
          </a:p>
          <a:p>
            <a:pPr>
              <a:buFont typeface="Arial" panose="020B0604020202020204" pitchFamily="34" charset="0"/>
              <a:buChar char="•"/>
            </a:pPr>
            <a:r>
              <a:rPr lang="sr-Cyrl-RS" dirty="0"/>
              <a:t>Замесити брашно, беланце, прашак за пециво, воду и со </a:t>
            </a:r>
          </a:p>
          <a:p>
            <a:pPr>
              <a:buFont typeface="Arial" panose="020B0604020202020204" pitchFamily="34" charset="0"/>
              <a:buChar char="•"/>
            </a:pPr>
            <a:r>
              <a:rPr lang="sr-Cyrl-RS" dirty="0"/>
              <a:t>Добро измешати и охладити у фрижидеру</a:t>
            </a:r>
          </a:p>
          <a:p>
            <a:pPr>
              <a:buFont typeface="Arial" panose="020B0604020202020204" pitchFamily="34" charset="0"/>
              <a:buChar char="•"/>
            </a:pPr>
            <a:r>
              <a:rPr lang="sr-Cyrl-RS" dirty="0"/>
              <a:t>Убацити шкољке у смесу а затим пржити на угрејаном уљу </a:t>
            </a:r>
            <a:endParaRPr lang="sr-Latn-RS" dirty="0"/>
          </a:p>
          <a:p>
            <a:endParaRPr lang="sr-Latn-RS" dirty="0"/>
          </a:p>
        </p:txBody>
      </p:sp>
    </p:spTree>
    <p:extLst>
      <p:ext uri="{BB962C8B-B14F-4D97-AF65-F5344CB8AC3E}">
        <p14:creationId xmlns:p14="http://schemas.microsoft.com/office/powerpoint/2010/main" val="3571436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6EBA-982E-93D9-2870-B3B9C53FE664}"/>
              </a:ext>
            </a:extLst>
          </p:cNvPr>
          <p:cNvSpPr>
            <a:spLocks noGrp="1"/>
          </p:cNvSpPr>
          <p:nvPr>
            <p:ph type="title"/>
          </p:nvPr>
        </p:nvSpPr>
        <p:spPr/>
        <p:txBody>
          <a:bodyPr/>
          <a:lstStyle/>
          <a:p>
            <a:r>
              <a:rPr lang="sr-Cyrl-RS" dirty="0"/>
              <a:t>Остриге са дињом</a:t>
            </a:r>
            <a:endParaRPr lang="sr-Latn-RS" dirty="0"/>
          </a:p>
        </p:txBody>
      </p:sp>
      <p:sp>
        <p:nvSpPr>
          <p:cNvPr id="3" name="Content Placeholder 2">
            <a:extLst>
              <a:ext uri="{FF2B5EF4-FFF2-40B4-BE49-F238E27FC236}">
                <a16:creationId xmlns:a16="http://schemas.microsoft.com/office/drawing/2014/main" id="{3DF0761F-5930-FC72-65BF-D305B2E10E40}"/>
              </a:ext>
            </a:extLst>
          </p:cNvPr>
          <p:cNvSpPr>
            <a:spLocks noGrp="1"/>
          </p:cNvSpPr>
          <p:nvPr>
            <p:ph idx="1"/>
          </p:nvPr>
        </p:nvSpPr>
        <p:spPr/>
        <p:txBody>
          <a:bodyPr/>
          <a:lstStyle/>
          <a:p>
            <a:r>
              <a:rPr lang="sr-Cyrl-RS" dirty="0"/>
              <a:t>Остриге 8 комада</a:t>
            </a:r>
          </a:p>
          <a:p>
            <a:r>
              <a:rPr lang="sr-Cyrl-RS" dirty="0"/>
              <a:t>300г диње</a:t>
            </a:r>
          </a:p>
          <a:p>
            <a:r>
              <a:rPr lang="sr-Cyrl-RS" dirty="0"/>
              <a:t>2 лимуна</a:t>
            </a:r>
          </a:p>
          <a:p>
            <a:r>
              <a:rPr lang="sr-Cyrl-RS" dirty="0"/>
              <a:t>лед</a:t>
            </a:r>
            <a:endParaRPr lang="sr-Latn-RS" dirty="0"/>
          </a:p>
        </p:txBody>
      </p:sp>
    </p:spTree>
    <p:extLst>
      <p:ext uri="{BB962C8B-B14F-4D97-AF65-F5344CB8AC3E}">
        <p14:creationId xmlns:p14="http://schemas.microsoft.com/office/powerpoint/2010/main" val="1623533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5E037-E23B-7851-9E95-4203060EA4CE}"/>
              </a:ext>
            </a:extLst>
          </p:cNvPr>
          <p:cNvSpPr>
            <a:spLocks noGrp="1"/>
          </p:cNvSpPr>
          <p:nvPr>
            <p:ph type="title"/>
          </p:nvPr>
        </p:nvSpPr>
        <p:spPr/>
        <p:txBody>
          <a:bodyPr/>
          <a:lstStyle/>
          <a:p>
            <a:r>
              <a:rPr lang="sr-Cyrl-RS" dirty="0"/>
              <a:t>ДАГЊА – </a:t>
            </a:r>
            <a:r>
              <a:rPr lang="sr-Latn-RS" b="1" i="1" dirty="0"/>
              <a:t>Mytilus</a:t>
            </a:r>
            <a:r>
              <a:rPr lang="sr-Cyrl-RS" b="1" i="1" dirty="0"/>
              <a:t> </a:t>
            </a:r>
            <a:r>
              <a:rPr lang="sr-Latn-RS" b="1" i="1" dirty="0"/>
              <a:t>sp.</a:t>
            </a:r>
            <a:endParaRPr lang="sr-Latn-RS" dirty="0"/>
          </a:p>
        </p:txBody>
      </p:sp>
      <p:pic>
        <p:nvPicPr>
          <p:cNvPr id="5" name="Picture 4">
            <a:extLst>
              <a:ext uri="{FF2B5EF4-FFF2-40B4-BE49-F238E27FC236}">
                <a16:creationId xmlns:a16="http://schemas.microsoft.com/office/drawing/2014/main" id="{415E4419-3404-0A64-E778-106A03E46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184" y="4183951"/>
            <a:ext cx="2760963" cy="2604414"/>
          </a:xfrm>
          <a:prstGeom prst="rect">
            <a:avLst/>
          </a:prstGeom>
        </p:spPr>
      </p:pic>
      <p:sp>
        <p:nvSpPr>
          <p:cNvPr id="3" name="Content Placeholder 2">
            <a:extLst>
              <a:ext uri="{FF2B5EF4-FFF2-40B4-BE49-F238E27FC236}">
                <a16:creationId xmlns:a16="http://schemas.microsoft.com/office/drawing/2014/main" id="{83505506-420F-C251-6402-05C80DC86B46}"/>
              </a:ext>
            </a:extLst>
          </p:cNvPr>
          <p:cNvSpPr>
            <a:spLocks noGrp="1"/>
          </p:cNvSpPr>
          <p:nvPr>
            <p:ph idx="1"/>
          </p:nvPr>
        </p:nvSpPr>
        <p:spPr>
          <a:xfrm>
            <a:off x="164757" y="1589903"/>
            <a:ext cx="11335265" cy="5082746"/>
          </a:xfrm>
        </p:spPr>
        <p:txBody>
          <a:bodyPr/>
          <a:lstStyle/>
          <a:p>
            <a:r>
              <a:rPr lang="ru-RU" dirty="0"/>
              <a:t>Оно што је каменица за имућније, то је дагња за сиромашнији свет. Шкољка има облик лепезе, састављена је из две потпуно исте, дугуљасте половине, чврсто повезане еластичним обручом. Боја јој је црно-модрикаста, а изнутра бледоседефаста. </a:t>
            </a:r>
          </a:p>
          <a:p>
            <a:r>
              <a:rPr lang="ru-RU" dirty="0"/>
              <a:t>Млађи примерци су сјајнији и чистији. Шкољка може да нарасте до 15 цм, и достигне тежину од 0,20 кг. Тржишну величину од 6-8 цм дагња постиже већ након прве године живота. </a:t>
            </a:r>
          </a:p>
          <a:p>
            <a:r>
              <a:rPr lang="ru-RU" dirty="0"/>
              <a:t>Живи у гроздовима, на пешчаним спрудовима, подводним литицама, причвршћена за подлогу специјалном материјом хитинског састава коју лучи њена унутрашња жлезда. </a:t>
            </a:r>
            <a:endParaRPr lang="sr-Latn-RS" dirty="0"/>
          </a:p>
        </p:txBody>
      </p:sp>
    </p:spTree>
    <p:extLst>
      <p:ext uri="{BB962C8B-B14F-4D97-AF65-F5344CB8AC3E}">
        <p14:creationId xmlns:p14="http://schemas.microsoft.com/office/powerpoint/2010/main" val="2668606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326987-7298-EAB9-29AB-287052C30BF3}"/>
              </a:ext>
            </a:extLst>
          </p:cNvPr>
          <p:cNvSpPr>
            <a:spLocks noGrp="1"/>
          </p:cNvSpPr>
          <p:nvPr>
            <p:ph idx="1"/>
          </p:nvPr>
        </p:nvSpPr>
        <p:spPr>
          <a:xfrm>
            <a:off x="288324" y="1825625"/>
            <a:ext cx="11813060" cy="4822310"/>
          </a:xfrm>
        </p:spPr>
        <p:txBody>
          <a:bodyPr>
            <a:normAutofit/>
          </a:bodyPr>
          <a:lstStyle/>
          <a:p>
            <a:r>
              <a:rPr lang="sr-Cyrl-RS" dirty="0"/>
              <a:t>У дубину се спушта до 4 м у појасу плиме и осеке. Храни се планктонима. Дагња се лови целе године, највише у топлим месецима, јер је тада највеће хранљиве вредности. </a:t>
            </a:r>
          </a:p>
          <a:p>
            <a:r>
              <a:rPr lang="sr-Cyrl-RS" dirty="0"/>
              <a:t>Месо јој је жућкасте боје, најукусније је у јесен и рано пролеће. </a:t>
            </a:r>
          </a:p>
          <a:p>
            <a:r>
              <a:rPr lang="sr-Cyrl-RS" dirty="0"/>
              <a:t>Гастрономске особине: месо дагње је укусно и врло хранљиво. Месо шкољки садржи 82% воде, 10% беланчевина, 1% масти, 5% угљених хидрата, и 2% неоргонских састојака. </a:t>
            </a:r>
          </a:p>
          <a:p>
            <a:r>
              <a:rPr lang="sr-Cyrl-RS" dirty="0"/>
              <a:t>Чистог меса има 17-20%. Због наведених особина, месо дагње је веома тражено. Дагња може да се конзумира пресна и термички обрађена. </a:t>
            </a:r>
          </a:p>
          <a:p>
            <a:r>
              <a:rPr lang="sr-Cyrl-RS" dirty="0"/>
              <a:t>Лов дагњи је дозвољен када достигну величину од 6 цм. </a:t>
            </a:r>
            <a:endParaRPr lang="sr-Latn-RS" dirty="0"/>
          </a:p>
        </p:txBody>
      </p:sp>
      <p:sp>
        <p:nvSpPr>
          <p:cNvPr id="4" name="Title 1">
            <a:extLst>
              <a:ext uri="{FF2B5EF4-FFF2-40B4-BE49-F238E27FC236}">
                <a16:creationId xmlns:a16="http://schemas.microsoft.com/office/drawing/2014/main" id="{F86049DF-7A69-8832-B8E4-DBFE16A7BB5E}"/>
              </a:ext>
            </a:extLst>
          </p:cNvPr>
          <p:cNvSpPr>
            <a:spLocks noGrp="1"/>
          </p:cNvSpPr>
          <p:nvPr>
            <p:ph type="title"/>
          </p:nvPr>
        </p:nvSpPr>
        <p:spPr>
          <a:xfrm>
            <a:off x="838200" y="365125"/>
            <a:ext cx="10515600" cy="1325563"/>
          </a:xfrm>
        </p:spPr>
        <p:txBody>
          <a:bodyPr/>
          <a:lstStyle/>
          <a:p>
            <a:r>
              <a:rPr lang="sr-Cyrl-RS" dirty="0"/>
              <a:t>ДАГЊА</a:t>
            </a:r>
            <a:endParaRPr lang="sr-Latn-RS" dirty="0"/>
          </a:p>
        </p:txBody>
      </p:sp>
      <p:pic>
        <p:nvPicPr>
          <p:cNvPr id="5" name="Picture 4">
            <a:extLst>
              <a:ext uri="{FF2B5EF4-FFF2-40B4-BE49-F238E27FC236}">
                <a16:creationId xmlns:a16="http://schemas.microsoft.com/office/drawing/2014/main" id="{5A796B4B-2A4B-3E11-ACFC-66C3CDB33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1265" y="82550"/>
            <a:ext cx="1994843" cy="1881733"/>
          </a:xfrm>
          <a:prstGeom prst="rect">
            <a:avLst/>
          </a:prstGeom>
        </p:spPr>
      </p:pic>
    </p:spTree>
    <p:extLst>
      <p:ext uri="{BB962C8B-B14F-4D97-AF65-F5344CB8AC3E}">
        <p14:creationId xmlns:p14="http://schemas.microsoft.com/office/powerpoint/2010/main" val="2410039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FA87-FFAA-CF37-BD69-ECC1EAB5D9A5}"/>
              </a:ext>
            </a:extLst>
          </p:cNvPr>
          <p:cNvSpPr>
            <a:spLocks noGrp="1"/>
          </p:cNvSpPr>
          <p:nvPr>
            <p:ph type="title"/>
          </p:nvPr>
        </p:nvSpPr>
        <p:spPr/>
        <p:txBody>
          <a:bodyPr/>
          <a:lstStyle/>
          <a:p>
            <a:r>
              <a:rPr lang="sr-Cyrl-RS" dirty="0"/>
              <a:t>Мушуле на бузару</a:t>
            </a:r>
            <a:endParaRPr lang="sr-Latn-RS" dirty="0"/>
          </a:p>
        </p:txBody>
      </p:sp>
      <p:pic>
        <p:nvPicPr>
          <p:cNvPr id="5" name="Content Placeholder 4">
            <a:extLst>
              <a:ext uri="{FF2B5EF4-FFF2-40B4-BE49-F238E27FC236}">
                <a16:creationId xmlns:a16="http://schemas.microsoft.com/office/drawing/2014/main" id="{1F9EAE06-AF79-9361-E56D-6B756C49D1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06662"/>
            <a:ext cx="7913218" cy="4351338"/>
          </a:xfrm>
        </p:spPr>
      </p:pic>
      <p:pic>
        <p:nvPicPr>
          <p:cNvPr id="6" name="Picture 5">
            <a:extLst>
              <a:ext uri="{FF2B5EF4-FFF2-40B4-BE49-F238E27FC236}">
                <a16:creationId xmlns:a16="http://schemas.microsoft.com/office/drawing/2014/main" id="{1AA679AE-7EF6-713F-A327-BA6D4F985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951" y="-53975"/>
            <a:ext cx="6350000" cy="4305300"/>
          </a:xfrm>
          <a:prstGeom prst="rect">
            <a:avLst/>
          </a:prstGeom>
        </p:spPr>
      </p:pic>
    </p:spTree>
    <p:extLst>
      <p:ext uri="{BB962C8B-B14F-4D97-AF65-F5344CB8AC3E}">
        <p14:creationId xmlns:p14="http://schemas.microsoft.com/office/powerpoint/2010/main" val="3806536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858D62-F49A-C38D-15CE-8F94DB40A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7785" y="0"/>
            <a:ext cx="9844216" cy="6858000"/>
          </a:xfrm>
          <a:prstGeom prst="rect">
            <a:avLst/>
          </a:prstGeom>
        </p:spPr>
      </p:pic>
      <p:sp>
        <p:nvSpPr>
          <p:cNvPr id="2" name="Title 1">
            <a:extLst>
              <a:ext uri="{FF2B5EF4-FFF2-40B4-BE49-F238E27FC236}">
                <a16:creationId xmlns:a16="http://schemas.microsoft.com/office/drawing/2014/main" id="{82FAA270-AC4F-D4E1-6656-ADFE6B58BB16}"/>
              </a:ext>
            </a:extLst>
          </p:cNvPr>
          <p:cNvSpPr>
            <a:spLocks noGrp="1"/>
          </p:cNvSpPr>
          <p:nvPr>
            <p:ph type="title"/>
          </p:nvPr>
        </p:nvSpPr>
        <p:spPr/>
        <p:txBody>
          <a:bodyPr/>
          <a:lstStyle/>
          <a:p>
            <a:r>
              <a:rPr lang="sr-Cyrl-RS" dirty="0"/>
              <a:t>ПРСТАЦ</a:t>
            </a:r>
            <a:endParaRPr lang="sr-Latn-RS" dirty="0"/>
          </a:p>
        </p:txBody>
      </p:sp>
      <p:sp>
        <p:nvSpPr>
          <p:cNvPr id="3" name="Content Placeholder 2">
            <a:extLst>
              <a:ext uri="{FF2B5EF4-FFF2-40B4-BE49-F238E27FC236}">
                <a16:creationId xmlns:a16="http://schemas.microsoft.com/office/drawing/2014/main" id="{7942C012-BFC0-4280-68F1-71236E7F20B7}"/>
              </a:ext>
            </a:extLst>
          </p:cNvPr>
          <p:cNvSpPr>
            <a:spLocks noGrp="1"/>
          </p:cNvSpPr>
          <p:nvPr>
            <p:ph idx="1"/>
          </p:nvPr>
        </p:nvSpPr>
        <p:spPr>
          <a:xfrm>
            <a:off x="238897" y="1779373"/>
            <a:ext cx="11114903" cy="4893276"/>
          </a:xfrm>
        </p:spPr>
        <p:txBody>
          <a:bodyPr/>
          <a:lstStyle/>
          <a:p>
            <a:r>
              <a:rPr lang="ru-RU" dirty="0">
                <a:highlight>
                  <a:srgbClr val="C0C0C0"/>
                </a:highlight>
              </a:rPr>
              <a:t>Припада породици </a:t>
            </a:r>
            <a:r>
              <a:rPr lang="ru-RU" i="1" dirty="0">
                <a:highlight>
                  <a:srgbClr val="C0C0C0"/>
                </a:highlight>
              </a:rPr>
              <a:t>MYTILIDAE</a:t>
            </a:r>
            <a:r>
              <a:rPr lang="ru-RU" dirty="0">
                <a:highlight>
                  <a:srgbClr val="C0C0C0"/>
                </a:highlight>
              </a:rPr>
              <a:t>-а. Боја му је светлија или тамније кестењаста. Највећа дужина прстаца је 12 цм, а тежина до 40 г. </a:t>
            </a:r>
          </a:p>
          <a:p>
            <a:r>
              <a:rPr lang="ru-RU" dirty="0">
                <a:highlight>
                  <a:srgbClr val="C0C0C0"/>
                </a:highlight>
              </a:rPr>
              <a:t>Средна ловна тежина око 20 г. Мрести се крајем пролећа и лета. Живи у  бусену у камену, а лови се током целе године, лакше у топлим месецима. </a:t>
            </a:r>
          </a:p>
          <a:p>
            <a:r>
              <a:rPr lang="ru-RU" dirty="0">
                <a:highlight>
                  <a:srgbClr val="C0C0C0"/>
                </a:highlight>
              </a:rPr>
              <a:t>Из камена се вади лупањем. Камен у којем је насељен прстац лако се препознаје по ситним рупицама на површини. </a:t>
            </a:r>
          </a:p>
          <a:p>
            <a:r>
              <a:rPr lang="ru-RU" dirty="0">
                <a:highlight>
                  <a:srgbClr val="C0C0C0"/>
                </a:highlight>
              </a:rPr>
              <a:t>Распрострањен је по каменој обали до 10 м дубине. Одабира мирна станишта, али где има јачег струјања воде. У сувише ослађеној води га нема. </a:t>
            </a:r>
            <a:endParaRPr lang="sr-Latn-RS" dirty="0">
              <a:highlight>
                <a:srgbClr val="C0C0C0"/>
              </a:highlight>
            </a:endParaRPr>
          </a:p>
        </p:txBody>
      </p:sp>
    </p:spTree>
    <p:extLst>
      <p:ext uri="{BB962C8B-B14F-4D97-AF65-F5344CB8AC3E}">
        <p14:creationId xmlns:p14="http://schemas.microsoft.com/office/powerpoint/2010/main" val="1250208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F3F7A1-1612-15E5-7337-E7A3A7442B19}"/>
              </a:ext>
            </a:extLst>
          </p:cNvPr>
          <p:cNvPicPr>
            <a:picLocks noChangeAspect="1"/>
          </p:cNvPicPr>
          <p:nvPr/>
        </p:nvPicPr>
        <p:blipFill>
          <a:blip r:embed="rId2"/>
          <a:stretch>
            <a:fillRect/>
          </a:stretch>
        </p:blipFill>
        <p:spPr>
          <a:xfrm>
            <a:off x="6806241" y="2931811"/>
            <a:ext cx="5325374" cy="3926189"/>
          </a:xfrm>
          <a:prstGeom prst="rect">
            <a:avLst/>
          </a:prstGeom>
        </p:spPr>
      </p:pic>
      <p:pic>
        <p:nvPicPr>
          <p:cNvPr id="9" name="Picture 8">
            <a:extLst>
              <a:ext uri="{FF2B5EF4-FFF2-40B4-BE49-F238E27FC236}">
                <a16:creationId xmlns:a16="http://schemas.microsoft.com/office/drawing/2014/main" id="{3BC91214-BE2F-D229-01FD-F2F0812687F5}"/>
              </a:ext>
            </a:extLst>
          </p:cNvPr>
          <p:cNvPicPr>
            <a:picLocks noChangeAspect="1"/>
          </p:cNvPicPr>
          <p:nvPr/>
        </p:nvPicPr>
        <p:blipFill>
          <a:blip r:embed="rId3"/>
          <a:stretch>
            <a:fillRect/>
          </a:stretch>
        </p:blipFill>
        <p:spPr>
          <a:xfrm>
            <a:off x="1234296" y="2893018"/>
            <a:ext cx="4622321" cy="3889766"/>
          </a:xfrm>
          <a:prstGeom prst="rect">
            <a:avLst/>
          </a:prstGeom>
        </p:spPr>
      </p:pic>
      <p:sp>
        <p:nvSpPr>
          <p:cNvPr id="5" name="Content Placeholder 4">
            <a:extLst>
              <a:ext uri="{FF2B5EF4-FFF2-40B4-BE49-F238E27FC236}">
                <a16:creationId xmlns:a16="http://schemas.microsoft.com/office/drawing/2014/main" id="{85F7067E-F3F9-D197-3DC4-2F244BAEAFD6}"/>
              </a:ext>
            </a:extLst>
          </p:cNvPr>
          <p:cNvSpPr>
            <a:spLocks noGrp="1"/>
          </p:cNvSpPr>
          <p:nvPr>
            <p:ph idx="1"/>
          </p:nvPr>
        </p:nvSpPr>
        <p:spPr>
          <a:xfrm>
            <a:off x="362310" y="1397479"/>
            <a:ext cx="7893170" cy="4779484"/>
          </a:xfrm>
        </p:spPr>
        <p:txBody>
          <a:bodyPr>
            <a:normAutofit/>
          </a:bodyPr>
          <a:lstStyle/>
          <a:p>
            <a:r>
              <a:rPr lang="sr-Cyrl-RS" sz="3200" dirty="0"/>
              <a:t>Величине од 1-2мм до 2м у пречнику</a:t>
            </a:r>
          </a:p>
          <a:p>
            <a:r>
              <a:rPr lang="sr-Cyrl-RS" sz="3200" dirty="0"/>
              <a:t>Бочно спљоштено тело у двокапкој љуштури</a:t>
            </a:r>
          </a:p>
          <a:p>
            <a:r>
              <a:rPr lang="sr-Cyrl-RS" sz="3200" dirty="0"/>
              <a:t>Предњи крај љуштуре је шири, задњи крај је ужи</a:t>
            </a:r>
          </a:p>
          <a:p>
            <a:r>
              <a:rPr lang="sr-Cyrl-RS" sz="3200" dirty="0"/>
              <a:t>Капци су спојени мишићима</a:t>
            </a:r>
          </a:p>
          <a:p>
            <a:r>
              <a:rPr lang="sr-Cyrl-RS" sz="3200" dirty="0"/>
              <a:t>Унутрашња површина је прекривена седефастим слојем</a:t>
            </a:r>
            <a:endParaRPr lang="sr-Latn-RS" sz="3200" dirty="0"/>
          </a:p>
        </p:txBody>
      </p:sp>
      <p:sp>
        <p:nvSpPr>
          <p:cNvPr id="12" name="Title 1">
            <a:extLst>
              <a:ext uri="{FF2B5EF4-FFF2-40B4-BE49-F238E27FC236}">
                <a16:creationId xmlns:a16="http://schemas.microsoft.com/office/drawing/2014/main" id="{C197676C-72C9-047B-F2B0-BD45B7058ECB}"/>
              </a:ext>
            </a:extLst>
          </p:cNvPr>
          <p:cNvSpPr>
            <a:spLocks noGrp="1"/>
          </p:cNvSpPr>
          <p:nvPr>
            <p:ph type="title"/>
          </p:nvPr>
        </p:nvSpPr>
        <p:spPr>
          <a:xfrm>
            <a:off x="838200" y="365125"/>
            <a:ext cx="10515600" cy="779463"/>
          </a:xfrm>
        </p:spPr>
        <p:txBody>
          <a:bodyPr>
            <a:normAutofit/>
          </a:bodyPr>
          <a:lstStyle/>
          <a:p>
            <a:r>
              <a:rPr lang="sr-Cyrl-RS" dirty="0"/>
              <a:t>Опште карактеристике</a:t>
            </a:r>
            <a:endParaRPr lang="sr-Latn-RS" dirty="0"/>
          </a:p>
        </p:txBody>
      </p:sp>
      <p:pic>
        <p:nvPicPr>
          <p:cNvPr id="16" name="Picture 15">
            <a:extLst>
              <a:ext uri="{FF2B5EF4-FFF2-40B4-BE49-F238E27FC236}">
                <a16:creationId xmlns:a16="http://schemas.microsoft.com/office/drawing/2014/main" id="{6EDDD8AE-6761-6D1C-D9D1-822D7F329F94}"/>
              </a:ext>
            </a:extLst>
          </p:cNvPr>
          <p:cNvPicPr>
            <a:picLocks noChangeAspect="1"/>
          </p:cNvPicPr>
          <p:nvPr/>
        </p:nvPicPr>
        <p:blipFill>
          <a:blip r:embed="rId4"/>
          <a:stretch>
            <a:fillRect/>
          </a:stretch>
        </p:blipFill>
        <p:spPr>
          <a:xfrm>
            <a:off x="8324490" y="104102"/>
            <a:ext cx="3424687" cy="2931811"/>
          </a:xfrm>
          <a:prstGeom prst="rect">
            <a:avLst/>
          </a:prstGeom>
        </p:spPr>
      </p:pic>
    </p:spTree>
    <p:extLst>
      <p:ext uri="{BB962C8B-B14F-4D97-AF65-F5344CB8AC3E}">
        <p14:creationId xmlns:p14="http://schemas.microsoft.com/office/powerpoint/2010/main" val="4165757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3F0A-2FE8-A68D-B661-A262C50A31B0}"/>
              </a:ext>
            </a:extLst>
          </p:cNvPr>
          <p:cNvSpPr>
            <a:spLocks noGrp="1"/>
          </p:cNvSpPr>
          <p:nvPr>
            <p:ph type="title"/>
          </p:nvPr>
        </p:nvSpPr>
        <p:spPr/>
        <p:txBody>
          <a:bodyPr/>
          <a:lstStyle/>
          <a:p>
            <a:r>
              <a:rPr lang="sr-Cyrl-RS" dirty="0"/>
              <a:t>ПРСТАЦ</a:t>
            </a:r>
            <a:endParaRPr lang="sr-Latn-RS" dirty="0"/>
          </a:p>
        </p:txBody>
      </p:sp>
      <p:pic>
        <p:nvPicPr>
          <p:cNvPr id="5" name="Content Placeholder 4">
            <a:extLst>
              <a:ext uri="{FF2B5EF4-FFF2-40B4-BE49-F238E27FC236}">
                <a16:creationId xmlns:a16="http://schemas.microsoft.com/office/drawing/2014/main" id="{DD342CD3-28A4-055E-2E15-6D80F13061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53" y="2311658"/>
            <a:ext cx="3195597" cy="4351338"/>
          </a:xfrm>
        </p:spPr>
      </p:pic>
      <p:pic>
        <p:nvPicPr>
          <p:cNvPr id="7" name="Picture 6">
            <a:extLst>
              <a:ext uri="{FF2B5EF4-FFF2-40B4-BE49-F238E27FC236}">
                <a16:creationId xmlns:a16="http://schemas.microsoft.com/office/drawing/2014/main" id="{FA79CF7B-CD21-65AB-2593-17E46C37A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0" y="1466335"/>
            <a:ext cx="8572500" cy="4733925"/>
          </a:xfrm>
          <a:prstGeom prst="rect">
            <a:avLst/>
          </a:prstGeom>
        </p:spPr>
      </p:pic>
    </p:spTree>
    <p:extLst>
      <p:ext uri="{BB962C8B-B14F-4D97-AF65-F5344CB8AC3E}">
        <p14:creationId xmlns:p14="http://schemas.microsoft.com/office/powerpoint/2010/main" val="3490397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6D88-B805-04B9-3239-2D404E0C2632}"/>
              </a:ext>
            </a:extLst>
          </p:cNvPr>
          <p:cNvSpPr>
            <a:spLocks noGrp="1"/>
          </p:cNvSpPr>
          <p:nvPr>
            <p:ph type="title"/>
          </p:nvPr>
        </p:nvSpPr>
        <p:spPr/>
        <p:txBody>
          <a:bodyPr/>
          <a:lstStyle/>
          <a:p>
            <a:r>
              <a:rPr lang="sr-Cyrl-RS" dirty="0"/>
              <a:t>КАПИЦА, СРЧАНКА</a:t>
            </a:r>
            <a:endParaRPr lang="sr-Latn-RS" dirty="0"/>
          </a:p>
        </p:txBody>
      </p:sp>
      <p:sp>
        <p:nvSpPr>
          <p:cNvPr id="3" name="Content Placeholder 2">
            <a:extLst>
              <a:ext uri="{FF2B5EF4-FFF2-40B4-BE49-F238E27FC236}">
                <a16:creationId xmlns:a16="http://schemas.microsoft.com/office/drawing/2014/main" id="{C13D6A5A-66BB-4CB6-8408-350C897085AF}"/>
              </a:ext>
            </a:extLst>
          </p:cNvPr>
          <p:cNvSpPr>
            <a:spLocks noGrp="1"/>
          </p:cNvSpPr>
          <p:nvPr>
            <p:ph idx="1"/>
          </p:nvPr>
        </p:nvSpPr>
        <p:spPr>
          <a:xfrm>
            <a:off x="107091" y="1416908"/>
            <a:ext cx="6825050" cy="5239265"/>
          </a:xfrm>
        </p:spPr>
        <p:txBody>
          <a:bodyPr>
            <a:noAutofit/>
          </a:bodyPr>
          <a:lstStyle/>
          <a:p>
            <a:r>
              <a:rPr lang="ru-RU" sz="3200" dirty="0"/>
              <a:t>Боја јој је млечно–сиво-руменкаста. Достиже максималну величину до 5 цм, а тежину до 40 г, средње ловне тежине до 20 г. </a:t>
            </a:r>
          </a:p>
          <a:p>
            <a:r>
              <a:rPr lang="ru-RU" sz="3200" dirty="0"/>
              <a:t>Мрести се током пролећа и лета. </a:t>
            </a:r>
          </a:p>
          <a:p>
            <a:r>
              <a:rPr lang="ru-RU" sz="3200" dirty="0"/>
              <a:t>Ова шкољка распрострањена је по целом Јадрану у муљевитом љуштурном појасу од 4-10 м дубине. </a:t>
            </a:r>
          </a:p>
          <a:p>
            <a:r>
              <a:rPr lang="ru-RU" sz="3200" dirty="0"/>
              <a:t>Лови се током целе године као и остале шкољке.</a:t>
            </a:r>
            <a:endParaRPr lang="sr-Latn-RS" sz="3200" dirty="0"/>
          </a:p>
        </p:txBody>
      </p:sp>
      <p:pic>
        <p:nvPicPr>
          <p:cNvPr id="5" name="Picture 4">
            <a:extLst>
              <a:ext uri="{FF2B5EF4-FFF2-40B4-BE49-F238E27FC236}">
                <a16:creationId xmlns:a16="http://schemas.microsoft.com/office/drawing/2014/main" id="{A7D8905E-0A85-A063-75BE-5FABE1877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141" y="2247732"/>
            <a:ext cx="5259859" cy="4610268"/>
          </a:xfrm>
          <a:prstGeom prst="rect">
            <a:avLst/>
          </a:prstGeom>
        </p:spPr>
      </p:pic>
      <p:pic>
        <p:nvPicPr>
          <p:cNvPr id="6" name="Picture 5">
            <a:extLst>
              <a:ext uri="{FF2B5EF4-FFF2-40B4-BE49-F238E27FC236}">
                <a16:creationId xmlns:a16="http://schemas.microsoft.com/office/drawing/2014/main" id="{D8BD42FD-DDB5-AF3A-DFE5-D09A643A45C2}"/>
              </a:ext>
            </a:extLst>
          </p:cNvPr>
          <p:cNvPicPr>
            <a:picLocks noChangeAspect="1"/>
          </p:cNvPicPr>
          <p:nvPr/>
        </p:nvPicPr>
        <p:blipFill>
          <a:blip r:embed="rId3"/>
          <a:stretch>
            <a:fillRect/>
          </a:stretch>
        </p:blipFill>
        <p:spPr>
          <a:xfrm>
            <a:off x="6932141" y="0"/>
            <a:ext cx="5259859" cy="3135489"/>
          </a:xfrm>
          <a:prstGeom prst="rect">
            <a:avLst/>
          </a:prstGeom>
        </p:spPr>
      </p:pic>
    </p:spTree>
    <p:extLst>
      <p:ext uri="{BB962C8B-B14F-4D97-AF65-F5344CB8AC3E}">
        <p14:creationId xmlns:p14="http://schemas.microsoft.com/office/powerpoint/2010/main" val="739500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A1123-4164-5229-F8B3-7CD9CE96AC15}"/>
              </a:ext>
            </a:extLst>
          </p:cNvPr>
          <p:cNvSpPr>
            <a:spLocks noGrp="1"/>
          </p:cNvSpPr>
          <p:nvPr>
            <p:ph type="title"/>
          </p:nvPr>
        </p:nvSpPr>
        <p:spPr/>
        <p:txBody>
          <a:bodyPr/>
          <a:lstStyle/>
          <a:p>
            <a:r>
              <a:rPr lang="sr-Cyrl-RS" dirty="0"/>
              <a:t>ЈАКОПСКА КАПИЦА - </a:t>
            </a:r>
            <a:r>
              <a:rPr lang="sr-Latn-RS" i="1" dirty="0"/>
              <a:t>Pecten jacobaeus</a:t>
            </a:r>
            <a:endParaRPr lang="sr-Latn-RS" dirty="0"/>
          </a:p>
        </p:txBody>
      </p:sp>
      <p:sp>
        <p:nvSpPr>
          <p:cNvPr id="3" name="Content Placeholder 2">
            <a:extLst>
              <a:ext uri="{FF2B5EF4-FFF2-40B4-BE49-F238E27FC236}">
                <a16:creationId xmlns:a16="http://schemas.microsoft.com/office/drawing/2014/main" id="{B097235C-85A7-66E9-D186-B7FD3F3BBF71}"/>
              </a:ext>
            </a:extLst>
          </p:cNvPr>
          <p:cNvSpPr>
            <a:spLocks noGrp="1"/>
          </p:cNvSpPr>
          <p:nvPr>
            <p:ph idx="1"/>
          </p:nvPr>
        </p:nvSpPr>
        <p:spPr>
          <a:xfrm>
            <a:off x="98855" y="1690688"/>
            <a:ext cx="8102116" cy="5056101"/>
          </a:xfrm>
        </p:spPr>
        <p:txBody>
          <a:bodyPr>
            <a:normAutofit lnSpcReduction="10000"/>
          </a:bodyPr>
          <a:lstStyle/>
          <a:p>
            <a:r>
              <a:rPr lang="sr-Cyrl-RS" dirty="0"/>
              <a:t>Лепезастог облика. Састоји се од две љуштуре повезане еластичним обручем. Набране су зракастим ребрима. </a:t>
            </a:r>
          </a:p>
          <a:p>
            <a:r>
              <a:rPr lang="sr-Cyrl-RS" dirty="0"/>
              <a:t>Ове шкољке мењају боју према околини. </a:t>
            </a:r>
          </a:p>
          <a:p>
            <a:r>
              <a:rPr lang="sr-Cyrl-RS" dirty="0"/>
              <a:t>Максимална дужина ове шкољке креће се од 8-15 цм, средња ловна тежина 40г. </a:t>
            </a:r>
          </a:p>
          <a:p>
            <a:r>
              <a:rPr lang="sr-Cyrl-RS" dirty="0"/>
              <a:t>Мрести се крајем пролећа и лета. </a:t>
            </a:r>
          </a:p>
          <a:p>
            <a:r>
              <a:rPr lang="sr-Cyrl-RS" dirty="0"/>
              <a:t>Одговара јој прилив слатких вода. Ове шкољке живе и у средоземљу, Атлантском океану, Северном мору. Важност јакопских капица релативно је мала. Више се користи љуштура него месо шкољке.</a:t>
            </a:r>
            <a:endParaRPr lang="sr-Latn-RS" dirty="0"/>
          </a:p>
        </p:txBody>
      </p:sp>
      <p:pic>
        <p:nvPicPr>
          <p:cNvPr id="5" name="Picture 4">
            <a:extLst>
              <a:ext uri="{FF2B5EF4-FFF2-40B4-BE49-F238E27FC236}">
                <a16:creationId xmlns:a16="http://schemas.microsoft.com/office/drawing/2014/main" id="{E79A03DC-656A-CF52-3F73-B1F1F719C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0971" y="1927655"/>
            <a:ext cx="4054560" cy="3851189"/>
          </a:xfrm>
          <a:prstGeom prst="rect">
            <a:avLst/>
          </a:prstGeom>
        </p:spPr>
      </p:pic>
    </p:spTree>
    <p:extLst>
      <p:ext uri="{BB962C8B-B14F-4D97-AF65-F5344CB8AC3E}">
        <p14:creationId xmlns:p14="http://schemas.microsoft.com/office/powerpoint/2010/main" val="3550767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C711-F1D3-A16F-03BA-7FA097BBC777}"/>
              </a:ext>
            </a:extLst>
          </p:cNvPr>
          <p:cNvSpPr>
            <a:spLocks noGrp="1"/>
          </p:cNvSpPr>
          <p:nvPr>
            <p:ph type="title"/>
          </p:nvPr>
        </p:nvSpPr>
        <p:spPr/>
        <p:txBody>
          <a:bodyPr/>
          <a:lstStyle/>
          <a:p>
            <a:r>
              <a:rPr lang="sr-Cyrl-RS" dirty="0"/>
              <a:t>Вонголе на бузару </a:t>
            </a:r>
            <a:endParaRPr lang="sr-Latn-RS" dirty="0"/>
          </a:p>
        </p:txBody>
      </p:sp>
      <p:pic>
        <p:nvPicPr>
          <p:cNvPr id="7" name="Picture 6">
            <a:extLst>
              <a:ext uri="{FF2B5EF4-FFF2-40B4-BE49-F238E27FC236}">
                <a16:creationId xmlns:a16="http://schemas.microsoft.com/office/drawing/2014/main" id="{9313658F-D99B-EE63-96DC-9581755FC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4411" y="1545601"/>
            <a:ext cx="4909751" cy="4631362"/>
          </a:xfrm>
          <a:prstGeom prst="rect">
            <a:avLst/>
          </a:prstGeom>
        </p:spPr>
      </p:pic>
      <p:sp>
        <p:nvSpPr>
          <p:cNvPr id="9" name="Content Placeholder 8">
            <a:extLst>
              <a:ext uri="{FF2B5EF4-FFF2-40B4-BE49-F238E27FC236}">
                <a16:creationId xmlns:a16="http://schemas.microsoft.com/office/drawing/2014/main" id="{590C78B8-8D74-2ABD-72AD-F6D3A09374E1}"/>
              </a:ext>
            </a:extLst>
          </p:cNvPr>
          <p:cNvSpPr>
            <a:spLocks noGrp="1"/>
          </p:cNvSpPr>
          <p:nvPr>
            <p:ph idx="1"/>
          </p:nvPr>
        </p:nvSpPr>
        <p:spPr>
          <a:xfrm>
            <a:off x="420130" y="1690688"/>
            <a:ext cx="10933670" cy="4486275"/>
          </a:xfrm>
        </p:spPr>
        <p:txBody>
          <a:bodyPr/>
          <a:lstStyle/>
          <a:p>
            <a:r>
              <a:rPr lang="sr-Cyrl-RS" dirty="0"/>
              <a:t>1кг вонгола</a:t>
            </a:r>
          </a:p>
          <a:p>
            <a:r>
              <a:rPr lang="sr-Cyrl-RS" dirty="0"/>
              <a:t>3кашике маслиновог уља</a:t>
            </a:r>
          </a:p>
          <a:p>
            <a:r>
              <a:rPr lang="sr-Cyrl-RS" dirty="0"/>
              <a:t>3 чена белог лука</a:t>
            </a:r>
          </a:p>
          <a:p>
            <a:r>
              <a:rPr lang="sr-Cyrl-RS" dirty="0"/>
              <a:t>2 кашике ситно сеченог першуна</a:t>
            </a:r>
          </a:p>
          <a:p>
            <a:r>
              <a:rPr lang="sr-Cyrl-RS" dirty="0"/>
              <a:t>3 кашике презли</a:t>
            </a:r>
          </a:p>
          <a:p>
            <a:r>
              <a:rPr lang="sr-Cyrl-RS" dirty="0"/>
              <a:t>2дл белог вина</a:t>
            </a:r>
          </a:p>
          <a:p>
            <a:r>
              <a:rPr lang="sr-Cyrl-RS" dirty="0"/>
              <a:t>Со, бибер</a:t>
            </a:r>
            <a:endParaRPr lang="sr-Latn-RS" dirty="0"/>
          </a:p>
        </p:txBody>
      </p:sp>
    </p:spTree>
    <p:extLst>
      <p:ext uri="{BB962C8B-B14F-4D97-AF65-F5344CB8AC3E}">
        <p14:creationId xmlns:p14="http://schemas.microsoft.com/office/powerpoint/2010/main" val="969117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980E91-38A6-3F18-CF70-6688700104F4}"/>
              </a:ext>
            </a:extLst>
          </p:cNvPr>
          <p:cNvPicPr>
            <a:picLocks noChangeAspect="1"/>
          </p:cNvPicPr>
          <p:nvPr/>
        </p:nvPicPr>
        <p:blipFill>
          <a:blip r:embed="rId2"/>
          <a:stretch>
            <a:fillRect/>
          </a:stretch>
        </p:blipFill>
        <p:spPr>
          <a:xfrm>
            <a:off x="1656272" y="1239771"/>
            <a:ext cx="9929003" cy="5432667"/>
          </a:xfrm>
          <a:prstGeom prst="rect">
            <a:avLst/>
          </a:prstGeom>
        </p:spPr>
      </p:pic>
      <p:sp>
        <p:nvSpPr>
          <p:cNvPr id="2" name="Title 1">
            <a:extLst>
              <a:ext uri="{FF2B5EF4-FFF2-40B4-BE49-F238E27FC236}">
                <a16:creationId xmlns:a16="http://schemas.microsoft.com/office/drawing/2014/main" id="{789E6419-ED51-C98B-2602-B472B6FC8A09}"/>
              </a:ext>
            </a:extLst>
          </p:cNvPr>
          <p:cNvSpPr>
            <a:spLocks noGrp="1"/>
          </p:cNvSpPr>
          <p:nvPr>
            <p:ph type="title"/>
          </p:nvPr>
        </p:nvSpPr>
        <p:spPr>
          <a:xfrm>
            <a:off x="293298" y="365125"/>
            <a:ext cx="11060502" cy="799441"/>
          </a:xfrm>
        </p:spPr>
        <p:txBody>
          <a:bodyPr>
            <a:normAutofit fontScale="90000"/>
          </a:bodyPr>
          <a:lstStyle/>
          <a:p>
            <a:r>
              <a:rPr lang="sr-Cyrl-RS" dirty="0"/>
              <a:t>Филтрациони начин исхране</a:t>
            </a:r>
            <a:br>
              <a:rPr lang="sr-Cyrl-RS" dirty="0"/>
            </a:br>
            <a:r>
              <a:rPr lang="sr-Cyrl-RS" dirty="0"/>
              <a:t>Хране се планктонима</a:t>
            </a:r>
            <a:endParaRPr lang="sr-Latn-RS" dirty="0"/>
          </a:p>
        </p:txBody>
      </p:sp>
    </p:spTree>
    <p:extLst>
      <p:ext uri="{BB962C8B-B14F-4D97-AF65-F5344CB8AC3E}">
        <p14:creationId xmlns:p14="http://schemas.microsoft.com/office/powerpoint/2010/main" val="3285017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FCE77-E805-0AE1-78FC-D2D539717A3A}"/>
              </a:ext>
            </a:extLst>
          </p:cNvPr>
          <p:cNvSpPr>
            <a:spLocks noGrp="1"/>
          </p:cNvSpPr>
          <p:nvPr>
            <p:ph type="title"/>
          </p:nvPr>
        </p:nvSpPr>
        <p:spPr>
          <a:xfrm>
            <a:off x="89686" y="1311871"/>
            <a:ext cx="3826706" cy="1325563"/>
          </a:xfrm>
        </p:spPr>
        <p:txBody>
          <a:bodyPr>
            <a:normAutofit fontScale="90000"/>
          </a:bodyPr>
          <a:lstStyle/>
          <a:p>
            <a:r>
              <a:rPr lang="sr-Cyrl-RS" dirty="0"/>
              <a:t>Значај – стварање бисера, израда накита</a:t>
            </a:r>
            <a:endParaRPr lang="sr-Latn-RS" dirty="0"/>
          </a:p>
        </p:txBody>
      </p:sp>
      <p:pic>
        <p:nvPicPr>
          <p:cNvPr id="7" name="Picture 6">
            <a:extLst>
              <a:ext uri="{FF2B5EF4-FFF2-40B4-BE49-F238E27FC236}">
                <a16:creationId xmlns:a16="http://schemas.microsoft.com/office/drawing/2014/main" id="{A724F7FD-8579-C965-E2AD-C0911A4B974F}"/>
              </a:ext>
            </a:extLst>
          </p:cNvPr>
          <p:cNvPicPr>
            <a:picLocks noChangeAspect="1"/>
          </p:cNvPicPr>
          <p:nvPr/>
        </p:nvPicPr>
        <p:blipFill>
          <a:blip r:embed="rId2"/>
          <a:stretch>
            <a:fillRect/>
          </a:stretch>
        </p:blipFill>
        <p:spPr>
          <a:xfrm>
            <a:off x="6990818" y="0"/>
            <a:ext cx="5111496" cy="6858000"/>
          </a:xfrm>
          <a:prstGeom prst="rect">
            <a:avLst/>
          </a:prstGeom>
        </p:spPr>
      </p:pic>
      <p:pic>
        <p:nvPicPr>
          <p:cNvPr id="9" name="Picture 8">
            <a:extLst>
              <a:ext uri="{FF2B5EF4-FFF2-40B4-BE49-F238E27FC236}">
                <a16:creationId xmlns:a16="http://schemas.microsoft.com/office/drawing/2014/main" id="{619C27D4-61AA-F6FF-2525-A256BF30CC78}"/>
              </a:ext>
            </a:extLst>
          </p:cNvPr>
          <p:cNvPicPr>
            <a:picLocks noChangeAspect="1"/>
          </p:cNvPicPr>
          <p:nvPr/>
        </p:nvPicPr>
        <p:blipFill>
          <a:blip r:embed="rId3"/>
          <a:stretch>
            <a:fillRect/>
          </a:stretch>
        </p:blipFill>
        <p:spPr>
          <a:xfrm>
            <a:off x="0" y="3989928"/>
            <a:ext cx="6990817" cy="2868072"/>
          </a:xfrm>
          <a:prstGeom prst="rect">
            <a:avLst/>
          </a:prstGeom>
        </p:spPr>
      </p:pic>
      <p:pic>
        <p:nvPicPr>
          <p:cNvPr id="13" name="Content Placeholder 12">
            <a:extLst>
              <a:ext uri="{FF2B5EF4-FFF2-40B4-BE49-F238E27FC236}">
                <a16:creationId xmlns:a16="http://schemas.microsoft.com/office/drawing/2014/main" id="{ED1815B7-F90A-9E43-165C-CE61E8B90001}"/>
              </a:ext>
            </a:extLst>
          </p:cNvPr>
          <p:cNvPicPr>
            <a:picLocks noGrp="1" noChangeAspect="1"/>
          </p:cNvPicPr>
          <p:nvPr>
            <p:ph idx="1"/>
          </p:nvPr>
        </p:nvPicPr>
        <p:blipFill>
          <a:blip r:embed="rId4"/>
          <a:stretch>
            <a:fillRect/>
          </a:stretch>
        </p:blipFill>
        <p:spPr>
          <a:xfrm>
            <a:off x="3666226" y="-40621"/>
            <a:ext cx="3324593" cy="4030549"/>
          </a:xfrm>
        </p:spPr>
      </p:pic>
    </p:spTree>
    <p:extLst>
      <p:ext uri="{BB962C8B-B14F-4D97-AF65-F5344CB8AC3E}">
        <p14:creationId xmlns:p14="http://schemas.microsoft.com/office/powerpoint/2010/main" val="1675767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96EB-EC50-8E79-DFE3-3D6947F20945}"/>
              </a:ext>
            </a:extLst>
          </p:cNvPr>
          <p:cNvSpPr>
            <a:spLocks noGrp="1"/>
          </p:cNvSpPr>
          <p:nvPr>
            <p:ph type="title"/>
          </p:nvPr>
        </p:nvSpPr>
        <p:spPr/>
        <p:txBody>
          <a:bodyPr>
            <a:normAutofit fontScale="90000"/>
          </a:bodyPr>
          <a:lstStyle/>
          <a:p>
            <a:r>
              <a:rPr lang="sr-Cyrl-RS" dirty="0"/>
              <a:t>Значај- Храна многим воденим животињама</a:t>
            </a:r>
            <a:br>
              <a:rPr lang="sr-Latn-RS" dirty="0"/>
            </a:br>
            <a:r>
              <a:rPr lang="sr-Cyrl-RS" dirty="0"/>
              <a:t> </a:t>
            </a:r>
            <a:endParaRPr lang="sr-Latn-RS" dirty="0"/>
          </a:p>
        </p:txBody>
      </p:sp>
      <p:sp>
        <p:nvSpPr>
          <p:cNvPr id="3" name="Content Placeholder 2">
            <a:extLst>
              <a:ext uri="{FF2B5EF4-FFF2-40B4-BE49-F238E27FC236}">
                <a16:creationId xmlns:a16="http://schemas.microsoft.com/office/drawing/2014/main" id="{25D188FB-EEB3-7D8D-4572-3BA74E3EEDF8}"/>
              </a:ext>
            </a:extLst>
          </p:cNvPr>
          <p:cNvSpPr>
            <a:spLocks noGrp="1"/>
          </p:cNvSpPr>
          <p:nvPr>
            <p:ph idx="1"/>
          </p:nvPr>
        </p:nvSpPr>
        <p:spPr>
          <a:xfrm>
            <a:off x="301925" y="1863305"/>
            <a:ext cx="11051875" cy="4313657"/>
          </a:xfrm>
        </p:spPr>
        <p:txBody>
          <a:bodyPr/>
          <a:lstStyle/>
          <a:p>
            <a:endParaRPr lang="sr-Latn-RS" dirty="0"/>
          </a:p>
        </p:txBody>
      </p:sp>
      <p:pic>
        <p:nvPicPr>
          <p:cNvPr id="5" name="Picture 4">
            <a:extLst>
              <a:ext uri="{FF2B5EF4-FFF2-40B4-BE49-F238E27FC236}">
                <a16:creationId xmlns:a16="http://schemas.microsoft.com/office/drawing/2014/main" id="{5F0DC8D0-5D57-A8EB-7D85-3389E7334A1E}"/>
              </a:ext>
            </a:extLst>
          </p:cNvPr>
          <p:cNvPicPr>
            <a:picLocks noChangeAspect="1"/>
          </p:cNvPicPr>
          <p:nvPr/>
        </p:nvPicPr>
        <p:blipFill>
          <a:blip r:embed="rId2"/>
          <a:stretch>
            <a:fillRect/>
          </a:stretch>
        </p:blipFill>
        <p:spPr>
          <a:xfrm>
            <a:off x="301925" y="1371600"/>
            <a:ext cx="11384212" cy="5425655"/>
          </a:xfrm>
          <a:prstGeom prst="rect">
            <a:avLst/>
          </a:prstGeom>
        </p:spPr>
      </p:pic>
    </p:spTree>
    <p:extLst>
      <p:ext uri="{BB962C8B-B14F-4D97-AF65-F5344CB8AC3E}">
        <p14:creationId xmlns:p14="http://schemas.microsoft.com/office/powerpoint/2010/main" val="3064880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ABD8-9302-02C8-FDE7-074E68F4532E}"/>
              </a:ext>
            </a:extLst>
          </p:cNvPr>
          <p:cNvSpPr>
            <a:spLocks noGrp="1"/>
          </p:cNvSpPr>
          <p:nvPr>
            <p:ph type="title"/>
          </p:nvPr>
        </p:nvSpPr>
        <p:spPr>
          <a:xfrm>
            <a:off x="838200" y="365125"/>
            <a:ext cx="10515600" cy="773563"/>
          </a:xfrm>
        </p:spPr>
        <p:txBody>
          <a:bodyPr/>
          <a:lstStyle/>
          <a:p>
            <a:r>
              <a:rPr lang="sr-Cyrl-RS" dirty="0"/>
              <a:t>Значај – исхрана људи</a:t>
            </a:r>
            <a:endParaRPr lang="sr-Latn-RS" dirty="0"/>
          </a:p>
        </p:txBody>
      </p:sp>
      <p:pic>
        <p:nvPicPr>
          <p:cNvPr id="5" name="Picture 4">
            <a:extLst>
              <a:ext uri="{FF2B5EF4-FFF2-40B4-BE49-F238E27FC236}">
                <a16:creationId xmlns:a16="http://schemas.microsoft.com/office/drawing/2014/main" id="{01505A19-BF77-8665-EC51-50319A140FAD}"/>
              </a:ext>
            </a:extLst>
          </p:cNvPr>
          <p:cNvPicPr>
            <a:picLocks noChangeAspect="1"/>
          </p:cNvPicPr>
          <p:nvPr/>
        </p:nvPicPr>
        <p:blipFill>
          <a:blip r:embed="rId2"/>
          <a:stretch>
            <a:fillRect/>
          </a:stretch>
        </p:blipFill>
        <p:spPr>
          <a:xfrm>
            <a:off x="948906" y="1138688"/>
            <a:ext cx="10294594" cy="5658928"/>
          </a:xfrm>
          <a:prstGeom prst="rect">
            <a:avLst/>
          </a:prstGeom>
        </p:spPr>
      </p:pic>
    </p:spTree>
    <p:extLst>
      <p:ext uri="{BB962C8B-B14F-4D97-AF65-F5344CB8AC3E}">
        <p14:creationId xmlns:p14="http://schemas.microsoft.com/office/powerpoint/2010/main" val="45292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A1552-FBF4-D0DD-0AF4-115E41F71830}"/>
              </a:ext>
            </a:extLst>
          </p:cNvPr>
          <p:cNvSpPr>
            <a:spLocks noGrp="1"/>
          </p:cNvSpPr>
          <p:nvPr>
            <p:ph type="title"/>
          </p:nvPr>
        </p:nvSpPr>
        <p:spPr/>
        <p:txBody>
          <a:bodyPr/>
          <a:lstStyle/>
          <a:p>
            <a:endParaRPr lang="sr-Latn-RS"/>
          </a:p>
        </p:txBody>
      </p:sp>
      <p:pic>
        <p:nvPicPr>
          <p:cNvPr id="5" name="Picture 4">
            <a:extLst>
              <a:ext uri="{FF2B5EF4-FFF2-40B4-BE49-F238E27FC236}">
                <a16:creationId xmlns:a16="http://schemas.microsoft.com/office/drawing/2014/main" id="{0435F127-9D02-761B-7809-94C2F5F7A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D1BF517-C5A1-4BF1-5CBC-C241086C1747}"/>
              </a:ext>
            </a:extLst>
          </p:cNvPr>
          <p:cNvSpPr>
            <a:spLocks noGrp="1"/>
          </p:cNvSpPr>
          <p:nvPr>
            <p:ph idx="1"/>
          </p:nvPr>
        </p:nvSpPr>
        <p:spPr>
          <a:xfrm>
            <a:off x="388189" y="189780"/>
            <a:ext cx="11628407" cy="6538823"/>
          </a:xfrm>
        </p:spPr>
        <p:txBody>
          <a:bodyPr>
            <a:noAutofit/>
          </a:bodyPr>
          <a:lstStyle/>
          <a:p>
            <a:r>
              <a:rPr lang="ru-RU" sz="3600" dirty="0">
                <a:highlight>
                  <a:srgbClr val="C0C0C0"/>
                </a:highlight>
              </a:rPr>
              <a:t>Шкољкарство, као привредна грана има посебан значај, тамо где постоје повољни услови. Веома је важна разуђеност обала, са много увала, смањеног салинитета и блага средоземна клима</a:t>
            </a:r>
            <a:r>
              <a:rPr lang="ru-RU" sz="3600" dirty="0"/>
              <a:t>. </a:t>
            </a:r>
          </a:p>
          <a:p>
            <a:r>
              <a:rPr lang="ru-RU" sz="3600" dirty="0">
                <a:highlight>
                  <a:srgbClr val="C0C0C0"/>
                </a:highlight>
              </a:rPr>
              <a:t>Морски специјалитети, шкољке и ракови, користе се у угоститељству у специјализованим ресторанима. Већина приморских земаља света, Француска, Италија, Шпанија, Јапан, Кина, развиле су ову привредну грану, тако да се на трпезама поред осталих врста меса налази и месо шкољки као уобичајена намирница. </a:t>
            </a:r>
          </a:p>
          <a:p>
            <a:r>
              <a:rPr lang="ru-RU" sz="3600" dirty="0">
                <a:highlight>
                  <a:srgbClr val="C0C0C0"/>
                </a:highlight>
              </a:rPr>
              <a:t>Шкољке припадају класи мекушаца. Спљоштеног су тела, са љуштуром од два капка. Живе углавном у морској води</a:t>
            </a:r>
            <a:endParaRPr lang="sr-Latn-RS" sz="3600" dirty="0">
              <a:highlight>
                <a:srgbClr val="C0C0C0"/>
              </a:highlight>
            </a:endParaRPr>
          </a:p>
        </p:txBody>
      </p:sp>
    </p:spTree>
    <p:extLst>
      <p:ext uri="{BB962C8B-B14F-4D97-AF65-F5344CB8AC3E}">
        <p14:creationId xmlns:p14="http://schemas.microsoft.com/office/powerpoint/2010/main" val="1115021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603A7-710A-E7F8-01EA-4105CDFE1895}"/>
              </a:ext>
            </a:extLst>
          </p:cNvPr>
          <p:cNvSpPr>
            <a:spLocks noGrp="1"/>
          </p:cNvSpPr>
          <p:nvPr>
            <p:ph type="title"/>
          </p:nvPr>
        </p:nvSpPr>
        <p:spPr/>
        <p:txBody>
          <a:bodyPr/>
          <a:lstStyle/>
          <a:p>
            <a:endParaRPr lang="sr-Latn-RS"/>
          </a:p>
        </p:txBody>
      </p:sp>
      <p:pic>
        <p:nvPicPr>
          <p:cNvPr id="5" name="Picture 4">
            <a:extLst>
              <a:ext uri="{FF2B5EF4-FFF2-40B4-BE49-F238E27FC236}">
                <a16:creationId xmlns:a16="http://schemas.microsoft.com/office/drawing/2014/main" id="{6440D8E2-B7D1-267B-265A-A77908D32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FFCEB29-9D9F-F317-3EDE-06062557F9B5}"/>
              </a:ext>
            </a:extLst>
          </p:cNvPr>
          <p:cNvSpPr>
            <a:spLocks noGrp="1"/>
          </p:cNvSpPr>
          <p:nvPr>
            <p:ph idx="1"/>
          </p:nvPr>
        </p:nvSpPr>
        <p:spPr>
          <a:xfrm>
            <a:off x="448574" y="526210"/>
            <a:ext cx="11309230" cy="6202393"/>
          </a:xfrm>
        </p:spPr>
        <p:txBody>
          <a:bodyPr>
            <a:normAutofit/>
          </a:bodyPr>
          <a:lstStyle/>
          <a:p>
            <a:r>
              <a:rPr lang="ru-RU" sz="3200" dirty="0"/>
              <a:t>Количина меса у шкољкама је веома мала у односу на целокупну тежину шкољке. Процентуални однос меса је највећи код дагњи око 19%, док је код остриге само 8-9%. </a:t>
            </a:r>
          </a:p>
          <a:p>
            <a:r>
              <a:rPr lang="ru-RU" sz="3200" dirty="0"/>
              <a:t>Углавном преовлађују беланчевине, глобулини и албумини. Количина беланчевина везивног ткива је веома мала (колагена) а практично и нема материја које се не могу сварити (еластина). </a:t>
            </a:r>
          </a:p>
          <a:p>
            <a:r>
              <a:rPr lang="ru-RU" sz="3200" dirty="0"/>
              <a:t>Месо шкољки је због тога, лако сварљиво, брзо се припрема, а наведена својства омогућавају брзу и лаку термичку ораду. Шкољке се отуда могу јести и свеже. </a:t>
            </a:r>
            <a:endParaRPr lang="sr-Latn-RS" sz="3200" dirty="0"/>
          </a:p>
        </p:txBody>
      </p:sp>
    </p:spTree>
    <p:extLst>
      <p:ext uri="{BB962C8B-B14F-4D97-AF65-F5344CB8AC3E}">
        <p14:creationId xmlns:p14="http://schemas.microsoft.com/office/powerpoint/2010/main" val="3902151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1987</Words>
  <Application>Microsoft Office PowerPoint</Application>
  <PresentationFormat>Widescreen</PresentationFormat>
  <Paragraphs>161</Paragraphs>
  <Slides>33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Times New Roman</vt:lpstr>
      <vt:lpstr>Office Theme</vt:lpstr>
      <vt:lpstr>ШКОЉКЕ</vt:lpstr>
      <vt:lpstr>Опште карактеристике</vt:lpstr>
      <vt:lpstr>Опште карактеристике</vt:lpstr>
      <vt:lpstr>Филтрациони начин исхране Хране се планктонима</vt:lpstr>
      <vt:lpstr>Значај – стварање бисера, израда накита</vt:lpstr>
      <vt:lpstr>Значај- Храна многим воденим животињама  </vt:lpstr>
      <vt:lpstr>Значај – исхрана људи</vt:lpstr>
      <vt:lpstr>PowerPoint Presentation</vt:lpstr>
      <vt:lpstr>PowerPoint Presentation</vt:lpstr>
      <vt:lpstr>PowerPoint Presentation</vt:lpstr>
      <vt:lpstr>ХЕМИЈСКИ САСТАВ ШКОЉКИ</vt:lpstr>
      <vt:lpstr>PowerPoint Presentation</vt:lpstr>
      <vt:lpstr>PowerPoint Presentation</vt:lpstr>
      <vt:lpstr>PowerPoint Presentation</vt:lpstr>
      <vt:lpstr>УЗРОЦИ ТРОВАЊА ШКОЉКАМА</vt:lpstr>
      <vt:lpstr>УЗРОЦИ ТРОВАЊА ШКОЉКАМА</vt:lpstr>
      <vt:lpstr>Чување шкољки</vt:lpstr>
      <vt:lpstr>КАМЕНИЦА, ОСТРИГА</vt:lpstr>
      <vt:lpstr>КАМЕНИЦА</vt:lpstr>
      <vt:lpstr>Мариниране остриге</vt:lpstr>
      <vt:lpstr>Остриге са сиром</vt:lpstr>
      <vt:lpstr>Пржене остриге</vt:lpstr>
      <vt:lpstr>Остриге на жару</vt:lpstr>
      <vt:lpstr>Остриге у темпури</vt:lpstr>
      <vt:lpstr>Остриге са дињом</vt:lpstr>
      <vt:lpstr>ДАГЊА – Mytilus sp.</vt:lpstr>
      <vt:lpstr>ДАГЊА</vt:lpstr>
      <vt:lpstr>Мушуле на бузару</vt:lpstr>
      <vt:lpstr>ПРСТАЦ</vt:lpstr>
      <vt:lpstr>ПРСТАЦ</vt:lpstr>
      <vt:lpstr>КАПИЦА, СРЧАНКА</vt:lpstr>
      <vt:lpstr>ЈАКОПСКА КАПИЦА - Pecten jacobaeus</vt:lpstr>
      <vt:lpstr>Вонголе на бузару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ГОТОВА ЈЕЛА ОД РИБА</dc:title>
  <dc:creator>Korisnik</dc:creator>
  <cp:lastModifiedBy>Korisnik</cp:lastModifiedBy>
  <cp:revision>14</cp:revision>
  <dcterms:created xsi:type="dcterms:W3CDTF">2024-03-23T07:51:26Z</dcterms:created>
  <dcterms:modified xsi:type="dcterms:W3CDTF">2024-03-26T19:06:47Z</dcterms:modified>
</cp:coreProperties>
</file>