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401" r:id="rId5"/>
    <p:sldId id="259" r:id="rId6"/>
    <p:sldId id="402" r:id="rId7"/>
    <p:sldId id="260" r:id="rId8"/>
    <p:sldId id="261" r:id="rId9"/>
    <p:sldId id="392" r:id="rId10"/>
    <p:sldId id="323" r:id="rId11"/>
    <p:sldId id="263" r:id="rId12"/>
    <p:sldId id="400" r:id="rId13"/>
    <p:sldId id="264" r:id="rId14"/>
    <p:sldId id="265" r:id="rId15"/>
    <p:sldId id="266" r:id="rId16"/>
    <p:sldId id="267" r:id="rId17"/>
    <p:sldId id="268" r:id="rId18"/>
    <p:sldId id="269" r:id="rId19"/>
    <p:sldId id="270" r:id="rId20"/>
    <p:sldId id="271" r:id="rId21"/>
    <p:sldId id="391" r:id="rId22"/>
    <p:sldId id="273" r:id="rId23"/>
    <p:sldId id="274" r:id="rId24"/>
    <p:sldId id="275" r:id="rId25"/>
    <p:sldId id="276" r:id="rId26"/>
    <p:sldId id="331" r:id="rId27"/>
    <p:sldId id="332" r:id="rId28"/>
    <p:sldId id="333" r:id="rId29"/>
    <p:sldId id="334" r:id="rId30"/>
    <p:sldId id="341" r:id="rId31"/>
    <p:sldId id="342" r:id="rId32"/>
    <p:sldId id="343" r:id="rId33"/>
    <p:sldId id="344" r:id="rId34"/>
    <p:sldId id="335" r:id="rId35"/>
    <p:sldId id="336" r:id="rId36"/>
    <p:sldId id="337" r:id="rId37"/>
    <p:sldId id="338" r:id="rId38"/>
    <p:sldId id="386" r:id="rId39"/>
    <p:sldId id="339" r:id="rId40"/>
    <p:sldId id="340" r:id="rId41"/>
    <p:sldId id="345" r:id="rId42"/>
    <p:sldId id="387" r:id="rId43"/>
    <p:sldId id="346" r:id="rId44"/>
    <p:sldId id="347" r:id="rId45"/>
    <p:sldId id="348" r:id="rId46"/>
    <p:sldId id="349" r:id="rId47"/>
    <p:sldId id="350" r:id="rId48"/>
    <p:sldId id="351" r:id="rId49"/>
    <p:sldId id="352" r:id="rId50"/>
    <p:sldId id="353" r:id="rId51"/>
    <p:sldId id="354" r:id="rId52"/>
    <p:sldId id="355" r:id="rId53"/>
    <p:sldId id="378" r:id="rId54"/>
    <p:sldId id="379" r:id="rId55"/>
    <p:sldId id="381" r:id="rId56"/>
    <p:sldId id="389" r:id="rId57"/>
    <p:sldId id="388" r:id="rId58"/>
    <p:sldId id="356" r:id="rId59"/>
    <p:sldId id="358" r:id="rId60"/>
    <p:sldId id="382" r:id="rId61"/>
    <p:sldId id="359" r:id="rId62"/>
    <p:sldId id="383" r:id="rId63"/>
    <p:sldId id="360" r:id="rId64"/>
    <p:sldId id="361" r:id="rId65"/>
    <p:sldId id="384" r:id="rId66"/>
    <p:sldId id="364" r:id="rId67"/>
    <p:sldId id="362" r:id="rId68"/>
    <p:sldId id="385" r:id="rId69"/>
    <p:sldId id="365" r:id="rId70"/>
    <p:sldId id="366" r:id="rId71"/>
    <p:sldId id="367" r:id="rId72"/>
    <p:sldId id="368" r:id="rId73"/>
    <p:sldId id="369" r:id="rId74"/>
    <p:sldId id="363" r:id="rId75"/>
    <p:sldId id="357" r:id="rId76"/>
    <p:sldId id="370" r:id="rId77"/>
    <p:sldId id="371" r:id="rId78"/>
    <p:sldId id="390" r:id="rId79"/>
    <p:sldId id="372" r:id="rId80"/>
    <p:sldId id="373" r:id="rId81"/>
    <p:sldId id="374" r:id="rId82"/>
    <p:sldId id="375" r:id="rId83"/>
    <p:sldId id="376" r:id="rId84"/>
    <p:sldId id="377" r:id="rId85"/>
    <p:sldId id="394" r:id="rId86"/>
    <p:sldId id="395" r:id="rId87"/>
    <p:sldId id="396" r:id="rId88"/>
    <p:sldId id="397" r:id="rId89"/>
    <p:sldId id="398" r:id="rId90"/>
    <p:sldId id="262" r:id="rId91"/>
    <p:sldId id="399" r:id="rId9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00C32-7E8B-44F2-BC6C-F7CA23F9B36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D049A54-25D3-4F4F-8390-C09DFE822D2E}">
      <dgm:prSet phldrT="[Text]" phldr="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dirty="0"/>
        </a:p>
      </dgm:t>
    </dgm:pt>
    <dgm:pt modelId="{AFAAE602-1F35-43A9-B003-C945ABBC16B3}" type="parTrans" cxnId="{6448CB71-F2D3-456A-841C-D3B43DE6BA39}">
      <dgm:prSet/>
      <dgm:spPr/>
      <dgm:t>
        <a:bodyPr/>
        <a:lstStyle/>
        <a:p>
          <a:endParaRPr lang="en-US"/>
        </a:p>
      </dgm:t>
    </dgm:pt>
    <dgm:pt modelId="{D3136A79-976D-45FF-8761-B181C3F4E375}" type="sibTrans" cxnId="{6448CB71-F2D3-456A-841C-D3B43DE6BA39}">
      <dgm:prSet/>
      <dgm:spPr/>
      <dgm:t>
        <a:bodyPr/>
        <a:lstStyle/>
        <a:p>
          <a:endParaRPr lang="en-US"/>
        </a:p>
      </dgm:t>
    </dgm:pt>
    <dgm:pt modelId="{473791DA-B876-4683-8DAB-75CE64F98161}">
      <dgm:prSet phldrT="[Text]"/>
      <dgm:spPr/>
      <dgm:t>
        <a:bodyPr/>
        <a:lstStyle/>
        <a:p>
          <a:r>
            <a:rPr lang="ru-RU" dirty="0"/>
            <a:t>Очи треба да су јој сјајне, пуне и прозирне,</a:t>
          </a:r>
          <a:endParaRPr lang="en-US" dirty="0"/>
        </a:p>
      </dgm:t>
    </dgm:pt>
    <dgm:pt modelId="{4135E330-6516-4A89-9F61-E49DC8DB8526}" type="parTrans" cxnId="{B0E5F277-A49B-4287-AAE0-BDA64F3F4DEA}">
      <dgm:prSet/>
      <dgm:spPr/>
      <dgm:t>
        <a:bodyPr/>
        <a:lstStyle/>
        <a:p>
          <a:endParaRPr lang="en-US"/>
        </a:p>
      </dgm:t>
    </dgm:pt>
    <dgm:pt modelId="{249FB172-0B3E-4E70-8452-7C84DD9341ED}" type="sibTrans" cxnId="{B0E5F277-A49B-4287-AAE0-BDA64F3F4DEA}">
      <dgm:prSet/>
      <dgm:spPr/>
      <dgm:t>
        <a:bodyPr/>
        <a:lstStyle/>
        <a:p>
          <a:endParaRPr lang="en-US"/>
        </a:p>
      </dgm:t>
    </dgm:pt>
    <dgm:pt modelId="{5D8F3A33-52B5-4552-AEB3-75EE4600A095}">
      <dgm:prSet phldrT="[Text]"/>
      <dgm:spPr/>
      <dgm:t>
        <a:bodyPr/>
        <a:lstStyle/>
        <a:p>
          <a:r>
            <a:rPr lang="ru-RU" dirty="0"/>
            <a:t>Шкрге треба да су јој црвене боје са поклопцима који чврсто затварају </a:t>
          </a:r>
          <a:r>
            <a:rPr lang="sr-Cyrl-RS" dirty="0"/>
            <a:t>шкржну шупљину; </a:t>
          </a:r>
          <a:endParaRPr lang="en-US" dirty="0"/>
        </a:p>
      </dgm:t>
    </dgm:pt>
    <dgm:pt modelId="{BE7A2203-814B-40FA-B3B0-3AF8D476BF9C}" type="parTrans" cxnId="{BA0EDD65-4118-4499-AB0D-F517DB1081C5}">
      <dgm:prSet/>
      <dgm:spPr/>
      <dgm:t>
        <a:bodyPr/>
        <a:lstStyle/>
        <a:p>
          <a:endParaRPr lang="en-US"/>
        </a:p>
      </dgm:t>
    </dgm:pt>
    <dgm:pt modelId="{A0BEE89C-49A2-4A44-9A74-24205224BE7E}" type="sibTrans" cxnId="{BA0EDD65-4118-4499-AB0D-F517DB1081C5}">
      <dgm:prSet/>
      <dgm:spPr/>
      <dgm:t>
        <a:bodyPr/>
        <a:lstStyle/>
        <a:p>
          <a:endParaRPr lang="en-US"/>
        </a:p>
      </dgm:t>
    </dgm:pt>
    <dgm:pt modelId="{7A6B89DC-0BAB-4B48-83D4-6CB28C334297}">
      <dgm:prSet phldrT="[Text]"/>
      <dgm:spPr/>
      <dgm:t>
        <a:bodyPr/>
        <a:lstStyle/>
        <a:p>
          <a:r>
            <a:rPr lang="ru-RU" dirty="0"/>
            <a:t>Кожа треба да је сјајна и природне боје; </a:t>
          </a:r>
          <a:endParaRPr lang="en-US" dirty="0"/>
        </a:p>
      </dgm:t>
    </dgm:pt>
    <dgm:pt modelId="{14383C78-FC8B-410D-9602-437A34AA5B2A}" type="parTrans" cxnId="{51B652E2-DB78-4B77-9498-389E504DBEFD}">
      <dgm:prSet/>
      <dgm:spPr/>
      <dgm:t>
        <a:bodyPr/>
        <a:lstStyle/>
        <a:p>
          <a:endParaRPr lang="en-US"/>
        </a:p>
      </dgm:t>
    </dgm:pt>
    <dgm:pt modelId="{C5D6DE7A-5305-489E-AE62-4F996B55AFD9}" type="sibTrans" cxnId="{51B652E2-DB78-4B77-9498-389E504DBEFD}">
      <dgm:prSet/>
      <dgm:spPr/>
      <dgm:t>
        <a:bodyPr/>
        <a:lstStyle/>
        <a:p>
          <a:endParaRPr lang="en-US"/>
        </a:p>
      </dgm:t>
    </dgm:pt>
    <dgm:pt modelId="{E128A628-0349-4DFD-A503-8E436D6B0F78}">
      <dgm:prSet phldrT="[Text]"/>
      <dgm:spPr/>
      <dgm:t>
        <a:bodyPr/>
        <a:lstStyle/>
        <a:p>
          <a:r>
            <a:rPr lang="ru-RU" dirty="0"/>
            <a:t>Крљушт мора чврсто да пријања уз тело;</a:t>
          </a:r>
          <a:endParaRPr lang="en-US" dirty="0"/>
        </a:p>
      </dgm:t>
    </dgm:pt>
    <dgm:pt modelId="{1DC3B851-C827-4AA9-8BDE-7AD0A489265C}" type="parTrans" cxnId="{6032DC64-33CA-4AEB-910D-0001709C6FE7}">
      <dgm:prSet/>
      <dgm:spPr/>
      <dgm:t>
        <a:bodyPr/>
        <a:lstStyle/>
        <a:p>
          <a:endParaRPr lang="en-US"/>
        </a:p>
      </dgm:t>
    </dgm:pt>
    <dgm:pt modelId="{AEF2B54C-4995-4A89-9EA2-801A0F25E60B}" type="sibTrans" cxnId="{6032DC64-33CA-4AEB-910D-0001709C6FE7}">
      <dgm:prSet/>
      <dgm:spPr/>
      <dgm:t>
        <a:bodyPr/>
        <a:lstStyle/>
        <a:p>
          <a:endParaRPr lang="en-US"/>
        </a:p>
      </dgm:t>
    </dgm:pt>
    <dgm:pt modelId="{E2245E84-1EF3-429E-A81A-C0DEC79E0231}">
      <dgm:prSet phldrT="[Text]" phldr="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dirty="0"/>
        </a:p>
      </dgm:t>
    </dgm:pt>
    <dgm:pt modelId="{195D14AB-F8D9-4F1F-A3A5-04D4775AC766}" type="parTrans" cxnId="{C5E2B669-E57E-4EB6-89B1-22B0F6A5DA76}">
      <dgm:prSet/>
      <dgm:spPr/>
      <dgm:t>
        <a:bodyPr/>
        <a:lstStyle/>
        <a:p>
          <a:endParaRPr lang="en-US"/>
        </a:p>
      </dgm:t>
    </dgm:pt>
    <dgm:pt modelId="{7ABD349F-1A86-4644-BADD-3BAFC4AC58E7}" type="sibTrans" cxnId="{C5E2B669-E57E-4EB6-89B1-22B0F6A5DA76}">
      <dgm:prSet/>
      <dgm:spPr/>
      <dgm:t>
        <a:bodyPr/>
        <a:lstStyle/>
        <a:p>
          <a:endParaRPr lang="en-US"/>
        </a:p>
      </dgm:t>
    </dgm:pt>
    <dgm:pt modelId="{A268EB77-16F5-4C0A-8CDB-83D4C6C1C8B2}">
      <dgm:prSet phldrT="[Text]"/>
      <dgm:spPr/>
      <dgm:t>
        <a:bodyPr/>
        <a:lstStyle/>
        <a:p>
          <a:r>
            <a:rPr lang="ru-RU" dirty="0"/>
            <a:t>Месо мора да буде чврсто и еластично на притисак; </a:t>
          </a:r>
          <a:endParaRPr lang="en-US" dirty="0"/>
        </a:p>
      </dgm:t>
    </dgm:pt>
    <dgm:pt modelId="{C04B085A-8774-49D1-93CF-FBCAF32F276F}" type="parTrans" cxnId="{C30BDC7B-05B1-4032-8894-AE88133615D7}">
      <dgm:prSet/>
      <dgm:spPr/>
      <dgm:t>
        <a:bodyPr/>
        <a:lstStyle/>
        <a:p>
          <a:endParaRPr lang="en-US"/>
        </a:p>
      </dgm:t>
    </dgm:pt>
    <dgm:pt modelId="{873B4622-92EC-43D4-8670-EF2E5C3C4404}" type="sibTrans" cxnId="{C30BDC7B-05B1-4032-8894-AE88133615D7}">
      <dgm:prSet/>
      <dgm:spPr/>
      <dgm:t>
        <a:bodyPr/>
        <a:lstStyle/>
        <a:p>
          <a:endParaRPr lang="en-US"/>
        </a:p>
      </dgm:t>
    </dgm:pt>
    <dgm:pt modelId="{4DB67CE9-67BD-47D5-9B93-34F698E020BC}">
      <dgm:prSet phldrT="[Text]"/>
      <dgm:spPr/>
      <dgm:t>
        <a:bodyPr/>
        <a:lstStyle/>
        <a:p>
          <a:r>
            <a:rPr lang="ru-RU" dirty="0"/>
            <a:t>Мирис треба да је карактеристичан за свежу рибу и не сме бити н</a:t>
          </a:r>
          <a:r>
            <a:rPr lang="sr-Cyrl-RS" dirty="0"/>
            <a:t>епријатан!</a:t>
          </a:r>
          <a:endParaRPr lang="en-US" dirty="0"/>
        </a:p>
      </dgm:t>
    </dgm:pt>
    <dgm:pt modelId="{0884D556-379B-4B15-A92C-D439EBB81F84}" type="parTrans" cxnId="{9CD88042-B72D-44F5-B7B9-269EA0C79901}">
      <dgm:prSet/>
      <dgm:spPr/>
      <dgm:t>
        <a:bodyPr/>
        <a:lstStyle/>
        <a:p>
          <a:endParaRPr lang="en-US"/>
        </a:p>
      </dgm:t>
    </dgm:pt>
    <dgm:pt modelId="{02BA1A5F-F177-4AA4-8B3C-76DA8062993F}" type="sibTrans" cxnId="{9CD88042-B72D-44F5-B7B9-269EA0C79901}">
      <dgm:prSet/>
      <dgm:spPr/>
      <dgm:t>
        <a:bodyPr/>
        <a:lstStyle/>
        <a:p>
          <a:endParaRPr lang="en-US"/>
        </a:p>
      </dgm:t>
    </dgm:pt>
    <dgm:pt modelId="{75845837-8B54-4FA3-9CB2-80D5217A09E4}">
      <dgm:prSet phldrT="[Text]" phldr="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dirty="0"/>
        </a:p>
      </dgm:t>
    </dgm:pt>
    <dgm:pt modelId="{EA93B32E-D914-4016-8F7B-F45E4FF6DBB3}" type="sibTrans" cxnId="{DB43E5F2-9A1C-47AC-A734-B0E84546DBBB}">
      <dgm:prSet/>
      <dgm:spPr/>
      <dgm:t>
        <a:bodyPr/>
        <a:lstStyle/>
        <a:p>
          <a:endParaRPr lang="en-US"/>
        </a:p>
      </dgm:t>
    </dgm:pt>
    <dgm:pt modelId="{1C73028E-B09F-4A7F-8555-157C311CE62A}" type="parTrans" cxnId="{DB43E5F2-9A1C-47AC-A734-B0E84546DBBB}">
      <dgm:prSet/>
      <dgm:spPr/>
      <dgm:t>
        <a:bodyPr/>
        <a:lstStyle/>
        <a:p>
          <a:endParaRPr lang="en-US"/>
        </a:p>
      </dgm:t>
    </dgm:pt>
    <dgm:pt modelId="{29CAB7A3-97B6-4E00-88FC-2C8373CFF731}" type="pres">
      <dgm:prSet presAssocID="{B5800C32-7E8B-44F2-BC6C-F7CA23F9B368}" presName="linearFlow" presStyleCnt="0">
        <dgm:presLayoutVars>
          <dgm:dir/>
          <dgm:animLvl val="lvl"/>
          <dgm:resizeHandles val="exact"/>
        </dgm:presLayoutVars>
      </dgm:prSet>
      <dgm:spPr/>
    </dgm:pt>
    <dgm:pt modelId="{020E475E-1597-46D7-9572-D6E58C4C24E2}" type="pres">
      <dgm:prSet presAssocID="{8D049A54-25D3-4F4F-8390-C09DFE822D2E}" presName="composite" presStyleCnt="0"/>
      <dgm:spPr/>
    </dgm:pt>
    <dgm:pt modelId="{F77731CC-9CC9-4F57-BFA7-51D3A89975CA}" type="pres">
      <dgm:prSet presAssocID="{8D049A54-25D3-4F4F-8390-C09DFE822D2E}" presName="parentText" presStyleLbl="alignNode1" presStyleIdx="0" presStyleCnt="3" custLinFactNeighborX="-1930" custLinFactNeighborY="-12495">
        <dgm:presLayoutVars>
          <dgm:chMax val="1"/>
          <dgm:bulletEnabled val="1"/>
        </dgm:presLayoutVars>
      </dgm:prSet>
      <dgm:spPr/>
    </dgm:pt>
    <dgm:pt modelId="{7D0C08F8-4556-45E8-909B-42783DF9DBD1}" type="pres">
      <dgm:prSet presAssocID="{8D049A54-25D3-4F4F-8390-C09DFE822D2E}" presName="descendantText" presStyleLbl="alignAcc1" presStyleIdx="0" presStyleCnt="3">
        <dgm:presLayoutVars>
          <dgm:bulletEnabled val="1"/>
        </dgm:presLayoutVars>
      </dgm:prSet>
      <dgm:spPr/>
    </dgm:pt>
    <dgm:pt modelId="{AB149E6F-41BE-4F0A-8220-17FEDF1C598D}" type="pres">
      <dgm:prSet presAssocID="{D3136A79-976D-45FF-8761-B181C3F4E375}" presName="sp" presStyleCnt="0"/>
      <dgm:spPr/>
    </dgm:pt>
    <dgm:pt modelId="{CB06BF2B-E7F2-4439-B308-93F288F8FB45}" type="pres">
      <dgm:prSet presAssocID="{75845837-8B54-4FA3-9CB2-80D5217A09E4}" presName="composite" presStyleCnt="0"/>
      <dgm:spPr/>
    </dgm:pt>
    <dgm:pt modelId="{7F2A2FDA-E114-4295-A1BD-400276A80214}" type="pres">
      <dgm:prSet presAssocID="{75845837-8B54-4FA3-9CB2-80D5217A09E4}" presName="parentText" presStyleLbl="alignNode1" presStyleIdx="1" presStyleCnt="3">
        <dgm:presLayoutVars>
          <dgm:chMax val="1"/>
          <dgm:bulletEnabled val="1"/>
        </dgm:presLayoutVars>
      </dgm:prSet>
      <dgm:spPr/>
    </dgm:pt>
    <dgm:pt modelId="{0A56D4F1-3E8C-4455-AD9A-18B9A10623FA}" type="pres">
      <dgm:prSet presAssocID="{75845837-8B54-4FA3-9CB2-80D5217A09E4}" presName="descendantText" presStyleLbl="alignAcc1" presStyleIdx="1" presStyleCnt="3">
        <dgm:presLayoutVars>
          <dgm:bulletEnabled val="1"/>
        </dgm:presLayoutVars>
      </dgm:prSet>
      <dgm:spPr/>
    </dgm:pt>
    <dgm:pt modelId="{2CB1C82E-0AAD-4D74-BB86-7A112FB1A07B}" type="pres">
      <dgm:prSet presAssocID="{EA93B32E-D914-4016-8F7B-F45E4FF6DBB3}" presName="sp" presStyleCnt="0"/>
      <dgm:spPr/>
    </dgm:pt>
    <dgm:pt modelId="{4D38B884-AFFC-41F7-A64C-1E069D7B3D32}" type="pres">
      <dgm:prSet presAssocID="{E2245E84-1EF3-429E-A81A-C0DEC79E0231}" presName="composite" presStyleCnt="0"/>
      <dgm:spPr/>
    </dgm:pt>
    <dgm:pt modelId="{26DA2B8C-0A80-4936-8797-4FDC6BD97D96}" type="pres">
      <dgm:prSet presAssocID="{E2245E84-1EF3-429E-A81A-C0DEC79E0231}" presName="parentText" presStyleLbl="alignNode1" presStyleIdx="2" presStyleCnt="3">
        <dgm:presLayoutVars>
          <dgm:chMax val="1"/>
          <dgm:bulletEnabled val="1"/>
        </dgm:presLayoutVars>
      </dgm:prSet>
      <dgm:spPr/>
    </dgm:pt>
    <dgm:pt modelId="{76C65132-6D77-4FE0-9CE0-C0E698546627}" type="pres">
      <dgm:prSet presAssocID="{E2245E84-1EF3-429E-A81A-C0DEC79E0231}" presName="descendantText" presStyleLbl="alignAcc1" presStyleIdx="2" presStyleCnt="3">
        <dgm:presLayoutVars>
          <dgm:bulletEnabled val="1"/>
        </dgm:presLayoutVars>
      </dgm:prSet>
      <dgm:spPr/>
    </dgm:pt>
  </dgm:ptLst>
  <dgm:cxnLst>
    <dgm:cxn modelId="{12D7BF08-D37F-4569-B406-DD7E57341485}" type="presOf" srcId="{75845837-8B54-4FA3-9CB2-80D5217A09E4}" destId="{7F2A2FDA-E114-4295-A1BD-400276A80214}" srcOrd="0" destOrd="0" presId="urn:microsoft.com/office/officeart/2005/8/layout/chevron2"/>
    <dgm:cxn modelId="{1D53672A-DF4B-4A0F-BC03-395F6C23B79E}" type="presOf" srcId="{4DB67CE9-67BD-47D5-9B93-34F698E020BC}" destId="{76C65132-6D77-4FE0-9CE0-C0E698546627}" srcOrd="0" destOrd="1" presId="urn:microsoft.com/office/officeart/2005/8/layout/chevron2"/>
    <dgm:cxn modelId="{C808702A-B70D-43B2-BFBC-93B95586FCD5}" type="presOf" srcId="{7A6B89DC-0BAB-4B48-83D4-6CB28C334297}" destId="{0A56D4F1-3E8C-4455-AD9A-18B9A10623FA}" srcOrd="0" destOrd="0" presId="urn:microsoft.com/office/officeart/2005/8/layout/chevron2"/>
    <dgm:cxn modelId="{9CD88042-B72D-44F5-B7B9-269EA0C79901}" srcId="{E2245E84-1EF3-429E-A81A-C0DEC79E0231}" destId="{4DB67CE9-67BD-47D5-9B93-34F698E020BC}" srcOrd="1" destOrd="0" parTransId="{0884D556-379B-4B15-A92C-D439EBB81F84}" sibTransId="{02BA1A5F-F177-4AA4-8B3C-76DA8062993F}"/>
    <dgm:cxn modelId="{6032DC64-33CA-4AEB-910D-0001709C6FE7}" srcId="{75845837-8B54-4FA3-9CB2-80D5217A09E4}" destId="{E128A628-0349-4DFD-A503-8E436D6B0F78}" srcOrd="1" destOrd="0" parTransId="{1DC3B851-C827-4AA9-8BDE-7AD0A489265C}" sibTransId="{AEF2B54C-4995-4A89-9EA2-801A0F25E60B}"/>
    <dgm:cxn modelId="{BA0EDD65-4118-4499-AB0D-F517DB1081C5}" srcId="{8D049A54-25D3-4F4F-8390-C09DFE822D2E}" destId="{5D8F3A33-52B5-4552-AEB3-75EE4600A095}" srcOrd="1" destOrd="0" parTransId="{BE7A2203-814B-40FA-B3B0-3AF8D476BF9C}" sibTransId="{A0BEE89C-49A2-4A44-9A74-24205224BE7E}"/>
    <dgm:cxn modelId="{C5E2B669-E57E-4EB6-89B1-22B0F6A5DA76}" srcId="{B5800C32-7E8B-44F2-BC6C-F7CA23F9B368}" destId="{E2245E84-1EF3-429E-A81A-C0DEC79E0231}" srcOrd="2" destOrd="0" parTransId="{195D14AB-F8D9-4F1F-A3A5-04D4775AC766}" sibTransId="{7ABD349F-1A86-4644-BADD-3BAFC4AC58E7}"/>
    <dgm:cxn modelId="{6448CB71-F2D3-456A-841C-D3B43DE6BA39}" srcId="{B5800C32-7E8B-44F2-BC6C-F7CA23F9B368}" destId="{8D049A54-25D3-4F4F-8390-C09DFE822D2E}" srcOrd="0" destOrd="0" parTransId="{AFAAE602-1F35-43A9-B003-C945ABBC16B3}" sibTransId="{D3136A79-976D-45FF-8761-B181C3F4E375}"/>
    <dgm:cxn modelId="{41923652-E059-49FF-8D31-428343F3F681}" type="presOf" srcId="{473791DA-B876-4683-8DAB-75CE64F98161}" destId="{7D0C08F8-4556-45E8-909B-42783DF9DBD1}" srcOrd="0" destOrd="0" presId="urn:microsoft.com/office/officeart/2005/8/layout/chevron2"/>
    <dgm:cxn modelId="{AF619072-3F3B-4739-90C2-43FDAC6FBE37}" type="presOf" srcId="{5D8F3A33-52B5-4552-AEB3-75EE4600A095}" destId="{7D0C08F8-4556-45E8-909B-42783DF9DBD1}" srcOrd="0" destOrd="1" presId="urn:microsoft.com/office/officeart/2005/8/layout/chevron2"/>
    <dgm:cxn modelId="{B0E5F277-A49B-4287-AAE0-BDA64F3F4DEA}" srcId="{8D049A54-25D3-4F4F-8390-C09DFE822D2E}" destId="{473791DA-B876-4683-8DAB-75CE64F98161}" srcOrd="0" destOrd="0" parTransId="{4135E330-6516-4A89-9F61-E49DC8DB8526}" sibTransId="{249FB172-0B3E-4E70-8452-7C84DD9341ED}"/>
    <dgm:cxn modelId="{9AC3DE79-DF5A-4DEC-9802-32C93CD74053}" type="presOf" srcId="{E128A628-0349-4DFD-A503-8E436D6B0F78}" destId="{0A56D4F1-3E8C-4455-AD9A-18B9A10623FA}" srcOrd="0" destOrd="1" presId="urn:microsoft.com/office/officeart/2005/8/layout/chevron2"/>
    <dgm:cxn modelId="{C30BDC7B-05B1-4032-8894-AE88133615D7}" srcId="{E2245E84-1EF3-429E-A81A-C0DEC79E0231}" destId="{A268EB77-16F5-4C0A-8CDB-83D4C6C1C8B2}" srcOrd="0" destOrd="0" parTransId="{C04B085A-8774-49D1-93CF-FBCAF32F276F}" sibTransId="{873B4622-92EC-43D4-8670-EF2E5C3C4404}"/>
    <dgm:cxn modelId="{8722468F-E257-4A60-9FB6-F839BEE6C5AA}" type="presOf" srcId="{E2245E84-1EF3-429E-A81A-C0DEC79E0231}" destId="{26DA2B8C-0A80-4936-8797-4FDC6BD97D96}" srcOrd="0" destOrd="0" presId="urn:microsoft.com/office/officeart/2005/8/layout/chevron2"/>
    <dgm:cxn modelId="{C63AE89C-4CFE-4B17-82BE-51F9C0EE87D7}" type="presOf" srcId="{B5800C32-7E8B-44F2-BC6C-F7CA23F9B368}" destId="{29CAB7A3-97B6-4E00-88FC-2C8373CFF731}" srcOrd="0" destOrd="0" presId="urn:microsoft.com/office/officeart/2005/8/layout/chevron2"/>
    <dgm:cxn modelId="{311116DC-8609-4808-B26F-CD46B673C064}" type="presOf" srcId="{A268EB77-16F5-4C0A-8CDB-83D4C6C1C8B2}" destId="{76C65132-6D77-4FE0-9CE0-C0E698546627}" srcOrd="0" destOrd="0" presId="urn:microsoft.com/office/officeart/2005/8/layout/chevron2"/>
    <dgm:cxn modelId="{51B652E2-DB78-4B77-9498-389E504DBEFD}" srcId="{75845837-8B54-4FA3-9CB2-80D5217A09E4}" destId="{7A6B89DC-0BAB-4B48-83D4-6CB28C334297}" srcOrd="0" destOrd="0" parTransId="{14383C78-FC8B-410D-9602-437A34AA5B2A}" sibTransId="{C5D6DE7A-5305-489E-AE62-4F996B55AFD9}"/>
    <dgm:cxn modelId="{4D128DF0-21FF-4F42-9DFF-335CEC1EA9CF}" type="presOf" srcId="{8D049A54-25D3-4F4F-8390-C09DFE822D2E}" destId="{F77731CC-9CC9-4F57-BFA7-51D3A89975CA}" srcOrd="0" destOrd="0" presId="urn:microsoft.com/office/officeart/2005/8/layout/chevron2"/>
    <dgm:cxn modelId="{DB43E5F2-9A1C-47AC-A734-B0E84546DBBB}" srcId="{B5800C32-7E8B-44F2-BC6C-F7CA23F9B368}" destId="{75845837-8B54-4FA3-9CB2-80D5217A09E4}" srcOrd="1" destOrd="0" parTransId="{1C73028E-B09F-4A7F-8555-157C311CE62A}" sibTransId="{EA93B32E-D914-4016-8F7B-F45E4FF6DBB3}"/>
    <dgm:cxn modelId="{1AD7B20D-8A94-4E56-B428-A4E93C97A007}" type="presParOf" srcId="{29CAB7A3-97B6-4E00-88FC-2C8373CFF731}" destId="{020E475E-1597-46D7-9572-D6E58C4C24E2}" srcOrd="0" destOrd="0" presId="urn:microsoft.com/office/officeart/2005/8/layout/chevron2"/>
    <dgm:cxn modelId="{DC7175D0-32A0-4304-A25A-0CA983161CA6}" type="presParOf" srcId="{020E475E-1597-46D7-9572-D6E58C4C24E2}" destId="{F77731CC-9CC9-4F57-BFA7-51D3A89975CA}" srcOrd="0" destOrd="0" presId="urn:microsoft.com/office/officeart/2005/8/layout/chevron2"/>
    <dgm:cxn modelId="{C1A7A53C-4F8A-40CC-B5F4-1E096F2BB208}" type="presParOf" srcId="{020E475E-1597-46D7-9572-D6E58C4C24E2}" destId="{7D0C08F8-4556-45E8-909B-42783DF9DBD1}" srcOrd="1" destOrd="0" presId="urn:microsoft.com/office/officeart/2005/8/layout/chevron2"/>
    <dgm:cxn modelId="{68DB453D-2C02-4217-82FB-30696E5F6DE4}" type="presParOf" srcId="{29CAB7A3-97B6-4E00-88FC-2C8373CFF731}" destId="{AB149E6F-41BE-4F0A-8220-17FEDF1C598D}" srcOrd="1" destOrd="0" presId="urn:microsoft.com/office/officeart/2005/8/layout/chevron2"/>
    <dgm:cxn modelId="{D78B422C-6BA1-4C06-BB1A-563D23E4490E}" type="presParOf" srcId="{29CAB7A3-97B6-4E00-88FC-2C8373CFF731}" destId="{CB06BF2B-E7F2-4439-B308-93F288F8FB45}" srcOrd="2" destOrd="0" presId="urn:microsoft.com/office/officeart/2005/8/layout/chevron2"/>
    <dgm:cxn modelId="{35DD9220-9C21-45AD-BA2B-EEEA0417F1C1}" type="presParOf" srcId="{CB06BF2B-E7F2-4439-B308-93F288F8FB45}" destId="{7F2A2FDA-E114-4295-A1BD-400276A80214}" srcOrd="0" destOrd="0" presId="urn:microsoft.com/office/officeart/2005/8/layout/chevron2"/>
    <dgm:cxn modelId="{DE189E91-18C3-4342-9ACF-74B842A47FA6}" type="presParOf" srcId="{CB06BF2B-E7F2-4439-B308-93F288F8FB45}" destId="{0A56D4F1-3E8C-4455-AD9A-18B9A10623FA}" srcOrd="1" destOrd="0" presId="urn:microsoft.com/office/officeart/2005/8/layout/chevron2"/>
    <dgm:cxn modelId="{A35F6E5B-8873-4034-8FCF-5B5F04EA326C}" type="presParOf" srcId="{29CAB7A3-97B6-4E00-88FC-2C8373CFF731}" destId="{2CB1C82E-0AAD-4D74-BB86-7A112FB1A07B}" srcOrd="3" destOrd="0" presId="urn:microsoft.com/office/officeart/2005/8/layout/chevron2"/>
    <dgm:cxn modelId="{1A3C2745-6414-46C2-8796-82712842208E}" type="presParOf" srcId="{29CAB7A3-97B6-4E00-88FC-2C8373CFF731}" destId="{4D38B884-AFFC-41F7-A64C-1E069D7B3D32}" srcOrd="4" destOrd="0" presId="urn:microsoft.com/office/officeart/2005/8/layout/chevron2"/>
    <dgm:cxn modelId="{D4F250C5-9697-48DA-A0A6-3D86C47DD65B}" type="presParOf" srcId="{4D38B884-AFFC-41F7-A64C-1E069D7B3D32}" destId="{26DA2B8C-0A80-4936-8797-4FDC6BD97D96}" srcOrd="0" destOrd="0" presId="urn:microsoft.com/office/officeart/2005/8/layout/chevron2"/>
    <dgm:cxn modelId="{4432DBC4-F096-4BE3-B329-F06133DADC25}" type="presParOf" srcId="{4D38B884-AFFC-41F7-A64C-1E069D7B3D32}" destId="{76C65132-6D77-4FE0-9CE0-C0E69854662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D0BF6-F36A-4C8A-833F-AAD8D02B8CCA}" type="doc">
      <dgm:prSet loTypeId="urn:microsoft.com/office/officeart/2005/8/layout/chevron2" loCatId="list" qsTypeId="urn:microsoft.com/office/officeart/2005/8/quickstyle/3d4" qsCatId="3D" csTypeId="urn:microsoft.com/office/officeart/2005/8/colors/accent2_4" csCatId="accent2" phldr="1"/>
      <dgm:spPr/>
      <dgm:t>
        <a:bodyPr/>
        <a:lstStyle/>
        <a:p>
          <a:endParaRPr lang="en-US"/>
        </a:p>
      </dgm:t>
    </dgm:pt>
    <dgm:pt modelId="{663F66E6-9FC6-4908-A67E-9C9698270550}">
      <dgm:prSet phldrT="[Text]" phldr="1"/>
      <dgm:spPr/>
      <dgm:t>
        <a:bodyPr/>
        <a:lstStyle/>
        <a:p>
          <a:endParaRPr lang="en-US" dirty="0"/>
        </a:p>
      </dgm:t>
    </dgm:pt>
    <dgm:pt modelId="{2F31DCCF-BD38-4C9A-AF97-394B7636E138}" type="parTrans" cxnId="{CB2DC87A-CEB0-4C2C-AFC9-A44E4FF452D9}">
      <dgm:prSet/>
      <dgm:spPr/>
      <dgm:t>
        <a:bodyPr/>
        <a:lstStyle/>
        <a:p>
          <a:endParaRPr lang="en-US"/>
        </a:p>
      </dgm:t>
    </dgm:pt>
    <dgm:pt modelId="{BCC70EDB-91CE-48F9-B9FA-D6CE73E3E958}" type="sibTrans" cxnId="{CB2DC87A-CEB0-4C2C-AFC9-A44E4FF452D9}">
      <dgm:prSet/>
      <dgm:spPr/>
      <dgm:t>
        <a:bodyPr/>
        <a:lstStyle/>
        <a:p>
          <a:endParaRPr lang="en-US"/>
        </a:p>
      </dgm:t>
    </dgm:pt>
    <dgm:pt modelId="{1F54032E-F4BF-4663-87FA-86E63B781547}">
      <dgm:prSet phldrT="[Text]" custT="1"/>
      <dgm:spPr/>
      <dgm:t>
        <a:bodyPr/>
        <a:lstStyle/>
        <a:p>
          <a:r>
            <a:rPr lang="sr-Cyrl-RS" sz="3600" dirty="0"/>
            <a:t>очи су јој мутне</a:t>
          </a:r>
          <a:endParaRPr lang="en-US" sz="3600" dirty="0"/>
        </a:p>
      </dgm:t>
    </dgm:pt>
    <dgm:pt modelId="{449E71B3-55B4-4B31-B83C-9F2AC258787F}" type="parTrans" cxnId="{EDB164DD-AB75-4B1E-9FC4-2EE4C9C8D29B}">
      <dgm:prSet/>
      <dgm:spPr/>
      <dgm:t>
        <a:bodyPr/>
        <a:lstStyle/>
        <a:p>
          <a:endParaRPr lang="en-US"/>
        </a:p>
      </dgm:t>
    </dgm:pt>
    <dgm:pt modelId="{017BA952-BB17-4737-9692-247E9F93BD84}" type="sibTrans" cxnId="{EDB164DD-AB75-4B1E-9FC4-2EE4C9C8D29B}">
      <dgm:prSet/>
      <dgm:spPr/>
      <dgm:t>
        <a:bodyPr/>
        <a:lstStyle/>
        <a:p>
          <a:endParaRPr lang="en-US"/>
        </a:p>
      </dgm:t>
    </dgm:pt>
    <dgm:pt modelId="{9F1625BD-6699-47A6-B6CD-1DDF05D99875}">
      <dgm:prSet phldrT="[Text]" phldr="1"/>
      <dgm:spPr/>
      <dgm:t>
        <a:bodyPr/>
        <a:lstStyle/>
        <a:p>
          <a:endParaRPr lang="en-US" dirty="0"/>
        </a:p>
      </dgm:t>
    </dgm:pt>
    <dgm:pt modelId="{3E31F7B6-2695-49FE-8907-57E406C87F1A}" type="parTrans" cxnId="{AAB7C13B-7968-4DEA-8FB6-81E67057AE75}">
      <dgm:prSet/>
      <dgm:spPr/>
      <dgm:t>
        <a:bodyPr/>
        <a:lstStyle/>
        <a:p>
          <a:endParaRPr lang="en-US"/>
        </a:p>
      </dgm:t>
    </dgm:pt>
    <dgm:pt modelId="{FBD65454-D086-4C3C-8EB5-9D8C0BF2F728}" type="sibTrans" cxnId="{AAB7C13B-7968-4DEA-8FB6-81E67057AE75}">
      <dgm:prSet/>
      <dgm:spPr/>
      <dgm:t>
        <a:bodyPr/>
        <a:lstStyle/>
        <a:p>
          <a:endParaRPr lang="en-US"/>
        </a:p>
      </dgm:t>
    </dgm:pt>
    <dgm:pt modelId="{E61B572E-6560-496C-9AC0-6E7A23047684}">
      <dgm:prSet phldrT="[Text]" custT="1"/>
      <dgm:spPr/>
      <dgm:t>
        <a:bodyPr/>
        <a:lstStyle/>
        <a:p>
          <a:r>
            <a:rPr lang="sr-Cyrl-RS" sz="3600" dirty="0"/>
            <a:t>крљушти се лако скидају, </a:t>
          </a:r>
          <a:endParaRPr lang="en-US" sz="3600" dirty="0"/>
        </a:p>
      </dgm:t>
    </dgm:pt>
    <dgm:pt modelId="{B71D5519-FCC1-48B9-972C-2F3E5D9483A6}" type="parTrans" cxnId="{0ACD211B-47D3-41DA-A400-FFAA0B1F69AE}">
      <dgm:prSet/>
      <dgm:spPr/>
      <dgm:t>
        <a:bodyPr/>
        <a:lstStyle/>
        <a:p>
          <a:endParaRPr lang="en-US"/>
        </a:p>
      </dgm:t>
    </dgm:pt>
    <dgm:pt modelId="{082E8B1A-433E-45D6-BCDB-3D92A65E105A}" type="sibTrans" cxnId="{0ACD211B-47D3-41DA-A400-FFAA0B1F69AE}">
      <dgm:prSet/>
      <dgm:spPr/>
      <dgm:t>
        <a:bodyPr/>
        <a:lstStyle/>
        <a:p>
          <a:endParaRPr lang="en-US"/>
        </a:p>
      </dgm:t>
    </dgm:pt>
    <dgm:pt modelId="{B9C1F300-9CB8-419F-A6A3-B97D50431C75}">
      <dgm:prSet phldrT="[Text]" phldr="1"/>
      <dgm:spPr/>
      <dgm:t>
        <a:bodyPr/>
        <a:lstStyle/>
        <a:p>
          <a:endParaRPr lang="en-US" dirty="0"/>
        </a:p>
      </dgm:t>
    </dgm:pt>
    <dgm:pt modelId="{7955E40B-36D8-4ACB-ABAB-71F23F41D025}" type="parTrans" cxnId="{2662882E-210F-45A4-A6E1-BB03143DAB72}">
      <dgm:prSet/>
      <dgm:spPr/>
      <dgm:t>
        <a:bodyPr/>
        <a:lstStyle/>
        <a:p>
          <a:endParaRPr lang="en-US"/>
        </a:p>
      </dgm:t>
    </dgm:pt>
    <dgm:pt modelId="{475A66F8-E67E-438E-BEFC-F55195420B20}" type="sibTrans" cxnId="{2662882E-210F-45A4-A6E1-BB03143DAB72}">
      <dgm:prSet/>
      <dgm:spPr/>
      <dgm:t>
        <a:bodyPr/>
        <a:lstStyle/>
        <a:p>
          <a:endParaRPr lang="en-US"/>
        </a:p>
      </dgm:t>
    </dgm:pt>
    <dgm:pt modelId="{683346E5-3CE6-4CC5-A3C4-F9D8EDC8715A}">
      <dgm:prSet phldrT="[Text]" custT="1"/>
      <dgm:spPr/>
      <dgm:t>
        <a:bodyPr/>
        <a:lstStyle/>
        <a:p>
          <a:r>
            <a:rPr lang="ru-RU" sz="3600" dirty="0"/>
            <a:t>стомак јој је надуван, </a:t>
          </a:r>
          <a:endParaRPr lang="en-US" sz="3600" dirty="0"/>
        </a:p>
      </dgm:t>
    </dgm:pt>
    <dgm:pt modelId="{FC8037A6-EBDA-40ED-9DD8-9AB4C04F4E90}" type="parTrans" cxnId="{EB32834F-0DC5-4CDC-B85E-9D3CCF37C597}">
      <dgm:prSet/>
      <dgm:spPr/>
      <dgm:t>
        <a:bodyPr/>
        <a:lstStyle/>
        <a:p>
          <a:endParaRPr lang="en-US"/>
        </a:p>
      </dgm:t>
    </dgm:pt>
    <dgm:pt modelId="{1C2787D7-3602-4BD4-A9C7-D605806BF97E}" type="sibTrans" cxnId="{EB32834F-0DC5-4CDC-B85E-9D3CCF37C597}">
      <dgm:prSet/>
      <dgm:spPr/>
      <dgm:t>
        <a:bodyPr/>
        <a:lstStyle/>
        <a:p>
          <a:endParaRPr lang="en-US"/>
        </a:p>
      </dgm:t>
    </dgm:pt>
    <dgm:pt modelId="{4C54971A-12E3-4F24-8006-9DA15DAF64D8}">
      <dgm:prSet custT="1"/>
      <dgm:spPr/>
      <dgm:t>
        <a:bodyPr/>
        <a:lstStyle/>
        <a:p>
          <a:r>
            <a:rPr lang="sr-Cyrl-RS" sz="3600" dirty="0"/>
            <a:t> шкрге сивкасто-беле</a:t>
          </a:r>
          <a:endParaRPr lang="en-US" sz="3600" dirty="0"/>
        </a:p>
      </dgm:t>
    </dgm:pt>
    <dgm:pt modelId="{06D96113-346F-4E4D-B63E-147E272B7B57}" type="parTrans" cxnId="{4F1A0EDC-E7CD-47B2-B18F-CDA0D927FD49}">
      <dgm:prSet/>
      <dgm:spPr/>
      <dgm:t>
        <a:bodyPr/>
        <a:lstStyle/>
        <a:p>
          <a:endParaRPr lang="en-US"/>
        </a:p>
      </dgm:t>
    </dgm:pt>
    <dgm:pt modelId="{450DA8E8-3E41-418E-8ED9-D353EC99A2F8}" type="sibTrans" cxnId="{4F1A0EDC-E7CD-47B2-B18F-CDA0D927FD49}">
      <dgm:prSet/>
      <dgm:spPr/>
      <dgm:t>
        <a:bodyPr/>
        <a:lstStyle/>
        <a:p>
          <a:endParaRPr lang="en-US"/>
        </a:p>
      </dgm:t>
    </dgm:pt>
    <dgm:pt modelId="{593B1AEE-A7A4-414F-BAA3-A562714DE6CC}">
      <dgm:prSet custT="1"/>
      <dgm:spPr/>
      <dgm:t>
        <a:bodyPr/>
        <a:lstStyle/>
        <a:p>
          <a:r>
            <a:rPr lang="sr-Cyrl-RS" sz="3600" dirty="0"/>
            <a:t>месо је нееластично</a:t>
          </a:r>
          <a:r>
            <a:rPr lang="sr-Cyrl-RS" sz="3500" dirty="0"/>
            <a:t>,</a:t>
          </a:r>
          <a:endParaRPr lang="en-US" sz="3500" dirty="0"/>
        </a:p>
      </dgm:t>
    </dgm:pt>
    <dgm:pt modelId="{2B7B64CA-CFBE-4DB0-93E9-7B988C65D59C}" type="parTrans" cxnId="{1C7A1BE3-5E20-4AE9-B4B6-0E47BBB39D44}">
      <dgm:prSet/>
      <dgm:spPr/>
      <dgm:t>
        <a:bodyPr/>
        <a:lstStyle/>
        <a:p>
          <a:endParaRPr lang="en-US"/>
        </a:p>
      </dgm:t>
    </dgm:pt>
    <dgm:pt modelId="{1D8D2CAB-D11E-4C48-8AFE-726EB67E44AC}" type="sibTrans" cxnId="{1C7A1BE3-5E20-4AE9-B4B6-0E47BBB39D44}">
      <dgm:prSet/>
      <dgm:spPr/>
      <dgm:t>
        <a:bodyPr/>
        <a:lstStyle/>
        <a:p>
          <a:endParaRPr lang="en-US"/>
        </a:p>
      </dgm:t>
    </dgm:pt>
    <dgm:pt modelId="{B95039BF-86B1-412B-A038-85389B46B33A}">
      <dgm:prSet custT="1"/>
      <dgm:spPr/>
      <dgm:t>
        <a:bodyPr/>
        <a:lstStyle/>
        <a:p>
          <a:r>
            <a:rPr lang="sr-Cyrl-RS" sz="3600" dirty="0"/>
            <a:t>мирис непријатан</a:t>
          </a:r>
          <a:r>
            <a:rPr lang="sr-Cyrl-RS" sz="3500" dirty="0"/>
            <a:t>,</a:t>
          </a:r>
          <a:endParaRPr lang="en-US" sz="3500" dirty="0"/>
        </a:p>
      </dgm:t>
    </dgm:pt>
    <dgm:pt modelId="{65EC76A8-EB35-4BA9-BC27-BB75116B5626}" type="parTrans" cxnId="{DF5411E7-5698-44EA-96B3-39EEF8812318}">
      <dgm:prSet/>
      <dgm:spPr/>
      <dgm:t>
        <a:bodyPr/>
        <a:lstStyle/>
        <a:p>
          <a:endParaRPr lang="en-US"/>
        </a:p>
      </dgm:t>
    </dgm:pt>
    <dgm:pt modelId="{3FF0E8D8-91E7-411F-9852-B7788F47CC30}" type="sibTrans" cxnId="{DF5411E7-5698-44EA-96B3-39EEF8812318}">
      <dgm:prSet/>
      <dgm:spPr/>
      <dgm:t>
        <a:bodyPr/>
        <a:lstStyle/>
        <a:p>
          <a:endParaRPr lang="en-US"/>
        </a:p>
      </dgm:t>
    </dgm:pt>
    <dgm:pt modelId="{81C5B975-775E-4CA4-80CF-0DBDD5D8E9C4}" type="pres">
      <dgm:prSet presAssocID="{D88D0BF6-F36A-4C8A-833F-AAD8D02B8CCA}" presName="linearFlow" presStyleCnt="0">
        <dgm:presLayoutVars>
          <dgm:dir/>
          <dgm:animLvl val="lvl"/>
          <dgm:resizeHandles val="exact"/>
        </dgm:presLayoutVars>
      </dgm:prSet>
      <dgm:spPr/>
    </dgm:pt>
    <dgm:pt modelId="{3D6C7FF5-D459-4EA6-93C7-73B07621E805}" type="pres">
      <dgm:prSet presAssocID="{663F66E6-9FC6-4908-A67E-9C9698270550}" presName="composite" presStyleCnt="0"/>
      <dgm:spPr/>
    </dgm:pt>
    <dgm:pt modelId="{089A2BD0-9475-49EF-9C96-2C1A6C582D8E}" type="pres">
      <dgm:prSet presAssocID="{663F66E6-9FC6-4908-A67E-9C9698270550}" presName="parentText" presStyleLbl="alignNode1" presStyleIdx="0" presStyleCnt="3">
        <dgm:presLayoutVars>
          <dgm:chMax val="1"/>
          <dgm:bulletEnabled val="1"/>
        </dgm:presLayoutVars>
      </dgm:prSet>
      <dgm:spPr/>
    </dgm:pt>
    <dgm:pt modelId="{3E456459-3AEB-4BB7-AE20-6929C1B505B3}" type="pres">
      <dgm:prSet presAssocID="{663F66E6-9FC6-4908-A67E-9C9698270550}" presName="descendantText" presStyleLbl="alignAcc1" presStyleIdx="0" presStyleCnt="3">
        <dgm:presLayoutVars>
          <dgm:bulletEnabled val="1"/>
        </dgm:presLayoutVars>
      </dgm:prSet>
      <dgm:spPr/>
    </dgm:pt>
    <dgm:pt modelId="{2EB05C22-91B8-4482-9B58-03E6679C4CBB}" type="pres">
      <dgm:prSet presAssocID="{BCC70EDB-91CE-48F9-B9FA-D6CE73E3E958}" presName="sp" presStyleCnt="0"/>
      <dgm:spPr/>
    </dgm:pt>
    <dgm:pt modelId="{80087FD6-8499-4E8B-B8E9-98C05316B282}" type="pres">
      <dgm:prSet presAssocID="{9F1625BD-6699-47A6-B6CD-1DDF05D99875}" presName="composite" presStyleCnt="0"/>
      <dgm:spPr/>
    </dgm:pt>
    <dgm:pt modelId="{43A6C4E4-874F-481E-A6A5-CF256F6C22BE}" type="pres">
      <dgm:prSet presAssocID="{9F1625BD-6699-47A6-B6CD-1DDF05D99875}" presName="parentText" presStyleLbl="alignNode1" presStyleIdx="1" presStyleCnt="3">
        <dgm:presLayoutVars>
          <dgm:chMax val="1"/>
          <dgm:bulletEnabled val="1"/>
        </dgm:presLayoutVars>
      </dgm:prSet>
      <dgm:spPr/>
    </dgm:pt>
    <dgm:pt modelId="{9B5F73E7-0CF8-44BF-8F76-A887B5B720A3}" type="pres">
      <dgm:prSet presAssocID="{9F1625BD-6699-47A6-B6CD-1DDF05D99875}" presName="descendantText" presStyleLbl="alignAcc1" presStyleIdx="1" presStyleCnt="3">
        <dgm:presLayoutVars>
          <dgm:bulletEnabled val="1"/>
        </dgm:presLayoutVars>
      </dgm:prSet>
      <dgm:spPr/>
    </dgm:pt>
    <dgm:pt modelId="{D1C2E0FD-BE8E-4B4A-9C00-1AF96BA11726}" type="pres">
      <dgm:prSet presAssocID="{FBD65454-D086-4C3C-8EB5-9D8C0BF2F728}" presName="sp" presStyleCnt="0"/>
      <dgm:spPr/>
    </dgm:pt>
    <dgm:pt modelId="{8C530D87-9C5D-42D6-B676-E1DF1AEA6431}" type="pres">
      <dgm:prSet presAssocID="{B9C1F300-9CB8-419F-A6A3-B97D50431C75}" presName="composite" presStyleCnt="0"/>
      <dgm:spPr/>
    </dgm:pt>
    <dgm:pt modelId="{F59EA66A-EBC4-4D70-BE70-2B3CE3A0811A}" type="pres">
      <dgm:prSet presAssocID="{B9C1F300-9CB8-419F-A6A3-B97D50431C75}" presName="parentText" presStyleLbl="alignNode1" presStyleIdx="2" presStyleCnt="3">
        <dgm:presLayoutVars>
          <dgm:chMax val="1"/>
          <dgm:bulletEnabled val="1"/>
        </dgm:presLayoutVars>
      </dgm:prSet>
      <dgm:spPr/>
    </dgm:pt>
    <dgm:pt modelId="{7FE6565F-D1DD-4C4D-BF3A-F82B81F59279}" type="pres">
      <dgm:prSet presAssocID="{B9C1F300-9CB8-419F-A6A3-B97D50431C75}" presName="descendantText" presStyleLbl="alignAcc1" presStyleIdx="2" presStyleCnt="3">
        <dgm:presLayoutVars>
          <dgm:bulletEnabled val="1"/>
        </dgm:presLayoutVars>
      </dgm:prSet>
      <dgm:spPr/>
    </dgm:pt>
  </dgm:ptLst>
  <dgm:cxnLst>
    <dgm:cxn modelId="{EDEAF802-D68E-4D6A-92CA-7F0017DDA886}" type="presOf" srcId="{663F66E6-9FC6-4908-A67E-9C9698270550}" destId="{089A2BD0-9475-49EF-9C96-2C1A6C582D8E}" srcOrd="0" destOrd="0" presId="urn:microsoft.com/office/officeart/2005/8/layout/chevron2"/>
    <dgm:cxn modelId="{CE599409-0F34-409B-B01B-6F6C5CC70047}" type="presOf" srcId="{4C54971A-12E3-4F24-8006-9DA15DAF64D8}" destId="{3E456459-3AEB-4BB7-AE20-6929C1B505B3}" srcOrd="0" destOrd="1" presId="urn:microsoft.com/office/officeart/2005/8/layout/chevron2"/>
    <dgm:cxn modelId="{94A39915-2902-42B0-80B4-8CB0A33A2CAD}" type="presOf" srcId="{9F1625BD-6699-47A6-B6CD-1DDF05D99875}" destId="{43A6C4E4-874F-481E-A6A5-CF256F6C22BE}" srcOrd="0" destOrd="0" presId="urn:microsoft.com/office/officeart/2005/8/layout/chevron2"/>
    <dgm:cxn modelId="{715A0616-0675-465C-89AC-922E9D7BEAAB}" type="presOf" srcId="{593B1AEE-A7A4-414F-BAA3-A562714DE6CC}" destId="{9B5F73E7-0CF8-44BF-8F76-A887B5B720A3}" srcOrd="0" destOrd="1" presId="urn:microsoft.com/office/officeart/2005/8/layout/chevron2"/>
    <dgm:cxn modelId="{0ACD211B-47D3-41DA-A400-FFAA0B1F69AE}" srcId="{9F1625BD-6699-47A6-B6CD-1DDF05D99875}" destId="{E61B572E-6560-496C-9AC0-6E7A23047684}" srcOrd="0" destOrd="0" parTransId="{B71D5519-FCC1-48B9-972C-2F3E5D9483A6}" sibTransId="{082E8B1A-433E-45D6-BCDB-3D92A65E105A}"/>
    <dgm:cxn modelId="{2662882E-210F-45A4-A6E1-BB03143DAB72}" srcId="{D88D0BF6-F36A-4C8A-833F-AAD8D02B8CCA}" destId="{B9C1F300-9CB8-419F-A6A3-B97D50431C75}" srcOrd="2" destOrd="0" parTransId="{7955E40B-36D8-4ACB-ABAB-71F23F41D025}" sibTransId="{475A66F8-E67E-438E-BEFC-F55195420B20}"/>
    <dgm:cxn modelId="{AAB7C13B-7968-4DEA-8FB6-81E67057AE75}" srcId="{D88D0BF6-F36A-4C8A-833F-AAD8D02B8CCA}" destId="{9F1625BD-6699-47A6-B6CD-1DDF05D99875}" srcOrd="1" destOrd="0" parTransId="{3E31F7B6-2695-49FE-8907-57E406C87F1A}" sibTransId="{FBD65454-D086-4C3C-8EB5-9D8C0BF2F728}"/>
    <dgm:cxn modelId="{A581754A-5237-4D65-AE89-4731F3882AE8}" type="presOf" srcId="{B95039BF-86B1-412B-A038-85389B46B33A}" destId="{7FE6565F-D1DD-4C4D-BF3A-F82B81F59279}" srcOrd="0" destOrd="1" presId="urn:microsoft.com/office/officeart/2005/8/layout/chevron2"/>
    <dgm:cxn modelId="{658B0C6E-9E5A-4434-AC88-996423D76485}" type="presOf" srcId="{D88D0BF6-F36A-4C8A-833F-AAD8D02B8CCA}" destId="{81C5B975-775E-4CA4-80CF-0DBDD5D8E9C4}" srcOrd="0" destOrd="0" presId="urn:microsoft.com/office/officeart/2005/8/layout/chevron2"/>
    <dgm:cxn modelId="{EB32834F-0DC5-4CDC-B85E-9D3CCF37C597}" srcId="{B9C1F300-9CB8-419F-A6A3-B97D50431C75}" destId="{683346E5-3CE6-4CC5-A3C4-F9D8EDC8715A}" srcOrd="0" destOrd="0" parTransId="{FC8037A6-EBDA-40ED-9DD8-9AB4C04F4E90}" sibTransId="{1C2787D7-3602-4BD4-A9C7-D605806BF97E}"/>
    <dgm:cxn modelId="{F598D670-9CFB-44CB-BB80-B87A33821385}" type="presOf" srcId="{B9C1F300-9CB8-419F-A6A3-B97D50431C75}" destId="{F59EA66A-EBC4-4D70-BE70-2B3CE3A0811A}" srcOrd="0" destOrd="0" presId="urn:microsoft.com/office/officeart/2005/8/layout/chevron2"/>
    <dgm:cxn modelId="{CB2DC87A-CEB0-4C2C-AFC9-A44E4FF452D9}" srcId="{D88D0BF6-F36A-4C8A-833F-AAD8D02B8CCA}" destId="{663F66E6-9FC6-4908-A67E-9C9698270550}" srcOrd="0" destOrd="0" parTransId="{2F31DCCF-BD38-4C9A-AF97-394B7636E138}" sibTransId="{BCC70EDB-91CE-48F9-B9FA-D6CE73E3E958}"/>
    <dgm:cxn modelId="{BE57BE8F-B753-42BA-B172-4805A9B9CE20}" type="presOf" srcId="{1F54032E-F4BF-4663-87FA-86E63B781547}" destId="{3E456459-3AEB-4BB7-AE20-6929C1B505B3}" srcOrd="0" destOrd="0" presId="urn:microsoft.com/office/officeart/2005/8/layout/chevron2"/>
    <dgm:cxn modelId="{A3B1C999-AD59-414F-BEE3-0234086AFFAF}" type="presOf" srcId="{E61B572E-6560-496C-9AC0-6E7A23047684}" destId="{9B5F73E7-0CF8-44BF-8F76-A887B5B720A3}" srcOrd="0" destOrd="0" presId="urn:microsoft.com/office/officeart/2005/8/layout/chevron2"/>
    <dgm:cxn modelId="{4F1A0EDC-E7CD-47B2-B18F-CDA0D927FD49}" srcId="{663F66E6-9FC6-4908-A67E-9C9698270550}" destId="{4C54971A-12E3-4F24-8006-9DA15DAF64D8}" srcOrd="1" destOrd="0" parTransId="{06D96113-346F-4E4D-B63E-147E272B7B57}" sibTransId="{450DA8E8-3E41-418E-8ED9-D353EC99A2F8}"/>
    <dgm:cxn modelId="{EDB164DD-AB75-4B1E-9FC4-2EE4C9C8D29B}" srcId="{663F66E6-9FC6-4908-A67E-9C9698270550}" destId="{1F54032E-F4BF-4663-87FA-86E63B781547}" srcOrd="0" destOrd="0" parTransId="{449E71B3-55B4-4B31-B83C-9F2AC258787F}" sibTransId="{017BA952-BB17-4737-9692-247E9F93BD84}"/>
    <dgm:cxn modelId="{1C7A1BE3-5E20-4AE9-B4B6-0E47BBB39D44}" srcId="{9F1625BD-6699-47A6-B6CD-1DDF05D99875}" destId="{593B1AEE-A7A4-414F-BAA3-A562714DE6CC}" srcOrd="1" destOrd="0" parTransId="{2B7B64CA-CFBE-4DB0-93E9-7B988C65D59C}" sibTransId="{1D8D2CAB-D11E-4C48-8AFE-726EB67E44AC}"/>
    <dgm:cxn modelId="{DF5411E7-5698-44EA-96B3-39EEF8812318}" srcId="{B9C1F300-9CB8-419F-A6A3-B97D50431C75}" destId="{B95039BF-86B1-412B-A038-85389B46B33A}" srcOrd="1" destOrd="0" parTransId="{65EC76A8-EB35-4BA9-BC27-BB75116B5626}" sibTransId="{3FF0E8D8-91E7-411F-9852-B7788F47CC30}"/>
    <dgm:cxn modelId="{BDEF63EF-A049-4253-AB19-7EF10A8BDF1E}" type="presOf" srcId="{683346E5-3CE6-4CC5-A3C4-F9D8EDC8715A}" destId="{7FE6565F-D1DD-4C4D-BF3A-F82B81F59279}" srcOrd="0" destOrd="0" presId="urn:microsoft.com/office/officeart/2005/8/layout/chevron2"/>
    <dgm:cxn modelId="{FB970026-2526-47B1-B07B-AB82D5137D38}" type="presParOf" srcId="{81C5B975-775E-4CA4-80CF-0DBDD5D8E9C4}" destId="{3D6C7FF5-D459-4EA6-93C7-73B07621E805}" srcOrd="0" destOrd="0" presId="urn:microsoft.com/office/officeart/2005/8/layout/chevron2"/>
    <dgm:cxn modelId="{CA3E5861-151B-4172-893E-6E1AC59477A9}" type="presParOf" srcId="{3D6C7FF5-D459-4EA6-93C7-73B07621E805}" destId="{089A2BD0-9475-49EF-9C96-2C1A6C582D8E}" srcOrd="0" destOrd="0" presId="urn:microsoft.com/office/officeart/2005/8/layout/chevron2"/>
    <dgm:cxn modelId="{A6F1D456-4EA7-4B8D-84E4-C167127C6F1D}" type="presParOf" srcId="{3D6C7FF5-D459-4EA6-93C7-73B07621E805}" destId="{3E456459-3AEB-4BB7-AE20-6929C1B505B3}" srcOrd="1" destOrd="0" presId="urn:microsoft.com/office/officeart/2005/8/layout/chevron2"/>
    <dgm:cxn modelId="{6DC70D58-095E-487E-B000-10ECEB51C101}" type="presParOf" srcId="{81C5B975-775E-4CA4-80CF-0DBDD5D8E9C4}" destId="{2EB05C22-91B8-4482-9B58-03E6679C4CBB}" srcOrd="1" destOrd="0" presId="urn:microsoft.com/office/officeart/2005/8/layout/chevron2"/>
    <dgm:cxn modelId="{D6544CC2-1C2C-4F3B-92F1-6B62F61F8A39}" type="presParOf" srcId="{81C5B975-775E-4CA4-80CF-0DBDD5D8E9C4}" destId="{80087FD6-8499-4E8B-B8E9-98C05316B282}" srcOrd="2" destOrd="0" presId="urn:microsoft.com/office/officeart/2005/8/layout/chevron2"/>
    <dgm:cxn modelId="{0A3824EB-AAC5-453E-B073-4750699A2B9A}" type="presParOf" srcId="{80087FD6-8499-4E8B-B8E9-98C05316B282}" destId="{43A6C4E4-874F-481E-A6A5-CF256F6C22BE}" srcOrd="0" destOrd="0" presId="urn:microsoft.com/office/officeart/2005/8/layout/chevron2"/>
    <dgm:cxn modelId="{20536271-1338-4DD3-AD13-6649E061E5B7}" type="presParOf" srcId="{80087FD6-8499-4E8B-B8E9-98C05316B282}" destId="{9B5F73E7-0CF8-44BF-8F76-A887B5B720A3}" srcOrd="1" destOrd="0" presId="urn:microsoft.com/office/officeart/2005/8/layout/chevron2"/>
    <dgm:cxn modelId="{3CD172DF-C859-4A1C-B809-087CBA6CB1A5}" type="presParOf" srcId="{81C5B975-775E-4CA4-80CF-0DBDD5D8E9C4}" destId="{D1C2E0FD-BE8E-4B4A-9C00-1AF96BA11726}" srcOrd="3" destOrd="0" presId="urn:microsoft.com/office/officeart/2005/8/layout/chevron2"/>
    <dgm:cxn modelId="{B679FA6F-2844-4035-B9BE-92B4AC05BF5E}" type="presParOf" srcId="{81C5B975-775E-4CA4-80CF-0DBDD5D8E9C4}" destId="{8C530D87-9C5D-42D6-B676-E1DF1AEA6431}" srcOrd="4" destOrd="0" presId="urn:microsoft.com/office/officeart/2005/8/layout/chevron2"/>
    <dgm:cxn modelId="{36B6D131-8F40-441F-A070-5428C3AFCD0C}" type="presParOf" srcId="{8C530D87-9C5D-42D6-B676-E1DF1AEA6431}" destId="{F59EA66A-EBC4-4D70-BE70-2B3CE3A0811A}" srcOrd="0" destOrd="0" presId="urn:microsoft.com/office/officeart/2005/8/layout/chevron2"/>
    <dgm:cxn modelId="{0D638D7A-3ADF-42A8-9ACE-C375D8DF5866}" type="presParOf" srcId="{8C530D87-9C5D-42D6-B676-E1DF1AEA6431}" destId="{7FE6565F-D1DD-4C4D-BF3A-F82B81F5927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C40ED-3296-412A-A361-935A5D933BC5}"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DD744BA2-1963-47F9-8779-5755ACAA35F8}">
      <dgm:prSet phldrT="[Text]" custT="1">
        <dgm:style>
          <a:lnRef idx="3">
            <a:schemeClr val="lt1"/>
          </a:lnRef>
          <a:fillRef idx="1">
            <a:schemeClr val="accent6"/>
          </a:fillRef>
          <a:effectRef idx="1">
            <a:schemeClr val="accent6"/>
          </a:effectRef>
          <a:fontRef idx="minor">
            <a:schemeClr val="lt1"/>
          </a:fontRef>
        </dgm:style>
      </dgm:prSet>
      <dgm:spPr/>
      <dgm:t>
        <a:bodyPr/>
        <a:lstStyle/>
        <a:p>
          <a:pPr algn="ctr"/>
          <a:r>
            <a:rPr lang="ru-RU" sz="4800" dirty="0">
              <a:solidFill>
                <a:schemeClr val="bg2"/>
              </a:solidFill>
            </a:rPr>
            <a:t>Уколико је месо жућкасто или модро риба више није за употребу</a:t>
          </a:r>
          <a:endParaRPr lang="en-US" sz="4800" dirty="0">
            <a:solidFill>
              <a:schemeClr val="bg2"/>
            </a:solidFill>
          </a:endParaRPr>
        </a:p>
      </dgm:t>
    </dgm:pt>
    <dgm:pt modelId="{158E8D61-BB74-4E51-9A05-0937115CE7B7}" type="parTrans" cxnId="{DE9E3906-1939-4188-8FB6-9D2E4B87E5D0}">
      <dgm:prSet/>
      <dgm:spPr/>
      <dgm:t>
        <a:bodyPr/>
        <a:lstStyle/>
        <a:p>
          <a:endParaRPr lang="en-US"/>
        </a:p>
      </dgm:t>
    </dgm:pt>
    <dgm:pt modelId="{AED8713D-EF76-426F-8D94-5816EA979364}" type="sibTrans" cxnId="{DE9E3906-1939-4188-8FB6-9D2E4B87E5D0}">
      <dgm:prSet/>
      <dgm:spPr/>
      <dgm:t>
        <a:bodyPr/>
        <a:lstStyle/>
        <a:p>
          <a:endParaRPr lang="en-US"/>
        </a:p>
      </dgm:t>
    </dgm:pt>
    <dgm:pt modelId="{3B7EF495-5003-43C2-94EA-F5985FC8F883}" type="pres">
      <dgm:prSet presAssocID="{AE0C40ED-3296-412A-A361-935A5D933BC5}" presName="linear" presStyleCnt="0">
        <dgm:presLayoutVars>
          <dgm:animLvl val="lvl"/>
          <dgm:resizeHandles val="exact"/>
        </dgm:presLayoutVars>
      </dgm:prSet>
      <dgm:spPr/>
    </dgm:pt>
    <dgm:pt modelId="{647B0FD0-14EA-40EA-A898-7A65F26742B2}" type="pres">
      <dgm:prSet presAssocID="{DD744BA2-1963-47F9-8779-5755ACAA35F8}" presName="parentText" presStyleLbl="node1" presStyleIdx="0" presStyleCnt="1" custLinFactNeighborY="-10786">
        <dgm:presLayoutVars>
          <dgm:chMax val="0"/>
          <dgm:bulletEnabled val="1"/>
        </dgm:presLayoutVars>
      </dgm:prSet>
      <dgm:spPr/>
    </dgm:pt>
  </dgm:ptLst>
  <dgm:cxnLst>
    <dgm:cxn modelId="{DE9E3906-1939-4188-8FB6-9D2E4B87E5D0}" srcId="{AE0C40ED-3296-412A-A361-935A5D933BC5}" destId="{DD744BA2-1963-47F9-8779-5755ACAA35F8}" srcOrd="0" destOrd="0" parTransId="{158E8D61-BB74-4E51-9A05-0937115CE7B7}" sibTransId="{AED8713D-EF76-426F-8D94-5816EA979364}"/>
    <dgm:cxn modelId="{3765C98B-02AC-45AD-A8C2-B141A3639395}" type="presOf" srcId="{DD744BA2-1963-47F9-8779-5755ACAA35F8}" destId="{647B0FD0-14EA-40EA-A898-7A65F26742B2}" srcOrd="0" destOrd="0" presId="urn:microsoft.com/office/officeart/2005/8/layout/vList2"/>
    <dgm:cxn modelId="{83267AA3-776B-45F5-9881-C0D15D6F0DFB}" type="presOf" srcId="{AE0C40ED-3296-412A-A361-935A5D933BC5}" destId="{3B7EF495-5003-43C2-94EA-F5985FC8F883}" srcOrd="0" destOrd="0" presId="urn:microsoft.com/office/officeart/2005/8/layout/vList2"/>
    <dgm:cxn modelId="{D9B46BC9-9ADC-49DB-B447-28D4E964C5CC}" type="presParOf" srcId="{3B7EF495-5003-43C2-94EA-F5985FC8F883}" destId="{647B0FD0-14EA-40EA-A898-7A65F26742B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2E2A4-E180-41CA-A3D8-803358AB31D7}" type="doc">
      <dgm:prSet loTypeId="urn:microsoft.com/office/officeart/2009/layout/ReverseList" loCatId="relationship" qsTypeId="urn:microsoft.com/office/officeart/2005/8/quickstyle/simple5" qsCatId="simple" csTypeId="urn:microsoft.com/office/officeart/2005/8/colors/accent1_2" csCatId="accent1" phldr="1"/>
      <dgm:spPr/>
      <dgm:t>
        <a:bodyPr/>
        <a:lstStyle/>
        <a:p>
          <a:endParaRPr lang="en-US"/>
        </a:p>
      </dgm:t>
    </dgm:pt>
    <dgm:pt modelId="{F08D96C8-F361-49DF-801D-471AB9F7AEF2}">
      <dgm:prSet phldrT="[Text]" custT="1">
        <dgm:style>
          <a:lnRef idx="1">
            <a:schemeClr val="accent3"/>
          </a:lnRef>
          <a:fillRef idx="2">
            <a:schemeClr val="accent3"/>
          </a:fillRef>
          <a:effectRef idx="1">
            <a:schemeClr val="accent3"/>
          </a:effectRef>
          <a:fontRef idx="minor">
            <a:schemeClr val="dk1"/>
          </a:fontRef>
        </dgm:style>
      </dgm:prSet>
      <dgm:spPr/>
      <dgm:t>
        <a:bodyPr/>
        <a:lstStyle/>
        <a:p>
          <a:pPr algn="ctr"/>
          <a:r>
            <a:rPr lang="sr-Cyrl-RS" sz="4000" dirty="0"/>
            <a:t>Плаве</a:t>
          </a:r>
        </a:p>
        <a:p>
          <a:pPr algn="ctr"/>
          <a:r>
            <a:rPr lang="sr-Cyrl-RS" sz="4000" dirty="0"/>
            <a:t>морске рибе –</a:t>
          </a:r>
        </a:p>
        <a:p>
          <a:pPr algn="ctr"/>
          <a:r>
            <a:rPr lang="sr-Cyrl-RS" sz="2400" dirty="0"/>
            <a:t>Масти у масним станицама по целом телу</a:t>
          </a:r>
          <a:endParaRPr lang="en-US" sz="2400" dirty="0"/>
        </a:p>
      </dgm:t>
    </dgm:pt>
    <dgm:pt modelId="{54000AE6-A32D-4B45-A397-7F65C215340C}" type="parTrans" cxnId="{56556BAE-E9A2-4571-8262-34BECEF5A814}">
      <dgm:prSet/>
      <dgm:spPr/>
      <dgm:t>
        <a:bodyPr/>
        <a:lstStyle/>
        <a:p>
          <a:endParaRPr lang="en-US"/>
        </a:p>
      </dgm:t>
    </dgm:pt>
    <dgm:pt modelId="{D6597243-6F00-4A67-AECB-729B3DE80ABE}" type="sibTrans" cxnId="{56556BAE-E9A2-4571-8262-34BECEF5A814}">
      <dgm:prSet/>
      <dgm:spPr/>
      <dgm:t>
        <a:bodyPr/>
        <a:lstStyle/>
        <a:p>
          <a:endParaRPr lang="en-US"/>
        </a:p>
      </dgm:t>
    </dgm:pt>
    <dgm:pt modelId="{C3B6E35D-AA42-4CBC-9708-F710E6091FDD}">
      <dgm:prSet phldrT="[Text]" phldr="1"/>
      <dgm:spPr/>
      <dgm:t>
        <a:bodyPr/>
        <a:lstStyle/>
        <a:p>
          <a:endParaRPr lang="en-US"/>
        </a:p>
      </dgm:t>
    </dgm:pt>
    <dgm:pt modelId="{257084F0-DB37-4ED7-A11F-B9B233667634}" type="parTrans" cxnId="{99209F5E-68DA-4DE7-BBFD-369FBF88795A}">
      <dgm:prSet/>
      <dgm:spPr/>
      <dgm:t>
        <a:bodyPr/>
        <a:lstStyle/>
        <a:p>
          <a:endParaRPr lang="en-US"/>
        </a:p>
      </dgm:t>
    </dgm:pt>
    <dgm:pt modelId="{49DEE28C-EC37-482E-8EF4-4BA10D31D972}" type="sibTrans" cxnId="{99209F5E-68DA-4DE7-BBFD-369FBF88795A}">
      <dgm:prSet/>
      <dgm:spPr/>
      <dgm:t>
        <a:bodyPr/>
        <a:lstStyle/>
        <a:p>
          <a:endParaRPr lang="en-US"/>
        </a:p>
      </dgm:t>
    </dgm:pt>
    <dgm:pt modelId="{AE51985C-C1DB-40EA-B256-C78B73E41B4A}">
      <dgm:prSet custT="1">
        <dgm:style>
          <a:lnRef idx="1">
            <a:schemeClr val="accent5"/>
          </a:lnRef>
          <a:fillRef idx="2">
            <a:schemeClr val="accent5"/>
          </a:fillRef>
          <a:effectRef idx="1">
            <a:schemeClr val="accent5"/>
          </a:effectRef>
          <a:fontRef idx="minor">
            <a:schemeClr val="dk1"/>
          </a:fontRef>
        </dgm:style>
      </dgm:prSet>
      <dgm:spPr/>
      <dgm:t>
        <a:bodyPr/>
        <a:lstStyle/>
        <a:p>
          <a:pPr algn="ctr"/>
          <a:r>
            <a:rPr lang="sr-Cyrl-RS" sz="4000" dirty="0"/>
            <a:t>Беле</a:t>
          </a:r>
          <a:r>
            <a:rPr lang="sr-Cyrl-RS" sz="3600" dirty="0"/>
            <a:t> </a:t>
          </a:r>
          <a:r>
            <a:rPr lang="sr-Cyrl-RS" sz="4000" dirty="0"/>
            <a:t>морске</a:t>
          </a:r>
          <a:r>
            <a:rPr lang="sr-Cyrl-RS" sz="3600" dirty="0"/>
            <a:t> рибе- </a:t>
          </a:r>
        </a:p>
        <a:p>
          <a:pPr algn="ctr"/>
          <a:r>
            <a:rPr lang="sr-Cyrl-RS" sz="2800" dirty="0"/>
            <a:t>У јетри и у мањој мери трбушна дупља, </a:t>
          </a:r>
          <a:r>
            <a:rPr lang="sr-Cyrl-RS" sz="2400" b="1" dirty="0"/>
            <a:t>низак удео масти у месу</a:t>
          </a:r>
          <a:endParaRPr lang="sr-Cyrl-RS" sz="2800" b="1" dirty="0"/>
        </a:p>
        <a:p>
          <a:pPr algn="l"/>
          <a:endParaRPr lang="en-US" sz="3600" dirty="0"/>
        </a:p>
      </dgm:t>
    </dgm:pt>
    <dgm:pt modelId="{6CE84250-A6A4-4219-B1AB-DFF5E86A825C}" type="parTrans" cxnId="{C68CE846-EE55-48B6-95D2-D3556B5ECE6A}">
      <dgm:prSet/>
      <dgm:spPr/>
      <dgm:t>
        <a:bodyPr/>
        <a:lstStyle/>
        <a:p>
          <a:endParaRPr lang="en-US"/>
        </a:p>
      </dgm:t>
    </dgm:pt>
    <dgm:pt modelId="{3302D4C4-D87F-40A7-8855-0CAD4C3DA324}" type="sibTrans" cxnId="{C68CE846-EE55-48B6-95D2-D3556B5ECE6A}">
      <dgm:prSet/>
      <dgm:spPr/>
      <dgm:t>
        <a:bodyPr/>
        <a:lstStyle/>
        <a:p>
          <a:endParaRPr lang="en-US"/>
        </a:p>
      </dgm:t>
    </dgm:pt>
    <dgm:pt modelId="{DCD0B5A9-94DD-493C-BD87-40344F0FEEDD}" type="pres">
      <dgm:prSet presAssocID="{3342E2A4-E180-41CA-A3D8-803358AB31D7}" presName="Name0" presStyleCnt="0">
        <dgm:presLayoutVars>
          <dgm:chMax val="2"/>
          <dgm:chPref val="2"/>
          <dgm:animLvl val="lvl"/>
        </dgm:presLayoutVars>
      </dgm:prSet>
      <dgm:spPr/>
    </dgm:pt>
    <dgm:pt modelId="{AD38DC71-B30C-4623-B1CF-F5717F39E958}" type="pres">
      <dgm:prSet presAssocID="{3342E2A4-E180-41CA-A3D8-803358AB31D7}" presName="LeftText" presStyleLbl="revTx" presStyleIdx="0" presStyleCnt="0">
        <dgm:presLayoutVars>
          <dgm:bulletEnabled val="1"/>
        </dgm:presLayoutVars>
      </dgm:prSet>
      <dgm:spPr/>
    </dgm:pt>
    <dgm:pt modelId="{70C76A07-4C66-47C8-A9D2-4A12247CE8EF}" type="pres">
      <dgm:prSet presAssocID="{3342E2A4-E180-41CA-A3D8-803358AB31D7}" presName="LeftNode" presStyleLbl="bgImgPlace1" presStyleIdx="0" presStyleCnt="2" custScaleX="363847" custScaleY="127545" custLinFactX="-63052" custLinFactNeighborX="-100000" custLinFactNeighborY="-1961">
        <dgm:presLayoutVars>
          <dgm:chMax val="2"/>
          <dgm:chPref val="2"/>
        </dgm:presLayoutVars>
      </dgm:prSet>
      <dgm:spPr/>
    </dgm:pt>
    <dgm:pt modelId="{59CC7F5D-2E3E-4439-A29D-BD58E1D8820C}" type="pres">
      <dgm:prSet presAssocID="{3342E2A4-E180-41CA-A3D8-803358AB31D7}" presName="RightText" presStyleLbl="revTx" presStyleIdx="0" presStyleCnt="0">
        <dgm:presLayoutVars>
          <dgm:bulletEnabled val="1"/>
        </dgm:presLayoutVars>
      </dgm:prSet>
      <dgm:spPr/>
    </dgm:pt>
    <dgm:pt modelId="{23835BEA-D72F-4530-A9CC-225452CC9A77}" type="pres">
      <dgm:prSet presAssocID="{3342E2A4-E180-41CA-A3D8-803358AB31D7}" presName="RightNode" presStyleLbl="bgImgPlace1" presStyleIdx="1" presStyleCnt="2" custScaleX="332040" custScaleY="123654" custLinFactX="33277" custLinFactNeighborX="100000">
        <dgm:presLayoutVars>
          <dgm:chMax val="0"/>
          <dgm:chPref val="0"/>
        </dgm:presLayoutVars>
      </dgm:prSet>
      <dgm:spPr/>
    </dgm:pt>
    <dgm:pt modelId="{4E6984DE-31C8-4658-86DE-0F1369EC16F8}" type="pres">
      <dgm:prSet presAssocID="{3342E2A4-E180-41CA-A3D8-803358AB31D7}" presName="TopArrow" presStyleLbl="node1" presStyleIdx="0" presStyleCnt="2"/>
      <dgm:spPr/>
    </dgm:pt>
    <dgm:pt modelId="{42E53331-B9C6-487D-B8B0-5EDFEE9DE9E5}" type="pres">
      <dgm:prSet presAssocID="{3342E2A4-E180-41CA-A3D8-803358AB31D7}" presName="BottomArrow" presStyleLbl="node1" presStyleIdx="1" presStyleCnt="2"/>
      <dgm:spPr/>
    </dgm:pt>
  </dgm:ptLst>
  <dgm:cxnLst>
    <dgm:cxn modelId="{01A0C940-2C4C-4D4F-AFE7-FDDE6BD70990}" type="presOf" srcId="{F08D96C8-F361-49DF-801D-471AB9F7AEF2}" destId="{AD38DC71-B30C-4623-B1CF-F5717F39E958}" srcOrd="0" destOrd="0" presId="urn:microsoft.com/office/officeart/2009/layout/ReverseList"/>
    <dgm:cxn modelId="{99209F5E-68DA-4DE7-BBFD-369FBF88795A}" srcId="{3342E2A4-E180-41CA-A3D8-803358AB31D7}" destId="{C3B6E35D-AA42-4CBC-9708-F710E6091FDD}" srcOrd="2" destOrd="0" parTransId="{257084F0-DB37-4ED7-A11F-B9B233667634}" sibTransId="{49DEE28C-EC37-482E-8EF4-4BA10D31D972}"/>
    <dgm:cxn modelId="{05B6F642-53A2-4BF3-A00C-0CCE39FAECF6}" type="presOf" srcId="{3342E2A4-E180-41CA-A3D8-803358AB31D7}" destId="{DCD0B5A9-94DD-493C-BD87-40344F0FEEDD}" srcOrd="0" destOrd="0" presId="urn:microsoft.com/office/officeart/2009/layout/ReverseList"/>
    <dgm:cxn modelId="{1F979D43-83B6-4196-A96D-C6DE14323653}" type="presOf" srcId="{AE51985C-C1DB-40EA-B256-C78B73E41B4A}" destId="{23835BEA-D72F-4530-A9CC-225452CC9A77}" srcOrd="1" destOrd="0" presId="urn:microsoft.com/office/officeart/2009/layout/ReverseList"/>
    <dgm:cxn modelId="{C68CE846-EE55-48B6-95D2-D3556B5ECE6A}" srcId="{3342E2A4-E180-41CA-A3D8-803358AB31D7}" destId="{AE51985C-C1DB-40EA-B256-C78B73E41B4A}" srcOrd="1" destOrd="0" parTransId="{6CE84250-A6A4-4219-B1AB-DFF5E86A825C}" sibTransId="{3302D4C4-D87F-40A7-8855-0CAD4C3DA324}"/>
    <dgm:cxn modelId="{7CA6D582-E595-48C2-A9EC-47B2C34C142A}" type="presOf" srcId="{AE51985C-C1DB-40EA-B256-C78B73E41B4A}" destId="{59CC7F5D-2E3E-4439-A29D-BD58E1D8820C}" srcOrd="0" destOrd="0" presId="urn:microsoft.com/office/officeart/2009/layout/ReverseList"/>
    <dgm:cxn modelId="{56556BAE-E9A2-4571-8262-34BECEF5A814}" srcId="{3342E2A4-E180-41CA-A3D8-803358AB31D7}" destId="{F08D96C8-F361-49DF-801D-471AB9F7AEF2}" srcOrd="0" destOrd="0" parTransId="{54000AE6-A32D-4B45-A397-7F65C215340C}" sibTransId="{D6597243-6F00-4A67-AECB-729B3DE80ABE}"/>
    <dgm:cxn modelId="{F8DA4CCE-9207-470F-9DD2-295E5665F44E}" type="presOf" srcId="{F08D96C8-F361-49DF-801D-471AB9F7AEF2}" destId="{70C76A07-4C66-47C8-A9D2-4A12247CE8EF}" srcOrd="1" destOrd="0" presId="urn:microsoft.com/office/officeart/2009/layout/ReverseList"/>
    <dgm:cxn modelId="{07323E48-DDAF-4B9B-A869-6711FD980358}" type="presParOf" srcId="{DCD0B5A9-94DD-493C-BD87-40344F0FEEDD}" destId="{AD38DC71-B30C-4623-B1CF-F5717F39E958}" srcOrd="0" destOrd="0" presId="urn:microsoft.com/office/officeart/2009/layout/ReverseList"/>
    <dgm:cxn modelId="{7CD3C963-B00A-44FF-9A07-4BC686D8EA68}" type="presParOf" srcId="{DCD0B5A9-94DD-493C-BD87-40344F0FEEDD}" destId="{70C76A07-4C66-47C8-A9D2-4A12247CE8EF}" srcOrd="1" destOrd="0" presId="urn:microsoft.com/office/officeart/2009/layout/ReverseList"/>
    <dgm:cxn modelId="{5E43AFA6-5A47-470E-BA0D-13DCC7E00D37}" type="presParOf" srcId="{DCD0B5A9-94DD-493C-BD87-40344F0FEEDD}" destId="{59CC7F5D-2E3E-4439-A29D-BD58E1D8820C}" srcOrd="2" destOrd="0" presId="urn:microsoft.com/office/officeart/2009/layout/ReverseList"/>
    <dgm:cxn modelId="{05267B46-F5C0-459B-9281-C63D9363D6E3}" type="presParOf" srcId="{DCD0B5A9-94DD-493C-BD87-40344F0FEEDD}" destId="{23835BEA-D72F-4530-A9CC-225452CC9A77}" srcOrd="3" destOrd="0" presId="urn:microsoft.com/office/officeart/2009/layout/ReverseList"/>
    <dgm:cxn modelId="{8AB84186-9949-4BB0-B267-A0BFA5D991DF}" type="presParOf" srcId="{DCD0B5A9-94DD-493C-BD87-40344F0FEEDD}" destId="{4E6984DE-31C8-4658-86DE-0F1369EC16F8}" srcOrd="4" destOrd="0" presId="urn:microsoft.com/office/officeart/2009/layout/ReverseList"/>
    <dgm:cxn modelId="{9C2E3A56-D3C5-4CBA-B90D-A1BB21EF4BE2}" type="presParOf" srcId="{DCD0B5A9-94DD-493C-BD87-40344F0FEEDD}" destId="{42E53331-B9C6-487D-B8B0-5EDFEE9DE9E5}"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731CC-9CC9-4F57-BFA7-51D3A89975CA}">
      <dsp:nvSpPr>
        <dsp:cNvPr id="0" name=""/>
        <dsp:cNvSpPr/>
      </dsp:nvSpPr>
      <dsp:spPr>
        <a:xfrm rot="5400000">
          <a:off x="-274465" y="274465"/>
          <a:ext cx="1829767" cy="1280837"/>
        </a:xfrm>
        <a:prstGeom prst="chevron">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640419"/>
        <a:ext cx="1280837" cy="548930"/>
      </dsp:txXfrm>
    </dsp:sp>
    <dsp:sp modelId="{7D0C08F8-4556-45E8-909B-42783DF9DBD1}">
      <dsp:nvSpPr>
        <dsp:cNvPr id="0" name=""/>
        <dsp:cNvSpPr/>
      </dsp:nvSpPr>
      <dsp:spPr>
        <a:xfrm rot="5400000">
          <a:off x="4579644" y="-3298771"/>
          <a:ext cx="1189348" cy="77869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a:t>Очи треба да су јој сјајне, пуне и прозирне,</a:t>
          </a:r>
          <a:endParaRPr lang="en-US" sz="2300" kern="1200" dirty="0"/>
        </a:p>
        <a:p>
          <a:pPr marL="228600" lvl="1" indent="-228600" algn="l" defTabSz="1022350">
            <a:lnSpc>
              <a:spcPct val="90000"/>
            </a:lnSpc>
            <a:spcBef>
              <a:spcPct val="0"/>
            </a:spcBef>
            <a:spcAft>
              <a:spcPct val="15000"/>
            </a:spcAft>
            <a:buChar char="•"/>
          </a:pPr>
          <a:r>
            <a:rPr lang="ru-RU" sz="2300" kern="1200" dirty="0"/>
            <a:t>Шкрге треба да су јој црвене боје са поклопцима који чврсто затварају </a:t>
          </a:r>
          <a:r>
            <a:rPr lang="sr-Cyrl-RS" sz="2300" kern="1200" dirty="0"/>
            <a:t>шкржну шупљину; </a:t>
          </a:r>
          <a:endParaRPr lang="en-US" sz="2300" kern="1200" dirty="0"/>
        </a:p>
      </dsp:txBody>
      <dsp:txXfrm rot="-5400000">
        <a:off x="1280838" y="58094"/>
        <a:ext cx="7728903" cy="1073230"/>
      </dsp:txXfrm>
    </dsp:sp>
    <dsp:sp modelId="{7F2A2FDA-E114-4295-A1BD-400276A80214}">
      <dsp:nvSpPr>
        <dsp:cNvPr id="0" name=""/>
        <dsp:cNvSpPr/>
      </dsp:nvSpPr>
      <dsp:spPr>
        <a:xfrm rot="5400000">
          <a:off x="-274465" y="1912281"/>
          <a:ext cx="1829767" cy="1280837"/>
        </a:xfrm>
        <a:prstGeom prst="chevron">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278235"/>
        <a:ext cx="1280837" cy="548930"/>
      </dsp:txXfrm>
    </dsp:sp>
    <dsp:sp modelId="{0A56D4F1-3E8C-4455-AD9A-18B9A10623FA}">
      <dsp:nvSpPr>
        <dsp:cNvPr id="0" name=""/>
        <dsp:cNvSpPr/>
      </dsp:nvSpPr>
      <dsp:spPr>
        <a:xfrm rot="5400000">
          <a:off x="4579644" y="-1660990"/>
          <a:ext cx="1189348" cy="77869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a:t>Кожа треба да је сјајна и природне боје; </a:t>
          </a:r>
          <a:endParaRPr lang="en-US" sz="2300" kern="1200" dirty="0"/>
        </a:p>
        <a:p>
          <a:pPr marL="228600" lvl="1" indent="-228600" algn="l" defTabSz="1022350">
            <a:lnSpc>
              <a:spcPct val="90000"/>
            </a:lnSpc>
            <a:spcBef>
              <a:spcPct val="0"/>
            </a:spcBef>
            <a:spcAft>
              <a:spcPct val="15000"/>
            </a:spcAft>
            <a:buChar char="•"/>
          </a:pPr>
          <a:r>
            <a:rPr lang="ru-RU" sz="2300" kern="1200" dirty="0"/>
            <a:t>Крљушт мора чврсто да пријања уз тело;</a:t>
          </a:r>
          <a:endParaRPr lang="en-US" sz="2300" kern="1200" dirty="0"/>
        </a:p>
      </dsp:txBody>
      <dsp:txXfrm rot="-5400000">
        <a:off x="1280838" y="1695875"/>
        <a:ext cx="7728903" cy="1073230"/>
      </dsp:txXfrm>
    </dsp:sp>
    <dsp:sp modelId="{26DA2B8C-0A80-4936-8797-4FDC6BD97D96}">
      <dsp:nvSpPr>
        <dsp:cNvPr id="0" name=""/>
        <dsp:cNvSpPr/>
      </dsp:nvSpPr>
      <dsp:spPr>
        <a:xfrm rot="5400000">
          <a:off x="-274465" y="3550061"/>
          <a:ext cx="1829767" cy="1280837"/>
        </a:xfrm>
        <a:prstGeom prst="chevron">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916015"/>
        <a:ext cx="1280837" cy="548930"/>
      </dsp:txXfrm>
    </dsp:sp>
    <dsp:sp modelId="{76C65132-6D77-4FE0-9CE0-C0E698546627}">
      <dsp:nvSpPr>
        <dsp:cNvPr id="0" name=""/>
        <dsp:cNvSpPr/>
      </dsp:nvSpPr>
      <dsp:spPr>
        <a:xfrm rot="5400000">
          <a:off x="4579644" y="-23210"/>
          <a:ext cx="1189348" cy="77869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a:t>Месо мора да буде чврсто и еластично на притисак; </a:t>
          </a:r>
          <a:endParaRPr lang="en-US" sz="2300" kern="1200" dirty="0"/>
        </a:p>
        <a:p>
          <a:pPr marL="228600" lvl="1" indent="-228600" algn="l" defTabSz="1022350">
            <a:lnSpc>
              <a:spcPct val="90000"/>
            </a:lnSpc>
            <a:spcBef>
              <a:spcPct val="0"/>
            </a:spcBef>
            <a:spcAft>
              <a:spcPct val="15000"/>
            </a:spcAft>
            <a:buChar char="•"/>
          </a:pPr>
          <a:r>
            <a:rPr lang="ru-RU" sz="2300" kern="1200" dirty="0"/>
            <a:t>Мирис треба да је карактеристичан за свежу рибу и не сме бити н</a:t>
          </a:r>
          <a:r>
            <a:rPr lang="sr-Cyrl-RS" sz="2300" kern="1200" dirty="0"/>
            <a:t>епријатан!</a:t>
          </a:r>
          <a:endParaRPr lang="en-US" sz="2300" kern="1200" dirty="0"/>
        </a:p>
      </dsp:txBody>
      <dsp:txXfrm rot="-5400000">
        <a:off x="1280838" y="3333656"/>
        <a:ext cx="7728903" cy="1073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A2BD0-9475-49EF-9C96-2C1A6C582D8E}">
      <dsp:nvSpPr>
        <dsp:cNvPr id="0" name=""/>
        <dsp:cNvSpPr/>
      </dsp:nvSpPr>
      <dsp:spPr>
        <a:xfrm rot="5400000">
          <a:off x="-286917" y="290843"/>
          <a:ext cx="1912780" cy="1338946"/>
        </a:xfrm>
        <a:prstGeom prst="chevron">
          <a:avLst/>
        </a:prstGeom>
        <a:solidFill>
          <a:schemeClr val="accent2">
            <a:shade val="5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rot="-5400000">
        <a:off x="0" y="673399"/>
        <a:ext cx="1338946" cy="573834"/>
      </dsp:txXfrm>
    </dsp:sp>
    <dsp:sp modelId="{3E456459-3AEB-4BB7-AE20-6929C1B505B3}">
      <dsp:nvSpPr>
        <dsp:cNvPr id="0" name=""/>
        <dsp:cNvSpPr/>
      </dsp:nvSpPr>
      <dsp:spPr>
        <a:xfrm rot="5400000">
          <a:off x="4505519" y="-3162646"/>
          <a:ext cx="1243307" cy="7576453"/>
        </a:xfrm>
        <a:prstGeom prst="round2Same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sr-Cyrl-RS" sz="3600" kern="1200" dirty="0"/>
            <a:t>очи су јој мутне</a:t>
          </a:r>
          <a:endParaRPr lang="en-US" sz="3600" kern="1200" dirty="0"/>
        </a:p>
        <a:p>
          <a:pPr marL="285750" lvl="1" indent="-285750" algn="l" defTabSz="1600200">
            <a:lnSpc>
              <a:spcPct val="90000"/>
            </a:lnSpc>
            <a:spcBef>
              <a:spcPct val="0"/>
            </a:spcBef>
            <a:spcAft>
              <a:spcPct val="15000"/>
            </a:spcAft>
            <a:buChar char="•"/>
          </a:pPr>
          <a:r>
            <a:rPr lang="sr-Cyrl-RS" sz="3600" kern="1200" dirty="0"/>
            <a:t> шкрге сивкасто-беле</a:t>
          </a:r>
          <a:endParaRPr lang="en-US" sz="3600" kern="1200" dirty="0"/>
        </a:p>
      </dsp:txBody>
      <dsp:txXfrm rot="-5400000">
        <a:off x="1338947" y="64619"/>
        <a:ext cx="7515760" cy="1121921"/>
      </dsp:txXfrm>
    </dsp:sp>
    <dsp:sp modelId="{43A6C4E4-874F-481E-A6A5-CF256F6C22BE}">
      <dsp:nvSpPr>
        <dsp:cNvPr id="0" name=""/>
        <dsp:cNvSpPr/>
      </dsp:nvSpPr>
      <dsp:spPr>
        <a:xfrm rot="5400000">
          <a:off x="-286917" y="2012608"/>
          <a:ext cx="1912780" cy="1338946"/>
        </a:xfrm>
        <a:prstGeom prst="chevron">
          <a:avLst/>
        </a:prstGeom>
        <a:solidFill>
          <a:schemeClr val="accent2">
            <a:shade val="50000"/>
            <a:hueOff val="-394115"/>
            <a:satOff val="5189"/>
            <a:lumOff val="31078"/>
            <a:alphaOff val="0"/>
          </a:schemeClr>
        </a:solidFill>
        <a:ln w="6350" cap="flat" cmpd="sng" algn="ctr">
          <a:solidFill>
            <a:schemeClr val="accent2">
              <a:shade val="50000"/>
              <a:hueOff val="-394115"/>
              <a:satOff val="5189"/>
              <a:lumOff val="31078"/>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rot="-5400000">
        <a:off x="0" y="2395164"/>
        <a:ext cx="1338946" cy="573834"/>
      </dsp:txXfrm>
    </dsp:sp>
    <dsp:sp modelId="{9B5F73E7-0CF8-44BF-8F76-A887B5B720A3}">
      <dsp:nvSpPr>
        <dsp:cNvPr id="0" name=""/>
        <dsp:cNvSpPr/>
      </dsp:nvSpPr>
      <dsp:spPr>
        <a:xfrm rot="5400000">
          <a:off x="4505519" y="-1440881"/>
          <a:ext cx="1243307" cy="7576453"/>
        </a:xfrm>
        <a:prstGeom prst="round2SameRect">
          <a:avLst/>
        </a:prstGeom>
        <a:solidFill>
          <a:schemeClr val="lt1">
            <a:alpha val="90000"/>
            <a:hueOff val="0"/>
            <a:satOff val="0"/>
            <a:lumOff val="0"/>
            <a:alphaOff val="0"/>
          </a:schemeClr>
        </a:solidFill>
        <a:ln w="6350" cap="flat" cmpd="sng" algn="ctr">
          <a:solidFill>
            <a:schemeClr val="accent2">
              <a:shade val="50000"/>
              <a:hueOff val="-370661"/>
              <a:satOff val="5772"/>
              <a:lumOff val="28749"/>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sr-Cyrl-RS" sz="3600" kern="1200" dirty="0"/>
            <a:t>крљушти се лако скидају, </a:t>
          </a:r>
          <a:endParaRPr lang="en-US" sz="3600" kern="1200" dirty="0"/>
        </a:p>
        <a:p>
          <a:pPr marL="285750" lvl="1" indent="-285750" algn="l" defTabSz="1600200">
            <a:lnSpc>
              <a:spcPct val="90000"/>
            </a:lnSpc>
            <a:spcBef>
              <a:spcPct val="0"/>
            </a:spcBef>
            <a:spcAft>
              <a:spcPct val="15000"/>
            </a:spcAft>
            <a:buChar char="•"/>
          </a:pPr>
          <a:r>
            <a:rPr lang="sr-Cyrl-RS" sz="3600" kern="1200" dirty="0"/>
            <a:t>месо је нееластично</a:t>
          </a:r>
          <a:r>
            <a:rPr lang="sr-Cyrl-RS" sz="3500" kern="1200" dirty="0"/>
            <a:t>,</a:t>
          </a:r>
          <a:endParaRPr lang="en-US" sz="3500" kern="1200" dirty="0"/>
        </a:p>
      </dsp:txBody>
      <dsp:txXfrm rot="-5400000">
        <a:off x="1338947" y="1786384"/>
        <a:ext cx="7515760" cy="1121921"/>
      </dsp:txXfrm>
    </dsp:sp>
    <dsp:sp modelId="{F59EA66A-EBC4-4D70-BE70-2B3CE3A0811A}">
      <dsp:nvSpPr>
        <dsp:cNvPr id="0" name=""/>
        <dsp:cNvSpPr/>
      </dsp:nvSpPr>
      <dsp:spPr>
        <a:xfrm rot="5400000">
          <a:off x="-286917" y="3734373"/>
          <a:ext cx="1912780" cy="1338946"/>
        </a:xfrm>
        <a:prstGeom prst="chevron">
          <a:avLst/>
        </a:prstGeom>
        <a:solidFill>
          <a:schemeClr val="accent2">
            <a:shade val="50000"/>
            <a:hueOff val="-394115"/>
            <a:satOff val="5189"/>
            <a:lumOff val="31078"/>
            <a:alphaOff val="0"/>
          </a:schemeClr>
        </a:solidFill>
        <a:ln w="6350" cap="flat" cmpd="sng" algn="ctr">
          <a:solidFill>
            <a:schemeClr val="accent2">
              <a:shade val="50000"/>
              <a:hueOff val="-394115"/>
              <a:satOff val="5189"/>
              <a:lumOff val="31078"/>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rot="-5400000">
        <a:off x="0" y="4116929"/>
        <a:ext cx="1338946" cy="573834"/>
      </dsp:txXfrm>
    </dsp:sp>
    <dsp:sp modelId="{7FE6565F-D1DD-4C4D-BF3A-F82B81F59279}">
      <dsp:nvSpPr>
        <dsp:cNvPr id="0" name=""/>
        <dsp:cNvSpPr/>
      </dsp:nvSpPr>
      <dsp:spPr>
        <a:xfrm rot="5400000">
          <a:off x="4505519" y="280882"/>
          <a:ext cx="1243307" cy="7576453"/>
        </a:xfrm>
        <a:prstGeom prst="round2SameRect">
          <a:avLst/>
        </a:prstGeom>
        <a:solidFill>
          <a:schemeClr val="lt1">
            <a:alpha val="90000"/>
            <a:hueOff val="0"/>
            <a:satOff val="0"/>
            <a:lumOff val="0"/>
            <a:alphaOff val="0"/>
          </a:schemeClr>
        </a:solidFill>
        <a:ln w="6350" cap="flat" cmpd="sng" algn="ctr">
          <a:solidFill>
            <a:schemeClr val="accent2">
              <a:shade val="50000"/>
              <a:hueOff val="-370661"/>
              <a:satOff val="5772"/>
              <a:lumOff val="28749"/>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ru-RU" sz="3600" kern="1200" dirty="0"/>
            <a:t>стомак јој је надуван, </a:t>
          </a:r>
          <a:endParaRPr lang="en-US" sz="3600" kern="1200" dirty="0"/>
        </a:p>
        <a:p>
          <a:pPr marL="285750" lvl="1" indent="-285750" algn="l" defTabSz="1600200">
            <a:lnSpc>
              <a:spcPct val="90000"/>
            </a:lnSpc>
            <a:spcBef>
              <a:spcPct val="0"/>
            </a:spcBef>
            <a:spcAft>
              <a:spcPct val="15000"/>
            </a:spcAft>
            <a:buChar char="•"/>
          </a:pPr>
          <a:r>
            <a:rPr lang="sr-Cyrl-RS" sz="3600" kern="1200" dirty="0"/>
            <a:t>мирис непријатан</a:t>
          </a:r>
          <a:r>
            <a:rPr lang="sr-Cyrl-RS" sz="3500" kern="1200" dirty="0"/>
            <a:t>,</a:t>
          </a:r>
          <a:endParaRPr lang="en-US" sz="3500" kern="1200" dirty="0"/>
        </a:p>
      </dsp:txBody>
      <dsp:txXfrm rot="-5400000">
        <a:off x="1338947" y="3508148"/>
        <a:ext cx="7515760" cy="1121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B0FD0-14EA-40EA-A898-7A65F26742B2}">
      <dsp:nvSpPr>
        <dsp:cNvPr id="0" name=""/>
        <dsp:cNvSpPr/>
      </dsp:nvSpPr>
      <dsp:spPr>
        <a:xfrm>
          <a:off x="0" y="645009"/>
          <a:ext cx="8229600" cy="2661750"/>
        </a:xfrm>
        <a:prstGeom prst="roundRect">
          <a:avLst/>
        </a:prstGeom>
        <a:solidFill>
          <a:schemeClr val="accent6"/>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6"/>
        </a:fillRef>
        <a:effectRef idx="1">
          <a:schemeClr val="accent6"/>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ru-RU" sz="4800" kern="1200" dirty="0">
              <a:solidFill>
                <a:schemeClr val="bg2"/>
              </a:solidFill>
            </a:rPr>
            <a:t>Уколико је месо жућкасто или модро риба више није за употребу</a:t>
          </a:r>
          <a:endParaRPr lang="en-US" sz="4800" kern="1200" dirty="0">
            <a:solidFill>
              <a:schemeClr val="bg2"/>
            </a:solidFill>
          </a:endParaRPr>
        </a:p>
      </dsp:txBody>
      <dsp:txXfrm>
        <a:off x="129936" y="774945"/>
        <a:ext cx="7969728" cy="2401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76A07-4C66-47C8-A9D2-4A12247CE8EF}">
      <dsp:nvSpPr>
        <dsp:cNvPr id="0" name=""/>
        <dsp:cNvSpPr/>
      </dsp:nvSpPr>
      <dsp:spPr>
        <a:xfrm rot="16200000">
          <a:off x="1203588" y="-897705"/>
          <a:ext cx="3238505" cy="5645682"/>
        </a:xfrm>
        <a:prstGeom prst="round2SameRect">
          <a:avLst>
            <a:gd name="adj1" fmla="val 16670"/>
            <a:gd name="adj2" fmla="val 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0" tIns="254000" rIns="228600" bIns="254000" numCol="1" spcCol="1270" anchor="t" anchorCtr="0">
          <a:noAutofit/>
        </a:bodyPr>
        <a:lstStyle/>
        <a:p>
          <a:pPr marL="0" lvl="0" indent="0" algn="ctr" defTabSz="1778000">
            <a:lnSpc>
              <a:spcPct val="90000"/>
            </a:lnSpc>
            <a:spcBef>
              <a:spcPct val="0"/>
            </a:spcBef>
            <a:spcAft>
              <a:spcPct val="35000"/>
            </a:spcAft>
            <a:buNone/>
          </a:pPr>
          <a:r>
            <a:rPr lang="sr-Cyrl-RS" sz="4000" kern="1200" dirty="0"/>
            <a:t>Плаве</a:t>
          </a:r>
        </a:p>
        <a:p>
          <a:pPr marL="0" lvl="0" indent="0" algn="ctr" defTabSz="1778000">
            <a:lnSpc>
              <a:spcPct val="90000"/>
            </a:lnSpc>
            <a:spcBef>
              <a:spcPct val="0"/>
            </a:spcBef>
            <a:spcAft>
              <a:spcPct val="35000"/>
            </a:spcAft>
            <a:buNone/>
          </a:pPr>
          <a:r>
            <a:rPr lang="sr-Cyrl-RS" sz="4000" kern="1200" dirty="0"/>
            <a:t>морске рибе –</a:t>
          </a:r>
        </a:p>
        <a:p>
          <a:pPr marL="0" lvl="0" indent="0" algn="ctr" defTabSz="1778000">
            <a:lnSpc>
              <a:spcPct val="90000"/>
            </a:lnSpc>
            <a:spcBef>
              <a:spcPct val="0"/>
            </a:spcBef>
            <a:spcAft>
              <a:spcPct val="35000"/>
            </a:spcAft>
            <a:buNone/>
          </a:pPr>
          <a:r>
            <a:rPr lang="sr-Cyrl-RS" sz="2400" kern="1200" dirty="0"/>
            <a:t>Масти у масним станицама по целом телу</a:t>
          </a:r>
          <a:endParaRPr lang="en-US" sz="2400" kern="1200" dirty="0"/>
        </a:p>
      </dsp:txBody>
      <dsp:txXfrm rot="5400000">
        <a:off x="158119" y="464002"/>
        <a:ext cx="5487563" cy="2922267"/>
      </dsp:txXfrm>
    </dsp:sp>
    <dsp:sp modelId="{23835BEA-D72F-4530-A9CC-225452CC9A77}">
      <dsp:nvSpPr>
        <dsp:cNvPr id="0" name=""/>
        <dsp:cNvSpPr/>
      </dsp:nvSpPr>
      <dsp:spPr>
        <a:xfrm rot="5400000">
          <a:off x="6757862" y="-601145"/>
          <a:ext cx="3139708" cy="5152145"/>
        </a:xfrm>
        <a:prstGeom prst="round2SameRect">
          <a:avLst>
            <a:gd name="adj1" fmla="val 16670"/>
            <a:gd name="adj2" fmla="val 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0" tIns="254000" rIns="152400" bIns="254000" numCol="1" spcCol="1270" anchor="t" anchorCtr="0">
          <a:noAutofit/>
        </a:bodyPr>
        <a:lstStyle/>
        <a:p>
          <a:pPr marL="0" lvl="0" indent="0" algn="ctr" defTabSz="1778000">
            <a:lnSpc>
              <a:spcPct val="90000"/>
            </a:lnSpc>
            <a:spcBef>
              <a:spcPct val="0"/>
            </a:spcBef>
            <a:spcAft>
              <a:spcPct val="35000"/>
            </a:spcAft>
            <a:buNone/>
          </a:pPr>
          <a:r>
            <a:rPr lang="sr-Cyrl-RS" sz="4000" kern="1200" dirty="0"/>
            <a:t>Беле</a:t>
          </a:r>
          <a:r>
            <a:rPr lang="sr-Cyrl-RS" sz="3600" kern="1200" dirty="0"/>
            <a:t> </a:t>
          </a:r>
          <a:r>
            <a:rPr lang="sr-Cyrl-RS" sz="4000" kern="1200" dirty="0"/>
            <a:t>морске</a:t>
          </a:r>
          <a:r>
            <a:rPr lang="sr-Cyrl-RS" sz="3600" kern="1200" dirty="0"/>
            <a:t> рибе- </a:t>
          </a:r>
        </a:p>
        <a:p>
          <a:pPr marL="0" lvl="0" indent="0" algn="ctr" defTabSz="1778000">
            <a:lnSpc>
              <a:spcPct val="90000"/>
            </a:lnSpc>
            <a:spcBef>
              <a:spcPct val="0"/>
            </a:spcBef>
            <a:spcAft>
              <a:spcPct val="35000"/>
            </a:spcAft>
            <a:buNone/>
          </a:pPr>
          <a:r>
            <a:rPr lang="sr-Cyrl-RS" sz="2800" kern="1200" dirty="0"/>
            <a:t>У јетри и у мањој мери трбушна дупља, </a:t>
          </a:r>
          <a:r>
            <a:rPr lang="sr-Cyrl-RS" sz="2400" b="1" kern="1200" dirty="0"/>
            <a:t>низак удео масти у месу</a:t>
          </a:r>
          <a:endParaRPr lang="sr-Cyrl-RS" sz="2800" b="1" kern="1200" dirty="0"/>
        </a:p>
        <a:p>
          <a:pPr marL="0" lvl="0" indent="0" algn="l" defTabSz="1778000">
            <a:lnSpc>
              <a:spcPct val="90000"/>
            </a:lnSpc>
            <a:spcBef>
              <a:spcPct val="0"/>
            </a:spcBef>
            <a:spcAft>
              <a:spcPct val="35000"/>
            </a:spcAft>
            <a:buNone/>
          </a:pPr>
          <a:endParaRPr lang="en-US" sz="3600" kern="1200" dirty="0"/>
        </a:p>
      </dsp:txBody>
      <dsp:txXfrm rot="-5400000">
        <a:off x="5751644" y="558368"/>
        <a:ext cx="4998850" cy="2833118"/>
      </dsp:txXfrm>
    </dsp:sp>
    <dsp:sp modelId="{4E6984DE-31C8-4658-86DE-0F1369EC16F8}">
      <dsp:nvSpPr>
        <dsp:cNvPr id="0" name=""/>
        <dsp:cNvSpPr/>
      </dsp:nvSpPr>
      <dsp:spPr>
        <a:xfrm>
          <a:off x="4764059" y="0"/>
          <a:ext cx="1622122" cy="1622043"/>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E53331-B9C6-487D-B8B0-5EDFEE9DE9E5}">
      <dsp:nvSpPr>
        <dsp:cNvPr id="0" name=""/>
        <dsp:cNvSpPr/>
      </dsp:nvSpPr>
      <dsp:spPr>
        <a:xfrm rot="10800000">
          <a:off x="4764059" y="2327416"/>
          <a:ext cx="1622122" cy="1622043"/>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F0DA-8AE5-2B27-641B-7D41217EF3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3A584FAA-C13E-DB7F-6CA3-C61103045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60B75144-4742-758E-6EE5-4FBF5631DEF6}"/>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5" name="Footer Placeholder 4">
            <a:extLst>
              <a:ext uri="{FF2B5EF4-FFF2-40B4-BE49-F238E27FC236}">
                <a16:creationId xmlns:a16="http://schemas.microsoft.com/office/drawing/2014/main" id="{32DB55CC-F7A5-834B-8984-856D5802AE12}"/>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098EECCD-A30C-4099-96DF-7273EF040D71}"/>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319023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E8F1-E5A0-A796-501D-55274DB702FC}"/>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E10C2EB2-4AC3-9CCE-4D74-0139ADCE6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FC1254EA-7843-B98D-7987-00ABE72A825B}"/>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5" name="Footer Placeholder 4">
            <a:extLst>
              <a:ext uri="{FF2B5EF4-FFF2-40B4-BE49-F238E27FC236}">
                <a16:creationId xmlns:a16="http://schemas.microsoft.com/office/drawing/2014/main" id="{15928D6F-151A-3FF3-D524-895C064AF2C9}"/>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2F297FC-8996-B7AF-EB63-3AE28289537E}"/>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352563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051DA-FE88-6C63-F039-50394267B7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91DC9C3E-0110-7D0C-38BD-F97FACFB9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9A72E945-DD3A-4AE0-C53E-9CBE08F1771B}"/>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5" name="Footer Placeholder 4">
            <a:extLst>
              <a:ext uri="{FF2B5EF4-FFF2-40B4-BE49-F238E27FC236}">
                <a16:creationId xmlns:a16="http://schemas.microsoft.com/office/drawing/2014/main" id="{293C1ABD-1C08-3D4F-9246-F7B9C2D7E485}"/>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0FA8C0EC-00FE-F311-E735-073845C00127}"/>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225094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05BB-46A5-ECFD-BD1D-0AC633380A56}"/>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BB88D9A9-3D9D-24A2-FA27-AF13E5074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C99FB9DA-4FDE-1BE3-BDFB-9016FB351F0B}"/>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5" name="Footer Placeholder 4">
            <a:extLst>
              <a:ext uri="{FF2B5EF4-FFF2-40B4-BE49-F238E27FC236}">
                <a16:creationId xmlns:a16="http://schemas.microsoft.com/office/drawing/2014/main" id="{913D7043-063B-C446-E6F5-9990EF57A46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2FCFBD95-B83B-A0F6-004D-CC6EC011B35F}"/>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273783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1544-B844-73C6-1142-00947AE674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77FF2F71-4FF9-C3CC-5133-AD2FDFA1AC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51633B-9B36-4E71-E14F-4FE4F931CA34}"/>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5" name="Footer Placeholder 4">
            <a:extLst>
              <a:ext uri="{FF2B5EF4-FFF2-40B4-BE49-F238E27FC236}">
                <a16:creationId xmlns:a16="http://schemas.microsoft.com/office/drawing/2014/main" id="{85EEF0DD-067B-E6CB-E38E-04C95BD72E5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4DFAB45-A374-DBE8-61B7-802C57D35BF8}"/>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362100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A21B-EAC3-9E78-F400-D0A53E1BDA85}"/>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18137AF4-2276-0ADC-F64C-27BF3BB00C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BC226ABB-C406-3F5D-AFFA-DA4865A5A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920E8030-17FE-BCC7-FA79-A4CF1E13D2CE}"/>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6" name="Footer Placeholder 5">
            <a:extLst>
              <a:ext uri="{FF2B5EF4-FFF2-40B4-BE49-F238E27FC236}">
                <a16:creationId xmlns:a16="http://schemas.microsoft.com/office/drawing/2014/main" id="{E313E6E9-B57E-C795-F5A2-E59AA4919170}"/>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F9B95A5C-26D2-FEE8-ED8E-811E7CAD1AD7}"/>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273874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BA28-9F6F-FC20-0DB7-6AADD2160F76}"/>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76B28D84-E44A-8C21-94AE-FC8CA69C9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8035EB-BDAF-2FD9-4172-43F8DC4BA0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2AA9D236-D284-3330-924E-B433C7937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76783-D68C-1193-DFDE-D179BC351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6AC8CEE3-A8A5-3CDE-83DE-5D224207237F}"/>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8" name="Footer Placeholder 7">
            <a:extLst>
              <a:ext uri="{FF2B5EF4-FFF2-40B4-BE49-F238E27FC236}">
                <a16:creationId xmlns:a16="http://schemas.microsoft.com/office/drawing/2014/main" id="{13BDB92E-60B2-B3ED-0EB7-783C83B715DF}"/>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310C52EE-55C6-D760-A935-D4F008EEC502}"/>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323234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E32D-D7C2-9CC2-D23E-A65B0CC2196C}"/>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87AF63EB-2DF0-B880-1066-C96A20539ED9}"/>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4" name="Footer Placeholder 3">
            <a:extLst>
              <a:ext uri="{FF2B5EF4-FFF2-40B4-BE49-F238E27FC236}">
                <a16:creationId xmlns:a16="http://schemas.microsoft.com/office/drawing/2014/main" id="{CC18BBFE-1FE0-7870-8FC5-8CDF51368558}"/>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31FC7D12-434B-C54F-57B7-1D9FA6B2AAD8}"/>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19114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963EB-F952-FA3F-56C7-ED2E4229261E}"/>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3" name="Footer Placeholder 2">
            <a:extLst>
              <a:ext uri="{FF2B5EF4-FFF2-40B4-BE49-F238E27FC236}">
                <a16:creationId xmlns:a16="http://schemas.microsoft.com/office/drawing/2014/main" id="{4EEACF19-AFAD-1EC9-C207-9B45740FCF1B}"/>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B6B31292-FF25-5D18-2FFF-97F72DEA44B1}"/>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72968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69CA-AC26-BBFD-98CA-545B54B57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396A28A9-3073-7CDE-9BCD-C9FCA1304B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5679B1AD-F6A5-31F6-A1A3-68E6AFEA4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7415C-2D6D-492B-4808-E239CE16C84D}"/>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6" name="Footer Placeholder 5">
            <a:extLst>
              <a:ext uri="{FF2B5EF4-FFF2-40B4-BE49-F238E27FC236}">
                <a16:creationId xmlns:a16="http://schemas.microsoft.com/office/drawing/2014/main" id="{10C87BB6-0449-C611-7C8A-AABE209BE018}"/>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37F15185-6517-388E-1AF7-927D3EB96984}"/>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374329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02D0-428B-48F0-C758-822FD70A8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A0CB9996-C31B-376E-D9D3-5A4DD16819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722E42BD-0923-A0CB-99E0-59B507A3A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F8CB7-7594-FBDC-CA32-5DF012CB403E}"/>
              </a:ext>
            </a:extLst>
          </p:cNvPr>
          <p:cNvSpPr>
            <a:spLocks noGrp="1"/>
          </p:cNvSpPr>
          <p:nvPr>
            <p:ph type="dt" sz="half" idx="10"/>
          </p:nvPr>
        </p:nvSpPr>
        <p:spPr/>
        <p:txBody>
          <a:bodyPr/>
          <a:lstStyle/>
          <a:p>
            <a:fld id="{D5F68FD5-74E0-4E00-9A65-A897F26DAF67}" type="datetimeFigureOut">
              <a:rPr lang="sr-Latn-RS" smtClean="0"/>
              <a:t>26.3.2024.</a:t>
            </a:fld>
            <a:endParaRPr lang="sr-Latn-RS"/>
          </a:p>
        </p:txBody>
      </p:sp>
      <p:sp>
        <p:nvSpPr>
          <p:cNvPr id="6" name="Footer Placeholder 5">
            <a:extLst>
              <a:ext uri="{FF2B5EF4-FFF2-40B4-BE49-F238E27FC236}">
                <a16:creationId xmlns:a16="http://schemas.microsoft.com/office/drawing/2014/main" id="{10843142-C56A-1905-C39C-3FA2DA0941A1}"/>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23415E2B-DB3E-226B-9586-A87E65572962}"/>
              </a:ext>
            </a:extLst>
          </p:cNvPr>
          <p:cNvSpPr>
            <a:spLocks noGrp="1"/>
          </p:cNvSpPr>
          <p:nvPr>
            <p:ph type="sldNum" sz="quarter" idx="12"/>
          </p:nvPr>
        </p:nvSpPr>
        <p:spPr/>
        <p:txBody>
          <a:bodyPr/>
          <a:lstStyle/>
          <a:p>
            <a:fld id="{320D663C-933F-4AD2-BCE1-49CCD9192A82}" type="slidenum">
              <a:rPr lang="sr-Latn-RS" smtClean="0"/>
              <a:t>‹#›</a:t>
            </a:fld>
            <a:endParaRPr lang="sr-Latn-RS"/>
          </a:p>
        </p:txBody>
      </p:sp>
    </p:spTree>
    <p:extLst>
      <p:ext uri="{BB962C8B-B14F-4D97-AF65-F5344CB8AC3E}">
        <p14:creationId xmlns:p14="http://schemas.microsoft.com/office/powerpoint/2010/main" val="16012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093F5F-1D2F-6611-36DE-A6911B8A0A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43B3B3A5-ED29-A502-DFC2-8649BB184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17DCE43-6BEE-DA59-1784-90695F4D7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68FD5-74E0-4E00-9A65-A897F26DAF67}" type="datetimeFigureOut">
              <a:rPr lang="sr-Latn-RS" smtClean="0"/>
              <a:t>26.3.2024.</a:t>
            </a:fld>
            <a:endParaRPr lang="sr-Latn-RS"/>
          </a:p>
        </p:txBody>
      </p:sp>
      <p:sp>
        <p:nvSpPr>
          <p:cNvPr id="5" name="Footer Placeholder 4">
            <a:extLst>
              <a:ext uri="{FF2B5EF4-FFF2-40B4-BE49-F238E27FC236}">
                <a16:creationId xmlns:a16="http://schemas.microsoft.com/office/drawing/2014/main" id="{AB232F94-1B0E-0F56-3CC9-292688E58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490CD990-118C-CB13-68F6-85794E23F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D663C-933F-4AD2-BCE1-49CCD9192A82}" type="slidenum">
              <a:rPr lang="sr-Latn-RS" smtClean="0"/>
              <a:t>‹#›</a:t>
            </a:fld>
            <a:endParaRPr lang="sr-Latn-RS"/>
          </a:p>
        </p:txBody>
      </p:sp>
    </p:spTree>
    <p:extLst>
      <p:ext uri="{BB962C8B-B14F-4D97-AF65-F5344CB8AC3E}">
        <p14:creationId xmlns:p14="http://schemas.microsoft.com/office/powerpoint/2010/main" val="470049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webp"/><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web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7.webp"/><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14E1-347C-473C-FE2D-4E30015E5E05}"/>
              </a:ext>
            </a:extLst>
          </p:cNvPr>
          <p:cNvSpPr>
            <a:spLocks noGrp="1"/>
          </p:cNvSpPr>
          <p:nvPr>
            <p:ph type="ctrTitle"/>
          </p:nvPr>
        </p:nvSpPr>
        <p:spPr>
          <a:xfrm>
            <a:off x="3556833" y="-1"/>
            <a:ext cx="4744995" cy="1713319"/>
          </a:xfrm>
          <a:solidFill>
            <a:schemeClr val="accent4"/>
          </a:solidFill>
        </p:spPr>
        <p:txBody>
          <a:bodyPr/>
          <a:lstStyle/>
          <a:p>
            <a:r>
              <a:rPr lang="sr-Cyrl-RS" b="1" dirty="0"/>
              <a:t>Рибе</a:t>
            </a:r>
            <a:endParaRPr lang="sr-Latn-RS" b="1" dirty="0"/>
          </a:p>
        </p:txBody>
      </p:sp>
      <p:pic>
        <p:nvPicPr>
          <p:cNvPr id="8" name="Picture 7">
            <a:extLst>
              <a:ext uri="{FF2B5EF4-FFF2-40B4-BE49-F238E27FC236}">
                <a16:creationId xmlns:a16="http://schemas.microsoft.com/office/drawing/2014/main" id="{40E1AB0E-F96E-458D-C28F-34B3C2E4FADF}"/>
              </a:ext>
            </a:extLst>
          </p:cNvPr>
          <p:cNvPicPr>
            <a:picLocks noChangeAspect="1"/>
          </p:cNvPicPr>
          <p:nvPr/>
        </p:nvPicPr>
        <p:blipFill>
          <a:blip r:embed="rId2"/>
          <a:stretch>
            <a:fillRect/>
          </a:stretch>
        </p:blipFill>
        <p:spPr>
          <a:xfrm>
            <a:off x="0" y="-1"/>
            <a:ext cx="4370932" cy="6854663"/>
          </a:xfrm>
          <a:prstGeom prst="rect">
            <a:avLst/>
          </a:prstGeom>
        </p:spPr>
      </p:pic>
      <p:pic>
        <p:nvPicPr>
          <p:cNvPr id="10" name="Picture 9">
            <a:extLst>
              <a:ext uri="{FF2B5EF4-FFF2-40B4-BE49-F238E27FC236}">
                <a16:creationId xmlns:a16="http://schemas.microsoft.com/office/drawing/2014/main" id="{1D8D0892-FFD9-61D2-DDD7-3B96F4943282}"/>
              </a:ext>
            </a:extLst>
          </p:cNvPr>
          <p:cNvPicPr>
            <a:picLocks noChangeAspect="1"/>
          </p:cNvPicPr>
          <p:nvPr/>
        </p:nvPicPr>
        <p:blipFill>
          <a:blip r:embed="rId3"/>
          <a:stretch>
            <a:fillRect/>
          </a:stretch>
        </p:blipFill>
        <p:spPr>
          <a:xfrm>
            <a:off x="4283959" y="1716657"/>
            <a:ext cx="3298660" cy="5138005"/>
          </a:xfrm>
          <a:prstGeom prst="rect">
            <a:avLst/>
          </a:prstGeom>
        </p:spPr>
      </p:pic>
      <p:pic>
        <p:nvPicPr>
          <p:cNvPr id="4" name="Picture 3">
            <a:extLst>
              <a:ext uri="{FF2B5EF4-FFF2-40B4-BE49-F238E27FC236}">
                <a16:creationId xmlns:a16="http://schemas.microsoft.com/office/drawing/2014/main" id="{23675958-C2BC-1810-0717-40947E7EEC31}"/>
              </a:ext>
            </a:extLst>
          </p:cNvPr>
          <p:cNvPicPr>
            <a:picLocks noChangeAspect="1"/>
          </p:cNvPicPr>
          <p:nvPr/>
        </p:nvPicPr>
        <p:blipFill>
          <a:blip r:embed="rId4"/>
          <a:stretch>
            <a:fillRect/>
          </a:stretch>
        </p:blipFill>
        <p:spPr>
          <a:xfrm>
            <a:off x="7555947" y="-81601"/>
            <a:ext cx="4636053" cy="6939601"/>
          </a:xfrm>
          <a:prstGeom prst="rect">
            <a:avLst/>
          </a:prstGeom>
        </p:spPr>
      </p:pic>
    </p:spTree>
    <p:extLst>
      <p:ext uri="{BB962C8B-B14F-4D97-AF65-F5344CB8AC3E}">
        <p14:creationId xmlns:p14="http://schemas.microsoft.com/office/powerpoint/2010/main" val="166664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40D4A7-50A7-4411-B513-21FF9550C46A}" type="slidenum">
              <a:rPr lang="en-US" sz="1800">
                <a:solidFill>
                  <a:schemeClr val="tx1"/>
                </a:solidFill>
              </a:rPr>
              <a:pPr/>
              <a:t>10</a:t>
            </a:fld>
            <a:endParaRPr lang="en-US" sz="1800" dirty="0">
              <a:solidFill>
                <a:schemeClr val="tx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16" y="354227"/>
            <a:ext cx="8458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3452" y="4036541"/>
            <a:ext cx="3750643" cy="282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49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0755-C7FD-094B-456D-C0DB234C6F08}"/>
              </a:ext>
            </a:extLst>
          </p:cNvPr>
          <p:cNvSpPr>
            <a:spLocks noGrp="1"/>
          </p:cNvSpPr>
          <p:nvPr>
            <p:ph type="title"/>
          </p:nvPr>
        </p:nvSpPr>
        <p:spPr/>
        <p:txBody>
          <a:bodyPr/>
          <a:lstStyle/>
          <a:p>
            <a:r>
              <a:rPr lang="sr-Cyrl-RS" dirty="0"/>
              <a:t>Скелет риба</a:t>
            </a:r>
            <a:endParaRPr lang="sr-Latn-RS" dirty="0"/>
          </a:p>
        </p:txBody>
      </p:sp>
      <p:sp>
        <p:nvSpPr>
          <p:cNvPr id="3" name="Content Placeholder 2">
            <a:extLst>
              <a:ext uri="{FF2B5EF4-FFF2-40B4-BE49-F238E27FC236}">
                <a16:creationId xmlns:a16="http://schemas.microsoft.com/office/drawing/2014/main" id="{50CC7C8D-16AC-0F14-5F09-814A77978195}"/>
              </a:ext>
            </a:extLst>
          </p:cNvPr>
          <p:cNvSpPr>
            <a:spLocks noGrp="1"/>
          </p:cNvSpPr>
          <p:nvPr>
            <p:ph idx="1"/>
          </p:nvPr>
        </p:nvSpPr>
        <p:spPr>
          <a:xfrm>
            <a:off x="348343" y="1458686"/>
            <a:ext cx="11647714" cy="5268685"/>
          </a:xfrm>
        </p:spPr>
        <p:txBody>
          <a:bodyPr>
            <a:normAutofit/>
          </a:bodyPr>
          <a:lstStyle/>
          <a:p>
            <a:r>
              <a:rPr lang="ru-RU" dirty="0"/>
              <a:t>Са гастрономског гледишта скелет риба је важно познавати ради филирања, сечења одрезака, стекова, фашираних производа, итд. Понекад дужина термичке обраде зависи од количине и јачине костију. Скелет риба се често користи за фондове - рибље бујоне којима се наливају рибља јела. Поред унутрашњег скелета рибе поседују и неке елементе спољног скелета као што су: крљушти, костур, пераја и кожни скелет </a:t>
            </a:r>
            <a:endParaRPr lang="sr-Cyrl-RS" dirty="0"/>
          </a:p>
          <a:p>
            <a:r>
              <a:rPr lang="sr-Cyrl-RS" dirty="0"/>
              <a:t>Скелет главе</a:t>
            </a:r>
          </a:p>
          <a:p>
            <a:r>
              <a:rPr lang="sr-Cyrl-RS" dirty="0"/>
              <a:t>Кичменица</a:t>
            </a:r>
          </a:p>
          <a:p>
            <a:r>
              <a:rPr lang="sr-Cyrl-RS" dirty="0"/>
              <a:t>Ребра</a:t>
            </a:r>
          </a:p>
          <a:p>
            <a:r>
              <a:rPr lang="ru-RU" dirty="0"/>
              <a:t>Скелет на који се ослањају пераја и међумишићне кости</a:t>
            </a:r>
            <a:endParaRPr lang="sr-Latn-RS" dirty="0"/>
          </a:p>
        </p:txBody>
      </p:sp>
    </p:spTree>
    <p:extLst>
      <p:ext uri="{BB962C8B-B14F-4D97-AF65-F5344CB8AC3E}">
        <p14:creationId xmlns:p14="http://schemas.microsoft.com/office/powerpoint/2010/main" val="100104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1E48-3CCE-B54C-9AB8-41769D2BE30A}"/>
              </a:ext>
            </a:extLst>
          </p:cNvPr>
          <p:cNvSpPr>
            <a:spLocks noGrp="1"/>
          </p:cNvSpPr>
          <p:nvPr>
            <p:ph type="title"/>
          </p:nvPr>
        </p:nvSpPr>
        <p:spPr>
          <a:xfrm>
            <a:off x="838200" y="120770"/>
            <a:ext cx="10515600" cy="650756"/>
          </a:xfrm>
        </p:spPr>
        <p:txBody>
          <a:bodyPr>
            <a:normAutofit fontScale="90000"/>
          </a:bodyPr>
          <a:lstStyle/>
          <a:p>
            <a:r>
              <a:rPr lang="sr-Cyrl-RS" dirty="0"/>
              <a:t>Скелет риба</a:t>
            </a:r>
            <a:endParaRPr lang="sr-Latn-RS" dirty="0"/>
          </a:p>
        </p:txBody>
      </p:sp>
      <p:sp>
        <p:nvSpPr>
          <p:cNvPr id="3" name="Content Placeholder 2">
            <a:extLst>
              <a:ext uri="{FF2B5EF4-FFF2-40B4-BE49-F238E27FC236}">
                <a16:creationId xmlns:a16="http://schemas.microsoft.com/office/drawing/2014/main" id="{CED0DA45-824C-A494-CD3B-C6C34101A5AA}"/>
              </a:ext>
            </a:extLst>
          </p:cNvPr>
          <p:cNvSpPr>
            <a:spLocks noGrp="1"/>
          </p:cNvSpPr>
          <p:nvPr>
            <p:ph idx="1"/>
          </p:nvPr>
        </p:nvSpPr>
        <p:spPr/>
        <p:txBody>
          <a:bodyPr/>
          <a:lstStyle/>
          <a:p>
            <a:endParaRPr lang="sr-Latn-RS"/>
          </a:p>
        </p:txBody>
      </p:sp>
      <p:pic>
        <p:nvPicPr>
          <p:cNvPr id="5" name="Picture 4">
            <a:extLst>
              <a:ext uri="{FF2B5EF4-FFF2-40B4-BE49-F238E27FC236}">
                <a16:creationId xmlns:a16="http://schemas.microsoft.com/office/drawing/2014/main" id="{1800FA11-C763-C8E2-B92A-4987D3BED7BE}"/>
              </a:ext>
            </a:extLst>
          </p:cNvPr>
          <p:cNvPicPr>
            <a:picLocks noChangeAspect="1"/>
          </p:cNvPicPr>
          <p:nvPr/>
        </p:nvPicPr>
        <p:blipFill>
          <a:blip r:embed="rId2"/>
          <a:stretch>
            <a:fillRect/>
          </a:stretch>
        </p:blipFill>
        <p:spPr>
          <a:xfrm>
            <a:off x="310551" y="771525"/>
            <a:ext cx="11516264" cy="6086475"/>
          </a:xfrm>
          <a:prstGeom prst="rect">
            <a:avLst/>
          </a:prstGeom>
        </p:spPr>
      </p:pic>
    </p:spTree>
    <p:extLst>
      <p:ext uri="{BB962C8B-B14F-4D97-AF65-F5344CB8AC3E}">
        <p14:creationId xmlns:p14="http://schemas.microsoft.com/office/powerpoint/2010/main" val="385977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238E-A6F2-44C4-18FF-5AC8FC667B34}"/>
              </a:ext>
            </a:extLst>
          </p:cNvPr>
          <p:cNvSpPr>
            <a:spLocks noGrp="1"/>
          </p:cNvSpPr>
          <p:nvPr>
            <p:ph type="title"/>
          </p:nvPr>
        </p:nvSpPr>
        <p:spPr/>
        <p:txBody>
          <a:bodyPr/>
          <a:lstStyle/>
          <a:p>
            <a:r>
              <a:rPr lang="ru-RU" dirty="0"/>
              <a:t>Кожа</a:t>
            </a:r>
            <a:endParaRPr lang="sr-Latn-RS" dirty="0"/>
          </a:p>
        </p:txBody>
      </p:sp>
      <p:sp>
        <p:nvSpPr>
          <p:cNvPr id="3" name="Content Placeholder 2">
            <a:extLst>
              <a:ext uri="{FF2B5EF4-FFF2-40B4-BE49-F238E27FC236}">
                <a16:creationId xmlns:a16="http://schemas.microsoft.com/office/drawing/2014/main" id="{EC501554-B6F7-67BB-0393-A997DD3BE522}"/>
              </a:ext>
            </a:extLst>
          </p:cNvPr>
          <p:cNvSpPr>
            <a:spLocks noGrp="1"/>
          </p:cNvSpPr>
          <p:nvPr>
            <p:ph idx="1"/>
          </p:nvPr>
        </p:nvSpPr>
        <p:spPr>
          <a:xfrm>
            <a:off x="146649" y="1500996"/>
            <a:ext cx="11809562" cy="5227608"/>
          </a:xfrm>
        </p:spPr>
        <p:txBody>
          <a:bodyPr>
            <a:normAutofit/>
          </a:bodyPr>
          <a:lstStyle/>
          <a:p>
            <a:r>
              <a:rPr lang="ru-RU" dirty="0"/>
              <a:t>представља спољни омотач чврсто срастао са телом риба и не може се лако одвојити од њега. Кожа има улогу да заштити тело од штетних дејстава и спољашње средине, било физичке, хемијске или биолошке природе. Она је уједно и прва одбранбена линија од продирања разних микроорганизама и паразита у тело. </a:t>
            </a:r>
            <a:endParaRPr lang="en-US" dirty="0"/>
          </a:p>
          <a:p>
            <a:r>
              <a:rPr lang="ru-RU" dirty="0"/>
              <a:t>Кожа риба грађена је из два јасно издвојена слоја различита по грађи и по пореклу. Спољни слој се назива </a:t>
            </a:r>
            <a:r>
              <a:rPr lang="ru-RU" dirty="0">
                <a:highlight>
                  <a:srgbClr val="FF00FF"/>
                </a:highlight>
              </a:rPr>
              <a:t>епидерм или покожица</a:t>
            </a:r>
            <a:r>
              <a:rPr lang="ru-RU" dirty="0"/>
              <a:t>. Овај слој је грађен од епителних ћелија и ектодермалног је порекла. Унутрашњи слој коже назива се </a:t>
            </a:r>
            <a:r>
              <a:rPr lang="ru-RU" dirty="0">
                <a:highlight>
                  <a:srgbClr val="00FFFF"/>
                </a:highlight>
              </a:rPr>
              <a:t>кориум или крзно </a:t>
            </a:r>
            <a:r>
              <a:rPr lang="ru-RU" dirty="0"/>
              <a:t>и грађен је од везивног ткива а мезодермалног је порекла. </a:t>
            </a:r>
            <a:endParaRPr lang="en-US" dirty="0"/>
          </a:p>
          <a:p>
            <a:r>
              <a:rPr lang="ru-RU" dirty="0"/>
              <a:t>Слуз чине слузне жљезде и слуз на површини коже, па је тело слузаво. То доприноси смањењу отпора при кретању кроз воду</a:t>
            </a:r>
            <a:endParaRPr lang="sr-Latn-RS" dirty="0"/>
          </a:p>
        </p:txBody>
      </p:sp>
    </p:spTree>
    <p:extLst>
      <p:ext uri="{BB962C8B-B14F-4D97-AF65-F5344CB8AC3E}">
        <p14:creationId xmlns:p14="http://schemas.microsoft.com/office/powerpoint/2010/main" val="143205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3D1C6-5AA1-5153-DFFD-9B7408F1E869}"/>
              </a:ext>
            </a:extLst>
          </p:cNvPr>
          <p:cNvSpPr>
            <a:spLocks noGrp="1"/>
          </p:cNvSpPr>
          <p:nvPr>
            <p:ph idx="1"/>
          </p:nvPr>
        </p:nvSpPr>
        <p:spPr>
          <a:xfrm>
            <a:off x="189781" y="138023"/>
            <a:ext cx="11800936" cy="6530196"/>
          </a:xfrm>
        </p:spPr>
        <p:txBody>
          <a:bodyPr>
            <a:noAutofit/>
          </a:bodyPr>
          <a:lstStyle/>
          <a:p>
            <a:r>
              <a:rPr lang="ru-RU" sz="3000" dirty="0"/>
              <a:t>Испод покожице су усађене коштане плочице или крљушти. Грађа, број и распоред крљушти су карактеристични за сваку појединачну врсту. Постоје четири основна типа крљушти, тј. плочица: плакаидне, ганоидне, циклоидне и ктеноидне. </a:t>
            </a:r>
            <a:endParaRPr lang="en-US" sz="3000" dirty="0"/>
          </a:p>
          <a:p>
            <a:r>
              <a:rPr lang="ru-RU" sz="3000" dirty="0"/>
              <a:t>Са гастрономског гледишта кожа риба је значајна јер може да укаже на свежину рибе. Осим тога, кожа може да послужи као природан омотач за пуњење месом рибе и дикселом или панадом. Кожу која може да се пуни имају штука, јегуља, угор, итд. </a:t>
            </a:r>
            <a:endParaRPr lang="en-US" sz="3000" dirty="0"/>
          </a:p>
          <a:p>
            <a:r>
              <a:rPr lang="ru-RU" sz="3000" dirty="0"/>
              <a:t>Неким рибама које се спремају и пеку у глини не скида се кожа и крљушт, већ се умотавају у глину и пеку. Рибама са муљевитог дна се дере или свлачи кожа тако што се риба веже око врата и окачи, кожа зареже и лаганим трзајима скида. Код пљоснатих риба кожа се скида од репа према глави, док се код амура и толстолобика кожа скида од главе ка репу</a:t>
            </a:r>
            <a:endParaRPr lang="sr-Latn-RS" sz="3000" dirty="0"/>
          </a:p>
        </p:txBody>
      </p:sp>
    </p:spTree>
    <p:extLst>
      <p:ext uri="{BB962C8B-B14F-4D97-AF65-F5344CB8AC3E}">
        <p14:creationId xmlns:p14="http://schemas.microsoft.com/office/powerpoint/2010/main" val="213943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7EF5-BA47-E983-5868-256F9D8B6380}"/>
              </a:ext>
            </a:extLst>
          </p:cNvPr>
          <p:cNvSpPr>
            <a:spLocks noGrp="1"/>
          </p:cNvSpPr>
          <p:nvPr>
            <p:ph type="title"/>
          </p:nvPr>
        </p:nvSpPr>
        <p:spPr>
          <a:xfrm>
            <a:off x="838200" y="365125"/>
            <a:ext cx="10515600" cy="549275"/>
          </a:xfrm>
        </p:spPr>
        <p:txBody>
          <a:bodyPr>
            <a:normAutofit fontScale="90000"/>
          </a:bodyPr>
          <a:lstStyle/>
          <a:p>
            <a:r>
              <a:rPr lang="ru-RU" dirty="0"/>
              <a:t>Пераја</a:t>
            </a:r>
            <a:endParaRPr lang="sr-Latn-RS" dirty="0"/>
          </a:p>
        </p:txBody>
      </p:sp>
      <p:sp>
        <p:nvSpPr>
          <p:cNvPr id="3" name="Content Placeholder 2">
            <a:extLst>
              <a:ext uri="{FF2B5EF4-FFF2-40B4-BE49-F238E27FC236}">
                <a16:creationId xmlns:a16="http://schemas.microsoft.com/office/drawing/2014/main" id="{B1B6D42A-627A-3715-BF32-1957CD4B118E}"/>
              </a:ext>
            </a:extLst>
          </p:cNvPr>
          <p:cNvSpPr>
            <a:spLocks noGrp="1"/>
          </p:cNvSpPr>
          <p:nvPr>
            <p:ph idx="1"/>
          </p:nvPr>
        </p:nvSpPr>
        <p:spPr>
          <a:xfrm>
            <a:off x="336429" y="1169773"/>
            <a:ext cx="11490385" cy="5567457"/>
          </a:xfrm>
        </p:spPr>
        <p:txBody>
          <a:bodyPr/>
          <a:lstStyle/>
          <a:p>
            <a:r>
              <a:rPr lang="en-US" dirty="0"/>
              <a:t>O</a:t>
            </a:r>
            <a:r>
              <a:rPr lang="ru-RU" dirty="0"/>
              <a:t>ргани који покрећу тело и одржавају његову стабилност и равнотежу. Служе да убрзавају или успоравају кретање. Она могу бити парна и непарна. </a:t>
            </a:r>
            <a:endParaRPr lang="en-US" dirty="0"/>
          </a:p>
          <a:p>
            <a:r>
              <a:rPr lang="ru-RU" dirty="0"/>
              <a:t>Пераја су кожни набори прожети или подупрти коштаним или хрскавичастим жбицама. Жбица код пераја риба могу бити чврсте или чланковите. У парна пераја убрајамо грудна и трбушна. </a:t>
            </a:r>
            <a:endParaRPr lang="en-US" dirty="0"/>
          </a:p>
          <a:p>
            <a:r>
              <a:rPr lang="ru-RU" dirty="0"/>
              <a:t>Са гастрономске тачке гледишта важно је познавање пераја риба ради сигурности и безбедности при раду. Један број риба има на перајима отровне жбице које се лако ломе при додиру и забадају у руке. Зато кувари морају бити опрезни при чишћењу и одстрањивању рибљих пераја</a:t>
            </a:r>
            <a:endParaRPr lang="sr-Latn-RS" dirty="0"/>
          </a:p>
        </p:txBody>
      </p:sp>
    </p:spTree>
    <p:extLst>
      <p:ext uri="{BB962C8B-B14F-4D97-AF65-F5344CB8AC3E}">
        <p14:creationId xmlns:p14="http://schemas.microsoft.com/office/powerpoint/2010/main" val="397705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5740-F914-591B-F779-FA3F63F17FAC}"/>
              </a:ext>
            </a:extLst>
          </p:cNvPr>
          <p:cNvSpPr>
            <a:spLocks noGrp="1"/>
          </p:cNvSpPr>
          <p:nvPr>
            <p:ph type="title"/>
          </p:nvPr>
        </p:nvSpPr>
        <p:spPr>
          <a:xfrm>
            <a:off x="838200" y="365125"/>
            <a:ext cx="10515600" cy="350867"/>
          </a:xfrm>
        </p:spPr>
        <p:txBody>
          <a:bodyPr>
            <a:normAutofit fontScale="90000"/>
          </a:bodyPr>
          <a:lstStyle/>
          <a:p>
            <a:r>
              <a:rPr lang="ru-RU" dirty="0"/>
              <a:t>Пераја</a:t>
            </a:r>
            <a:endParaRPr lang="sr-Latn-RS" dirty="0"/>
          </a:p>
        </p:txBody>
      </p:sp>
      <p:sp>
        <p:nvSpPr>
          <p:cNvPr id="3" name="Content Placeholder 2">
            <a:extLst>
              <a:ext uri="{FF2B5EF4-FFF2-40B4-BE49-F238E27FC236}">
                <a16:creationId xmlns:a16="http://schemas.microsoft.com/office/drawing/2014/main" id="{82C026F9-88BD-EC89-3899-6DD4106ABBC7}"/>
              </a:ext>
            </a:extLst>
          </p:cNvPr>
          <p:cNvSpPr>
            <a:spLocks noGrp="1"/>
          </p:cNvSpPr>
          <p:nvPr>
            <p:ph idx="1"/>
          </p:nvPr>
        </p:nvSpPr>
        <p:spPr>
          <a:xfrm>
            <a:off x="60386" y="1147313"/>
            <a:ext cx="12131616" cy="6159260"/>
          </a:xfrm>
        </p:spPr>
        <p:txBody>
          <a:bodyPr>
            <a:noAutofit/>
          </a:bodyPr>
          <a:lstStyle/>
          <a:p>
            <a:r>
              <a:rPr lang="ru-RU" sz="2200" dirty="0"/>
              <a:t>Леђна пераја се у перајним формулама, која нам као дијагностичке или меристичке карактеристике помажу у одређивању врсте, означавају словом Д лат. Пинна дорсалис. Риба може имати од једне до три леђне пераје, па се тада означавају са Д1, Д2 и Д3. Велики број риба има једну леђну перају али из два дела - тврди и меки део који је често раздвојен улегнућем. </a:t>
            </a:r>
            <a:endParaRPr lang="en-US" sz="2200" dirty="0"/>
          </a:p>
          <a:p>
            <a:r>
              <a:rPr lang="ru-RU" sz="2200" dirty="0"/>
              <a:t>Подрепна пераја најчешће су појединачна и налазе се одмах иза аналног отвора и редовно сежу до средине дужине репа рибе. У перајној формули означавају се словом А лат. - пинна аналис. </a:t>
            </a:r>
            <a:endParaRPr lang="en-US" sz="2200" dirty="0"/>
          </a:p>
          <a:p>
            <a:r>
              <a:rPr lang="ru-RU" sz="2200" dirty="0"/>
              <a:t>Репна пераја означавају се словом Ц лат. -пинна цаудалис. И увек је појединачно а код неких врста га и нема. Ово пераје је у својој грађи и облику повезано са костуром репног дела тј. са грађом и симетријом или асиметријом задњих пршљенова. </a:t>
            </a:r>
            <a:endParaRPr lang="en-US" sz="2200" dirty="0"/>
          </a:p>
          <a:p>
            <a:r>
              <a:rPr lang="ru-RU" sz="2200" dirty="0"/>
              <a:t>Прсна пераја означавају се словом П лат. - птерyгиа пецторалиа и имају стални положај иза главе и иза руба шкржног поклопца. Функција прсног пераја је одржавање равнотеже у простору. </a:t>
            </a:r>
            <a:endParaRPr lang="en-US" sz="2200" dirty="0"/>
          </a:p>
          <a:p>
            <a:r>
              <a:rPr lang="ru-RU" sz="2200" dirty="0"/>
              <a:t>Трбушна пераја означавају се В лат. - птерyгиа вентралиа. Рожни набори прожети или подупрти коштаним или хрскавичастим жбицама. Жбица код пераја риба могу бити чврсте или чланковите. </a:t>
            </a:r>
            <a:endParaRPr lang="en-US" sz="2200" dirty="0"/>
          </a:p>
          <a:p>
            <a:r>
              <a:rPr lang="ru-RU" sz="2200" dirty="0"/>
              <a:t>У парна пераја убрајамо грудна и трбушна. </a:t>
            </a:r>
            <a:endParaRPr lang="en-US" sz="2200" dirty="0"/>
          </a:p>
        </p:txBody>
      </p:sp>
    </p:spTree>
    <p:extLst>
      <p:ext uri="{BB962C8B-B14F-4D97-AF65-F5344CB8AC3E}">
        <p14:creationId xmlns:p14="http://schemas.microsoft.com/office/powerpoint/2010/main" val="65786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8800-AC1F-CDE1-4EE6-153408F387A3}"/>
              </a:ext>
            </a:extLst>
          </p:cNvPr>
          <p:cNvSpPr>
            <a:spLocks noGrp="1"/>
          </p:cNvSpPr>
          <p:nvPr>
            <p:ph type="title"/>
          </p:nvPr>
        </p:nvSpPr>
        <p:spPr/>
        <p:txBody>
          <a:bodyPr/>
          <a:lstStyle/>
          <a:p>
            <a:r>
              <a:rPr lang="ru-RU" dirty="0"/>
              <a:t>Мишићни систем</a:t>
            </a:r>
            <a:endParaRPr lang="sr-Latn-RS" dirty="0"/>
          </a:p>
        </p:txBody>
      </p:sp>
      <p:sp>
        <p:nvSpPr>
          <p:cNvPr id="3" name="Content Placeholder 2">
            <a:extLst>
              <a:ext uri="{FF2B5EF4-FFF2-40B4-BE49-F238E27FC236}">
                <a16:creationId xmlns:a16="http://schemas.microsoft.com/office/drawing/2014/main" id="{59EC276D-7DDB-1314-4B0A-6B5876EB2DAA}"/>
              </a:ext>
            </a:extLst>
          </p:cNvPr>
          <p:cNvSpPr>
            <a:spLocks noGrp="1"/>
          </p:cNvSpPr>
          <p:nvPr>
            <p:ph idx="1"/>
          </p:nvPr>
        </p:nvSpPr>
        <p:spPr>
          <a:xfrm>
            <a:off x="241539" y="1518249"/>
            <a:ext cx="11706045" cy="5236234"/>
          </a:xfrm>
        </p:spPr>
        <p:txBody>
          <a:bodyPr>
            <a:normAutofit/>
          </a:bodyPr>
          <a:lstStyle/>
          <a:p>
            <a:r>
              <a:rPr lang="sr-Cyrl-RS" sz="3200" dirty="0"/>
              <a:t>С</a:t>
            </a:r>
            <a:r>
              <a:rPr lang="ru-RU" sz="3200" dirty="0"/>
              <a:t>куп мишића који омогућавају активне покрете. Мишићи риба као и код осталих кичмењака могу бити грађени од глатких и попречно - пругастих мишићних влакана. </a:t>
            </a:r>
            <a:endParaRPr lang="en-US" sz="3200" dirty="0"/>
          </a:p>
          <a:p>
            <a:r>
              <a:rPr lang="ru-RU" sz="3200" dirty="0"/>
              <a:t>Највећу мишићну масу трупа чина два велика пространа дела мишића – леви и десни, који се по дужини пружају од главе до репног пераја, а по дебљини од скелета до коже. Они су међусобно раздвојени кичменим стубом и везивно - ткивном преградом. </a:t>
            </a:r>
            <a:endParaRPr lang="en-US" sz="3200" dirty="0"/>
          </a:p>
          <a:p>
            <a:r>
              <a:rPr lang="ru-RU" sz="3200" dirty="0"/>
              <a:t>У мишиће главе спада већа група мањих мишића који покрећу, очи, усне, вилицу, шкржни поклопац, шкржне луке и изазивају контракцију ждрела</a:t>
            </a:r>
            <a:endParaRPr lang="sr-Latn-RS" sz="3200" dirty="0"/>
          </a:p>
        </p:txBody>
      </p:sp>
    </p:spTree>
    <p:extLst>
      <p:ext uri="{BB962C8B-B14F-4D97-AF65-F5344CB8AC3E}">
        <p14:creationId xmlns:p14="http://schemas.microsoft.com/office/powerpoint/2010/main" val="189115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3E4E-F7CF-4F7F-13C8-9A7216F02A5D}"/>
              </a:ext>
            </a:extLst>
          </p:cNvPr>
          <p:cNvSpPr>
            <a:spLocks noGrp="1"/>
          </p:cNvSpPr>
          <p:nvPr>
            <p:ph type="title"/>
          </p:nvPr>
        </p:nvSpPr>
        <p:spPr>
          <a:xfrm>
            <a:off x="838200" y="365125"/>
            <a:ext cx="10515600" cy="672843"/>
          </a:xfrm>
        </p:spPr>
        <p:txBody>
          <a:bodyPr>
            <a:normAutofit fontScale="90000"/>
          </a:bodyPr>
          <a:lstStyle/>
          <a:p>
            <a:r>
              <a:rPr lang="sr-Cyrl-RS" dirty="0"/>
              <a:t>Боја риба</a:t>
            </a:r>
            <a:endParaRPr lang="sr-Latn-RS" dirty="0"/>
          </a:p>
        </p:txBody>
      </p:sp>
      <p:sp>
        <p:nvSpPr>
          <p:cNvPr id="3" name="Content Placeholder 2">
            <a:extLst>
              <a:ext uri="{FF2B5EF4-FFF2-40B4-BE49-F238E27FC236}">
                <a16:creationId xmlns:a16="http://schemas.microsoft.com/office/drawing/2014/main" id="{77106E6D-F1B4-4898-DF0F-884817669995}"/>
              </a:ext>
            </a:extLst>
          </p:cNvPr>
          <p:cNvSpPr>
            <a:spLocks noGrp="1"/>
          </p:cNvSpPr>
          <p:nvPr>
            <p:ph idx="1"/>
          </p:nvPr>
        </p:nvSpPr>
        <p:spPr>
          <a:xfrm>
            <a:off x="9269" y="1146380"/>
            <a:ext cx="10067103" cy="5227607"/>
          </a:xfrm>
        </p:spPr>
        <p:txBody>
          <a:bodyPr>
            <a:normAutofit lnSpcReduction="10000"/>
          </a:bodyPr>
          <a:lstStyle/>
          <a:p>
            <a:r>
              <a:rPr lang="sr-Cyrl-RS" dirty="0"/>
              <a:t>Разноликост боја рибе условљена је бројем пигментних ћелија које садрже тамне, црвене, жуте пигменте и кристале гуанина. Већи део рибљих врста је неугледне и једнолике боје (нарочито рибе са морског дна), а тропске врсте су веома разнобојне, упадљиве и шарене. </a:t>
            </a:r>
            <a:endParaRPr lang="en-US" dirty="0"/>
          </a:p>
          <a:p>
            <a:r>
              <a:rPr lang="sr-Cyrl-RS" dirty="0"/>
              <a:t>Код већине врста риба преовлађују сивоплави, бледожути и смеђи тонови. Метални сјај код многих врста потиче од светлости. </a:t>
            </a:r>
          </a:p>
          <a:p>
            <a:r>
              <a:rPr lang="sr-Cyrl-RS" dirty="0"/>
              <a:t>Гуанинске плочице које су смештене близу саме површине коже дају најразличитије обојене рефлексе, док њихов смештај у дубљим слојевима коже проузрокује сребрнасти сјај код већине риба. Стварање обојених ћелија у кожи рибе умногоме зависи од количине светлости, а трбух је углавном код свих риба бео, блед или прозиран</a:t>
            </a:r>
            <a:endParaRPr lang="sr-Latn-RS" dirty="0"/>
          </a:p>
        </p:txBody>
      </p:sp>
      <p:pic>
        <p:nvPicPr>
          <p:cNvPr id="5" name="Picture 4">
            <a:extLst>
              <a:ext uri="{FF2B5EF4-FFF2-40B4-BE49-F238E27FC236}">
                <a16:creationId xmlns:a16="http://schemas.microsoft.com/office/drawing/2014/main" id="{C8435F6C-A8EC-EA2E-08E0-824689270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372" y="33049"/>
            <a:ext cx="1943100" cy="1828800"/>
          </a:xfrm>
          <a:prstGeom prst="rect">
            <a:avLst/>
          </a:prstGeom>
        </p:spPr>
      </p:pic>
      <p:pic>
        <p:nvPicPr>
          <p:cNvPr id="11" name="Picture 10">
            <a:extLst>
              <a:ext uri="{FF2B5EF4-FFF2-40B4-BE49-F238E27FC236}">
                <a16:creationId xmlns:a16="http://schemas.microsoft.com/office/drawing/2014/main" id="{FDBA44EC-5EAC-4024-16C3-FBE0F7E65F33}"/>
              </a:ext>
            </a:extLst>
          </p:cNvPr>
          <p:cNvPicPr>
            <a:picLocks noChangeAspect="1"/>
          </p:cNvPicPr>
          <p:nvPr/>
        </p:nvPicPr>
        <p:blipFill>
          <a:blip r:embed="rId3"/>
          <a:stretch>
            <a:fillRect/>
          </a:stretch>
        </p:blipFill>
        <p:spPr>
          <a:xfrm>
            <a:off x="9599322" y="1970261"/>
            <a:ext cx="2288344" cy="1393867"/>
          </a:xfrm>
          <a:prstGeom prst="rect">
            <a:avLst/>
          </a:prstGeom>
        </p:spPr>
      </p:pic>
      <p:pic>
        <p:nvPicPr>
          <p:cNvPr id="15" name="Picture 14">
            <a:extLst>
              <a:ext uri="{FF2B5EF4-FFF2-40B4-BE49-F238E27FC236}">
                <a16:creationId xmlns:a16="http://schemas.microsoft.com/office/drawing/2014/main" id="{5335A939-44F2-899A-C12E-346AB3B2DB61}"/>
              </a:ext>
            </a:extLst>
          </p:cNvPr>
          <p:cNvPicPr>
            <a:picLocks noChangeAspect="1"/>
          </p:cNvPicPr>
          <p:nvPr/>
        </p:nvPicPr>
        <p:blipFill>
          <a:blip r:embed="rId4"/>
          <a:stretch>
            <a:fillRect/>
          </a:stretch>
        </p:blipFill>
        <p:spPr>
          <a:xfrm>
            <a:off x="9927245" y="3493873"/>
            <a:ext cx="2255486" cy="1531851"/>
          </a:xfrm>
          <a:prstGeom prst="rect">
            <a:avLst/>
          </a:prstGeom>
        </p:spPr>
      </p:pic>
      <p:pic>
        <p:nvPicPr>
          <p:cNvPr id="19" name="Picture 18">
            <a:extLst>
              <a:ext uri="{FF2B5EF4-FFF2-40B4-BE49-F238E27FC236}">
                <a16:creationId xmlns:a16="http://schemas.microsoft.com/office/drawing/2014/main" id="{709871D1-1FFB-B51C-CFC7-D91D70011A66}"/>
              </a:ext>
            </a:extLst>
          </p:cNvPr>
          <p:cNvPicPr>
            <a:picLocks noChangeAspect="1"/>
          </p:cNvPicPr>
          <p:nvPr/>
        </p:nvPicPr>
        <p:blipFill>
          <a:blip r:embed="rId5"/>
          <a:stretch>
            <a:fillRect/>
          </a:stretch>
        </p:blipFill>
        <p:spPr>
          <a:xfrm>
            <a:off x="9785409" y="5215678"/>
            <a:ext cx="2393220" cy="1548750"/>
          </a:xfrm>
          <a:prstGeom prst="rect">
            <a:avLst/>
          </a:prstGeom>
        </p:spPr>
      </p:pic>
    </p:spTree>
    <p:extLst>
      <p:ext uri="{BB962C8B-B14F-4D97-AF65-F5344CB8AC3E}">
        <p14:creationId xmlns:p14="http://schemas.microsoft.com/office/powerpoint/2010/main" val="397790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BC3C-3BB3-48C5-CAF0-7DEB8C60C1DF}"/>
              </a:ext>
            </a:extLst>
          </p:cNvPr>
          <p:cNvSpPr>
            <a:spLocks noGrp="1"/>
          </p:cNvSpPr>
          <p:nvPr>
            <p:ph type="title"/>
          </p:nvPr>
        </p:nvSpPr>
        <p:spPr/>
        <p:txBody>
          <a:bodyPr/>
          <a:lstStyle/>
          <a:p>
            <a:r>
              <a:rPr lang="sr-Cyrl-RS" dirty="0"/>
              <a:t>Хемијски састав рибљег меса</a:t>
            </a:r>
            <a:endParaRPr lang="sr-Latn-RS" dirty="0"/>
          </a:p>
        </p:txBody>
      </p:sp>
      <p:sp>
        <p:nvSpPr>
          <p:cNvPr id="3" name="Content Placeholder 2">
            <a:extLst>
              <a:ext uri="{FF2B5EF4-FFF2-40B4-BE49-F238E27FC236}">
                <a16:creationId xmlns:a16="http://schemas.microsoft.com/office/drawing/2014/main" id="{E9664605-5555-41C4-8874-9380B5A316E8}"/>
              </a:ext>
            </a:extLst>
          </p:cNvPr>
          <p:cNvSpPr>
            <a:spLocks noGrp="1"/>
          </p:cNvSpPr>
          <p:nvPr>
            <p:ph idx="1"/>
          </p:nvPr>
        </p:nvSpPr>
        <p:spPr>
          <a:xfrm>
            <a:off x="304800" y="1491343"/>
            <a:ext cx="11887200" cy="5246914"/>
          </a:xfrm>
        </p:spPr>
        <p:txBody>
          <a:bodyPr>
            <a:noAutofit/>
          </a:bodyPr>
          <a:lstStyle/>
          <a:p>
            <a:r>
              <a:rPr lang="ru-RU" sz="3200" dirty="0"/>
              <a:t>Састав, квалитет и својства рибљег меса зависе од различитих чинилаца као што су: врсте, доба и места улова, начина исхране и времена мреста. По свом хемијском саставу и по хранљивој вредности месо риба се не разликује пуно од осталих врста меса. </a:t>
            </a:r>
          </a:p>
          <a:p>
            <a:r>
              <a:rPr lang="ru-RU" sz="3200" dirty="0"/>
              <a:t>Просечно се у рибљем месу налази : </a:t>
            </a:r>
          </a:p>
          <a:p>
            <a:r>
              <a:rPr lang="ru-RU" sz="3200" dirty="0"/>
              <a:t>вода 75-80 % , а у месу масних риба од 55-79 %,</a:t>
            </a:r>
          </a:p>
          <a:p>
            <a:r>
              <a:rPr lang="ru-RU" sz="3200" dirty="0"/>
              <a:t>беланчевине 15-25 % , само суви бакалар има 80 % беланчевина, </a:t>
            </a:r>
          </a:p>
          <a:p>
            <a:r>
              <a:rPr lang="ru-RU" sz="3200" dirty="0"/>
              <a:t>масти 0,5-22 %, </a:t>
            </a:r>
          </a:p>
          <a:p>
            <a:r>
              <a:rPr lang="ru-RU" sz="3200" dirty="0"/>
              <a:t>минералне материје 0,8-2,5 %</a:t>
            </a:r>
            <a:endParaRPr lang="sr-Latn-RS" sz="3200" dirty="0"/>
          </a:p>
        </p:txBody>
      </p:sp>
    </p:spTree>
    <p:extLst>
      <p:ext uri="{BB962C8B-B14F-4D97-AF65-F5344CB8AC3E}">
        <p14:creationId xmlns:p14="http://schemas.microsoft.com/office/powerpoint/2010/main" val="260712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D309-1A8F-2BB8-79C6-980C6F1DB146}"/>
              </a:ext>
            </a:extLst>
          </p:cNvPr>
          <p:cNvSpPr>
            <a:spLocks noGrp="1"/>
          </p:cNvSpPr>
          <p:nvPr>
            <p:ph type="title"/>
          </p:nvPr>
        </p:nvSpPr>
        <p:spPr/>
        <p:txBody>
          <a:bodyPr/>
          <a:lstStyle/>
          <a:p>
            <a:r>
              <a:rPr lang="ru-RU" dirty="0"/>
              <a:t>Рибе</a:t>
            </a:r>
            <a:endParaRPr lang="sr-Latn-RS" dirty="0"/>
          </a:p>
        </p:txBody>
      </p:sp>
      <p:sp>
        <p:nvSpPr>
          <p:cNvPr id="3" name="Content Placeholder 2">
            <a:extLst>
              <a:ext uri="{FF2B5EF4-FFF2-40B4-BE49-F238E27FC236}">
                <a16:creationId xmlns:a16="http://schemas.microsoft.com/office/drawing/2014/main" id="{0940F3B2-E6A2-AB7F-DFB9-2485F4EA4488}"/>
              </a:ext>
            </a:extLst>
          </p:cNvPr>
          <p:cNvSpPr>
            <a:spLocks noGrp="1"/>
          </p:cNvSpPr>
          <p:nvPr>
            <p:ph idx="1"/>
          </p:nvPr>
        </p:nvSpPr>
        <p:spPr>
          <a:xfrm>
            <a:off x="261257" y="1935892"/>
            <a:ext cx="11745686" cy="4922107"/>
          </a:xfrm>
        </p:spPr>
        <p:txBody>
          <a:bodyPr>
            <a:normAutofit/>
          </a:bodyPr>
          <a:lstStyle/>
          <a:p>
            <a:r>
              <a:rPr lang="ru-RU" sz="3600" b="1" dirty="0"/>
              <a:t>су животиње из групе кичмењака које живе готово искључиво у води и дишу уз помоћ шкрга,</a:t>
            </a:r>
            <a:endParaRPr lang="en-US" sz="3600" u="sng" dirty="0"/>
          </a:p>
          <a:p>
            <a:r>
              <a:rPr lang="ru-RU" sz="3600" dirty="0"/>
              <a:t>за кретање им служе парна и непарна пераја,</a:t>
            </a:r>
            <a:endParaRPr lang="en-US" sz="3600" dirty="0"/>
          </a:p>
          <a:p>
            <a:r>
              <a:rPr lang="ru-RU" sz="3600" dirty="0">
                <a:solidFill>
                  <a:schemeClr val="accent6">
                    <a:lumMod val="75000"/>
                  </a:schemeClr>
                </a:solidFill>
              </a:rPr>
              <a:t>деле се на морске и слатководне,</a:t>
            </a:r>
          </a:p>
          <a:p>
            <a:r>
              <a:rPr lang="ru-RU" sz="3600" b="1" dirty="0">
                <a:solidFill>
                  <a:srgbClr val="FF0000"/>
                </a:solidFill>
              </a:rPr>
              <a:t>наука која се бави рибама зове се ихтиологија</a:t>
            </a:r>
            <a:endParaRPr lang="en-US" sz="3600" dirty="0"/>
          </a:p>
        </p:txBody>
      </p:sp>
    </p:spTree>
    <p:extLst>
      <p:ext uri="{BB962C8B-B14F-4D97-AF65-F5344CB8AC3E}">
        <p14:creationId xmlns:p14="http://schemas.microsoft.com/office/powerpoint/2010/main" val="4188675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1EA88-F61E-34BB-87DD-D112ABB75601}"/>
              </a:ext>
            </a:extLst>
          </p:cNvPr>
          <p:cNvSpPr>
            <a:spLocks noGrp="1"/>
          </p:cNvSpPr>
          <p:nvPr>
            <p:ph idx="1"/>
          </p:nvPr>
        </p:nvSpPr>
        <p:spPr>
          <a:xfrm>
            <a:off x="560717" y="396816"/>
            <a:ext cx="11145328" cy="6280030"/>
          </a:xfrm>
        </p:spPr>
        <p:txBody>
          <a:bodyPr>
            <a:normAutofit/>
          </a:bodyPr>
          <a:lstStyle/>
          <a:p>
            <a:r>
              <a:rPr lang="sr-Cyrl-RS" sz="3200" dirty="0"/>
              <a:t>Рибље месо је биолошки вредно па је неопходно у правилној (рационалној) исхрани. Рибље месо је лако сварљиво, има мање грубог везивног ткива у поређењу са месом стоке за клање, па је зато меко и нежно. </a:t>
            </a:r>
            <a:endParaRPr lang="en-US" sz="3200" dirty="0"/>
          </a:p>
          <a:p>
            <a:r>
              <a:rPr lang="sr-Cyrl-RS" sz="3200" dirty="0"/>
              <a:t>У просеку рибље месо садржи 15-25 % беланчевина. Садржи доста </a:t>
            </a:r>
            <a:r>
              <a:rPr lang="sr-Cyrl-RS" sz="3200" b="1" dirty="0">
                <a:solidFill>
                  <a:srgbClr val="FF0000"/>
                </a:solidFill>
              </a:rPr>
              <a:t>албумина</a:t>
            </a:r>
            <a:r>
              <a:rPr lang="sr-Cyrl-RS" sz="3200" dirty="0"/>
              <a:t> и </a:t>
            </a:r>
            <a:r>
              <a:rPr lang="sr-Cyrl-RS" sz="3200" b="1" dirty="0">
                <a:solidFill>
                  <a:srgbClr val="FF0000"/>
                </a:solidFill>
              </a:rPr>
              <a:t>миозина</a:t>
            </a:r>
            <a:r>
              <a:rPr lang="sr-Cyrl-RS" sz="3200" dirty="0"/>
              <a:t>, мало </a:t>
            </a:r>
            <a:r>
              <a:rPr lang="sr-Cyrl-RS" sz="3200" b="1" dirty="0">
                <a:solidFill>
                  <a:srgbClr val="00B050"/>
                </a:solidFill>
              </a:rPr>
              <a:t>миоглобина</a:t>
            </a:r>
            <a:r>
              <a:rPr lang="sr-Cyrl-RS" sz="3200" dirty="0"/>
              <a:t>. </a:t>
            </a:r>
            <a:endParaRPr lang="en-US" sz="3200" dirty="0"/>
          </a:p>
          <a:p>
            <a:r>
              <a:rPr lang="sr-Cyrl-RS" sz="3200" dirty="0"/>
              <a:t>Због мале количине миоглобина рибље месо је углавном беле боје. </a:t>
            </a:r>
            <a:endParaRPr lang="en-US" sz="3200" dirty="0"/>
          </a:p>
          <a:p>
            <a:r>
              <a:rPr lang="sr-Cyrl-RS" sz="3200" dirty="0"/>
              <a:t>Изузетак чине лосос и пастрмка код којих је месо црвенкасте боје због присуства миоглобина. Садржи пуновредне аминокиселине које имају липотропина, цистина и метионина. </a:t>
            </a:r>
            <a:endParaRPr lang="sr-Latn-RS" sz="3200" dirty="0"/>
          </a:p>
        </p:txBody>
      </p:sp>
    </p:spTree>
    <p:extLst>
      <p:ext uri="{BB962C8B-B14F-4D97-AF65-F5344CB8AC3E}">
        <p14:creationId xmlns:p14="http://schemas.microsoft.com/office/powerpoint/2010/main" val="369174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CB63C-D940-FE9E-1809-41A2146CE5B5}"/>
              </a:ext>
            </a:extLst>
          </p:cNvPr>
          <p:cNvSpPr>
            <a:spLocks noGrp="1"/>
          </p:cNvSpPr>
          <p:nvPr>
            <p:ph idx="1"/>
          </p:nvPr>
        </p:nvSpPr>
        <p:spPr>
          <a:xfrm>
            <a:off x="362309" y="845390"/>
            <a:ext cx="11369615" cy="5331574"/>
          </a:xfrm>
        </p:spPr>
        <p:txBody>
          <a:bodyPr>
            <a:noAutofit/>
          </a:bodyPr>
          <a:lstStyle/>
          <a:p>
            <a:r>
              <a:rPr lang="sr-Cyrl-RS" sz="3600" dirty="0"/>
              <a:t>Према садржају масти рибе се деле</a:t>
            </a:r>
            <a:r>
              <a:rPr lang="en-US" sz="3600" dirty="0"/>
              <a:t> </a:t>
            </a:r>
            <a:r>
              <a:rPr lang="sr-Cyrl-RS" sz="3600" dirty="0"/>
              <a:t>на: </a:t>
            </a:r>
            <a:endParaRPr lang="en-US" sz="3600" dirty="0"/>
          </a:p>
          <a:p>
            <a:r>
              <a:rPr lang="sr-Cyrl-RS" sz="3600" dirty="0">
                <a:highlight>
                  <a:srgbClr val="00FFFF"/>
                </a:highlight>
              </a:rPr>
              <a:t>посне рибе</a:t>
            </a:r>
            <a:r>
              <a:rPr lang="sr-Cyrl-RS" sz="3600" dirty="0"/>
              <a:t>, које садрже од 0,02-3 % масти (ослић, шкарпина, зубатац, иверак, керња, смуђ, лињак, кркуша, штука и др.)</a:t>
            </a:r>
            <a:endParaRPr lang="en-US" sz="3600" dirty="0"/>
          </a:p>
          <a:p>
            <a:r>
              <a:rPr lang="sr-Cyrl-RS" sz="3600" dirty="0">
                <a:highlight>
                  <a:srgbClr val="FF00FF"/>
                </a:highlight>
              </a:rPr>
              <a:t>полумасне рибе</a:t>
            </a:r>
            <a:r>
              <a:rPr lang="sr-Cyrl-RS" sz="3600" dirty="0"/>
              <a:t>, које садрже од 4-10 % масти (сардела, бакалар, локарда, инћун, ципал, угор, бела ситна речна риба, бели амур, толстолобик, деверика, клен, пегави манић и др.)</a:t>
            </a:r>
            <a:endParaRPr lang="en-US" sz="3600" dirty="0"/>
          </a:p>
          <a:p>
            <a:r>
              <a:rPr lang="sr-Cyrl-RS" sz="3600" dirty="0">
                <a:highlight>
                  <a:srgbClr val="00FF00"/>
                </a:highlight>
              </a:rPr>
              <a:t>масне рибе</a:t>
            </a:r>
            <a:r>
              <a:rPr lang="sr-Cyrl-RS" sz="3600" dirty="0"/>
              <a:t>, које садрже преко 10 % масти (скуша, харинга, лосос, слеђ, речни шаран и сом, јегуља, кечига</a:t>
            </a:r>
            <a:endParaRPr lang="sr-Latn-RS" sz="3600" dirty="0"/>
          </a:p>
        </p:txBody>
      </p:sp>
    </p:spTree>
    <p:extLst>
      <p:ext uri="{BB962C8B-B14F-4D97-AF65-F5344CB8AC3E}">
        <p14:creationId xmlns:p14="http://schemas.microsoft.com/office/powerpoint/2010/main" val="148210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1B8B-0BE2-F0B4-F02A-3C88D4F60187}"/>
              </a:ext>
            </a:extLst>
          </p:cNvPr>
          <p:cNvSpPr>
            <a:spLocks noGrp="1"/>
          </p:cNvSpPr>
          <p:nvPr>
            <p:ph type="title"/>
          </p:nvPr>
        </p:nvSpPr>
        <p:spPr>
          <a:xfrm>
            <a:off x="634314" y="365126"/>
            <a:ext cx="10719486" cy="704550"/>
          </a:xfrm>
        </p:spPr>
        <p:txBody>
          <a:bodyPr>
            <a:normAutofit/>
          </a:bodyPr>
          <a:lstStyle/>
          <a:p>
            <a:r>
              <a:rPr lang="sr-Cyrl-RS" dirty="0"/>
              <a:t>Подела риба - Према средини у којој живе  </a:t>
            </a:r>
            <a:endParaRPr lang="sr-Latn-RS" dirty="0"/>
          </a:p>
        </p:txBody>
      </p:sp>
      <p:sp>
        <p:nvSpPr>
          <p:cNvPr id="3" name="Content Placeholder 2">
            <a:extLst>
              <a:ext uri="{FF2B5EF4-FFF2-40B4-BE49-F238E27FC236}">
                <a16:creationId xmlns:a16="http://schemas.microsoft.com/office/drawing/2014/main" id="{230B1E94-5E75-3A2A-CF6F-09D6D0901915}"/>
              </a:ext>
            </a:extLst>
          </p:cNvPr>
          <p:cNvSpPr>
            <a:spLocks noGrp="1"/>
          </p:cNvSpPr>
          <p:nvPr>
            <p:ph idx="1"/>
          </p:nvPr>
        </p:nvSpPr>
        <p:spPr>
          <a:xfrm>
            <a:off x="230659" y="1216326"/>
            <a:ext cx="11887200" cy="5641674"/>
          </a:xfrm>
        </p:spPr>
        <p:txBody>
          <a:bodyPr>
            <a:normAutofit fontScale="92500" lnSpcReduction="20000"/>
          </a:bodyPr>
          <a:lstStyle/>
          <a:p>
            <a:pPr marL="0" indent="0">
              <a:buNone/>
            </a:pPr>
            <a:r>
              <a:rPr lang="sr-Cyrl-RS" dirty="0"/>
              <a:t>1. </a:t>
            </a:r>
            <a:r>
              <a:rPr lang="sr-Cyrl-RS" dirty="0">
                <a:highlight>
                  <a:srgbClr val="00FF00"/>
                </a:highlight>
              </a:rPr>
              <a:t>Слатководне </a:t>
            </a:r>
            <a:r>
              <a:rPr lang="en-US" dirty="0"/>
              <a:t>- </a:t>
            </a:r>
            <a:r>
              <a:rPr lang="sr-Cyrl-RS" dirty="0"/>
              <a:t>живе у слатким водама – рекама, језерима, потоцима, каналима (шаран, штука, лињак, сом, пастрмка, караш, мрена, деверика, толстолобик, амур, црвенперка, идр.) </a:t>
            </a:r>
            <a:endParaRPr lang="en-US" dirty="0"/>
          </a:p>
          <a:p>
            <a:pPr marL="0" indent="0">
              <a:buNone/>
            </a:pPr>
            <a:r>
              <a:rPr lang="sr-Cyrl-RS" dirty="0"/>
              <a:t>2. </a:t>
            </a:r>
            <a:r>
              <a:rPr lang="sr-Cyrl-RS" dirty="0">
                <a:highlight>
                  <a:srgbClr val="00FFFF"/>
                </a:highlight>
              </a:rPr>
              <a:t>Морске</a:t>
            </a:r>
            <a:r>
              <a:rPr lang="sr-Cyrl-RS" dirty="0"/>
              <a:t> </a:t>
            </a:r>
            <a:endParaRPr lang="en-US" dirty="0"/>
          </a:p>
          <a:p>
            <a:pPr marL="0" indent="0">
              <a:buNone/>
            </a:pPr>
            <a:r>
              <a:rPr lang="sr-Cyrl-RS" dirty="0"/>
              <a:t>	</a:t>
            </a:r>
            <a:r>
              <a:rPr lang="sr-Cyrl-RS" dirty="0">
                <a:highlight>
                  <a:srgbClr val="FF00FF"/>
                </a:highlight>
              </a:rPr>
              <a:t>Рибе које живе при дну  </a:t>
            </a:r>
          </a:p>
          <a:p>
            <a:pPr marL="0" indent="0">
              <a:buNone/>
            </a:pPr>
            <a:r>
              <a:rPr lang="sr-Cyrl-RS" dirty="0"/>
              <a:t>Рибе пешачног дна – морски паук, главог. </a:t>
            </a:r>
            <a:endParaRPr lang="en-US" dirty="0"/>
          </a:p>
          <a:p>
            <a:pPr marL="0" indent="0">
              <a:buNone/>
            </a:pPr>
            <a:r>
              <a:rPr lang="sr-Cyrl-RS" dirty="0"/>
              <a:t>Рибе муљевитог дна – ковач, лист, трљак, јегуља. </a:t>
            </a:r>
            <a:endParaRPr lang="en-US" dirty="0"/>
          </a:p>
          <a:p>
            <a:pPr marL="0" indent="0">
              <a:buNone/>
            </a:pPr>
            <a:r>
              <a:rPr lang="sr-Cyrl-RS" dirty="0"/>
              <a:t>Рибе каменог дна – шкарпина, зубатац, арбун. </a:t>
            </a:r>
          </a:p>
          <a:p>
            <a:pPr marL="0" indent="0">
              <a:buNone/>
            </a:pPr>
            <a:r>
              <a:rPr lang="sr-Cyrl-RS" dirty="0"/>
              <a:t>Морска дивљач – голуб, жутуља, ража и неке мање врсте морских паса.</a:t>
            </a:r>
          </a:p>
          <a:p>
            <a:pPr marL="0" indent="0">
              <a:buNone/>
            </a:pPr>
            <a:r>
              <a:rPr lang="sr-Cyrl-RS" dirty="0"/>
              <a:t>	</a:t>
            </a:r>
            <a:r>
              <a:rPr lang="sr-Cyrl-RS" dirty="0">
                <a:highlight>
                  <a:srgbClr val="00FFFF"/>
                </a:highlight>
              </a:rPr>
              <a:t>Плаве рибе</a:t>
            </a:r>
            <a:endParaRPr lang="en-US" dirty="0">
              <a:highlight>
                <a:srgbClr val="00FFFF"/>
              </a:highlight>
            </a:endParaRPr>
          </a:p>
          <a:p>
            <a:pPr marL="0" indent="0">
              <a:buNone/>
            </a:pPr>
            <a:r>
              <a:rPr lang="sr-Cyrl-RS" dirty="0"/>
              <a:t>Ситна плава риба – сардела, папалине, локарда, скуша, инћун итд.</a:t>
            </a:r>
            <a:endParaRPr lang="en-US" dirty="0"/>
          </a:p>
          <a:p>
            <a:pPr marL="0" indent="0">
              <a:buNone/>
            </a:pPr>
            <a:r>
              <a:rPr lang="sr-Cyrl-RS" dirty="0"/>
              <a:t>Крупна плава риба – тун, паламида, труп</a:t>
            </a:r>
            <a:endParaRPr lang="en-US" dirty="0"/>
          </a:p>
          <a:p>
            <a:pPr marL="0" indent="0">
              <a:buNone/>
            </a:pPr>
            <a:r>
              <a:rPr lang="sr-Cyrl-RS" dirty="0"/>
              <a:t>	</a:t>
            </a:r>
            <a:r>
              <a:rPr lang="sr-Cyrl-RS" dirty="0">
                <a:highlight>
                  <a:srgbClr val="C0C0C0"/>
                </a:highlight>
              </a:rPr>
              <a:t>Беле рибе </a:t>
            </a:r>
          </a:p>
          <a:p>
            <a:pPr marL="0" indent="0">
              <a:buNone/>
            </a:pPr>
            <a:r>
              <a:rPr lang="sr-Cyrl-RS" sz="2800" dirty="0">
                <a:solidFill>
                  <a:srgbClr val="FF0000"/>
                </a:solidFill>
              </a:rPr>
              <a:t>бранцин</a:t>
            </a:r>
            <a:r>
              <a:rPr lang="sr-Cyrl-RS" sz="2800" dirty="0">
                <a:solidFill>
                  <a:srgbClr val="002060"/>
                </a:solidFill>
              </a:rPr>
              <a:t>, бакалар</a:t>
            </a:r>
            <a:r>
              <a:rPr lang="sr-Cyrl-RS" sz="2800" dirty="0"/>
              <a:t>, </a:t>
            </a:r>
            <a:r>
              <a:rPr lang="sr-Cyrl-RS" sz="2800" dirty="0">
                <a:solidFill>
                  <a:schemeClr val="accent2">
                    <a:lumMod val="75000"/>
                  </a:schemeClr>
                </a:solidFill>
              </a:rPr>
              <a:t>ослић,</a:t>
            </a:r>
            <a:r>
              <a:rPr lang="sr-Cyrl-RS" sz="2800" dirty="0"/>
              <a:t> </a:t>
            </a:r>
            <a:r>
              <a:rPr lang="sr-Cyrl-RS" sz="2800" dirty="0">
                <a:solidFill>
                  <a:schemeClr val="accent4">
                    <a:lumMod val="75000"/>
                  </a:schemeClr>
                </a:solidFill>
              </a:rPr>
              <a:t>зубатац</a:t>
            </a:r>
            <a:r>
              <a:rPr lang="sr-Cyrl-RS" sz="2800" dirty="0"/>
              <a:t>, и др.</a:t>
            </a:r>
            <a:endParaRPr lang="sr-Latn-RS" dirty="0"/>
          </a:p>
        </p:txBody>
      </p:sp>
    </p:spTree>
    <p:extLst>
      <p:ext uri="{BB962C8B-B14F-4D97-AF65-F5344CB8AC3E}">
        <p14:creationId xmlns:p14="http://schemas.microsoft.com/office/powerpoint/2010/main" val="95279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5074B-5C34-0E5D-4052-DC65E574244B}"/>
              </a:ext>
            </a:extLst>
          </p:cNvPr>
          <p:cNvSpPr>
            <a:spLocks noGrp="1"/>
          </p:cNvSpPr>
          <p:nvPr>
            <p:ph idx="1"/>
          </p:nvPr>
        </p:nvSpPr>
        <p:spPr/>
        <p:txBody>
          <a:bodyPr/>
          <a:lstStyle/>
          <a:p>
            <a:pPr marL="0" indent="0">
              <a:buNone/>
            </a:pPr>
            <a:r>
              <a:rPr lang="ru-RU" dirty="0"/>
              <a:t>	</a:t>
            </a:r>
            <a:r>
              <a:rPr lang="ru-RU" dirty="0">
                <a:highlight>
                  <a:srgbClr val="00FF00"/>
                </a:highlight>
              </a:rPr>
              <a:t>Обалне рибе </a:t>
            </a:r>
          </a:p>
          <a:p>
            <a:pPr marL="0" indent="0">
              <a:buNone/>
            </a:pPr>
            <a:r>
              <a:rPr lang="ru-RU" dirty="0"/>
              <a:t>ципал, буква, салпа, гавун, ушата, бранцин, шпар итд. </a:t>
            </a:r>
          </a:p>
          <a:p>
            <a:pPr marL="0" indent="0">
              <a:buNone/>
            </a:pPr>
            <a:endParaRPr lang="sr-Cyrl-RS" dirty="0"/>
          </a:p>
          <a:p>
            <a:pPr marL="0" indent="0">
              <a:buNone/>
            </a:pPr>
            <a:r>
              <a:rPr lang="ru-RU" dirty="0"/>
              <a:t>3. </a:t>
            </a:r>
            <a:r>
              <a:rPr lang="ru-RU" dirty="0">
                <a:highlight>
                  <a:srgbClr val="FF0000"/>
                </a:highlight>
              </a:rPr>
              <a:t>Рибе селице </a:t>
            </a:r>
            <a:r>
              <a:rPr lang="ru-RU" dirty="0"/>
              <a:t>ове врсте риба живе и у слатким и у сланим водама – јесетра, кечига, јегуља, моруна, лосос итд.</a:t>
            </a:r>
            <a:endParaRPr lang="sr-Latn-RS" dirty="0"/>
          </a:p>
        </p:txBody>
      </p:sp>
      <p:sp>
        <p:nvSpPr>
          <p:cNvPr id="4" name="Title 1">
            <a:extLst>
              <a:ext uri="{FF2B5EF4-FFF2-40B4-BE49-F238E27FC236}">
                <a16:creationId xmlns:a16="http://schemas.microsoft.com/office/drawing/2014/main" id="{88D8CE5F-1152-56D4-20E2-6392E5ADEDD0}"/>
              </a:ext>
            </a:extLst>
          </p:cNvPr>
          <p:cNvSpPr>
            <a:spLocks noGrp="1"/>
          </p:cNvSpPr>
          <p:nvPr>
            <p:ph type="title"/>
          </p:nvPr>
        </p:nvSpPr>
        <p:spPr>
          <a:xfrm>
            <a:off x="838200" y="365125"/>
            <a:ext cx="10515600" cy="1325563"/>
          </a:xfrm>
        </p:spPr>
        <p:txBody>
          <a:bodyPr/>
          <a:lstStyle/>
          <a:p>
            <a:r>
              <a:rPr lang="sr-Cyrl-RS" dirty="0"/>
              <a:t>Подела риба</a:t>
            </a:r>
            <a:endParaRPr lang="sr-Latn-RS" dirty="0"/>
          </a:p>
        </p:txBody>
      </p:sp>
    </p:spTree>
    <p:extLst>
      <p:ext uri="{BB962C8B-B14F-4D97-AF65-F5344CB8AC3E}">
        <p14:creationId xmlns:p14="http://schemas.microsoft.com/office/powerpoint/2010/main" val="247075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86678-DD82-6DCC-BBC8-398D05273CB6}"/>
              </a:ext>
            </a:extLst>
          </p:cNvPr>
          <p:cNvSpPr>
            <a:spLocks noGrp="1"/>
          </p:cNvSpPr>
          <p:nvPr>
            <p:ph type="title"/>
          </p:nvPr>
        </p:nvSpPr>
        <p:spPr/>
        <p:txBody>
          <a:bodyPr/>
          <a:lstStyle/>
          <a:p>
            <a:r>
              <a:rPr lang="sr-Cyrl-RS" dirty="0"/>
              <a:t>Дисање риба</a:t>
            </a:r>
            <a:endParaRPr lang="sr-Latn-RS" dirty="0"/>
          </a:p>
        </p:txBody>
      </p:sp>
      <p:sp>
        <p:nvSpPr>
          <p:cNvPr id="3" name="Content Placeholder 2">
            <a:extLst>
              <a:ext uri="{FF2B5EF4-FFF2-40B4-BE49-F238E27FC236}">
                <a16:creationId xmlns:a16="http://schemas.microsoft.com/office/drawing/2014/main" id="{3491A74E-3EDD-56DB-2FD2-69DBB3B57EB4}"/>
              </a:ext>
            </a:extLst>
          </p:cNvPr>
          <p:cNvSpPr>
            <a:spLocks noGrp="1"/>
          </p:cNvSpPr>
          <p:nvPr>
            <p:ph idx="1"/>
          </p:nvPr>
        </p:nvSpPr>
        <p:spPr>
          <a:xfrm>
            <a:off x="258791" y="1825624"/>
            <a:ext cx="11818189" cy="4747703"/>
          </a:xfrm>
        </p:spPr>
        <p:txBody>
          <a:bodyPr/>
          <a:lstStyle/>
          <a:p>
            <a:r>
              <a:rPr lang="ru-RU" dirty="0"/>
              <a:t>1. на шкрге – већина риба дише на овај начин </a:t>
            </a:r>
            <a:endParaRPr lang="en-US" dirty="0"/>
          </a:p>
          <a:p>
            <a:r>
              <a:rPr lang="ru-RU" dirty="0"/>
              <a:t>2. на адаптирана плућа – рибљи мехур преузима улогу плућа </a:t>
            </a:r>
            <a:endParaRPr lang="en-US" dirty="0"/>
          </a:p>
          <a:p>
            <a:r>
              <a:rPr lang="ru-RU" dirty="0"/>
              <a:t>3. на задње црево – адаптирана слузокожа задњих црева </a:t>
            </a:r>
            <a:endParaRPr lang="en-US" dirty="0"/>
          </a:p>
          <a:p>
            <a:r>
              <a:rPr lang="ru-RU" dirty="0"/>
              <a:t>4. на кожу она учествује са 20% кисеоника у измени гасова</a:t>
            </a:r>
            <a:endParaRPr lang="en-US" dirty="0"/>
          </a:p>
          <a:p>
            <a:r>
              <a:rPr lang="ru-RU" dirty="0"/>
              <a:t>Шкрге су основни орган за дисање риба. Налазе се у шкржној шупљини и покривене шкржним поклопцем. У шкржној шупљини налазе се четири пара шкржних лукова на којима су шкржни листови богати крвним судовима</a:t>
            </a:r>
            <a:endParaRPr lang="sr-Latn-RS" dirty="0"/>
          </a:p>
        </p:txBody>
      </p:sp>
    </p:spTree>
    <p:extLst>
      <p:ext uri="{BB962C8B-B14F-4D97-AF65-F5344CB8AC3E}">
        <p14:creationId xmlns:p14="http://schemas.microsoft.com/office/powerpoint/2010/main" val="384883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9784B9-D392-0B6F-FB0E-68CC0075AA90}"/>
              </a:ext>
            </a:extLst>
          </p:cNvPr>
          <p:cNvSpPr>
            <a:spLocks noGrp="1"/>
          </p:cNvSpPr>
          <p:nvPr>
            <p:ph idx="1"/>
          </p:nvPr>
        </p:nvSpPr>
        <p:spPr>
          <a:xfrm>
            <a:off x="284672" y="1285336"/>
            <a:ext cx="11395494" cy="4891627"/>
          </a:xfrm>
        </p:spPr>
        <p:txBody>
          <a:bodyPr>
            <a:normAutofit/>
          </a:bodyPr>
          <a:lstStyle/>
          <a:p>
            <a:r>
              <a:rPr lang="ru-RU" sz="3600" dirty="0"/>
              <a:t>Приликом куповине треба водити рачуна о томе да ли је риба свежа, пошто се она убраја у </a:t>
            </a:r>
            <a:r>
              <a:rPr lang="ru-RU" sz="3600" u="sng" dirty="0">
                <a:solidFill>
                  <a:schemeClr val="accent6">
                    <a:lumMod val="50000"/>
                  </a:schemeClr>
                </a:solidFill>
              </a:rPr>
              <a:t>лако кварљиве </a:t>
            </a:r>
            <a:r>
              <a:rPr lang="ru-RU" sz="3600" dirty="0"/>
              <a:t>намирнице због </a:t>
            </a:r>
            <a:r>
              <a:rPr lang="ru-RU" sz="3600" b="1" dirty="0"/>
              <a:t>високог садржаја воде</a:t>
            </a:r>
            <a:r>
              <a:rPr lang="ru-RU" sz="3600" dirty="0"/>
              <a:t>, </a:t>
            </a:r>
            <a:r>
              <a:rPr lang="sr-Cyrl-RS" sz="3600" b="1" dirty="0"/>
              <a:t>протеина</a:t>
            </a:r>
            <a:r>
              <a:rPr lang="ru-RU" sz="3600" dirty="0"/>
              <a:t> и </a:t>
            </a:r>
            <a:r>
              <a:rPr lang="ru-RU" sz="3600" b="1" dirty="0"/>
              <a:t>незасићених масних киселина,</a:t>
            </a:r>
          </a:p>
          <a:p>
            <a:endParaRPr lang="ru-RU" sz="3600" b="1" dirty="0"/>
          </a:p>
          <a:p>
            <a:r>
              <a:rPr lang="ru-RU" sz="3600" dirty="0">
                <a:solidFill>
                  <a:srgbClr val="FF0000"/>
                </a:solidFill>
              </a:rPr>
              <a:t>Тако риба лако подлеже дејству микроорганизама и брзо се квари</a:t>
            </a:r>
            <a:endParaRPr lang="en-US" sz="3600" dirty="0">
              <a:solidFill>
                <a:srgbClr val="FF0000"/>
              </a:solidFill>
            </a:endParaRPr>
          </a:p>
          <a:p>
            <a:endParaRPr lang="sr-Latn-RS" sz="3600" dirty="0"/>
          </a:p>
        </p:txBody>
      </p:sp>
    </p:spTree>
    <p:extLst>
      <p:ext uri="{BB962C8B-B14F-4D97-AF65-F5344CB8AC3E}">
        <p14:creationId xmlns:p14="http://schemas.microsoft.com/office/powerpoint/2010/main" val="376669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74009429"/>
              </p:ext>
            </p:extLst>
          </p:nvPr>
        </p:nvGraphicFramePr>
        <p:xfrm>
          <a:off x="1524000" y="1600200"/>
          <a:ext cx="9067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458200" y="6416676"/>
            <a:ext cx="2133600" cy="365125"/>
          </a:xfrm>
        </p:spPr>
        <p:txBody>
          <a:bodyPr/>
          <a:lstStyle/>
          <a:p>
            <a:fld id="{5540D4A7-50A7-4411-B513-21FF9550C46A}" type="slidenum">
              <a:rPr lang="en-US" sz="1600">
                <a:solidFill>
                  <a:schemeClr val="tx1"/>
                </a:solidFill>
              </a:rPr>
              <a:pPr/>
              <a:t>26</a:t>
            </a:fld>
            <a:endParaRPr lang="en-US" sz="1600" dirty="0">
              <a:solidFill>
                <a:schemeClr val="tx1"/>
              </a:solidFill>
            </a:endParaRPr>
          </a:p>
        </p:txBody>
      </p:sp>
      <p:sp>
        <p:nvSpPr>
          <p:cNvPr id="6" name="Rounded Rectangle 5"/>
          <p:cNvSpPr/>
          <p:nvPr/>
        </p:nvSpPr>
        <p:spPr>
          <a:xfrm>
            <a:off x="1600200" y="76200"/>
            <a:ext cx="89916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dirty="0"/>
              <a:t>Провера </a:t>
            </a:r>
            <a:r>
              <a:rPr lang="ru-RU" sz="3200" b="1" dirty="0"/>
              <a:t>да ли је риба свежа </a:t>
            </a:r>
            <a:r>
              <a:rPr lang="ru-RU" sz="3200" dirty="0"/>
              <a:t>може се вршити на основу сензорне анализе према следећим показатељима:</a:t>
            </a:r>
            <a:endParaRPr lang="en-US" sz="3200" dirty="0"/>
          </a:p>
        </p:txBody>
      </p:sp>
    </p:spTree>
    <p:extLst>
      <p:ext uri="{BB962C8B-B14F-4D97-AF65-F5344CB8AC3E}">
        <p14:creationId xmlns:p14="http://schemas.microsoft.com/office/powerpoint/2010/main" val="167255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18324677"/>
              </p:ext>
            </p:extLst>
          </p:nvPr>
        </p:nvGraphicFramePr>
        <p:xfrm>
          <a:off x="1524000" y="1493838"/>
          <a:ext cx="89154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458200" y="6356351"/>
            <a:ext cx="2133600" cy="365125"/>
          </a:xfrm>
        </p:spPr>
        <p:txBody>
          <a:bodyPr/>
          <a:lstStyle/>
          <a:p>
            <a:fld id="{5540D4A7-50A7-4411-B513-21FF9550C46A}" type="slidenum">
              <a:rPr lang="en-US" sz="1800">
                <a:solidFill>
                  <a:schemeClr val="tx1"/>
                </a:solidFill>
              </a:rPr>
              <a:pPr/>
              <a:t>27</a:t>
            </a:fld>
            <a:endParaRPr lang="en-US" sz="1800" dirty="0">
              <a:solidFill>
                <a:schemeClr val="tx1"/>
              </a:solidFill>
            </a:endParaRPr>
          </a:p>
        </p:txBody>
      </p:sp>
      <p:sp>
        <p:nvSpPr>
          <p:cNvPr id="5" name="Rounded Rectangle 4"/>
          <p:cNvSpPr/>
          <p:nvPr/>
        </p:nvSpPr>
        <p:spPr>
          <a:xfrm>
            <a:off x="1905000" y="76200"/>
            <a:ext cx="8610600" cy="914400"/>
          </a:xfrm>
          <a:prstGeom prst="roundRect">
            <a:avLst/>
          </a:prstGeom>
          <a:solidFill>
            <a:schemeClr val="accent2"/>
          </a:solidFill>
        </p:spPr>
        <p:style>
          <a:lnRef idx="1">
            <a:schemeClr val="dk1"/>
          </a:lnRef>
          <a:fillRef idx="2">
            <a:schemeClr val="dk1"/>
          </a:fillRef>
          <a:effectRef idx="1">
            <a:schemeClr val="dk1"/>
          </a:effectRef>
          <a:fontRef idx="minor">
            <a:schemeClr val="dk1"/>
          </a:fontRef>
        </p:style>
        <p:txBody>
          <a:bodyPr rtlCol="0" anchor="ctr"/>
          <a:lstStyle/>
          <a:p>
            <a:pPr algn="ctr"/>
            <a:r>
              <a:rPr lang="sr-Cyrl-RS" sz="4000" dirty="0"/>
              <a:t>Уколико риба </a:t>
            </a:r>
            <a:r>
              <a:rPr lang="sr-Cyrl-RS" sz="4000" b="1" dirty="0"/>
              <a:t>није свежа</a:t>
            </a:r>
            <a:r>
              <a:rPr lang="sr-Cyrl-RS" sz="4000" dirty="0"/>
              <a:t>: </a:t>
            </a:r>
            <a:endParaRPr lang="en-US" sz="4000" dirty="0"/>
          </a:p>
        </p:txBody>
      </p:sp>
    </p:spTree>
    <p:extLst>
      <p:ext uri="{BB962C8B-B14F-4D97-AF65-F5344CB8AC3E}">
        <p14:creationId xmlns:p14="http://schemas.microsoft.com/office/powerpoint/2010/main" val="1667377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40D4A7-50A7-4411-B513-21FF9550C46A}" type="slidenum">
              <a:rPr lang="en-US" sz="1800">
                <a:solidFill>
                  <a:schemeClr val="tx1"/>
                </a:solidFill>
              </a:rPr>
              <a:pPr/>
              <a:t>28</a:t>
            </a:fld>
            <a:endParaRPr lang="en-US" sz="1800" dirty="0">
              <a:solidFill>
                <a:schemeClr val="tx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07388763"/>
              </p:ext>
            </p:extLst>
          </p:nvPr>
        </p:nvGraphicFramePr>
        <p:xfrm>
          <a:off x="1981200" y="23320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2133600" y="990600"/>
            <a:ext cx="80772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3600" dirty="0"/>
              <a:t>Уколико је риба </a:t>
            </a:r>
            <a:r>
              <a:rPr lang="ru-RU" sz="4400" dirty="0"/>
              <a:t>исечена </a:t>
            </a:r>
            <a:r>
              <a:rPr lang="ru-RU" sz="3600" dirty="0"/>
              <a:t>њена свежина се може проверити и по боји меса,</a:t>
            </a:r>
          </a:p>
        </p:txBody>
      </p:sp>
    </p:spTree>
    <p:extLst>
      <p:ext uri="{BB962C8B-B14F-4D97-AF65-F5344CB8AC3E}">
        <p14:creationId xmlns:p14="http://schemas.microsoft.com/office/powerpoint/2010/main" val="2227689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CF8-BE80-B287-7910-CFF460BA7A0B}"/>
              </a:ext>
            </a:extLst>
          </p:cNvPr>
          <p:cNvSpPr>
            <a:spLocks noGrp="1"/>
          </p:cNvSpPr>
          <p:nvPr>
            <p:ph type="title"/>
          </p:nvPr>
        </p:nvSpPr>
        <p:spPr/>
        <p:txBody>
          <a:bodyPr/>
          <a:lstStyle/>
          <a:p>
            <a:r>
              <a:rPr lang="sr-Cyrl-RS" dirty="0"/>
              <a:t>Кварење рибљег меса</a:t>
            </a:r>
            <a:endParaRPr lang="sr-Latn-RS" dirty="0"/>
          </a:p>
        </p:txBody>
      </p:sp>
      <p:sp>
        <p:nvSpPr>
          <p:cNvPr id="3" name="Content Placeholder 2">
            <a:extLst>
              <a:ext uri="{FF2B5EF4-FFF2-40B4-BE49-F238E27FC236}">
                <a16:creationId xmlns:a16="http://schemas.microsoft.com/office/drawing/2014/main" id="{1C919B84-7955-CADC-5083-C2DED2D33C29}"/>
              </a:ext>
            </a:extLst>
          </p:cNvPr>
          <p:cNvSpPr>
            <a:spLocks noGrp="1"/>
          </p:cNvSpPr>
          <p:nvPr>
            <p:ph idx="1"/>
          </p:nvPr>
        </p:nvSpPr>
        <p:spPr>
          <a:xfrm>
            <a:off x="222421" y="1606378"/>
            <a:ext cx="11607113" cy="4570585"/>
          </a:xfrm>
        </p:spPr>
        <p:txBody>
          <a:bodyPr>
            <a:normAutofit/>
          </a:bodyPr>
          <a:lstStyle/>
          <a:p>
            <a:r>
              <a:rPr lang="ru-RU" sz="3200" dirty="0"/>
              <a:t>Риба у фрижидеру на температурама изнад 0 степени није заштићена већ је потребно дубоко је замрзнути. </a:t>
            </a:r>
          </a:p>
          <a:p>
            <a:r>
              <a:rPr lang="ru-RU" sz="3200" dirty="0"/>
              <a:t>Рибе могу бити отровне уколико живе у јако загађеним водама. Не сме се користити за исхрану риба угинула у води или ако се улови у загађеној води. Код ситне плаве рибе се скидањем главе извади цела утроба. </a:t>
            </a:r>
          </a:p>
          <a:p>
            <a:r>
              <a:rPr lang="ru-RU" sz="3200" dirty="0"/>
              <a:t>Шкрге и глава се углавном прво кваре и њих треба уклонити а остало месо се може кориситити.</a:t>
            </a:r>
            <a:endParaRPr lang="sr-Latn-RS" sz="3200" dirty="0"/>
          </a:p>
        </p:txBody>
      </p:sp>
    </p:spTree>
    <p:extLst>
      <p:ext uri="{BB962C8B-B14F-4D97-AF65-F5344CB8AC3E}">
        <p14:creationId xmlns:p14="http://schemas.microsoft.com/office/powerpoint/2010/main" val="219910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3C9E-5F3E-9468-39B3-46AF5BDA71B4}"/>
              </a:ext>
            </a:extLst>
          </p:cNvPr>
          <p:cNvSpPr>
            <a:spLocks noGrp="1"/>
          </p:cNvSpPr>
          <p:nvPr>
            <p:ph type="title"/>
          </p:nvPr>
        </p:nvSpPr>
        <p:spPr>
          <a:xfrm>
            <a:off x="838200" y="365126"/>
            <a:ext cx="10515600" cy="722270"/>
          </a:xfrm>
        </p:spPr>
        <p:txBody>
          <a:bodyPr/>
          <a:lstStyle/>
          <a:p>
            <a:r>
              <a:rPr lang="ru-RU" dirty="0"/>
              <a:t>Рибе</a:t>
            </a:r>
            <a:endParaRPr lang="sr-Latn-RS" dirty="0"/>
          </a:p>
        </p:txBody>
      </p:sp>
      <p:sp>
        <p:nvSpPr>
          <p:cNvPr id="3" name="Content Placeholder 2">
            <a:extLst>
              <a:ext uri="{FF2B5EF4-FFF2-40B4-BE49-F238E27FC236}">
                <a16:creationId xmlns:a16="http://schemas.microsoft.com/office/drawing/2014/main" id="{18A81A81-0322-5407-34DD-40A45ACE2E2F}"/>
              </a:ext>
            </a:extLst>
          </p:cNvPr>
          <p:cNvSpPr>
            <a:spLocks noGrp="1"/>
          </p:cNvSpPr>
          <p:nvPr>
            <p:ph idx="1"/>
          </p:nvPr>
        </p:nvSpPr>
        <p:spPr>
          <a:xfrm>
            <a:off x="198407" y="1397478"/>
            <a:ext cx="11913079" cy="5244861"/>
          </a:xfrm>
        </p:spPr>
        <p:txBody>
          <a:bodyPr>
            <a:normAutofit/>
          </a:bodyPr>
          <a:lstStyle/>
          <a:p>
            <a:r>
              <a:rPr lang="ru-RU" sz="3200" dirty="0"/>
              <a:t>Већина врста у Јадранском мору има вретенаст или торпедни облик тела који је типичан за рибу. Такав облик тела назива се хидродинамични. </a:t>
            </a:r>
            <a:endParaRPr lang="en-US" sz="3200" dirty="0"/>
          </a:p>
          <a:p>
            <a:r>
              <a:rPr lang="ru-RU" sz="3200" dirty="0"/>
              <a:t>Скуша • Локарда • Туна • Сардела </a:t>
            </a:r>
            <a:endParaRPr lang="en-US" sz="3200" dirty="0"/>
          </a:p>
          <a:p>
            <a:r>
              <a:rPr lang="ru-RU" sz="3200" dirty="0"/>
              <a:t>Ове рибе често прелазе велике раздаљине у потрази за храном и за време мреста. Сличан начин живота и животне услове има и риба која је стреластог облика као на пример иглица. </a:t>
            </a:r>
            <a:endParaRPr lang="en-US" sz="3200"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3AB9603F-D9EF-F486-06B0-AF27A0B30B99}"/>
              </a:ext>
            </a:extLst>
          </p:cNvPr>
          <p:cNvPicPr>
            <a:picLocks noChangeAspect="1"/>
          </p:cNvPicPr>
          <p:nvPr/>
        </p:nvPicPr>
        <p:blipFill>
          <a:blip r:embed="rId2"/>
          <a:stretch>
            <a:fillRect/>
          </a:stretch>
        </p:blipFill>
        <p:spPr>
          <a:xfrm>
            <a:off x="6617727" y="-701824"/>
            <a:ext cx="4953691" cy="2133898"/>
          </a:xfrm>
          <a:prstGeom prst="rect">
            <a:avLst/>
          </a:prstGeom>
        </p:spPr>
      </p:pic>
      <p:pic>
        <p:nvPicPr>
          <p:cNvPr id="8" name="Picture 7">
            <a:extLst>
              <a:ext uri="{FF2B5EF4-FFF2-40B4-BE49-F238E27FC236}">
                <a16:creationId xmlns:a16="http://schemas.microsoft.com/office/drawing/2014/main" id="{1EA0BDC4-D19C-B6DC-7C2C-25BEFDF43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661" y="5066270"/>
            <a:ext cx="3647825" cy="1733221"/>
          </a:xfrm>
          <a:prstGeom prst="rect">
            <a:avLst/>
          </a:prstGeom>
        </p:spPr>
      </p:pic>
      <p:sp>
        <p:nvSpPr>
          <p:cNvPr id="10" name="TextBox 9">
            <a:extLst>
              <a:ext uri="{FF2B5EF4-FFF2-40B4-BE49-F238E27FC236}">
                <a16:creationId xmlns:a16="http://schemas.microsoft.com/office/drawing/2014/main" id="{AFCEA5E6-ACFC-3B8F-47A7-CB3B73ABF10E}"/>
              </a:ext>
            </a:extLst>
          </p:cNvPr>
          <p:cNvSpPr txBox="1"/>
          <p:nvPr/>
        </p:nvSpPr>
        <p:spPr>
          <a:xfrm>
            <a:off x="10132541" y="6262407"/>
            <a:ext cx="1044240" cy="369332"/>
          </a:xfrm>
          <a:prstGeom prst="rect">
            <a:avLst/>
          </a:prstGeom>
          <a:noFill/>
        </p:spPr>
        <p:txBody>
          <a:bodyPr wrap="square">
            <a:spAutoFit/>
          </a:bodyPr>
          <a:lstStyle/>
          <a:p>
            <a:r>
              <a:rPr lang="sr-Cyrl-RS" dirty="0"/>
              <a:t>И</a:t>
            </a:r>
            <a:r>
              <a:rPr lang="ru-RU" dirty="0"/>
              <a:t>глица</a:t>
            </a:r>
            <a:endParaRPr lang="sr-Latn-RS" dirty="0"/>
          </a:p>
        </p:txBody>
      </p:sp>
      <p:pic>
        <p:nvPicPr>
          <p:cNvPr id="12" name="Picture 11">
            <a:extLst>
              <a:ext uri="{FF2B5EF4-FFF2-40B4-BE49-F238E27FC236}">
                <a16:creationId xmlns:a16="http://schemas.microsoft.com/office/drawing/2014/main" id="{F5B24135-4DDD-E6D1-E0DF-4DF7A0F65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783" y="4971433"/>
            <a:ext cx="3194326" cy="1475640"/>
          </a:xfrm>
          <a:prstGeom prst="rect">
            <a:avLst/>
          </a:prstGeom>
        </p:spPr>
      </p:pic>
      <p:sp>
        <p:nvSpPr>
          <p:cNvPr id="14" name="TextBox 13">
            <a:extLst>
              <a:ext uri="{FF2B5EF4-FFF2-40B4-BE49-F238E27FC236}">
                <a16:creationId xmlns:a16="http://schemas.microsoft.com/office/drawing/2014/main" id="{1C5DEECC-E91A-3AE8-1CCE-0B58DA613C90}"/>
              </a:ext>
            </a:extLst>
          </p:cNvPr>
          <p:cNvSpPr txBox="1"/>
          <p:nvPr/>
        </p:nvSpPr>
        <p:spPr>
          <a:xfrm>
            <a:off x="5744516" y="6185974"/>
            <a:ext cx="873211" cy="369332"/>
          </a:xfrm>
          <a:prstGeom prst="rect">
            <a:avLst/>
          </a:prstGeom>
          <a:noFill/>
        </p:spPr>
        <p:txBody>
          <a:bodyPr wrap="square">
            <a:spAutoFit/>
          </a:bodyPr>
          <a:lstStyle/>
          <a:p>
            <a:r>
              <a:rPr lang="ru-RU" dirty="0"/>
              <a:t>Туна</a:t>
            </a:r>
            <a:endParaRPr lang="sr-Latn-RS" dirty="0"/>
          </a:p>
        </p:txBody>
      </p:sp>
      <p:pic>
        <p:nvPicPr>
          <p:cNvPr id="16" name="Picture 15">
            <a:extLst>
              <a:ext uri="{FF2B5EF4-FFF2-40B4-BE49-F238E27FC236}">
                <a16:creationId xmlns:a16="http://schemas.microsoft.com/office/drawing/2014/main" id="{E90F1C71-AD5D-5902-8AD5-5D7D94D02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58" y="5066270"/>
            <a:ext cx="4071876" cy="1710872"/>
          </a:xfrm>
          <a:prstGeom prst="rect">
            <a:avLst/>
          </a:prstGeom>
        </p:spPr>
      </p:pic>
      <p:sp>
        <p:nvSpPr>
          <p:cNvPr id="17" name="TextBox 16">
            <a:extLst>
              <a:ext uri="{FF2B5EF4-FFF2-40B4-BE49-F238E27FC236}">
                <a16:creationId xmlns:a16="http://schemas.microsoft.com/office/drawing/2014/main" id="{355435F1-9502-A3CE-B1F4-806F96B4F807}"/>
              </a:ext>
            </a:extLst>
          </p:cNvPr>
          <p:cNvSpPr txBox="1"/>
          <p:nvPr/>
        </p:nvSpPr>
        <p:spPr>
          <a:xfrm>
            <a:off x="770091" y="6340409"/>
            <a:ext cx="3194325" cy="369332"/>
          </a:xfrm>
          <a:prstGeom prst="rect">
            <a:avLst/>
          </a:prstGeom>
          <a:noFill/>
        </p:spPr>
        <p:txBody>
          <a:bodyPr wrap="square">
            <a:spAutoFit/>
          </a:bodyPr>
          <a:lstStyle/>
          <a:p>
            <a:r>
              <a:rPr lang="ru-RU" dirty="0"/>
              <a:t>Сардела</a:t>
            </a:r>
            <a:endParaRPr lang="sr-Latn-RS" dirty="0"/>
          </a:p>
        </p:txBody>
      </p:sp>
    </p:spTree>
    <p:extLst>
      <p:ext uri="{BB962C8B-B14F-4D97-AF65-F5344CB8AC3E}">
        <p14:creationId xmlns:p14="http://schemas.microsoft.com/office/powerpoint/2010/main" val="1981913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1269-085B-A477-CD91-E6EEF6151E0A}"/>
              </a:ext>
            </a:extLst>
          </p:cNvPr>
          <p:cNvSpPr>
            <a:spLocks noGrp="1"/>
          </p:cNvSpPr>
          <p:nvPr>
            <p:ph type="title"/>
          </p:nvPr>
        </p:nvSpPr>
        <p:spPr>
          <a:xfrm>
            <a:off x="838200" y="365125"/>
            <a:ext cx="10515600" cy="845837"/>
          </a:xfrm>
        </p:spPr>
        <p:txBody>
          <a:bodyPr/>
          <a:lstStyle/>
          <a:p>
            <a:r>
              <a:rPr lang="sr-Cyrl-RS" dirty="0"/>
              <a:t>Припрема рибе</a:t>
            </a:r>
            <a:endParaRPr lang="sr-Latn-RS" dirty="0"/>
          </a:p>
        </p:txBody>
      </p:sp>
      <p:pic>
        <p:nvPicPr>
          <p:cNvPr id="5" name="Picture 4">
            <a:extLst>
              <a:ext uri="{FF2B5EF4-FFF2-40B4-BE49-F238E27FC236}">
                <a16:creationId xmlns:a16="http://schemas.microsoft.com/office/drawing/2014/main" id="{528D9F02-FC4D-33A3-0750-CAEE2959F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458" y="3712546"/>
            <a:ext cx="5675775" cy="3005539"/>
          </a:xfrm>
          <a:prstGeom prst="rect">
            <a:avLst/>
          </a:prstGeom>
        </p:spPr>
      </p:pic>
      <p:sp>
        <p:nvSpPr>
          <p:cNvPr id="3" name="Content Placeholder 2">
            <a:extLst>
              <a:ext uri="{FF2B5EF4-FFF2-40B4-BE49-F238E27FC236}">
                <a16:creationId xmlns:a16="http://schemas.microsoft.com/office/drawing/2014/main" id="{3E04B6DA-2D1A-1AE5-96C1-D2C7C2221EF0}"/>
              </a:ext>
            </a:extLst>
          </p:cNvPr>
          <p:cNvSpPr>
            <a:spLocks noGrp="1"/>
          </p:cNvSpPr>
          <p:nvPr>
            <p:ph idx="1"/>
          </p:nvPr>
        </p:nvSpPr>
        <p:spPr>
          <a:xfrm>
            <a:off x="156519" y="1690688"/>
            <a:ext cx="11197281" cy="4764645"/>
          </a:xfrm>
        </p:spPr>
        <p:txBody>
          <a:bodyPr>
            <a:normAutofit/>
          </a:bodyPr>
          <a:lstStyle/>
          <a:p>
            <a:r>
              <a:rPr lang="sr-Cyrl-RS" sz="3600" dirty="0"/>
              <a:t>Одстрањивање слузи и крљушти, пераја, бркова, пипака, вађење утробе и шкрга. </a:t>
            </a:r>
          </a:p>
          <a:p>
            <a:r>
              <a:rPr lang="sr-Cyrl-RS" sz="3600" dirty="0"/>
              <a:t>На основу покривача рибе делимо у три групе </a:t>
            </a:r>
          </a:p>
          <a:p>
            <a:pPr lvl="1"/>
            <a:r>
              <a:rPr lang="sr-Cyrl-RS" sz="3600" dirty="0"/>
              <a:t>Рибе које имају крљушт, </a:t>
            </a:r>
          </a:p>
          <a:p>
            <a:pPr lvl="1"/>
            <a:r>
              <a:rPr lang="sr-Cyrl-RS" sz="3600" dirty="0"/>
              <a:t>Рибе које имају рожнате плочице </a:t>
            </a:r>
          </a:p>
          <a:p>
            <a:pPr lvl="1"/>
            <a:r>
              <a:rPr lang="sr-Cyrl-RS" sz="3600" dirty="0"/>
              <a:t>Рибе које имају голу кожу и слуз</a:t>
            </a:r>
            <a:endParaRPr lang="sr-Latn-RS" sz="3600" dirty="0"/>
          </a:p>
        </p:txBody>
      </p:sp>
    </p:spTree>
    <p:extLst>
      <p:ext uri="{BB962C8B-B14F-4D97-AF65-F5344CB8AC3E}">
        <p14:creationId xmlns:p14="http://schemas.microsoft.com/office/powerpoint/2010/main" val="160788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5463-B165-532A-6F7E-2E3F313FDFE5}"/>
              </a:ext>
            </a:extLst>
          </p:cNvPr>
          <p:cNvSpPr>
            <a:spLocks noGrp="1"/>
          </p:cNvSpPr>
          <p:nvPr>
            <p:ph type="title"/>
          </p:nvPr>
        </p:nvSpPr>
        <p:spPr/>
        <p:txBody>
          <a:bodyPr/>
          <a:lstStyle/>
          <a:p>
            <a:r>
              <a:rPr lang="sr-Cyrl-RS" dirty="0"/>
              <a:t>Рибе које имају крљушт</a:t>
            </a:r>
            <a:endParaRPr lang="sr-Latn-RS" dirty="0"/>
          </a:p>
        </p:txBody>
      </p:sp>
      <p:sp>
        <p:nvSpPr>
          <p:cNvPr id="3" name="Content Placeholder 2">
            <a:extLst>
              <a:ext uri="{FF2B5EF4-FFF2-40B4-BE49-F238E27FC236}">
                <a16:creationId xmlns:a16="http://schemas.microsoft.com/office/drawing/2014/main" id="{53F4DA71-216C-F413-475B-F94F56C8E192}"/>
              </a:ext>
            </a:extLst>
          </p:cNvPr>
          <p:cNvSpPr>
            <a:spLocks noGrp="1"/>
          </p:cNvSpPr>
          <p:nvPr>
            <p:ph idx="1"/>
          </p:nvPr>
        </p:nvSpPr>
        <p:spPr/>
        <p:txBody>
          <a:bodyPr/>
          <a:lstStyle/>
          <a:p>
            <a:r>
              <a:rPr lang="ru-RU" dirty="0"/>
              <a:t>Да би се спречило летење крљушти на све стране, најбоље је да се риба чисти под млазом воде. У ту групу риба спада велик број слатководних и морских риба - шаран, штука, гргеч, пастрмка, црвенперка, лињак, мрена, караш, деверика, клен, цпол, инћун, скуша, ослић, хама, кирња, итд. </a:t>
            </a:r>
          </a:p>
          <a:p>
            <a:r>
              <a:rPr lang="ru-RU" dirty="0"/>
              <a:t>Сва крљушт мора се одстранити стругањем. </a:t>
            </a:r>
          </a:p>
          <a:p>
            <a:r>
              <a:rPr lang="ru-RU" dirty="0"/>
              <a:t>Није обавезно да се скине крљушт само у случају да се филира риба јер тада се скида цела кожа када се кува на плаво и пече умотана у глину.</a:t>
            </a:r>
            <a:endParaRPr lang="sr-Latn-RS" dirty="0"/>
          </a:p>
        </p:txBody>
      </p:sp>
    </p:spTree>
    <p:extLst>
      <p:ext uri="{BB962C8B-B14F-4D97-AF65-F5344CB8AC3E}">
        <p14:creationId xmlns:p14="http://schemas.microsoft.com/office/powerpoint/2010/main" val="3768058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7D85-BB1B-C935-EB2F-BA4591E43F6D}"/>
              </a:ext>
            </a:extLst>
          </p:cNvPr>
          <p:cNvSpPr>
            <a:spLocks noGrp="1"/>
          </p:cNvSpPr>
          <p:nvPr>
            <p:ph type="title"/>
          </p:nvPr>
        </p:nvSpPr>
        <p:spPr/>
        <p:txBody>
          <a:bodyPr/>
          <a:lstStyle/>
          <a:p>
            <a:r>
              <a:rPr lang="sr-Cyrl-RS" dirty="0"/>
              <a:t>Рибе које имају рожнате плочице</a:t>
            </a:r>
            <a:endParaRPr lang="sr-Latn-RS" dirty="0"/>
          </a:p>
        </p:txBody>
      </p:sp>
      <p:sp>
        <p:nvSpPr>
          <p:cNvPr id="3" name="Content Placeholder 2">
            <a:extLst>
              <a:ext uri="{FF2B5EF4-FFF2-40B4-BE49-F238E27FC236}">
                <a16:creationId xmlns:a16="http://schemas.microsoft.com/office/drawing/2014/main" id="{A13253F0-497F-50FF-4342-01EF6EC0C42E}"/>
              </a:ext>
            </a:extLst>
          </p:cNvPr>
          <p:cNvSpPr>
            <a:spLocks noGrp="1"/>
          </p:cNvSpPr>
          <p:nvPr>
            <p:ph idx="1"/>
          </p:nvPr>
        </p:nvSpPr>
        <p:spPr>
          <a:xfrm>
            <a:off x="321276" y="1825625"/>
            <a:ext cx="11590638" cy="4822310"/>
          </a:xfrm>
        </p:spPr>
        <p:txBody>
          <a:bodyPr>
            <a:normAutofit/>
          </a:bodyPr>
          <a:lstStyle/>
          <a:p>
            <a:r>
              <a:rPr lang="sr-Cyrl-RS" dirty="0"/>
              <a:t>У ову групу спадају кечига, моруна, јесетра, </a:t>
            </a:r>
          </a:p>
          <a:p>
            <a:r>
              <a:rPr lang="sr-Cyrl-RS" dirty="0"/>
              <a:t>да би билеодстрањене рожнате плочице, рибу треба неколико минута држати у кључалој води. Након тога оне се лако уклањају.</a:t>
            </a:r>
          </a:p>
          <a:p>
            <a:r>
              <a:rPr lang="sr-Cyrl-RS" dirty="0"/>
              <a:t>Рибе које имају слуз: Крљушт и кожа неких врста риба покривене су са слузи, која садржи састојке које при кувању месо рибе обоје у “плаво”. Да би се ова слуз сачувала, утробу рибе треба одстранити под водом. </a:t>
            </a:r>
          </a:p>
          <a:p>
            <a:r>
              <a:rPr lang="sr-Cyrl-RS" dirty="0"/>
              <a:t>У ову групу спадају сом, јегуља, угор, мурина, лист, ромб. Да бисмо одстранлли слуз, треба кухињску со посути по риби и истрљати. Након тога је треба само испрати водом. </a:t>
            </a:r>
          </a:p>
          <a:p>
            <a:r>
              <a:rPr lang="sr-Cyrl-RS" dirty="0"/>
              <a:t>Уклањање пераја или пипака – потребни су оштар нож или маказе. </a:t>
            </a:r>
            <a:endParaRPr lang="sr-Latn-RS" dirty="0"/>
          </a:p>
        </p:txBody>
      </p:sp>
    </p:spTree>
    <p:extLst>
      <p:ext uri="{BB962C8B-B14F-4D97-AF65-F5344CB8AC3E}">
        <p14:creationId xmlns:p14="http://schemas.microsoft.com/office/powerpoint/2010/main" val="794036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252D-B273-1CE1-1736-D741F5C3EFE2}"/>
              </a:ext>
            </a:extLst>
          </p:cNvPr>
          <p:cNvSpPr>
            <a:spLocks noGrp="1"/>
          </p:cNvSpPr>
          <p:nvPr>
            <p:ph type="title"/>
          </p:nvPr>
        </p:nvSpPr>
        <p:spPr>
          <a:xfrm>
            <a:off x="838200" y="365125"/>
            <a:ext cx="10515600" cy="466897"/>
          </a:xfrm>
        </p:spPr>
        <p:txBody>
          <a:bodyPr>
            <a:normAutofit fontScale="90000"/>
          </a:bodyPr>
          <a:lstStyle/>
          <a:p>
            <a:r>
              <a:rPr lang="sr-Cyrl-RS" dirty="0"/>
              <a:t>Вађење утробе</a:t>
            </a:r>
            <a:endParaRPr lang="sr-Latn-RS" dirty="0"/>
          </a:p>
        </p:txBody>
      </p:sp>
      <p:sp>
        <p:nvSpPr>
          <p:cNvPr id="3" name="Content Placeholder 2">
            <a:extLst>
              <a:ext uri="{FF2B5EF4-FFF2-40B4-BE49-F238E27FC236}">
                <a16:creationId xmlns:a16="http://schemas.microsoft.com/office/drawing/2014/main" id="{0F3E3BBB-BBED-B42C-20FC-06D6C4FE06AD}"/>
              </a:ext>
            </a:extLst>
          </p:cNvPr>
          <p:cNvSpPr>
            <a:spLocks noGrp="1"/>
          </p:cNvSpPr>
          <p:nvPr>
            <p:ph idx="1"/>
          </p:nvPr>
        </p:nvSpPr>
        <p:spPr>
          <a:xfrm>
            <a:off x="222422" y="1095632"/>
            <a:ext cx="11755394" cy="5552303"/>
          </a:xfrm>
        </p:spPr>
        <p:txBody>
          <a:bodyPr>
            <a:noAutofit/>
          </a:bodyPr>
          <a:lstStyle/>
          <a:p>
            <a:r>
              <a:rPr lang="ru-RU" sz="3200" dirty="0"/>
              <a:t>Први и најчешћи начин вађења утробе је кроз отвор на трбуху рибе. </a:t>
            </a:r>
          </a:p>
          <a:p>
            <a:r>
              <a:rPr lang="ru-RU" sz="3200" dirty="0"/>
              <a:t>Други начин је да се одстране шкрге па да се кроз тај отвор вади утроба. Овакав начин се углавном користи ако се припрема пуњена риба. </a:t>
            </a:r>
          </a:p>
          <a:p>
            <a:r>
              <a:rPr lang="ru-RU" sz="3200" dirty="0"/>
              <a:t>Трећи начин је вађење утробе са леђне стране. Прво се уклоне леђна пераја и направи рез низ кичмени стуб, извади се кичма и онда утроба. Примењује се када се пуни риба нпр на охридски начин. </a:t>
            </a:r>
          </a:p>
          <a:p>
            <a:r>
              <a:rPr lang="ru-RU" sz="3200" dirty="0"/>
              <a:t>Код било ког начина најважније је да не дође до пуцања жучи јер је у том случају месо горко и има жуту боју. Уколико ипак дође до пуцања жучи, рибу треба одмах испрати хладном водом</a:t>
            </a:r>
            <a:endParaRPr lang="sr-Latn-RS" sz="3200" dirty="0"/>
          </a:p>
        </p:txBody>
      </p:sp>
    </p:spTree>
    <p:extLst>
      <p:ext uri="{BB962C8B-B14F-4D97-AF65-F5344CB8AC3E}">
        <p14:creationId xmlns:p14="http://schemas.microsoft.com/office/powerpoint/2010/main" val="1979816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559A-C7BB-15F3-38A5-0E026A732E66}"/>
              </a:ext>
            </a:extLst>
          </p:cNvPr>
          <p:cNvSpPr>
            <a:spLocks noGrp="1"/>
          </p:cNvSpPr>
          <p:nvPr>
            <p:ph type="title"/>
          </p:nvPr>
        </p:nvSpPr>
        <p:spPr>
          <a:xfrm>
            <a:off x="838200" y="365126"/>
            <a:ext cx="10515600" cy="384518"/>
          </a:xfrm>
        </p:spPr>
        <p:txBody>
          <a:bodyPr>
            <a:normAutofit fontScale="90000"/>
          </a:bodyPr>
          <a:lstStyle/>
          <a:p>
            <a:r>
              <a:rPr lang="sr-Cyrl-RS" dirty="0"/>
              <a:t>Филирање рибе</a:t>
            </a:r>
            <a:endParaRPr lang="sr-Latn-RS" dirty="0"/>
          </a:p>
        </p:txBody>
      </p:sp>
      <p:sp>
        <p:nvSpPr>
          <p:cNvPr id="3" name="Content Placeholder 2">
            <a:extLst>
              <a:ext uri="{FF2B5EF4-FFF2-40B4-BE49-F238E27FC236}">
                <a16:creationId xmlns:a16="http://schemas.microsoft.com/office/drawing/2014/main" id="{5456C89A-36F1-FF46-9F01-0F70451146A9}"/>
              </a:ext>
            </a:extLst>
          </p:cNvPr>
          <p:cNvSpPr>
            <a:spLocks noGrp="1"/>
          </p:cNvSpPr>
          <p:nvPr>
            <p:ph idx="1"/>
          </p:nvPr>
        </p:nvSpPr>
        <p:spPr>
          <a:xfrm>
            <a:off x="189470" y="1005017"/>
            <a:ext cx="11780107" cy="5774724"/>
          </a:xfrm>
        </p:spPr>
        <p:txBody>
          <a:bodyPr>
            <a:normAutofit fontScale="92500" lnSpcReduction="10000"/>
          </a:bodyPr>
          <a:lstStyle/>
          <a:p>
            <a:r>
              <a:rPr lang="ru-RU" dirty="0"/>
              <a:t>Под филирањем рибљег меса подразумева се одвајање рибе од костију и коже. Готови филети се у продаји налазе смрзнути, срмзнути и панирани тј. припремљени за печење, пржење и поховање. </a:t>
            </a:r>
          </a:p>
          <a:p>
            <a:r>
              <a:rPr lang="ru-RU" dirty="0"/>
              <a:t>Одвајање меса са кожом од костију. </a:t>
            </a:r>
          </a:p>
          <a:p>
            <a:r>
              <a:rPr lang="ru-RU" dirty="0"/>
              <a:t>Одвајање коже од меса </a:t>
            </a:r>
          </a:p>
          <a:p>
            <a:r>
              <a:rPr lang="ru-RU" dirty="0"/>
              <a:t>Термички се рибље месо може обрађивати са кожом и без коже. </a:t>
            </a:r>
          </a:p>
          <a:p>
            <a:r>
              <a:rPr lang="ru-RU" dirty="0"/>
              <a:t>Сечење рибљег меса </a:t>
            </a:r>
          </a:p>
          <a:p>
            <a:r>
              <a:rPr lang="ru-RU" dirty="0"/>
              <a:t>1. Сечење целе рибе на комаде са костима -очишћеној риби се одсече глава а онда се секу парчићи ширине 2-3 цм и почиње се од главе ка репу. </a:t>
            </a:r>
          </a:p>
          <a:p>
            <a:r>
              <a:rPr lang="ru-RU" dirty="0"/>
              <a:t>2.Сечење рибљег меса без костију и коже – исфилиране две половине рибљег меса се исеку попреко на парчад 3-4 цм. </a:t>
            </a:r>
          </a:p>
          <a:p>
            <a:r>
              <a:rPr lang="ru-RU" dirty="0"/>
              <a:t>3.Сечење рибљег меса без костију са кожом – половина рибљег исфилираног меса се ставља на даску са кожом окренутом на горе и исече се на парчад средње величине. </a:t>
            </a:r>
            <a:endParaRPr lang="sr-Latn-RS" dirty="0"/>
          </a:p>
        </p:txBody>
      </p:sp>
    </p:spTree>
    <p:extLst>
      <p:ext uri="{BB962C8B-B14F-4D97-AF65-F5344CB8AC3E}">
        <p14:creationId xmlns:p14="http://schemas.microsoft.com/office/powerpoint/2010/main" val="481921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DEE7-4100-85BC-B8FD-0DDD61BC46FF}"/>
              </a:ext>
            </a:extLst>
          </p:cNvPr>
          <p:cNvSpPr>
            <a:spLocks noGrp="1"/>
          </p:cNvSpPr>
          <p:nvPr>
            <p:ph type="title"/>
          </p:nvPr>
        </p:nvSpPr>
        <p:spPr>
          <a:xfrm>
            <a:off x="838200" y="365126"/>
            <a:ext cx="10515600" cy="788172"/>
          </a:xfrm>
        </p:spPr>
        <p:txBody>
          <a:bodyPr/>
          <a:lstStyle/>
          <a:p>
            <a:r>
              <a:rPr lang="sr-Cyrl-RS" dirty="0"/>
              <a:t>Термичка обрада риба</a:t>
            </a:r>
            <a:endParaRPr lang="sr-Latn-RS" dirty="0"/>
          </a:p>
        </p:txBody>
      </p:sp>
      <p:sp>
        <p:nvSpPr>
          <p:cNvPr id="3" name="Content Placeholder 2">
            <a:extLst>
              <a:ext uri="{FF2B5EF4-FFF2-40B4-BE49-F238E27FC236}">
                <a16:creationId xmlns:a16="http://schemas.microsoft.com/office/drawing/2014/main" id="{6FAE0CC7-C40B-66F2-DD71-A6DA1C2B8152}"/>
              </a:ext>
            </a:extLst>
          </p:cNvPr>
          <p:cNvSpPr>
            <a:spLocks noGrp="1"/>
          </p:cNvSpPr>
          <p:nvPr>
            <p:ph idx="1"/>
          </p:nvPr>
        </p:nvSpPr>
        <p:spPr>
          <a:xfrm>
            <a:off x="230659" y="1070919"/>
            <a:ext cx="11821298" cy="5634681"/>
          </a:xfrm>
        </p:spPr>
        <p:txBody>
          <a:bodyPr>
            <a:normAutofit/>
          </a:bodyPr>
          <a:lstStyle/>
          <a:p>
            <a:r>
              <a:rPr lang="sr-Cyrl-RS" dirty="0"/>
              <a:t>Понегде у свету рибље месо се конзумира пресно у већини случајева месо треба термики обрадити да би било што укусније. </a:t>
            </a:r>
          </a:p>
          <a:p>
            <a:r>
              <a:rPr lang="sr-Cyrl-RS" dirty="0"/>
              <a:t>Термичка обрада је слична као код других намирница – подразумева кување, поширање, кување на плаво, припрема рибе на милнарски начин, припрема рибе у алунимијумској фолији. </a:t>
            </a:r>
          </a:p>
          <a:p>
            <a:r>
              <a:rPr lang="sr-Cyrl-RS" dirty="0">
                <a:highlight>
                  <a:srgbClr val="FFFF00"/>
                </a:highlight>
              </a:rPr>
              <a:t>Кување риба </a:t>
            </a:r>
            <a:r>
              <a:rPr lang="sr-Cyrl-RS" dirty="0"/>
              <a:t>– кувањем се риба рипрема најчешће у дијеталној исхрани. Овим поступком се задржава већа количина хранљивих материја а укључује се мања количина зачина.додају се винско сирће, со, лук, першун, шаргарепа, со, бибер, ловор.сирће даје тврдоћу и финији укус. Морска риба задржи укус ако се кува у морској води. </a:t>
            </a:r>
          </a:p>
          <a:p>
            <a:r>
              <a:rPr lang="sr-Cyrl-RS" dirty="0">
                <a:highlight>
                  <a:srgbClr val="800080"/>
                </a:highlight>
              </a:rPr>
              <a:t>Поширање риба </a:t>
            </a:r>
            <a:r>
              <a:rPr lang="sr-Cyrl-RS" dirty="0"/>
              <a:t>- за поширање се користи унапред спреман бујон или фонд како би му сазрели укус и арома</a:t>
            </a:r>
            <a:endParaRPr lang="sr-Latn-RS" dirty="0"/>
          </a:p>
        </p:txBody>
      </p:sp>
    </p:spTree>
    <p:extLst>
      <p:ext uri="{BB962C8B-B14F-4D97-AF65-F5344CB8AC3E}">
        <p14:creationId xmlns:p14="http://schemas.microsoft.com/office/powerpoint/2010/main" val="82658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ED21-9B4F-73B1-9BDF-C6AA9F2FA327}"/>
              </a:ext>
            </a:extLst>
          </p:cNvPr>
          <p:cNvSpPr>
            <a:spLocks noGrp="1"/>
          </p:cNvSpPr>
          <p:nvPr>
            <p:ph type="title"/>
          </p:nvPr>
        </p:nvSpPr>
        <p:spPr>
          <a:xfrm>
            <a:off x="838200" y="365126"/>
            <a:ext cx="10515600" cy="705794"/>
          </a:xfrm>
        </p:spPr>
        <p:txBody>
          <a:bodyPr/>
          <a:lstStyle/>
          <a:p>
            <a:r>
              <a:rPr lang="sr-Cyrl-RS" dirty="0"/>
              <a:t>Термичка обрада риба</a:t>
            </a:r>
            <a:endParaRPr lang="sr-Latn-RS" dirty="0"/>
          </a:p>
        </p:txBody>
      </p:sp>
      <p:sp>
        <p:nvSpPr>
          <p:cNvPr id="3" name="Content Placeholder 2">
            <a:extLst>
              <a:ext uri="{FF2B5EF4-FFF2-40B4-BE49-F238E27FC236}">
                <a16:creationId xmlns:a16="http://schemas.microsoft.com/office/drawing/2014/main" id="{24363F06-6443-0B49-6C04-4BA2CDACD6FE}"/>
              </a:ext>
            </a:extLst>
          </p:cNvPr>
          <p:cNvSpPr>
            <a:spLocks noGrp="1"/>
          </p:cNvSpPr>
          <p:nvPr>
            <p:ph idx="1"/>
          </p:nvPr>
        </p:nvSpPr>
        <p:spPr>
          <a:xfrm>
            <a:off x="156519" y="1367480"/>
            <a:ext cx="11969578" cy="5354595"/>
          </a:xfrm>
        </p:spPr>
        <p:txBody>
          <a:bodyPr>
            <a:normAutofit fontScale="92500" lnSpcReduction="10000"/>
          </a:bodyPr>
          <a:lstStyle/>
          <a:p>
            <a:r>
              <a:rPr lang="ru-RU" dirty="0">
                <a:highlight>
                  <a:srgbClr val="00FFFF"/>
                </a:highlight>
              </a:rPr>
              <a:t>Припремање риба на плаво </a:t>
            </a:r>
            <a:r>
              <a:rPr lang="ru-RU" dirty="0"/>
              <a:t>– за припрему на плаво потребна је жива риба. На овај начин се спрема мања риба - мале штуке, шарани, пастрмке, лососи, смуђ, јегуље, гргечи. Риба се не сме пуно додиривати рукама да се не би скинула слуз која код термичке обраде даје риби плавичасту боју. </a:t>
            </a:r>
          </a:p>
          <a:p>
            <a:r>
              <a:rPr lang="ru-RU" dirty="0">
                <a:highlight>
                  <a:srgbClr val="FF00FF"/>
                </a:highlight>
              </a:rPr>
              <a:t>Припремање рибе на млинарски начин </a:t>
            </a:r>
            <a:r>
              <a:rPr lang="ru-RU" dirty="0"/>
              <a:t>– овај начин припреме је препознатљив и карактеристичан за француску кухњу. На овај начин припремају се листови скуше, пастрмке, лосос, смуђ у тигању само на маслацу. Риба се зачини сољу, бибером, умочи у млеко с једне и друге стране, уваља у брашно, положи у тигањ стављајући рибу од себе, на топли маслац и пржи се док риба не добије златножуту боју. </a:t>
            </a:r>
          </a:p>
          <a:p>
            <a:r>
              <a:rPr lang="ru-RU" dirty="0">
                <a:highlight>
                  <a:srgbClr val="C0C0C0"/>
                </a:highlight>
              </a:rPr>
              <a:t>Припремање рибе у алунимијумској фолији </a:t>
            </a:r>
            <a:r>
              <a:rPr lang="ru-RU" dirty="0"/>
              <a:t>– Овако спремљена риба је сочна, укусна и мирисна јер се пара задржава унутар фолије и на тај начин продире у јело. Унутар фолије ставља се и зачинско биље и други додаци. Сјајна страна фолије треба да је унутра, треба је добро завити и затворити. Умотану рибу пећи на високим температурама</a:t>
            </a:r>
            <a:endParaRPr lang="sr-Latn-RS" dirty="0"/>
          </a:p>
        </p:txBody>
      </p:sp>
    </p:spTree>
    <p:extLst>
      <p:ext uri="{BB962C8B-B14F-4D97-AF65-F5344CB8AC3E}">
        <p14:creationId xmlns:p14="http://schemas.microsoft.com/office/powerpoint/2010/main" val="297756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A577-78D4-B6F8-3FC6-71CC6EAF622E}"/>
              </a:ext>
            </a:extLst>
          </p:cNvPr>
          <p:cNvSpPr>
            <a:spLocks noGrp="1"/>
          </p:cNvSpPr>
          <p:nvPr>
            <p:ph type="title"/>
          </p:nvPr>
        </p:nvSpPr>
        <p:spPr/>
        <p:txBody>
          <a:bodyPr/>
          <a:lstStyle/>
          <a:p>
            <a:r>
              <a:rPr lang="ru-RU" dirty="0"/>
              <a:t>Шаран</a:t>
            </a:r>
            <a:endParaRPr lang="sr-Latn-RS" dirty="0"/>
          </a:p>
        </p:txBody>
      </p:sp>
      <p:pic>
        <p:nvPicPr>
          <p:cNvPr id="5" name="Picture 4">
            <a:extLst>
              <a:ext uri="{FF2B5EF4-FFF2-40B4-BE49-F238E27FC236}">
                <a16:creationId xmlns:a16="http://schemas.microsoft.com/office/drawing/2014/main" id="{F50A64EC-21D5-1B39-6EE0-94ABFAB2F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15329"/>
            <a:ext cx="6858000" cy="6858000"/>
          </a:xfrm>
          <a:prstGeom prst="rect">
            <a:avLst/>
          </a:prstGeom>
        </p:spPr>
      </p:pic>
      <p:sp>
        <p:nvSpPr>
          <p:cNvPr id="3" name="Content Placeholder 2">
            <a:extLst>
              <a:ext uri="{FF2B5EF4-FFF2-40B4-BE49-F238E27FC236}">
                <a16:creationId xmlns:a16="http://schemas.microsoft.com/office/drawing/2014/main" id="{091945E6-A5C0-6226-4387-E9FD1666F3FB}"/>
              </a:ext>
            </a:extLst>
          </p:cNvPr>
          <p:cNvSpPr>
            <a:spLocks noGrp="1"/>
          </p:cNvSpPr>
          <p:nvPr>
            <p:ph idx="1"/>
          </p:nvPr>
        </p:nvSpPr>
        <p:spPr>
          <a:xfrm>
            <a:off x="155275" y="1431985"/>
            <a:ext cx="11680167" cy="5201728"/>
          </a:xfrm>
        </p:spPr>
        <p:txBody>
          <a:bodyPr>
            <a:normAutofit/>
          </a:bodyPr>
          <a:lstStyle/>
          <a:p>
            <a:r>
              <a:rPr lang="ru-RU" sz="3200" dirty="0"/>
              <a:t>има издужено тело мало спљоштено на боковима а са обе стране уста има по два брка, постоје разлике између речних, барских, језерских и морских шарана. </a:t>
            </a:r>
          </a:p>
          <a:p>
            <a:r>
              <a:rPr lang="ru-RU" sz="3200" dirty="0"/>
              <a:t>Постоје четири врсте шарана</a:t>
            </a:r>
            <a:r>
              <a:rPr lang="en-US" sz="3200" dirty="0"/>
              <a:t>:</a:t>
            </a:r>
            <a:r>
              <a:rPr lang="ru-RU" sz="3200" dirty="0"/>
              <a:t> </a:t>
            </a:r>
          </a:p>
          <a:p>
            <a:r>
              <a:rPr lang="ru-RU" sz="3200" dirty="0"/>
              <a:t>љускави шаран који је сав покривен љуском, </a:t>
            </a:r>
          </a:p>
          <a:p>
            <a:r>
              <a:rPr lang="ru-RU" sz="3200" dirty="0"/>
              <a:t>мало љускави – шпиглер, </a:t>
            </a:r>
          </a:p>
          <a:p>
            <a:r>
              <a:rPr lang="ru-RU" sz="3200" dirty="0"/>
              <a:t>велељускави - цојлер, </a:t>
            </a:r>
          </a:p>
          <a:p>
            <a:r>
              <a:rPr lang="ru-RU" sz="3200" dirty="0"/>
              <a:t>голи шаран без крљушти. </a:t>
            </a:r>
          </a:p>
        </p:txBody>
      </p:sp>
    </p:spTree>
    <p:extLst>
      <p:ext uri="{BB962C8B-B14F-4D97-AF65-F5344CB8AC3E}">
        <p14:creationId xmlns:p14="http://schemas.microsoft.com/office/powerpoint/2010/main" val="117383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E06C-1E57-ED63-47B2-552DDF27FF73}"/>
              </a:ext>
            </a:extLst>
          </p:cNvPr>
          <p:cNvSpPr>
            <a:spLocks noGrp="1"/>
          </p:cNvSpPr>
          <p:nvPr>
            <p:ph type="title"/>
          </p:nvPr>
        </p:nvSpPr>
        <p:spPr/>
        <p:txBody>
          <a:bodyPr/>
          <a:lstStyle/>
          <a:p>
            <a:r>
              <a:rPr lang="ru-RU" dirty="0"/>
              <a:t>Шаран</a:t>
            </a:r>
            <a:endParaRPr lang="sr-Latn-RS" dirty="0"/>
          </a:p>
        </p:txBody>
      </p:sp>
      <p:sp>
        <p:nvSpPr>
          <p:cNvPr id="3" name="Content Placeholder 2">
            <a:extLst>
              <a:ext uri="{FF2B5EF4-FFF2-40B4-BE49-F238E27FC236}">
                <a16:creationId xmlns:a16="http://schemas.microsoft.com/office/drawing/2014/main" id="{DE8C653C-F13E-E620-A98D-6EB5C9E5BF9C}"/>
              </a:ext>
            </a:extLst>
          </p:cNvPr>
          <p:cNvSpPr>
            <a:spLocks noGrp="1"/>
          </p:cNvSpPr>
          <p:nvPr>
            <p:ph idx="1"/>
          </p:nvPr>
        </p:nvSpPr>
        <p:spPr>
          <a:xfrm>
            <a:off x="0" y="1825624"/>
            <a:ext cx="6096000" cy="4789359"/>
          </a:xfrm>
        </p:spPr>
        <p:txBody>
          <a:bodyPr>
            <a:normAutofit/>
          </a:bodyPr>
          <a:lstStyle/>
          <a:p>
            <a:r>
              <a:rPr lang="ru-RU" sz="3200" dirty="0"/>
              <a:t>Шаран је веома цењена риба. Месо товљених шарана је масно, док је месо дивљих шарана посније. Шарани се могу кувати на плаво, поготово голи шарани. Обично се послужују уз путер. </a:t>
            </a:r>
          </a:p>
          <a:p>
            <a:r>
              <a:rPr lang="ru-RU" sz="3200" dirty="0"/>
              <a:t>Од шарана се може спремати добар ђувеч и маринат</a:t>
            </a:r>
            <a:endParaRPr lang="sr-Latn-RS" sz="3200" dirty="0"/>
          </a:p>
          <a:p>
            <a:endParaRPr lang="sr-Latn-RS" sz="3200" dirty="0"/>
          </a:p>
        </p:txBody>
      </p:sp>
      <p:pic>
        <p:nvPicPr>
          <p:cNvPr id="7" name="Picture 6">
            <a:extLst>
              <a:ext uri="{FF2B5EF4-FFF2-40B4-BE49-F238E27FC236}">
                <a16:creationId xmlns:a16="http://schemas.microsoft.com/office/drawing/2014/main" id="{590C49AF-1B4C-2539-E625-BE2A65CE0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357" y="3908917"/>
            <a:ext cx="5207730" cy="2870267"/>
          </a:xfrm>
          <a:prstGeom prst="rect">
            <a:avLst/>
          </a:prstGeom>
        </p:spPr>
      </p:pic>
      <p:pic>
        <p:nvPicPr>
          <p:cNvPr id="9" name="Picture 8">
            <a:extLst>
              <a:ext uri="{FF2B5EF4-FFF2-40B4-BE49-F238E27FC236}">
                <a16:creationId xmlns:a16="http://schemas.microsoft.com/office/drawing/2014/main" id="{E6861D03-8D38-24FD-45D3-E96DA3C7D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518" y="506239"/>
            <a:ext cx="5107028" cy="3398495"/>
          </a:xfrm>
          <a:prstGeom prst="rect">
            <a:avLst/>
          </a:prstGeom>
        </p:spPr>
      </p:pic>
    </p:spTree>
    <p:extLst>
      <p:ext uri="{BB962C8B-B14F-4D97-AF65-F5344CB8AC3E}">
        <p14:creationId xmlns:p14="http://schemas.microsoft.com/office/powerpoint/2010/main" val="2356726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B8F9-E9F3-88F3-5999-C9F2AEAD6BC2}"/>
              </a:ext>
            </a:extLst>
          </p:cNvPr>
          <p:cNvSpPr>
            <a:spLocks noGrp="1"/>
          </p:cNvSpPr>
          <p:nvPr>
            <p:ph type="title"/>
          </p:nvPr>
        </p:nvSpPr>
        <p:spPr/>
        <p:txBody>
          <a:bodyPr/>
          <a:lstStyle/>
          <a:p>
            <a:r>
              <a:rPr lang="sr-Cyrl-RS" dirty="0"/>
              <a:t>Бели амур</a:t>
            </a:r>
            <a:endParaRPr lang="sr-Latn-RS" dirty="0"/>
          </a:p>
        </p:txBody>
      </p:sp>
      <p:pic>
        <p:nvPicPr>
          <p:cNvPr id="5" name="Picture 4">
            <a:extLst>
              <a:ext uri="{FF2B5EF4-FFF2-40B4-BE49-F238E27FC236}">
                <a16:creationId xmlns:a16="http://schemas.microsoft.com/office/drawing/2014/main" id="{CD02CCCB-09C4-3F22-7305-8BA67892E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080" y="2674404"/>
            <a:ext cx="6318920" cy="4208401"/>
          </a:xfrm>
          <a:prstGeom prst="rect">
            <a:avLst/>
          </a:prstGeom>
        </p:spPr>
      </p:pic>
      <p:sp>
        <p:nvSpPr>
          <p:cNvPr id="3" name="Content Placeholder 2">
            <a:extLst>
              <a:ext uri="{FF2B5EF4-FFF2-40B4-BE49-F238E27FC236}">
                <a16:creationId xmlns:a16="http://schemas.microsoft.com/office/drawing/2014/main" id="{1223E432-B659-9F06-F6F5-18A9E07FB9D4}"/>
              </a:ext>
            </a:extLst>
          </p:cNvPr>
          <p:cNvSpPr>
            <a:spLocks noGrp="1"/>
          </p:cNvSpPr>
          <p:nvPr>
            <p:ph idx="1"/>
          </p:nvPr>
        </p:nvSpPr>
        <p:spPr>
          <a:xfrm>
            <a:off x="345989" y="1690688"/>
            <a:ext cx="11007811" cy="4486275"/>
          </a:xfrm>
        </p:spPr>
        <p:txBody>
          <a:bodyPr/>
          <a:lstStyle/>
          <a:p>
            <a:r>
              <a:rPr lang="ru-RU" dirty="0"/>
              <a:t>Индијски шаран</a:t>
            </a:r>
          </a:p>
          <a:p>
            <a:r>
              <a:rPr lang="ru-RU" dirty="0"/>
              <a:t>Његова постојбина је Кина. </a:t>
            </a:r>
          </a:p>
          <a:p>
            <a:r>
              <a:rPr lang="ru-RU" dirty="0"/>
              <a:t>Бели амур је биљождер. </a:t>
            </a:r>
          </a:p>
          <a:p>
            <a:r>
              <a:rPr lang="ru-RU" dirty="0"/>
              <a:t>Лов на амура траје читаве године. </a:t>
            </a:r>
          </a:p>
          <a:p>
            <a:r>
              <a:rPr lang="ru-RU" dirty="0"/>
              <a:t>Амур од 50кг може да буде дуг и 2м.  </a:t>
            </a:r>
          </a:p>
          <a:p>
            <a:endParaRPr lang="ru-RU" dirty="0"/>
          </a:p>
        </p:txBody>
      </p:sp>
      <p:pic>
        <p:nvPicPr>
          <p:cNvPr id="9" name="Picture 8">
            <a:extLst>
              <a:ext uri="{FF2B5EF4-FFF2-40B4-BE49-F238E27FC236}">
                <a16:creationId xmlns:a16="http://schemas.microsoft.com/office/drawing/2014/main" id="{1273B550-EB63-C746-6A35-098FA6574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492" y="4305465"/>
            <a:ext cx="3107475" cy="2452686"/>
          </a:xfrm>
          <a:prstGeom prst="rect">
            <a:avLst/>
          </a:prstGeom>
        </p:spPr>
      </p:pic>
    </p:spTree>
    <p:extLst>
      <p:ext uri="{BB962C8B-B14F-4D97-AF65-F5344CB8AC3E}">
        <p14:creationId xmlns:p14="http://schemas.microsoft.com/office/powerpoint/2010/main" val="12417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AA253-8ED5-E669-6A2B-C2FCBCFB061A}"/>
              </a:ext>
            </a:extLst>
          </p:cNvPr>
          <p:cNvSpPr>
            <a:spLocks noGrp="1"/>
          </p:cNvSpPr>
          <p:nvPr>
            <p:ph idx="1"/>
          </p:nvPr>
        </p:nvSpPr>
        <p:spPr>
          <a:xfrm>
            <a:off x="205946" y="1169774"/>
            <a:ext cx="11780108" cy="5404021"/>
          </a:xfrm>
        </p:spPr>
        <p:txBody>
          <a:bodyPr>
            <a:normAutofit/>
          </a:bodyPr>
          <a:lstStyle/>
          <a:p>
            <a:r>
              <a:rPr lang="ru-RU" sz="3200" dirty="0"/>
              <a:t>Риба облог или овалног облика је бочно спљоштена. </a:t>
            </a:r>
            <a:endParaRPr lang="en-US" sz="3200" dirty="0"/>
          </a:p>
          <a:p>
            <a:r>
              <a:rPr lang="ru-RU" sz="3200" dirty="0"/>
              <a:t>Неке рибе могу имати и облик кугле. </a:t>
            </a:r>
            <a:endParaRPr lang="en-US" sz="3200" dirty="0"/>
          </a:p>
          <a:p>
            <a:r>
              <a:rPr lang="ru-RU" sz="3200" dirty="0"/>
              <a:t>Змијолики или јегуљасти облик тела карактеристичан је за рибе из породице јегуљки као што су: јегуља, груј и мурина</a:t>
            </a:r>
            <a:endParaRPr lang="sr-Latn-RS" sz="3200" dirty="0"/>
          </a:p>
          <a:p>
            <a:endParaRPr lang="sr-Latn-RS" sz="3200" dirty="0"/>
          </a:p>
        </p:txBody>
      </p:sp>
      <p:sp>
        <p:nvSpPr>
          <p:cNvPr id="4" name="Title 1">
            <a:extLst>
              <a:ext uri="{FF2B5EF4-FFF2-40B4-BE49-F238E27FC236}">
                <a16:creationId xmlns:a16="http://schemas.microsoft.com/office/drawing/2014/main" id="{4AEEC6B3-E52D-5256-1F5E-1726747C8782}"/>
              </a:ext>
            </a:extLst>
          </p:cNvPr>
          <p:cNvSpPr>
            <a:spLocks noGrp="1"/>
          </p:cNvSpPr>
          <p:nvPr>
            <p:ph type="title"/>
          </p:nvPr>
        </p:nvSpPr>
        <p:spPr>
          <a:xfrm>
            <a:off x="838200" y="365126"/>
            <a:ext cx="10515600" cy="804648"/>
          </a:xfrm>
        </p:spPr>
        <p:txBody>
          <a:bodyPr/>
          <a:lstStyle/>
          <a:p>
            <a:r>
              <a:rPr lang="ru-RU" dirty="0"/>
              <a:t>Рибе</a:t>
            </a:r>
            <a:endParaRPr lang="sr-Latn-RS" dirty="0"/>
          </a:p>
        </p:txBody>
      </p:sp>
      <p:pic>
        <p:nvPicPr>
          <p:cNvPr id="8" name="Picture 7">
            <a:extLst>
              <a:ext uri="{FF2B5EF4-FFF2-40B4-BE49-F238E27FC236}">
                <a16:creationId xmlns:a16="http://schemas.microsoft.com/office/drawing/2014/main" id="{4B9FCEAC-177F-C46E-9459-17D432AF1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795" y="4063707"/>
            <a:ext cx="3063574" cy="2265401"/>
          </a:xfrm>
          <a:prstGeom prst="rect">
            <a:avLst/>
          </a:prstGeom>
        </p:spPr>
      </p:pic>
      <p:sp>
        <p:nvSpPr>
          <p:cNvPr id="10" name="TextBox 9">
            <a:extLst>
              <a:ext uri="{FF2B5EF4-FFF2-40B4-BE49-F238E27FC236}">
                <a16:creationId xmlns:a16="http://schemas.microsoft.com/office/drawing/2014/main" id="{3EA0CE36-87AD-2C58-DF3B-30EE530A3E14}"/>
              </a:ext>
            </a:extLst>
          </p:cNvPr>
          <p:cNvSpPr txBox="1"/>
          <p:nvPr/>
        </p:nvSpPr>
        <p:spPr>
          <a:xfrm>
            <a:off x="4637903" y="5947695"/>
            <a:ext cx="6096000" cy="369332"/>
          </a:xfrm>
          <a:prstGeom prst="rect">
            <a:avLst/>
          </a:prstGeom>
          <a:noFill/>
        </p:spPr>
        <p:txBody>
          <a:bodyPr wrap="square">
            <a:spAutoFit/>
          </a:bodyPr>
          <a:lstStyle/>
          <a:p>
            <a:r>
              <a:rPr lang="sr-Cyrl-RS" dirty="0"/>
              <a:t>Јегуља</a:t>
            </a:r>
            <a:endParaRPr lang="sr-Latn-RS" dirty="0"/>
          </a:p>
        </p:txBody>
      </p:sp>
      <p:pic>
        <p:nvPicPr>
          <p:cNvPr id="12" name="Picture 11">
            <a:extLst>
              <a:ext uri="{FF2B5EF4-FFF2-40B4-BE49-F238E27FC236}">
                <a16:creationId xmlns:a16="http://schemas.microsoft.com/office/drawing/2014/main" id="{948CD6DC-35BB-E3B9-F2C6-065002208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16" y="3789405"/>
            <a:ext cx="3666951" cy="2539703"/>
          </a:xfrm>
          <a:prstGeom prst="rect">
            <a:avLst/>
          </a:prstGeom>
        </p:spPr>
      </p:pic>
      <p:sp>
        <p:nvSpPr>
          <p:cNvPr id="13" name="TextBox 12">
            <a:extLst>
              <a:ext uri="{FF2B5EF4-FFF2-40B4-BE49-F238E27FC236}">
                <a16:creationId xmlns:a16="http://schemas.microsoft.com/office/drawing/2014/main" id="{D8C41183-6F8C-12B6-4611-81BB43007195}"/>
              </a:ext>
            </a:extLst>
          </p:cNvPr>
          <p:cNvSpPr txBox="1"/>
          <p:nvPr/>
        </p:nvSpPr>
        <p:spPr>
          <a:xfrm>
            <a:off x="564292" y="5890054"/>
            <a:ext cx="1042086" cy="369332"/>
          </a:xfrm>
          <a:prstGeom prst="rect">
            <a:avLst/>
          </a:prstGeom>
          <a:noFill/>
        </p:spPr>
        <p:txBody>
          <a:bodyPr wrap="square">
            <a:spAutoFit/>
          </a:bodyPr>
          <a:lstStyle/>
          <a:p>
            <a:r>
              <a:rPr lang="sr-Cyrl-RS" dirty="0">
                <a:highlight>
                  <a:srgbClr val="C0C0C0"/>
                </a:highlight>
              </a:rPr>
              <a:t>Мурина</a:t>
            </a:r>
            <a:endParaRPr lang="sr-Latn-RS" dirty="0">
              <a:highlight>
                <a:srgbClr val="C0C0C0"/>
              </a:highlight>
            </a:endParaRPr>
          </a:p>
        </p:txBody>
      </p:sp>
      <p:pic>
        <p:nvPicPr>
          <p:cNvPr id="15" name="Picture 14">
            <a:extLst>
              <a:ext uri="{FF2B5EF4-FFF2-40B4-BE49-F238E27FC236}">
                <a16:creationId xmlns:a16="http://schemas.microsoft.com/office/drawing/2014/main" id="{727A631B-8AE9-AE9E-F9A4-6757CCE9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470" y="3636386"/>
            <a:ext cx="4053016" cy="2692722"/>
          </a:xfrm>
          <a:prstGeom prst="rect">
            <a:avLst/>
          </a:prstGeom>
        </p:spPr>
      </p:pic>
      <p:sp>
        <p:nvSpPr>
          <p:cNvPr id="18" name="TextBox 17">
            <a:extLst>
              <a:ext uri="{FF2B5EF4-FFF2-40B4-BE49-F238E27FC236}">
                <a16:creationId xmlns:a16="http://schemas.microsoft.com/office/drawing/2014/main" id="{6EF80BA7-A4C7-66BE-6AB8-F3EDD82B4324}"/>
              </a:ext>
            </a:extLst>
          </p:cNvPr>
          <p:cNvSpPr txBox="1"/>
          <p:nvPr/>
        </p:nvSpPr>
        <p:spPr>
          <a:xfrm>
            <a:off x="10676237" y="5885349"/>
            <a:ext cx="1186249" cy="369332"/>
          </a:xfrm>
          <a:prstGeom prst="rect">
            <a:avLst/>
          </a:prstGeom>
          <a:noFill/>
        </p:spPr>
        <p:txBody>
          <a:bodyPr wrap="square">
            <a:spAutoFit/>
          </a:bodyPr>
          <a:lstStyle/>
          <a:p>
            <a:r>
              <a:rPr lang="sr-Cyrl-RS" dirty="0">
                <a:highlight>
                  <a:srgbClr val="C0C0C0"/>
                </a:highlight>
              </a:rPr>
              <a:t>Фугу риба</a:t>
            </a:r>
            <a:endParaRPr lang="sr-Latn-RS" dirty="0">
              <a:highlight>
                <a:srgbClr val="C0C0C0"/>
              </a:highlight>
            </a:endParaRPr>
          </a:p>
        </p:txBody>
      </p:sp>
    </p:spTree>
    <p:extLst>
      <p:ext uri="{BB962C8B-B14F-4D97-AF65-F5344CB8AC3E}">
        <p14:creationId xmlns:p14="http://schemas.microsoft.com/office/powerpoint/2010/main" val="304454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BA772A2-61B2-0262-9B99-1624D2D20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836"/>
            <a:ext cx="12192000" cy="7031715"/>
          </a:xfrm>
          <a:prstGeom prst="rect">
            <a:avLst/>
          </a:prstGeom>
        </p:spPr>
      </p:pic>
      <p:sp>
        <p:nvSpPr>
          <p:cNvPr id="2" name="Title 1">
            <a:extLst>
              <a:ext uri="{FF2B5EF4-FFF2-40B4-BE49-F238E27FC236}">
                <a16:creationId xmlns:a16="http://schemas.microsoft.com/office/drawing/2014/main" id="{D288144D-64AA-4FEB-1FCD-0CC8E0C6199D}"/>
              </a:ext>
            </a:extLst>
          </p:cNvPr>
          <p:cNvSpPr>
            <a:spLocks noGrp="1"/>
          </p:cNvSpPr>
          <p:nvPr>
            <p:ph type="title"/>
          </p:nvPr>
        </p:nvSpPr>
        <p:spPr/>
        <p:txBody>
          <a:bodyPr/>
          <a:lstStyle/>
          <a:p>
            <a:r>
              <a:rPr lang="sr-Cyrl-RS" dirty="0"/>
              <a:t>Лосос</a:t>
            </a:r>
            <a:endParaRPr lang="sr-Latn-RS" dirty="0"/>
          </a:p>
        </p:txBody>
      </p:sp>
      <p:sp>
        <p:nvSpPr>
          <p:cNvPr id="3" name="Content Placeholder 2">
            <a:extLst>
              <a:ext uri="{FF2B5EF4-FFF2-40B4-BE49-F238E27FC236}">
                <a16:creationId xmlns:a16="http://schemas.microsoft.com/office/drawing/2014/main" id="{4259358E-539C-AEEB-12E6-AF218DD0CDB8}"/>
              </a:ext>
            </a:extLst>
          </p:cNvPr>
          <p:cNvSpPr>
            <a:spLocks noGrp="1"/>
          </p:cNvSpPr>
          <p:nvPr>
            <p:ph idx="1"/>
          </p:nvPr>
        </p:nvSpPr>
        <p:spPr>
          <a:xfrm>
            <a:off x="472955" y="2306595"/>
            <a:ext cx="11110822" cy="4712043"/>
          </a:xfrm>
        </p:spPr>
        <p:txBody>
          <a:bodyPr>
            <a:normAutofit/>
          </a:bodyPr>
          <a:lstStyle/>
          <a:p>
            <a:r>
              <a:rPr lang="ru-RU" sz="3200" dirty="0"/>
              <a:t>Лепа риба издуженог тела, ситне и дугуљасте главе и широког репа. </a:t>
            </a:r>
          </a:p>
          <a:p>
            <a:r>
              <a:rPr lang="ru-RU" sz="3200" dirty="0"/>
              <a:t>Средња дужина европског лососа износи 60 цм а тежина 6-8кг. Лосос може достићи и дужину од 1.5м. </a:t>
            </a:r>
          </a:p>
          <a:p>
            <a:r>
              <a:rPr lang="ru-RU" sz="3200" dirty="0"/>
              <a:t>Лосос је риба селица која расте у рекама одакле крећу према мору што се више креће уз реку, месо му постаје тамније. </a:t>
            </a:r>
          </a:p>
          <a:p>
            <a:r>
              <a:rPr lang="ru-RU" sz="3200" dirty="0"/>
              <a:t>Спада у ред најфинијих и најукуснијих риба.</a:t>
            </a:r>
          </a:p>
          <a:p>
            <a:r>
              <a:rPr lang="ru-RU" sz="3200" dirty="0"/>
              <a:t> Често се припрема за бифе сто</a:t>
            </a:r>
            <a:endParaRPr lang="sr-Latn-RS" sz="3200" dirty="0"/>
          </a:p>
        </p:txBody>
      </p:sp>
    </p:spTree>
    <p:extLst>
      <p:ext uri="{BB962C8B-B14F-4D97-AF65-F5344CB8AC3E}">
        <p14:creationId xmlns:p14="http://schemas.microsoft.com/office/powerpoint/2010/main" val="2001809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B1D2-A4B2-C3B3-2BA0-54AE2A18E16B}"/>
              </a:ext>
            </a:extLst>
          </p:cNvPr>
          <p:cNvSpPr>
            <a:spLocks noGrp="1"/>
          </p:cNvSpPr>
          <p:nvPr>
            <p:ph type="title"/>
          </p:nvPr>
        </p:nvSpPr>
        <p:spPr/>
        <p:txBody>
          <a:bodyPr/>
          <a:lstStyle/>
          <a:p>
            <a:r>
              <a:rPr lang="sr-Cyrl-RS" dirty="0"/>
              <a:t>Толстолобик</a:t>
            </a:r>
            <a:endParaRPr lang="sr-Latn-RS" dirty="0"/>
          </a:p>
        </p:txBody>
      </p:sp>
      <p:sp>
        <p:nvSpPr>
          <p:cNvPr id="3" name="Content Placeholder 2">
            <a:extLst>
              <a:ext uri="{FF2B5EF4-FFF2-40B4-BE49-F238E27FC236}">
                <a16:creationId xmlns:a16="http://schemas.microsoft.com/office/drawing/2014/main" id="{7ECBDA6B-3549-5538-A423-9C204AD023F2}"/>
              </a:ext>
            </a:extLst>
          </p:cNvPr>
          <p:cNvSpPr>
            <a:spLocks noGrp="1"/>
          </p:cNvSpPr>
          <p:nvPr>
            <p:ph idx="1"/>
          </p:nvPr>
        </p:nvSpPr>
        <p:spPr>
          <a:xfrm>
            <a:off x="263610" y="1690688"/>
            <a:ext cx="11664779" cy="4888213"/>
          </a:xfrm>
        </p:spPr>
        <p:txBody>
          <a:bodyPr>
            <a:normAutofit/>
          </a:bodyPr>
          <a:lstStyle/>
          <a:p>
            <a:r>
              <a:rPr lang="ru-RU" sz="3600" dirty="0"/>
              <a:t>Достиже максималну дужину до 1м и тежину преко 40 кг. </a:t>
            </a:r>
          </a:p>
          <a:p>
            <a:r>
              <a:rPr lang="ru-RU" sz="3600" dirty="0"/>
              <a:t>Тело толстолобика је високо, са стране спљоштено а глава широка са спљоштеним челом. </a:t>
            </a:r>
          </a:p>
          <a:p>
            <a:r>
              <a:rPr lang="ru-RU" sz="3600" dirty="0"/>
              <a:t>Толстолобик је пренет из Кине, реке Амур. Гаји се у рибњацима а населио је и Дунав и његове притоке. </a:t>
            </a:r>
          </a:p>
          <a:p>
            <a:r>
              <a:rPr lang="ru-RU" sz="3600" dirty="0"/>
              <a:t>Храни се искључиво фитопланктонима /алгама и једноћелијским организмима и веома брзо расте </a:t>
            </a:r>
          </a:p>
        </p:txBody>
      </p:sp>
    </p:spTree>
    <p:extLst>
      <p:ext uri="{BB962C8B-B14F-4D97-AF65-F5344CB8AC3E}">
        <p14:creationId xmlns:p14="http://schemas.microsoft.com/office/powerpoint/2010/main" val="1084593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C6A9-0E3E-11EF-22B5-BD445BE6D779}"/>
              </a:ext>
            </a:extLst>
          </p:cNvPr>
          <p:cNvSpPr>
            <a:spLocks noGrp="1"/>
          </p:cNvSpPr>
          <p:nvPr>
            <p:ph type="title"/>
          </p:nvPr>
        </p:nvSpPr>
        <p:spPr>
          <a:xfrm>
            <a:off x="469557" y="365125"/>
            <a:ext cx="10884243" cy="1325563"/>
          </a:xfrm>
        </p:spPr>
        <p:txBody>
          <a:bodyPr/>
          <a:lstStyle/>
          <a:p>
            <a:r>
              <a:rPr lang="sr-Cyrl-RS" dirty="0"/>
              <a:t>Толстолобик</a:t>
            </a:r>
            <a:endParaRPr lang="sr-Latn-RS" dirty="0"/>
          </a:p>
        </p:txBody>
      </p:sp>
      <p:pic>
        <p:nvPicPr>
          <p:cNvPr id="5" name="Content Placeholder 4">
            <a:extLst>
              <a:ext uri="{FF2B5EF4-FFF2-40B4-BE49-F238E27FC236}">
                <a16:creationId xmlns:a16="http://schemas.microsoft.com/office/drawing/2014/main" id="{03285A97-1032-E21F-2463-AB5BC538FB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7091" y="125326"/>
            <a:ext cx="6214736" cy="6607347"/>
          </a:xfrm>
        </p:spPr>
      </p:pic>
      <p:sp>
        <p:nvSpPr>
          <p:cNvPr id="7" name="TextBox 6">
            <a:extLst>
              <a:ext uri="{FF2B5EF4-FFF2-40B4-BE49-F238E27FC236}">
                <a16:creationId xmlns:a16="http://schemas.microsoft.com/office/drawing/2014/main" id="{1A5E3C0C-4689-14B5-A275-2CACDB7CDA2D}"/>
              </a:ext>
            </a:extLst>
          </p:cNvPr>
          <p:cNvSpPr txBox="1"/>
          <p:nvPr/>
        </p:nvSpPr>
        <p:spPr>
          <a:xfrm>
            <a:off x="354227" y="2415915"/>
            <a:ext cx="4275438" cy="3970318"/>
          </a:xfrm>
          <a:prstGeom prst="rect">
            <a:avLst/>
          </a:prstGeom>
          <a:noFill/>
        </p:spPr>
        <p:txBody>
          <a:bodyPr wrap="square">
            <a:spAutoFit/>
          </a:bodyPr>
          <a:lstStyle/>
          <a:p>
            <a:r>
              <a:rPr lang="ru-RU" sz="3600" dirty="0"/>
              <a:t>Сиви толстолобик – с обзиром на квалитет меса и брз раст, сиви толстолобик је подесан за вештачки узгој у рибњацима</a:t>
            </a:r>
            <a:endParaRPr lang="sr-Latn-RS" sz="3600" dirty="0"/>
          </a:p>
        </p:txBody>
      </p:sp>
    </p:spTree>
    <p:extLst>
      <p:ext uri="{BB962C8B-B14F-4D97-AF65-F5344CB8AC3E}">
        <p14:creationId xmlns:p14="http://schemas.microsoft.com/office/powerpoint/2010/main" val="4273718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F998-D39D-B9B7-A51D-EFC22CA3A861}"/>
              </a:ext>
            </a:extLst>
          </p:cNvPr>
          <p:cNvSpPr>
            <a:spLocks noGrp="1"/>
          </p:cNvSpPr>
          <p:nvPr>
            <p:ph type="title"/>
          </p:nvPr>
        </p:nvSpPr>
        <p:spPr/>
        <p:txBody>
          <a:bodyPr/>
          <a:lstStyle/>
          <a:p>
            <a:r>
              <a:rPr lang="sr-Cyrl-RS" dirty="0"/>
              <a:t>Смуђ</a:t>
            </a:r>
            <a:endParaRPr lang="sr-Latn-RS" dirty="0"/>
          </a:p>
        </p:txBody>
      </p:sp>
      <p:pic>
        <p:nvPicPr>
          <p:cNvPr id="9" name="Picture 8">
            <a:extLst>
              <a:ext uri="{FF2B5EF4-FFF2-40B4-BE49-F238E27FC236}">
                <a16:creationId xmlns:a16="http://schemas.microsoft.com/office/drawing/2014/main" id="{A9B2F3C7-AD8A-A0C7-8588-CA207593B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045" y="3105665"/>
            <a:ext cx="6500013" cy="3752335"/>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B896316B-3A3C-1C25-CF45-C3B5E1D21885}"/>
              </a:ext>
            </a:extLst>
          </p:cNvPr>
          <p:cNvSpPr>
            <a:spLocks noGrp="1"/>
          </p:cNvSpPr>
          <p:nvPr>
            <p:ph idx="1"/>
          </p:nvPr>
        </p:nvSpPr>
        <p:spPr>
          <a:xfrm>
            <a:off x="198407" y="1515762"/>
            <a:ext cx="11662913" cy="4661201"/>
          </a:xfrm>
        </p:spPr>
        <p:txBody>
          <a:bodyPr/>
          <a:lstStyle/>
          <a:p>
            <a:r>
              <a:rPr lang="ru-RU" dirty="0"/>
              <a:t>У нашим водама заступљене су две врсте смуђа – смуђ и смуђ камењар. </a:t>
            </a:r>
          </a:p>
          <a:p>
            <a:r>
              <a:rPr lang="ru-RU" dirty="0"/>
              <a:t>Има издужено ваљкасто тело сребрнастосиве боје покривено са 8-12 попречних тамнијих пруга. Храни се  животињицама, икром, рибљим млађем. </a:t>
            </a:r>
          </a:p>
          <a:p>
            <a:pPr marL="0" indent="0">
              <a:buNone/>
            </a:pPr>
            <a:r>
              <a:rPr lang="ru-RU" dirty="0"/>
              <a:t>• Месо смуђа је веома цењено, бело, укусно и лако сварљиво. Садржи малу количину масти и велику количину беланчевина. </a:t>
            </a:r>
          </a:p>
          <a:p>
            <a:pPr marL="0" indent="0">
              <a:buNone/>
            </a:pPr>
            <a:r>
              <a:rPr lang="ru-RU" dirty="0"/>
              <a:t>Има мало костију па су његови филети јако тражени</a:t>
            </a:r>
            <a:endParaRPr lang="sr-Latn-RS" dirty="0"/>
          </a:p>
        </p:txBody>
      </p:sp>
    </p:spTree>
    <p:extLst>
      <p:ext uri="{BB962C8B-B14F-4D97-AF65-F5344CB8AC3E}">
        <p14:creationId xmlns:p14="http://schemas.microsoft.com/office/powerpoint/2010/main" val="3484589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C0CF-A1AC-1FE2-B3E8-379F0E39BE3F}"/>
              </a:ext>
            </a:extLst>
          </p:cNvPr>
          <p:cNvSpPr>
            <a:spLocks noGrp="1"/>
          </p:cNvSpPr>
          <p:nvPr>
            <p:ph type="title"/>
          </p:nvPr>
        </p:nvSpPr>
        <p:spPr/>
        <p:txBody>
          <a:bodyPr/>
          <a:lstStyle/>
          <a:p>
            <a:r>
              <a:rPr lang="sr-Cyrl-RS" dirty="0"/>
              <a:t>Штука</a:t>
            </a:r>
            <a:endParaRPr lang="sr-Latn-RS" dirty="0"/>
          </a:p>
        </p:txBody>
      </p:sp>
      <p:pic>
        <p:nvPicPr>
          <p:cNvPr id="5" name="Picture 4">
            <a:extLst>
              <a:ext uri="{FF2B5EF4-FFF2-40B4-BE49-F238E27FC236}">
                <a16:creationId xmlns:a16="http://schemas.microsoft.com/office/drawing/2014/main" id="{8F0C1C55-EEBE-A9B4-5546-75A802979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595" y="242888"/>
            <a:ext cx="4867275" cy="1447800"/>
          </a:xfrm>
          <a:prstGeom prst="rect">
            <a:avLst/>
          </a:prstGeom>
        </p:spPr>
      </p:pic>
      <p:sp>
        <p:nvSpPr>
          <p:cNvPr id="3" name="Content Placeholder 2">
            <a:extLst>
              <a:ext uri="{FF2B5EF4-FFF2-40B4-BE49-F238E27FC236}">
                <a16:creationId xmlns:a16="http://schemas.microsoft.com/office/drawing/2014/main" id="{A9790107-181C-4DA6-2E64-D8D4FFFF2C58}"/>
              </a:ext>
            </a:extLst>
          </p:cNvPr>
          <p:cNvSpPr>
            <a:spLocks noGrp="1"/>
          </p:cNvSpPr>
          <p:nvPr>
            <p:ph idx="1"/>
          </p:nvPr>
        </p:nvSpPr>
        <p:spPr>
          <a:xfrm>
            <a:off x="215659" y="1492370"/>
            <a:ext cx="11819822" cy="5172041"/>
          </a:xfrm>
        </p:spPr>
        <p:txBody>
          <a:bodyPr>
            <a:normAutofit/>
          </a:bodyPr>
          <a:lstStyle/>
          <a:p>
            <a:r>
              <a:rPr lang="ru-RU" dirty="0"/>
              <a:t>Живи у стојећим и споротекућим водама Евроазије и Северне Америке. Сматрају је идеалним предатором. Штука има дугачко и витко тело, мало спљоштено у боковима. Глава јој је пљосната. </a:t>
            </a:r>
          </a:p>
          <a:p>
            <a:r>
              <a:rPr lang="ru-RU" dirty="0"/>
              <a:t>Има око 700 оштрих зуба повијених уназад. Мужјак може да нарасте до 90цм а женка до 150 цм. Код нас је распрострањена а посебно у Дунаву и њеним притокама. </a:t>
            </a:r>
          </a:p>
          <a:p>
            <a:r>
              <a:rPr lang="ru-RU" dirty="0"/>
              <a:t>Месо млађе штуке је чврсто, бело и без много костију, али тешко сварљиво. Код старијих штука месо је влакнасто и прожето ситним костима. </a:t>
            </a:r>
          </a:p>
          <a:p>
            <a:r>
              <a:rPr lang="ru-RU" dirty="0"/>
              <a:t>Штука се припрема на плаво, у рагуима, на морнарски начин и са зачинском зелени. Од њеног меса се могу спремати рибљи стекови, пљескавице, ћуфте</a:t>
            </a:r>
            <a:endParaRPr lang="sr-Latn-RS" dirty="0"/>
          </a:p>
        </p:txBody>
      </p:sp>
    </p:spTree>
    <p:extLst>
      <p:ext uri="{BB962C8B-B14F-4D97-AF65-F5344CB8AC3E}">
        <p14:creationId xmlns:p14="http://schemas.microsoft.com/office/powerpoint/2010/main" val="3003640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3910-4227-6F63-E85C-D752A747EA31}"/>
              </a:ext>
            </a:extLst>
          </p:cNvPr>
          <p:cNvSpPr>
            <a:spLocks noGrp="1"/>
          </p:cNvSpPr>
          <p:nvPr>
            <p:ph type="title"/>
          </p:nvPr>
        </p:nvSpPr>
        <p:spPr/>
        <p:txBody>
          <a:bodyPr/>
          <a:lstStyle/>
          <a:p>
            <a:r>
              <a:rPr lang="sr-Cyrl-RS" dirty="0"/>
              <a:t>Мрена</a:t>
            </a:r>
            <a:endParaRPr lang="sr-Latn-RS" dirty="0"/>
          </a:p>
        </p:txBody>
      </p:sp>
      <p:sp>
        <p:nvSpPr>
          <p:cNvPr id="3" name="Content Placeholder 2">
            <a:extLst>
              <a:ext uri="{FF2B5EF4-FFF2-40B4-BE49-F238E27FC236}">
                <a16:creationId xmlns:a16="http://schemas.microsoft.com/office/drawing/2014/main" id="{09C4D462-7EC9-2FC8-0292-0A9391D5D261}"/>
              </a:ext>
            </a:extLst>
          </p:cNvPr>
          <p:cNvSpPr>
            <a:spLocks noGrp="1"/>
          </p:cNvSpPr>
          <p:nvPr>
            <p:ph idx="1"/>
          </p:nvPr>
        </p:nvSpPr>
        <p:spPr>
          <a:xfrm>
            <a:off x="370703" y="1367481"/>
            <a:ext cx="11261124" cy="5198075"/>
          </a:xfrm>
        </p:spPr>
        <p:txBody>
          <a:bodyPr/>
          <a:lstStyle/>
          <a:p>
            <a:r>
              <a:rPr lang="ru-RU" dirty="0"/>
              <a:t>Месо је бело и укусно али са пуно ситних костију. Има пријатан мирис. Месо је лако сварљиво. </a:t>
            </a:r>
          </a:p>
          <a:p>
            <a:r>
              <a:rPr lang="ru-RU" dirty="0"/>
              <a:t>Крупни примерци могу да нарасту до 90 цм. </a:t>
            </a:r>
          </a:p>
          <a:p>
            <a:r>
              <a:rPr lang="ru-RU" dirty="0"/>
              <a:t>Припремају се као шарани. Мањи примерци се пеку на жару, прже или припремају на млинарски начин</a:t>
            </a:r>
            <a:endParaRPr lang="sr-Latn-RS" dirty="0"/>
          </a:p>
        </p:txBody>
      </p:sp>
      <p:pic>
        <p:nvPicPr>
          <p:cNvPr id="7" name="Picture 6">
            <a:extLst>
              <a:ext uri="{FF2B5EF4-FFF2-40B4-BE49-F238E27FC236}">
                <a16:creationId xmlns:a16="http://schemas.microsoft.com/office/drawing/2014/main" id="{E58BB62A-B82B-D60E-27E4-13C1A55B1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194" y="3682314"/>
            <a:ext cx="5673487" cy="3098597"/>
          </a:xfrm>
          <a:prstGeom prst="rect">
            <a:avLst/>
          </a:prstGeom>
        </p:spPr>
      </p:pic>
    </p:spTree>
    <p:extLst>
      <p:ext uri="{BB962C8B-B14F-4D97-AF65-F5344CB8AC3E}">
        <p14:creationId xmlns:p14="http://schemas.microsoft.com/office/powerpoint/2010/main" val="253831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B8D441-E9F2-3683-98E8-010AE6FF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7123213"/>
          </a:xfrm>
          <a:prstGeom prst="rect">
            <a:avLst/>
          </a:prstGeom>
        </p:spPr>
      </p:pic>
      <p:sp>
        <p:nvSpPr>
          <p:cNvPr id="2" name="Title 1">
            <a:extLst>
              <a:ext uri="{FF2B5EF4-FFF2-40B4-BE49-F238E27FC236}">
                <a16:creationId xmlns:a16="http://schemas.microsoft.com/office/drawing/2014/main" id="{7D872FBB-B851-0752-A7F3-36E695560CFC}"/>
              </a:ext>
            </a:extLst>
          </p:cNvPr>
          <p:cNvSpPr>
            <a:spLocks noGrp="1"/>
          </p:cNvSpPr>
          <p:nvPr>
            <p:ph type="title"/>
          </p:nvPr>
        </p:nvSpPr>
        <p:spPr>
          <a:xfrm>
            <a:off x="838200" y="365125"/>
            <a:ext cx="10515600" cy="1170377"/>
          </a:xfrm>
        </p:spPr>
        <p:txBody>
          <a:bodyPr/>
          <a:lstStyle/>
          <a:p>
            <a:r>
              <a:rPr lang="ru-RU" b="1" dirty="0">
                <a:solidFill>
                  <a:schemeClr val="bg1"/>
                </a:solidFill>
              </a:rPr>
              <a:t>Деверика</a:t>
            </a:r>
            <a:endParaRPr lang="sr-Latn-RS" b="1" dirty="0">
              <a:solidFill>
                <a:schemeClr val="bg1"/>
              </a:solidFill>
            </a:endParaRPr>
          </a:p>
        </p:txBody>
      </p:sp>
      <p:sp>
        <p:nvSpPr>
          <p:cNvPr id="3" name="Content Placeholder 2">
            <a:extLst>
              <a:ext uri="{FF2B5EF4-FFF2-40B4-BE49-F238E27FC236}">
                <a16:creationId xmlns:a16="http://schemas.microsoft.com/office/drawing/2014/main" id="{C5E21A9D-0326-84D0-20FF-D2439882DA44}"/>
              </a:ext>
            </a:extLst>
          </p:cNvPr>
          <p:cNvSpPr>
            <a:spLocks noGrp="1"/>
          </p:cNvSpPr>
          <p:nvPr>
            <p:ph idx="1"/>
          </p:nvPr>
        </p:nvSpPr>
        <p:spPr>
          <a:xfrm>
            <a:off x="354227" y="1672281"/>
            <a:ext cx="11557687" cy="5066270"/>
          </a:xfrm>
        </p:spPr>
        <p:txBody>
          <a:bodyPr>
            <a:normAutofit/>
          </a:bodyPr>
          <a:lstStyle/>
          <a:p>
            <a:r>
              <a:rPr lang="ru-RU" sz="3600" b="1" dirty="0">
                <a:solidFill>
                  <a:schemeClr val="bg2"/>
                </a:solidFill>
              </a:rPr>
              <a:t>Може да нарасте у дужину 60-80 цм. </a:t>
            </a:r>
          </a:p>
          <a:p>
            <a:r>
              <a:rPr lang="ru-RU" sz="3600" b="1" dirty="0">
                <a:solidFill>
                  <a:schemeClr val="bg2"/>
                </a:solidFill>
              </a:rPr>
              <a:t>Има месо пуно ситних костију и подсећа на месо мрене. </a:t>
            </a:r>
          </a:p>
          <a:p>
            <a:r>
              <a:rPr lang="ru-RU" sz="3600" b="1" dirty="0">
                <a:solidFill>
                  <a:schemeClr val="bg2"/>
                </a:solidFill>
              </a:rPr>
              <a:t>Због начина живота и исхране има непријатан мирис. Месо је укусно. </a:t>
            </a:r>
          </a:p>
          <a:p>
            <a:r>
              <a:rPr lang="ru-RU" sz="3600" b="1" dirty="0">
                <a:solidFill>
                  <a:schemeClr val="bg2"/>
                </a:solidFill>
              </a:rPr>
              <a:t>Искусни рибари чим је улове сипају чашицу сирћета да одстране непријатан мирис</a:t>
            </a:r>
            <a:endParaRPr lang="sr-Latn-RS" sz="3600" b="1" dirty="0">
              <a:solidFill>
                <a:schemeClr val="bg2"/>
              </a:solidFill>
            </a:endParaRPr>
          </a:p>
        </p:txBody>
      </p:sp>
    </p:spTree>
    <p:extLst>
      <p:ext uri="{BB962C8B-B14F-4D97-AF65-F5344CB8AC3E}">
        <p14:creationId xmlns:p14="http://schemas.microsoft.com/office/powerpoint/2010/main" val="186479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FE00-B7EF-EFBC-44DC-41D46991A9FB}"/>
              </a:ext>
            </a:extLst>
          </p:cNvPr>
          <p:cNvSpPr>
            <a:spLocks noGrp="1"/>
          </p:cNvSpPr>
          <p:nvPr>
            <p:ph type="title"/>
          </p:nvPr>
        </p:nvSpPr>
        <p:spPr/>
        <p:txBody>
          <a:bodyPr/>
          <a:lstStyle/>
          <a:p>
            <a:r>
              <a:rPr lang="sr-Cyrl-RS" dirty="0"/>
              <a:t>Кечига</a:t>
            </a:r>
            <a:endParaRPr lang="sr-Latn-RS" dirty="0"/>
          </a:p>
        </p:txBody>
      </p:sp>
      <p:pic>
        <p:nvPicPr>
          <p:cNvPr id="7" name="Picture 6">
            <a:extLst>
              <a:ext uri="{FF2B5EF4-FFF2-40B4-BE49-F238E27FC236}">
                <a16:creationId xmlns:a16="http://schemas.microsoft.com/office/drawing/2014/main" id="{46198727-2CF5-5CE3-365A-0A5E249A7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328" y="3626097"/>
            <a:ext cx="5142857" cy="2571428"/>
          </a:xfrm>
          <a:prstGeom prst="rect">
            <a:avLst/>
          </a:prstGeom>
        </p:spPr>
      </p:pic>
      <p:pic>
        <p:nvPicPr>
          <p:cNvPr id="5" name="Picture 4">
            <a:extLst>
              <a:ext uri="{FF2B5EF4-FFF2-40B4-BE49-F238E27FC236}">
                <a16:creationId xmlns:a16="http://schemas.microsoft.com/office/drawing/2014/main" id="{8131D07D-AC97-7174-C6C6-7A460DF8E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448" y="0"/>
            <a:ext cx="6738551" cy="2899847"/>
          </a:xfrm>
          <a:prstGeom prst="rect">
            <a:avLst/>
          </a:prstGeom>
        </p:spPr>
      </p:pic>
      <p:sp>
        <p:nvSpPr>
          <p:cNvPr id="3" name="Content Placeholder 2">
            <a:extLst>
              <a:ext uri="{FF2B5EF4-FFF2-40B4-BE49-F238E27FC236}">
                <a16:creationId xmlns:a16="http://schemas.microsoft.com/office/drawing/2014/main" id="{B639566A-9A72-C7FB-C9B3-90039715FF2E}"/>
              </a:ext>
            </a:extLst>
          </p:cNvPr>
          <p:cNvSpPr>
            <a:spLocks noGrp="1"/>
          </p:cNvSpPr>
          <p:nvPr>
            <p:ph idx="1"/>
          </p:nvPr>
        </p:nvSpPr>
        <p:spPr>
          <a:xfrm>
            <a:off x="148281" y="1606378"/>
            <a:ext cx="11205519" cy="5165125"/>
          </a:xfrm>
        </p:spPr>
        <p:txBody>
          <a:bodyPr>
            <a:normAutofit/>
          </a:bodyPr>
          <a:lstStyle/>
          <a:p>
            <a:r>
              <a:rPr lang="ru-RU" dirty="0"/>
              <a:t>Воли шљунковито и камено дно. </a:t>
            </a:r>
          </a:p>
          <a:p>
            <a:r>
              <a:rPr lang="ru-RU" dirty="0"/>
              <a:t>Може да достигне тежину до 6,5кг. </a:t>
            </a:r>
          </a:p>
          <a:p>
            <a:r>
              <a:rPr lang="ru-RU" dirty="0"/>
              <a:t>Храни се организмима који живе при дну.</a:t>
            </a:r>
          </a:p>
          <a:p>
            <a:r>
              <a:rPr lang="ru-RU" dirty="0"/>
              <a:t>Животни век кечиге је око 25 год. </a:t>
            </a:r>
          </a:p>
          <a:p>
            <a:r>
              <a:rPr lang="ru-RU" dirty="0"/>
              <a:t>Кечига има изванредно месо, нежно и укусно. Без обзира на то што је масна, са карактеристичним жућкастим месом, постоји навика да се кечиге шпикују комадићима сланине.</a:t>
            </a:r>
          </a:p>
          <a:p>
            <a:r>
              <a:rPr lang="ru-RU" dirty="0"/>
              <a:t>Од икре се прави изванредан кавијар. </a:t>
            </a:r>
          </a:p>
          <a:p>
            <a:r>
              <a:rPr lang="ru-RU" dirty="0"/>
              <a:t>Кичмена мождина код кечиге звана весига, пре термичке обраде мора се извадити</a:t>
            </a:r>
            <a:endParaRPr lang="sr-Latn-RS" dirty="0"/>
          </a:p>
        </p:txBody>
      </p:sp>
    </p:spTree>
    <p:extLst>
      <p:ext uri="{BB962C8B-B14F-4D97-AF65-F5344CB8AC3E}">
        <p14:creationId xmlns:p14="http://schemas.microsoft.com/office/powerpoint/2010/main" val="1141530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B235-17B4-79F9-BECE-561554608914}"/>
              </a:ext>
            </a:extLst>
          </p:cNvPr>
          <p:cNvSpPr>
            <a:spLocks noGrp="1"/>
          </p:cNvSpPr>
          <p:nvPr>
            <p:ph type="title"/>
          </p:nvPr>
        </p:nvSpPr>
        <p:spPr/>
        <p:txBody>
          <a:bodyPr/>
          <a:lstStyle/>
          <a:p>
            <a:r>
              <a:rPr lang="sr-Cyrl-RS" dirty="0"/>
              <a:t>Сом</a:t>
            </a:r>
            <a:endParaRPr lang="sr-Latn-RS" dirty="0"/>
          </a:p>
        </p:txBody>
      </p:sp>
      <p:pic>
        <p:nvPicPr>
          <p:cNvPr id="5" name="Picture 4">
            <a:extLst>
              <a:ext uri="{FF2B5EF4-FFF2-40B4-BE49-F238E27FC236}">
                <a16:creationId xmlns:a16="http://schemas.microsoft.com/office/drawing/2014/main" id="{6C138A71-0F7F-5B0C-2CAE-A9CE503A4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626" y="4094205"/>
            <a:ext cx="6437357" cy="2683334"/>
          </a:xfrm>
          <a:prstGeom prst="rect">
            <a:avLst/>
          </a:prstGeom>
        </p:spPr>
      </p:pic>
      <p:sp>
        <p:nvSpPr>
          <p:cNvPr id="3" name="Content Placeholder 2">
            <a:extLst>
              <a:ext uri="{FF2B5EF4-FFF2-40B4-BE49-F238E27FC236}">
                <a16:creationId xmlns:a16="http://schemas.microsoft.com/office/drawing/2014/main" id="{CBB93F34-9D5D-1D19-AB53-5FD3CD28B5AA}"/>
              </a:ext>
            </a:extLst>
          </p:cNvPr>
          <p:cNvSpPr>
            <a:spLocks noGrp="1"/>
          </p:cNvSpPr>
          <p:nvPr>
            <p:ph idx="1"/>
          </p:nvPr>
        </p:nvSpPr>
        <p:spPr>
          <a:xfrm>
            <a:off x="271849" y="1499286"/>
            <a:ext cx="11310551" cy="5278253"/>
          </a:xfrm>
        </p:spPr>
        <p:txBody>
          <a:bodyPr/>
          <a:lstStyle/>
          <a:p>
            <a:r>
              <a:rPr lang="ru-RU" dirty="0"/>
              <a:t>Глава је велика и благо спљоштена и чини 1/6 дужине тела. </a:t>
            </a:r>
          </a:p>
          <a:p>
            <a:r>
              <a:rPr lang="ru-RU" dirty="0"/>
              <a:t>Тело, у близини главе, ваљкастог је облика. </a:t>
            </a:r>
          </a:p>
          <a:p>
            <a:r>
              <a:rPr lang="ru-RU" dirty="0"/>
              <a:t>Сом има велика уста са око 700 зуба. Може да нарасте и преко 3м и достигне тежину преко 300 кг </a:t>
            </a:r>
          </a:p>
          <a:p>
            <a:r>
              <a:rPr lang="ru-RU" dirty="0"/>
              <a:t>Месо сома је веома укусно и тешко пробављиво. Од сома се могу правити рагуи, паприкаши и слично</a:t>
            </a:r>
            <a:endParaRPr lang="sr-Latn-RS" dirty="0"/>
          </a:p>
        </p:txBody>
      </p:sp>
    </p:spTree>
    <p:extLst>
      <p:ext uri="{BB962C8B-B14F-4D97-AF65-F5344CB8AC3E}">
        <p14:creationId xmlns:p14="http://schemas.microsoft.com/office/powerpoint/2010/main" val="2897328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B3F5D9-DBBF-35F5-540E-855D3EB6B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215" y="65904"/>
            <a:ext cx="9560920" cy="6792096"/>
          </a:xfrm>
          <a:prstGeom prst="rect">
            <a:avLst/>
          </a:prstGeom>
        </p:spPr>
      </p:pic>
      <p:sp>
        <p:nvSpPr>
          <p:cNvPr id="2" name="Title 1">
            <a:extLst>
              <a:ext uri="{FF2B5EF4-FFF2-40B4-BE49-F238E27FC236}">
                <a16:creationId xmlns:a16="http://schemas.microsoft.com/office/drawing/2014/main" id="{B5538FC6-B5B3-1472-44F5-6888213FBE10}"/>
              </a:ext>
            </a:extLst>
          </p:cNvPr>
          <p:cNvSpPr>
            <a:spLocks noGrp="1"/>
          </p:cNvSpPr>
          <p:nvPr>
            <p:ph type="title"/>
          </p:nvPr>
        </p:nvSpPr>
        <p:spPr/>
        <p:txBody>
          <a:bodyPr/>
          <a:lstStyle/>
          <a:p>
            <a:r>
              <a:rPr lang="sr-Cyrl-RS" dirty="0"/>
              <a:t>Пастрмка</a:t>
            </a:r>
            <a:endParaRPr lang="sr-Latn-RS" dirty="0"/>
          </a:p>
        </p:txBody>
      </p:sp>
      <p:sp>
        <p:nvSpPr>
          <p:cNvPr id="3" name="Content Placeholder 2">
            <a:extLst>
              <a:ext uri="{FF2B5EF4-FFF2-40B4-BE49-F238E27FC236}">
                <a16:creationId xmlns:a16="http://schemas.microsoft.com/office/drawing/2014/main" id="{FF2CFB54-C0FE-0BD3-4FED-6E3F75BC6ADE}"/>
              </a:ext>
            </a:extLst>
          </p:cNvPr>
          <p:cNvSpPr>
            <a:spLocks noGrp="1"/>
          </p:cNvSpPr>
          <p:nvPr>
            <p:ph idx="1"/>
          </p:nvPr>
        </p:nvSpPr>
        <p:spPr>
          <a:xfrm>
            <a:off x="72866" y="2347784"/>
            <a:ext cx="9441838" cy="4444311"/>
          </a:xfrm>
        </p:spPr>
        <p:txBody>
          <a:bodyPr>
            <a:noAutofit/>
          </a:bodyPr>
          <a:lstStyle/>
          <a:p>
            <a:r>
              <a:rPr lang="ru-RU" sz="3600" dirty="0"/>
              <a:t>Воле хладне воде богате кисеоником</a:t>
            </a:r>
          </a:p>
          <a:p>
            <a:r>
              <a:rPr lang="ru-RU" sz="3600" dirty="0"/>
              <a:t>Хране се ларвама инсеката и ситнијом рибом. </a:t>
            </a:r>
          </a:p>
          <a:p>
            <a:r>
              <a:rPr lang="ru-RU" sz="3600" dirty="0"/>
              <a:t>Привредно су веома важне. </a:t>
            </a:r>
          </a:p>
          <a:p>
            <a:r>
              <a:rPr lang="ru-RU" sz="3600" dirty="0"/>
              <a:t>Узгајају се ради спортског риболова и конзумирања. </a:t>
            </a:r>
          </a:p>
          <a:p>
            <a:r>
              <a:rPr lang="ru-RU" sz="3600" dirty="0"/>
              <a:t>Младица је крупна риба која може да нарасте до 1,65м</a:t>
            </a:r>
            <a:endParaRPr lang="sr-Latn-RS" sz="3600" dirty="0"/>
          </a:p>
        </p:txBody>
      </p:sp>
    </p:spTree>
    <p:extLst>
      <p:ext uri="{BB962C8B-B14F-4D97-AF65-F5344CB8AC3E}">
        <p14:creationId xmlns:p14="http://schemas.microsoft.com/office/powerpoint/2010/main" val="148481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BED9-62A6-D9A9-72D3-2233E97845A5}"/>
              </a:ext>
            </a:extLst>
          </p:cNvPr>
          <p:cNvSpPr>
            <a:spLocks noGrp="1"/>
          </p:cNvSpPr>
          <p:nvPr>
            <p:ph type="title"/>
          </p:nvPr>
        </p:nvSpPr>
        <p:spPr>
          <a:xfrm>
            <a:off x="838200" y="365126"/>
            <a:ext cx="10515600" cy="392755"/>
          </a:xfrm>
        </p:spPr>
        <p:txBody>
          <a:bodyPr>
            <a:normAutofit fontScale="90000"/>
          </a:bodyPr>
          <a:lstStyle/>
          <a:p>
            <a:r>
              <a:rPr lang="ru-RU" dirty="0"/>
              <a:t>Рибе</a:t>
            </a:r>
            <a:endParaRPr lang="sr-Latn-RS" dirty="0"/>
          </a:p>
        </p:txBody>
      </p:sp>
      <p:sp>
        <p:nvSpPr>
          <p:cNvPr id="3" name="Content Placeholder 2">
            <a:extLst>
              <a:ext uri="{FF2B5EF4-FFF2-40B4-BE49-F238E27FC236}">
                <a16:creationId xmlns:a16="http://schemas.microsoft.com/office/drawing/2014/main" id="{6EB1FDAC-6D76-558E-F7EB-DA7E0ED2AA8B}"/>
              </a:ext>
            </a:extLst>
          </p:cNvPr>
          <p:cNvSpPr>
            <a:spLocks noGrp="1"/>
          </p:cNvSpPr>
          <p:nvPr>
            <p:ph idx="1"/>
          </p:nvPr>
        </p:nvSpPr>
        <p:spPr>
          <a:xfrm>
            <a:off x="293298" y="1037968"/>
            <a:ext cx="11550770" cy="5621623"/>
          </a:xfrm>
        </p:spPr>
        <p:txBody>
          <a:bodyPr>
            <a:normAutofit/>
          </a:bodyPr>
          <a:lstStyle/>
          <a:p>
            <a:r>
              <a:rPr lang="sr-Cyrl-RS" dirty="0"/>
              <a:t>У типичне рибље облике убрајамо и рибе спљоштене леђно-прсно. То је карактеристичан облик дубинске рибе као што је: ража, голуб, дрхтуља. </a:t>
            </a:r>
            <a:endParaRPr lang="en-US" dirty="0"/>
          </a:p>
          <a:p>
            <a:r>
              <a:rPr lang="sr-Cyrl-RS" dirty="0"/>
              <a:t>Начин живота риба уско је повезан са грађом и функционисањем њихових органа. Познавање њихове анатомије и физиологије омогућава да се обезбеде потребни услови средине. </a:t>
            </a:r>
          </a:p>
          <a:p>
            <a:endParaRPr lang="sr-Cyrl-RS" dirty="0"/>
          </a:p>
          <a:p>
            <a:endParaRPr lang="en-US" dirty="0"/>
          </a:p>
        </p:txBody>
      </p:sp>
      <p:pic>
        <p:nvPicPr>
          <p:cNvPr id="7" name="Picture 6">
            <a:extLst>
              <a:ext uri="{FF2B5EF4-FFF2-40B4-BE49-F238E27FC236}">
                <a16:creationId xmlns:a16="http://schemas.microsoft.com/office/drawing/2014/main" id="{EBB0F0FF-CD04-9D00-FC46-4972881F9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59" y="3281105"/>
            <a:ext cx="4202497" cy="2847846"/>
          </a:xfrm>
          <a:prstGeom prst="rect">
            <a:avLst/>
          </a:prstGeom>
        </p:spPr>
      </p:pic>
      <p:sp>
        <p:nvSpPr>
          <p:cNvPr id="9" name="TextBox 8">
            <a:extLst>
              <a:ext uri="{FF2B5EF4-FFF2-40B4-BE49-F238E27FC236}">
                <a16:creationId xmlns:a16="http://schemas.microsoft.com/office/drawing/2014/main" id="{3F2DDD04-DB21-F78B-C814-DCB8B71B16E6}"/>
              </a:ext>
            </a:extLst>
          </p:cNvPr>
          <p:cNvSpPr txBox="1"/>
          <p:nvPr/>
        </p:nvSpPr>
        <p:spPr>
          <a:xfrm>
            <a:off x="141459" y="5674158"/>
            <a:ext cx="807308" cy="369332"/>
          </a:xfrm>
          <a:prstGeom prst="rect">
            <a:avLst/>
          </a:prstGeom>
          <a:noFill/>
        </p:spPr>
        <p:txBody>
          <a:bodyPr wrap="square">
            <a:spAutoFit/>
          </a:bodyPr>
          <a:lstStyle/>
          <a:p>
            <a:r>
              <a:rPr lang="sr-Cyrl-RS" dirty="0"/>
              <a:t>Ража</a:t>
            </a:r>
            <a:endParaRPr lang="sr-Latn-RS" dirty="0"/>
          </a:p>
        </p:txBody>
      </p:sp>
      <p:pic>
        <p:nvPicPr>
          <p:cNvPr id="11" name="Picture 10">
            <a:extLst>
              <a:ext uri="{FF2B5EF4-FFF2-40B4-BE49-F238E27FC236}">
                <a16:creationId xmlns:a16="http://schemas.microsoft.com/office/drawing/2014/main" id="{D5868147-386F-0319-0520-156AC8D78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057" y="3848779"/>
            <a:ext cx="3578927" cy="3009221"/>
          </a:xfrm>
          <a:prstGeom prst="rect">
            <a:avLst/>
          </a:prstGeom>
        </p:spPr>
      </p:pic>
      <p:sp>
        <p:nvSpPr>
          <p:cNvPr id="13" name="TextBox 12">
            <a:extLst>
              <a:ext uri="{FF2B5EF4-FFF2-40B4-BE49-F238E27FC236}">
                <a16:creationId xmlns:a16="http://schemas.microsoft.com/office/drawing/2014/main" id="{5ACEEAC6-AAD2-66D4-4EC0-943A2E8E00C3}"/>
              </a:ext>
            </a:extLst>
          </p:cNvPr>
          <p:cNvSpPr txBox="1"/>
          <p:nvPr/>
        </p:nvSpPr>
        <p:spPr>
          <a:xfrm>
            <a:off x="4728519" y="6515827"/>
            <a:ext cx="1573427" cy="369332"/>
          </a:xfrm>
          <a:prstGeom prst="rect">
            <a:avLst/>
          </a:prstGeom>
          <a:noFill/>
        </p:spPr>
        <p:txBody>
          <a:bodyPr wrap="square">
            <a:spAutoFit/>
          </a:bodyPr>
          <a:lstStyle/>
          <a:p>
            <a:r>
              <a:rPr lang="sr-Cyrl-RS" dirty="0"/>
              <a:t>Голуб</a:t>
            </a:r>
            <a:endParaRPr lang="sr-Latn-RS" dirty="0"/>
          </a:p>
        </p:txBody>
      </p:sp>
      <p:pic>
        <p:nvPicPr>
          <p:cNvPr id="15" name="Picture 14">
            <a:extLst>
              <a:ext uri="{FF2B5EF4-FFF2-40B4-BE49-F238E27FC236}">
                <a16:creationId xmlns:a16="http://schemas.microsoft.com/office/drawing/2014/main" id="{8DD7BADC-77D1-707E-F6D1-CABCB8D4A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984" y="3244034"/>
            <a:ext cx="4228409" cy="3167225"/>
          </a:xfrm>
          <a:prstGeom prst="rect">
            <a:avLst/>
          </a:prstGeom>
        </p:spPr>
      </p:pic>
      <p:sp>
        <p:nvSpPr>
          <p:cNvPr id="17" name="TextBox 16">
            <a:extLst>
              <a:ext uri="{FF2B5EF4-FFF2-40B4-BE49-F238E27FC236}">
                <a16:creationId xmlns:a16="http://schemas.microsoft.com/office/drawing/2014/main" id="{F40CF27D-653B-3955-6F3D-4A91F02AD085}"/>
              </a:ext>
            </a:extLst>
          </p:cNvPr>
          <p:cNvSpPr txBox="1"/>
          <p:nvPr/>
        </p:nvSpPr>
        <p:spPr>
          <a:xfrm>
            <a:off x="7990703" y="3281105"/>
            <a:ext cx="1171832" cy="369332"/>
          </a:xfrm>
          <a:prstGeom prst="rect">
            <a:avLst/>
          </a:prstGeom>
          <a:noFill/>
        </p:spPr>
        <p:txBody>
          <a:bodyPr wrap="square">
            <a:spAutoFit/>
          </a:bodyPr>
          <a:lstStyle/>
          <a:p>
            <a:r>
              <a:rPr lang="sr-Cyrl-RS" dirty="0"/>
              <a:t>Дрхтуља</a:t>
            </a:r>
            <a:endParaRPr lang="sr-Latn-RS" dirty="0"/>
          </a:p>
        </p:txBody>
      </p:sp>
    </p:spTree>
    <p:extLst>
      <p:ext uri="{BB962C8B-B14F-4D97-AF65-F5344CB8AC3E}">
        <p14:creationId xmlns:p14="http://schemas.microsoft.com/office/powerpoint/2010/main" val="4144651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C5DE-82BD-5D96-8F3B-DCF6FC2B4430}"/>
              </a:ext>
            </a:extLst>
          </p:cNvPr>
          <p:cNvSpPr>
            <a:spLocks noGrp="1"/>
          </p:cNvSpPr>
          <p:nvPr>
            <p:ph type="title"/>
          </p:nvPr>
        </p:nvSpPr>
        <p:spPr/>
        <p:txBody>
          <a:bodyPr/>
          <a:lstStyle/>
          <a:p>
            <a:r>
              <a:rPr lang="sr-Cyrl-RS" dirty="0"/>
              <a:t>Гргеч</a:t>
            </a:r>
            <a:endParaRPr lang="sr-Latn-RS" dirty="0"/>
          </a:p>
        </p:txBody>
      </p:sp>
      <p:pic>
        <p:nvPicPr>
          <p:cNvPr id="5" name="Picture 4">
            <a:extLst>
              <a:ext uri="{FF2B5EF4-FFF2-40B4-BE49-F238E27FC236}">
                <a16:creationId xmlns:a16="http://schemas.microsoft.com/office/drawing/2014/main" id="{6AB503DC-CFD9-05EB-6E95-9199CD11B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617" y="3943783"/>
            <a:ext cx="6071286" cy="2914217"/>
          </a:xfrm>
          <a:prstGeom prst="rect">
            <a:avLst/>
          </a:prstGeom>
        </p:spPr>
      </p:pic>
      <p:sp>
        <p:nvSpPr>
          <p:cNvPr id="3" name="Content Placeholder 2">
            <a:extLst>
              <a:ext uri="{FF2B5EF4-FFF2-40B4-BE49-F238E27FC236}">
                <a16:creationId xmlns:a16="http://schemas.microsoft.com/office/drawing/2014/main" id="{A5A20192-EF12-B6A8-2D38-2B1041A914EF}"/>
              </a:ext>
            </a:extLst>
          </p:cNvPr>
          <p:cNvSpPr>
            <a:spLocks noGrp="1"/>
          </p:cNvSpPr>
          <p:nvPr>
            <p:ph idx="1"/>
          </p:nvPr>
        </p:nvSpPr>
        <p:spPr>
          <a:xfrm>
            <a:off x="321276" y="1589903"/>
            <a:ext cx="9852454" cy="5049794"/>
          </a:xfrm>
        </p:spPr>
        <p:txBody>
          <a:bodyPr/>
          <a:lstStyle/>
          <a:p>
            <a:r>
              <a:rPr lang="sr-Cyrl-RS" dirty="0"/>
              <a:t>Тело је покривено љускама. </a:t>
            </a:r>
          </a:p>
          <a:p>
            <a:r>
              <a:rPr lang="sr-Cyrl-RS" dirty="0"/>
              <a:t>Гргеч има два леђна пераја од којих је предње са тврдим и шиљатим жбицама. Леђа су обично зеленкасто мрка, бокови златасти а трбух беле боје. </a:t>
            </a:r>
          </a:p>
          <a:p>
            <a:r>
              <a:rPr lang="sr-Cyrl-RS" dirty="0"/>
              <a:t>Гргечи спадају у ред најукуснијих риба, нарочито речних чије је месо здраво, бело, лако пробављиво и са мало костију.</a:t>
            </a:r>
            <a:endParaRPr lang="sr-Latn-RS" dirty="0"/>
          </a:p>
        </p:txBody>
      </p:sp>
    </p:spTree>
    <p:extLst>
      <p:ext uri="{BB962C8B-B14F-4D97-AF65-F5344CB8AC3E}">
        <p14:creationId xmlns:p14="http://schemas.microsoft.com/office/powerpoint/2010/main" val="1139377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F519-8D1F-1043-6785-26F82DC399CF}"/>
              </a:ext>
            </a:extLst>
          </p:cNvPr>
          <p:cNvSpPr>
            <a:spLocks noGrp="1"/>
          </p:cNvSpPr>
          <p:nvPr>
            <p:ph type="title"/>
          </p:nvPr>
        </p:nvSpPr>
        <p:spPr>
          <a:xfrm>
            <a:off x="838200" y="365125"/>
            <a:ext cx="10515600" cy="842573"/>
          </a:xfrm>
        </p:spPr>
        <p:txBody>
          <a:bodyPr/>
          <a:lstStyle/>
          <a:p>
            <a:r>
              <a:rPr lang="sr-Cyrl-RS" dirty="0"/>
              <a:t>Јегуља</a:t>
            </a:r>
            <a:endParaRPr lang="sr-Latn-RS" dirty="0"/>
          </a:p>
        </p:txBody>
      </p:sp>
      <p:pic>
        <p:nvPicPr>
          <p:cNvPr id="5" name="Picture 4">
            <a:extLst>
              <a:ext uri="{FF2B5EF4-FFF2-40B4-BE49-F238E27FC236}">
                <a16:creationId xmlns:a16="http://schemas.microsoft.com/office/drawing/2014/main" id="{2B4AA963-03CF-E583-36E2-41FFE0B56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5125"/>
            <a:ext cx="5715000" cy="3810000"/>
          </a:xfrm>
          <a:prstGeom prst="rect">
            <a:avLst/>
          </a:prstGeom>
        </p:spPr>
      </p:pic>
      <p:sp>
        <p:nvSpPr>
          <p:cNvPr id="3" name="Content Placeholder 2">
            <a:extLst>
              <a:ext uri="{FF2B5EF4-FFF2-40B4-BE49-F238E27FC236}">
                <a16:creationId xmlns:a16="http://schemas.microsoft.com/office/drawing/2014/main" id="{326A4A44-2562-DF71-D77E-4E41787241CA}"/>
              </a:ext>
            </a:extLst>
          </p:cNvPr>
          <p:cNvSpPr>
            <a:spLocks noGrp="1"/>
          </p:cNvSpPr>
          <p:nvPr>
            <p:ph idx="1"/>
          </p:nvPr>
        </p:nvSpPr>
        <p:spPr>
          <a:xfrm>
            <a:off x="129397" y="1207698"/>
            <a:ext cx="11895826" cy="5426015"/>
          </a:xfrm>
        </p:spPr>
        <p:txBody>
          <a:bodyPr>
            <a:normAutofit lnSpcReduction="10000"/>
          </a:bodyPr>
          <a:lstStyle/>
          <a:p>
            <a:r>
              <a:rPr lang="ru-RU" dirty="0"/>
              <a:t>Бораве у слатким</a:t>
            </a:r>
            <a:r>
              <a:rPr lang="en-US" dirty="0"/>
              <a:t> </a:t>
            </a:r>
            <a:r>
              <a:rPr lang="ru-RU" dirty="0"/>
              <a:t>и сланим водама. </a:t>
            </a:r>
          </a:p>
          <a:p>
            <a:r>
              <a:rPr lang="ru-RU" dirty="0"/>
              <a:t>Живе у водама са меканим и муљевитим дном. Значајна је за исхрану због квалитетног меса које може да се усољава, суши или дими. Кожа им је дебела, масна, љигава, слузава са ситним крљуштима које се не виде. </a:t>
            </a:r>
          </a:p>
          <a:p>
            <a:r>
              <a:rPr lang="ru-RU" dirty="0"/>
              <a:t>Хране се рачићима, мекушцима и осталим рибама као и икром. Мужјаци досежу дужину 50 цм – 1м док женке могу нарасти и до 1.5м . У слатким водама бораве 8-12 година до полне зрелости, да би тада крајем септембра кренуле ка мору на икрање, прелазе и до 1000 км до свог мрестилишта у Атланском океану. Ношена Голфском струјом креће се ка обалама Европе. Из икре се излежу прозирне ларве. Пред обалама Европе морфозирају у метапрозирне стакласте јединке. Овај период траје 2,5 до 3 године. </a:t>
            </a:r>
          </a:p>
          <a:p>
            <a:r>
              <a:rPr lang="ru-RU" dirty="0"/>
              <a:t>Може да се пржи, пече на плочи, жару, припрема на плаво, припрема рагу</a:t>
            </a:r>
            <a:r>
              <a:rPr lang="en-US" dirty="0"/>
              <a:t>,</a:t>
            </a:r>
            <a:r>
              <a:rPr lang="ru-RU" dirty="0"/>
              <a:t> ђувеч, бродет..</a:t>
            </a:r>
            <a:endParaRPr lang="sr-Latn-RS" dirty="0"/>
          </a:p>
        </p:txBody>
      </p:sp>
    </p:spTree>
    <p:extLst>
      <p:ext uri="{BB962C8B-B14F-4D97-AF65-F5344CB8AC3E}">
        <p14:creationId xmlns:p14="http://schemas.microsoft.com/office/powerpoint/2010/main" val="59067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1FE-758B-7F3A-EB3C-3190D78FC7F3}"/>
              </a:ext>
            </a:extLst>
          </p:cNvPr>
          <p:cNvSpPr>
            <a:spLocks noGrp="1"/>
          </p:cNvSpPr>
          <p:nvPr>
            <p:ph type="title"/>
          </p:nvPr>
        </p:nvSpPr>
        <p:spPr>
          <a:xfrm>
            <a:off x="838200" y="365125"/>
            <a:ext cx="10515600" cy="936453"/>
          </a:xfrm>
        </p:spPr>
        <p:txBody>
          <a:bodyPr/>
          <a:lstStyle/>
          <a:p>
            <a:r>
              <a:rPr lang="sr-Cyrl-RS" dirty="0"/>
              <a:t>Морске рибе</a:t>
            </a:r>
            <a:endParaRPr lang="sr-Latn-RS" dirty="0"/>
          </a:p>
        </p:txBody>
      </p:sp>
      <p:sp>
        <p:nvSpPr>
          <p:cNvPr id="3" name="Content Placeholder 2">
            <a:extLst>
              <a:ext uri="{FF2B5EF4-FFF2-40B4-BE49-F238E27FC236}">
                <a16:creationId xmlns:a16="http://schemas.microsoft.com/office/drawing/2014/main" id="{24D1F2C4-A522-3516-F2FB-BA93DE7BEE25}"/>
              </a:ext>
            </a:extLst>
          </p:cNvPr>
          <p:cNvSpPr>
            <a:spLocks noGrp="1"/>
          </p:cNvSpPr>
          <p:nvPr>
            <p:ph idx="1"/>
          </p:nvPr>
        </p:nvSpPr>
        <p:spPr>
          <a:xfrm>
            <a:off x="284672" y="1483743"/>
            <a:ext cx="11568022" cy="5193102"/>
          </a:xfrm>
        </p:spPr>
        <p:txBody>
          <a:bodyPr>
            <a:normAutofit/>
          </a:bodyPr>
          <a:lstStyle/>
          <a:p>
            <a:pPr marL="0" indent="0">
              <a:buNone/>
            </a:pPr>
            <a:r>
              <a:rPr lang="sr-Cyrl-RS" dirty="0"/>
              <a:t>➢рибе које живе при дну: </a:t>
            </a:r>
          </a:p>
          <a:p>
            <a:pPr marL="514350" indent="-514350">
              <a:buAutoNum type="arabicPeriod"/>
            </a:pPr>
            <a:r>
              <a:rPr lang="sr-Cyrl-RS" dirty="0"/>
              <a:t>рибе пешчаног дна - морски паук и главоч </a:t>
            </a:r>
          </a:p>
          <a:p>
            <a:pPr marL="514350" indent="-514350">
              <a:buAutoNum type="arabicPeriod"/>
            </a:pPr>
            <a:r>
              <a:rPr lang="sr-Cyrl-RS" dirty="0"/>
              <a:t>рибе муљевитог дна - ковач, лист, трљак, јегуља, </a:t>
            </a:r>
          </a:p>
          <a:p>
            <a:pPr marL="514350" indent="-514350">
              <a:buAutoNum type="arabicPeriod"/>
            </a:pPr>
            <a:r>
              <a:rPr lang="sr-Cyrl-RS" dirty="0"/>
              <a:t>рибе каменог дна -</a:t>
            </a:r>
            <a:r>
              <a:rPr lang="en-US" dirty="0"/>
              <a:t> </a:t>
            </a:r>
            <a:r>
              <a:rPr lang="sr-Cyrl-RS" dirty="0"/>
              <a:t>шкарпина, зубатац, арбун, </a:t>
            </a:r>
          </a:p>
          <a:p>
            <a:pPr marL="514350" indent="-514350">
              <a:buAutoNum type="arabicPeriod"/>
            </a:pPr>
            <a:r>
              <a:rPr lang="sr-Cyrl-RS" dirty="0"/>
              <a:t>морска дивљач (ландовина) – голуб, жутуља, ража и неке мање врсте морских паса </a:t>
            </a:r>
          </a:p>
          <a:p>
            <a:pPr>
              <a:buFont typeface="Wingdings" panose="05000000000000000000" pitchFamily="2" charset="2"/>
              <a:buChar char="Ø"/>
            </a:pPr>
            <a:r>
              <a:rPr lang="sr-Cyrl-RS" dirty="0"/>
              <a:t>обалне рибе: ципал, буква, салпа, гавун, ушата, бранцин, шпар итд </a:t>
            </a:r>
          </a:p>
          <a:p>
            <a:pPr>
              <a:buFont typeface="Wingdings" panose="05000000000000000000" pitchFamily="2" charset="2"/>
              <a:buChar char="Ø"/>
            </a:pPr>
            <a:endParaRPr lang="sr-Cyrl-RS" dirty="0"/>
          </a:p>
          <a:p>
            <a:pPr>
              <a:buFont typeface="Wingdings" panose="05000000000000000000" pitchFamily="2" charset="2"/>
              <a:buChar char="Ø"/>
            </a:pPr>
            <a:r>
              <a:rPr lang="sr-Cyrl-RS" dirty="0"/>
              <a:t>Рибе селице: ове врсте риба живе и у слатким и у сланим водама. Ту спадају: јесетра, кечига, јегуља, моруна, лосос итд</a:t>
            </a:r>
            <a:endParaRPr lang="sr-Latn-RS" dirty="0"/>
          </a:p>
        </p:txBody>
      </p:sp>
    </p:spTree>
    <p:extLst>
      <p:ext uri="{BB962C8B-B14F-4D97-AF65-F5344CB8AC3E}">
        <p14:creationId xmlns:p14="http://schemas.microsoft.com/office/powerpoint/2010/main" val="2793901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14647956"/>
              </p:ext>
            </p:extLst>
          </p:nvPr>
        </p:nvGraphicFramePr>
        <p:xfrm>
          <a:off x="500331" y="2493034"/>
          <a:ext cx="10903789" cy="3949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1600200" y="746125"/>
            <a:ext cx="8991600" cy="152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r-Cyrl-RS" sz="3600" dirty="0"/>
              <a:t>Морске рибе према садржају и расподели масти: </a:t>
            </a:r>
            <a:endParaRPr lang="en-US" sz="3600" dirty="0"/>
          </a:p>
        </p:txBody>
      </p:sp>
    </p:spTree>
    <p:extLst>
      <p:ext uri="{BB962C8B-B14F-4D97-AF65-F5344CB8AC3E}">
        <p14:creationId xmlns:p14="http://schemas.microsoft.com/office/powerpoint/2010/main" val="2034892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229600" cy="1143000"/>
          </a:xfrm>
        </p:spPr>
        <p:txBody>
          <a:bodyPr/>
          <a:lstStyle/>
          <a:p>
            <a:r>
              <a:rPr lang="sr-Cyrl-RS" b="1" dirty="0"/>
              <a:t>Беле морске рибе </a:t>
            </a:r>
            <a:r>
              <a:rPr lang="sr-Cyrl-RS" dirty="0"/>
              <a:t>су</a:t>
            </a:r>
            <a:endParaRPr lang="en-US" dirty="0"/>
          </a:p>
        </p:txBody>
      </p:sp>
      <p:sp>
        <p:nvSpPr>
          <p:cNvPr id="3" name="Content Placeholder 2"/>
          <p:cNvSpPr>
            <a:spLocks noGrp="1"/>
          </p:cNvSpPr>
          <p:nvPr>
            <p:ph idx="1"/>
          </p:nvPr>
        </p:nvSpPr>
        <p:spPr>
          <a:xfrm>
            <a:off x="474453" y="1219200"/>
            <a:ext cx="11162581" cy="4906964"/>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sr-Cyrl-RS" sz="3600" dirty="0">
                <a:solidFill>
                  <a:srgbClr val="FF0000"/>
                </a:solidFill>
              </a:rPr>
              <a:t>бранцин</a:t>
            </a:r>
            <a:r>
              <a:rPr lang="sr-Cyrl-RS" sz="3600" dirty="0">
                <a:solidFill>
                  <a:srgbClr val="002060"/>
                </a:solidFill>
              </a:rPr>
              <a:t>, бакалар</a:t>
            </a:r>
            <a:r>
              <a:rPr lang="sr-Cyrl-RS" sz="3600" dirty="0"/>
              <a:t>, </a:t>
            </a:r>
          </a:p>
          <a:p>
            <a:pPr marL="0" indent="0">
              <a:buNone/>
            </a:pPr>
            <a:r>
              <a:rPr lang="sr-Cyrl-RS" sz="3600" dirty="0"/>
              <a:t>гира облица, гира оштруља, </a:t>
            </a:r>
            <a:endParaRPr lang="en-US" sz="3600" dirty="0"/>
          </a:p>
          <a:p>
            <a:pPr marL="0" indent="0">
              <a:buNone/>
            </a:pPr>
            <a:r>
              <a:rPr lang="sr-Cyrl-RS" sz="3600" dirty="0"/>
              <a:t>главоч, мурина, </a:t>
            </a:r>
            <a:endParaRPr lang="en-US" sz="3600" dirty="0"/>
          </a:p>
          <a:p>
            <a:pPr marL="0" indent="0">
              <a:buNone/>
            </a:pPr>
            <a:r>
              <a:rPr lang="sr-Cyrl-RS" sz="3600" dirty="0">
                <a:solidFill>
                  <a:schemeClr val="accent2">
                    <a:lumMod val="75000"/>
                  </a:schemeClr>
                </a:solidFill>
              </a:rPr>
              <a:t>ослић,</a:t>
            </a:r>
            <a:r>
              <a:rPr lang="sr-Cyrl-RS" sz="3600" dirty="0"/>
              <a:t> </a:t>
            </a:r>
            <a:r>
              <a:rPr lang="sr-Cyrl-RS" sz="3600" dirty="0">
                <a:solidFill>
                  <a:schemeClr val="accent6">
                    <a:lumMod val="75000"/>
                  </a:schemeClr>
                </a:solidFill>
              </a:rPr>
              <a:t>ковач</a:t>
            </a:r>
            <a:r>
              <a:rPr lang="sr-Cyrl-RS" sz="3600" dirty="0"/>
              <a:t>, </a:t>
            </a:r>
            <a:r>
              <a:rPr lang="sr-Cyrl-RS" sz="3600" dirty="0">
                <a:solidFill>
                  <a:schemeClr val="accent6">
                    <a:lumMod val="50000"/>
                  </a:schemeClr>
                </a:solidFill>
              </a:rPr>
              <a:t>лист, </a:t>
            </a:r>
            <a:r>
              <a:rPr lang="sr-Cyrl-RS" sz="3600" dirty="0">
                <a:solidFill>
                  <a:schemeClr val="accent4">
                    <a:lumMod val="75000"/>
                  </a:schemeClr>
                </a:solidFill>
              </a:rPr>
              <a:t>зубатац</a:t>
            </a:r>
            <a:r>
              <a:rPr lang="sr-Cyrl-RS" sz="3600" dirty="0"/>
              <a:t>, пагар, </a:t>
            </a:r>
            <a:r>
              <a:rPr lang="sr-Cyrl-RS" sz="3600" b="1" dirty="0">
                <a:solidFill>
                  <a:schemeClr val="tx2">
                    <a:lumMod val="75000"/>
                  </a:schemeClr>
                </a:solidFill>
              </a:rPr>
              <a:t>орада</a:t>
            </a:r>
            <a:r>
              <a:rPr lang="sr-Cyrl-RS" sz="3600" dirty="0"/>
              <a:t>, ципал, </a:t>
            </a:r>
            <a:endParaRPr lang="en-US" sz="3600" dirty="0"/>
          </a:p>
          <a:p>
            <a:pPr marL="0" indent="0">
              <a:buNone/>
            </a:pPr>
            <a:r>
              <a:rPr lang="sr-Cyrl-RS" sz="3600" dirty="0">
                <a:solidFill>
                  <a:srgbClr val="990099"/>
                </a:solidFill>
              </a:rPr>
              <a:t>трља </a:t>
            </a:r>
            <a:r>
              <a:rPr lang="sr-Cyrl-RS" sz="3600" dirty="0"/>
              <a:t>од камена и трља од муља, </a:t>
            </a:r>
            <a:endParaRPr lang="en-US" sz="3600" dirty="0"/>
          </a:p>
          <a:p>
            <a:pPr marL="0" indent="0">
              <a:buNone/>
            </a:pPr>
            <a:r>
              <a:rPr lang="sr-Cyrl-RS" sz="3600" dirty="0"/>
              <a:t>угор, </a:t>
            </a:r>
            <a:r>
              <a:rPr lang="sr-Cyrl-RS" sz="3600" dirty="0">
                <a:solidFill>
                  <a:srgbClr val="FF0000"/>
                </a:solidFill>
              </a:rPr>
              <a:t>грдобина</a:t>
            </a:r>
            <a:r>
              <a:rPr lang="sr-Cyrl-RS" sz="3600" dirty="0"/>
              <a:t>,  и сл.</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348" y="4430484"/>
            <a:ext cx="3827254" cy="204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655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8229600" cy="1143000"/>
          </a:xfrm>
        </p:spPr>
        <p:txBody>
          <a:bodyPr>
            <a:normAutofit/>
          </a:bodyPr>
          <a:lstStyle/>
          <a:p>
            <a:r>
              <a:rPr lang="sr-Cyrl-RS" sz="4800" b="1" dirty="0"/>
              <a:t>Плаве морске рибе</a:t>
            </a:r>
            <a:endParaRPr lang="en-US" sz="4800" b="1" dirty="0"/>
          </a:p>
        </p:txBody>
      </p:sp>
      <p:sp>
        <p:nvSpPr>
          <p:cNvPr id="3" name="Content Placeholder 2"/>
          <p:cNvSpPr>
            <a:spLocks noGrp="1"/>
          </p:cNvSpPr>
          <p:nvPr>
            <p:ph idx="1"/>
          </p:nvPr>
        </p:nvSpPr>
        <p:spPr>
          <a:xfrm>
            <a:off x="255373" y="1084217"/>
            <a:ext cx="11166001" cy="5468983"/>
          </a:xfrm>
        </p:spPr>
        <p:style>
          <a:lnRef idx="2">
            <a:schemeClr val="accent1"/>
          </a:lnRef>
          <a:fillRef idx="1">
            <a:schemeClr val="lt1"/>
          </a:fillRef>
          <a:effectRef idx="0">
            <a:schemeClr val="accent1"/>
          </a:effectRef>
          <a:fontRef idx="minor">
            <a:schemeClr val="dk1"/>
          </a:fontRef>
        </p:style>
        <p:txBody>
          <a:bodyPr>
            <a:noAutofit/>
          </a:bodyPr>
          <a:lstStyle/>
          <a:p>
            <a:pPr>
              <a:buFont typeface="Wingdings" pitchFamily="2" charset="2"/>
              <a:buChar char="§"/>
            </a:pPr>
            <a:r>
              <a:rPr lang="sr-Cyrl-RS" sz="4000" dirty="0"/>
              <a:t>обухватају две групе: </a:t>
            </a:r>
          </a:p>
          <a:p>
            <a:pPr marL="0" indent="0">
              <a:buNone/>
            </a:pPr>
            <a:r>
              <a:rPr lang="sr-Cyrl-RS" sz="4000" b="1" dirty="0"/>
              <a:t>а)ситне плаве морске </a:t>
            </a:r>
            <a:r>
              <a:rPr lang="sr-Cyrl-RS" sz="4000" dirty="0"/>
              <a:t>рибе</a:t>
            </a:r>
            <a:r>
              <a:rPr lang="en-US" sz="4000" dirty="0"/>
              <a:t> </a:t>
            </a:r>
            <a:r>
              <a:rPr lang="sr-Cyrl-RS" sz="4000" dirty="0"/>
              <a:t>- </a:t>
            </a:r>
            <a:r>
              <a:rPr lang="sr-Cyrl-RS" sz="4000" dirty="0">
                <a:solidFill>
                  <a:srgbClr val="002060"/>
                </a:solidFill>
              </a:rPr>
              <a:t>инћун</a:t>
            </a:r>
            <a:r>
              <a:rPr lang="sr-Cyrl-RS" sz="4000" dirty="0"/>
              <a:t>, папалина, плавица, </a:t>
            </a:r>
            <a:r>
              <a:rPr lang="sr-Cyrl-RS" sz="4000" dirty="0">
                <a:solidFill>
                  <a:srgbClr val="002060"/>
                </a:solidFill>
              </a:rPr>
              <a:t>скуша</a:t>
            </a:r>
            <a:r>
              <a:rPr lang="sr-Cyrl-RS" sz="4000" dirty="0"/>
              <a:t>, </a:t>
            </a:r>
            <a:r>
              <a:rPr lang="sr-Cyrl-RS" sz="4000" dirty="0">
                <a:solidFill>
                  <a:srgbClr val="002060"/>
                </a:solidFill>
              </a:rPr>
              <a:t>сардела</a:t>
            </a:r>
            <a:r>
              <a:rPr lang="sr-Cyrl-RS" sz="4000" dirty="0"/>
              <a:t>, идр</a:t>
            </a:r>
          </a:p>
          <a:p>
            <a:pPr marL="0" indent="0">
              <a:buNone/>
            </a:pPr>
            <a:endParaRPr lang="sr-Cyrl-RS" sz="4000" dirty="0"/>
          </a:p>
          <a:p>
            <a:pPr marL="0" indent="0">
              <a:buNone/>
            </a:pPr>
            <a:r>
              <a:rPr lang="sr-Cyrl-RS" sz="4000" b="1" dirty="0"/>
              <a:t>б)крупне плаве морске </a:t>
            </a:r>
            <a:r>
              <a:rPr lang="sr-Cyrl-RS" sz="4000" dirty="0"/>
              <a:t>рибе - гоф, паламида, </a:t>
            </a:r>
            <a:r>
              <a:rPr lang="sr-Cyrl-RS" sz="4000" dirty="0">
                <a:solidFill>
                  <a:srgbClr val="002060"/>
                </a:solidFill>
              </a:rPr>
              <a:t>туна</a:t>
            </a:r>
            <a:r>
              <a:rPr lang="sr-Cyrl-RS" sz="4000" dirty="0"/>
              <a:t>, </a:t>
            </a:r>
            <a:r>
              <a:rPr lang="sr-Cyrl-RS" sz="4000" dirty="0">
                <a:solidFill>
                  <a:srgbClr val="990099"/>
                </a:solidFill>
              </a:rPr>
              <a:t>харинга, </a:t>
            </a:r>
            <a:r>
              <a:rPr lang="sr-Cyrl-RS" sz="4000" dirty="0">
                <a:solidFill>
                  <a:schemeClr val="accent6">
                    <a:lumMod val="75000"/>
                  </a:schemeClr>
                </a:solidFill>
              </a:rPr>
              <a:t>лосос</a:t>
            </a:r>
            <a:r>
              <a:rPr lang="sr-Cyrl-RS" sz="4000" dirty="0">
                <a:solidFill>
                  <a:srgbClr val="990099"/>
                </a:solidFill>
              </a:rPr>
              <a:t> </a:t>
            </a:r>
            <a:r>
              <a:rPr lang="sr-Cyrl-RS" sz="4000" dirty="0"/>
              <a:t>и др.</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076" y="4330131"/>
            <a:ext cx="3492842" cy="225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93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5AC08-3FC3-A2BE-CEFE-C144933B5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81800"/>
          </a:xfrm>
          <a:prstGeom prst="rect">
            <a:avLst/>
          </a:prstGeom>
        </p:spPr>
      </p:pic>
      <p:sp>
        <p:nvSpPr>
          <p:cNvPr id="2" name="Title 1">
            <a:extLst>
              <a:ext uri="{FF2B5EF4-FFF2-40B4-BE49-F238E27FC236}">
                <a16:creationId xmlns:a16="http://schemas.microsoft.com/office/drawing/2014/main" id="{A71829BD-3824-BF2B-F21C-D6683ACD6435}"/>
              </a:ext>
            </a:extLst>
          </p:cNvPr>
          <p:cNvSpPr>
            <a:spLocks noGrp="1"/>
          </p:cNvSpPr>
          <p:nvPr>
            <p:ph type="title"/>
          </p:nvPr>
        </p:nvSpPr>
        <p:spPr>
          <a:xfrm>
            <a:off x="170935" y="5494337"/>
            <a:ext cx="10515600" cy="1325563"/>
          </a:xfrm>
        </p:spPr>
        <p:txBody>
          <a:bodyPr/>
          <a:lstStyle/>
          <a:p>
            <a:r>
              <a:rPr lang="sr-Cyrl-RS" b="1" dirty="0">
                <a:solidFill>
                  <a:srgbClr val="FF0000"/>
                </a:solidFill>
              </a:rPr>
              <a:t>Фугу риба</a:t>
            </a:r>
            <a:endParaRPr lang="sr-Latn-RS" b="1" dirty="0">
              <a:solidFill>
                <a:srgbClr val="FF0000"/>
              </a:solidFill>
            </a:endParaRPr>
          </a:p>
        </p:txBody>
      </p:sp>
    </p:spTree>
    <p:extLst>
      <p:ext uri="{BB962C8B-B14F-4D97-AF65-F5344CB8AC3E}">
        <p14:creationId xmlns:p14="http://schemas.microsoft.com/office/powerpoint/2010/main" val="3786150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0CDD-07C4-7E30-5BF2-2E54455CD1DC}"/>
              </a:ext>
            </a:extLst>
          </p:cNvPr>
          <p:cNvSpPr>
            <a:spLocks noGrp="1"/>
          </p:cNvSpPr>
          <p:nvPr>
            <p:ph type="title"/>
          </p:nvPr>
        </p:nvSpPr>
        <p:spPr/>
        <p:txBody>
          <a:bodyPr/>
          <a:lstStyle/>
          <a:p>
            <a:r>
              <a:rPr lang="sr-Cyrl-RS" dirty="0"/>
              <a:t>Тетродоксин</a:t>
            </a:r>
            <a:endParaRPr lang="sr-Latn-RS" dirty="0"/>
          </a:p>
        </p:txBody>
      </p:sp>
      <p:sp>
        <p:nvSpPr>
          <p:cNvPr id="3" name="Content Placeholder 2">
            <a:extLst>
              <a:ext uri="{FF2B5EF4-FFF2-40B4-BE49-F238E27FC236}">
                <a16:creationId xmlns:a16="http://schemas.microsoft.com/office/drawing/2014/main" id="{46E5F09A-19EE-FA57-95A9-F1D10386AB25}"/>
              </a:ext>
            </a:extLst>
          </p:cNvPr>
          <p:cNvSpPr>
            <a:spLocks noGrp="1"/>
          </p:cNvSpPr>
          <p:nvPr>
            <p:ph idx="1"/>
          </p:nvPr>
        </p:nvSpPr>
        <p:spPr>
          <a:xfrm>
            <a:off x="282431" y="1957430"/>
            <a:ext cx="10515600" cy="4351338"/>
          </a:xfrm>
        </p:spPr>
        <p:txBody>
          <a:bodyPr/>
          <a:lstStyle/>
          <a:p>
            <a:r>
              <a:rPr lang="sr-Cyrl-RS" dirty="0"/>
              <a:t>Мора тропских и суптропских области </a:t>
            </a:r>
          </a:p>
          <a:p>
            <a:r>
              <a:rPr lang="en-US" dirty="0"/>
              <a:t>“</a:t>
            </a:r>
            <a:r>
              <a:rPr lang="sr-Cyrl-RS" dirty="0"/>
              <a:t>Речна свиња</a:t>
            </a:r>
            <a:r>
              <a:rPr lang="en-US" dirty="0"/>
              <a:t>”</a:t>
            </a:r>
          </a:p>
          <a:p>
            <a:r>
              <a:rPr lang="en-US" dirty="0"/>
              <a:t>1200x </a:t>
            </a:r>
            <a:r>
              <a:rPr lang="sr-Cyrl-RS" dirty="0"/>
              <a:t>смтроноснији од цијанида</a:t>
            </a:r>
            <a:br>
              <a:rPr lang="sr-Cyrl-RS" dirty="0"/>
            </a:br>
            <a:endParaRPr lang="sr-Cyrl-RS" dirty="0"/>
          </a:p>
          <a:p>
            <a:r>
              <a:rPr lang="sr-Cyrl-RS" dirty="0"/>
              <a:t>Противотров не постоји</a:t>
            </a:r>
          </a:p>
          <a:p>
            <a:r>
              <a:rPr lang="sr-Cyrl-RS" dirty="0"/>
              <a:t>Сертификат за припрему хране</a:t>
            </a:r>
            <a:endParaRPr lang="sr-Latn-RS" dirty="0"/>
          </a:p>
        </p:txBody>
      </p:sp>
      <p:pic>
        <p:nvPicPr>
          <p:cNvPr id="4" name="Picture 4">
            <a:extLst>
              <a:ext uri="{FF2B5EF4-FFF2-40B4-BE49-F238E27FC236}">
                <a16:creationId xmlns:a16="http://schemas.microsoft.com/office/drawing/2014/main" id="{272516ED-71F5-BDFB-3317-4D733A856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973" y="55809"/>
            <a:ext cx="4948596" cy="3643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44A369B-492E-5AC3-A36C-B8CBE51E1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815" y="3429000"/>
            <a:ext cx="542498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23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9672-09D1-B28A-B871-440077AEE2CE}"/>
              </a:ext>
            </a:extLst>
          </p:cNvPr>
          <p:cNvSpPr>
            <a:spLocks noGrp="1"/>
          </p:cNvSpPr>
          <p:nvPr>
            <p:ph type="title"/>
          </p:nvPr>
        </p:nvSpPr>
        <p:spPr>
          <a:xfrm>
            <a:off x="838200" y="365126"/>
            <a:ext cx="10515600" cy="609660"/>
          </a:xfrm>
        </p:spPr>
        <p:txBody>
          <a:bodyPr>
            <a:normAutofit fontScale="90000"/>
          </a:bodyPr>
          <a:lstStyle/>
          <a:p>
            <a:r>
              <a:rPr lang="sr-Cyrl-RS" dirty="0"/>
              <a:t>Папалина</a:t>
            </a:r>
            <a:endParaRPr lang="sr-Latn-RS" dirty="0"/>
          </a:p>
        </p:txBody>
      </p:sp>
      <p:sp>
        <p:nvSpPr>
          <p:cNvPr id="3" name="Content Placeholder 2">
            <a:extLst>
              <a:ext uri="{FF2B5EF4-FFF2-40B4-BE49-F238E27FC236}">
                <a16:creationId xmlns:a16="http://schemas.microsoft.com/office/drawing/2014/main" id="{6BD8EF37-9D61-43C0-8D75-35BA312EF623}"/>
              </a:ext>
            </a:extLst>
          </p:cNvPr>
          <p:cNvSpPr>
            <a:spLocks noGrp="1"/>
          </p:cNvSpPr>
          <p:nvPr>
            <p:ph idx="1"/>
          </p:nvPr>
        </p:nvSpPr>
        <p:spPr>
          <a:xfrm>
            <a:off x="60385" y="1397479"/>
            <a:ext cx="11904453" cy="5193102"/>
          </a:xfrm>
        </p:spPr>
        <p:txBody>
          <a:bodyPr>
            <a:normAutofit/>
          </a:bodyPr>
          <a:lstStyle/>
          <a:p>
            <a:r>
              <a:rPr lang="sr-Cyrl-RS" dirty="0"/>
              <a:t>По спољашњем изгледу папалина је веома слична сардели, па их многи замењују. Њен изглед је врло сличан младом слеђу, једино што слеђ има веће очи. Папалина је нешто слабији пливач од остале плаве рибе, али је ипак стално у покрету, било да јури за храном, било да бежи од непријатеља. Углавном се креће у мањим јатима. Боја папалине је </a:t>
            </a:r>
            <a:r>
              <a:rPr lang="sr-Cyrl-RS" b="1" dirty="0">
                <a:solidFill>
                  <a:srgbClr val="00B050"/>
                </a:solidFill>
              </a:rPr>
              <a:t>бледозеленкаста</a:t>
            </a:r>
            <a:r>
              <a:rPr lang="sr-Cyrl-RS" dirty="0"/>
              <a:t>, а према трбушној страни прелази у сребрнасту. </a:t>
            </a:r>
          </a:p>
          <a:p>
            <a:r>
              <a:rPr lang="sr-Cyrl-RS" dirty="0"/>
              <a:t>Нараста до 14 цм и достиже тежину од 0,02 кг. Средња ловна тежина је око 0,01 кг или 100 комада у 1 кг. </a:t>
            </a:r>
          </a:p>
          <a:p>
            <a:r>
              <a:rPr lang="sr-Cyrl-RS" dirty="0"/>
              <a:t>Месо папалине је мање цењено од меса сардела. Међутим, тамо где се лови, доста је цењена. Због структуре је тражена и лако се припрема. Најчешће се пржи, дими и конзервира. Мањи део се прерађује у рибље брашно.</a:t>
            </a:r>
            <a:endParaRPr lang="sr-Latn-RS" dirty="0"/>
          </a:p>
        </p:txBody>
      </p:sp>
    </p:spTree>
    <p:extLst>
      <p:ext uri="{BB962C8B-B14F-4D97-AF65-F5344CB8AC3E}">
        <p14:creationId xmlns:p14="http://schemas.microsoft.com/office/powerpoint/2010/main" val="3442135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57A2-72D1-F20D-5F21-405573B9D7C0}"/>
              </a:ext>
            </a:extLst>
          </p:cNvPr>
          <p:cNvSpPr>
            <a:spLocks noGrp="1"/>
          </p:cNvSpPr>
          <p:nvPr>
            <p:ph type="title"/>
          </p:nvPr>
        </p:nvSpPr>
        <p:spPr>
          <a:xfrm>
            <a:off x="838200" y="365126"/>
            <a:ext cx="10515600" cy="697556"/>
          </a:xfrm>
        </p:spPr>
        <p:txBody>
          <a:bodyPr/>
          <a:lstStyle/>
          <a:p>
            <a:r>
              <a:rPr lang="sr-Cyrl-RS" dirty="0"/>
              <a:t>Инћун</a:t>
            </a:r>
            <a:endParaRPr lang="sr-Latn-RS" dirty="0"/>
          </a:p>
        </p:txBody>
      </p:sp>
      <p:pic>
        <p:nvPicPr>
          <p:cNvPr id="5" name="Picture 4">
            <a:extLst>
              <a:ext uri="{FF2B5EF4-FFF2-40B4-BE49-F238E27FC236}">
                <a16:creationId xmlns:a16="http://schemas.microsoft.com/office/drawing/2014/main" id="{A843FCD0-EFD6-322F-1EDA-EA70F2ED9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555" y="493591"/>
            <a:ext cx="6936774" cy="4619891"/>
          </a:xfrm>
          <a:prstGeom prst="rect">
            <a:avLst/>
          </a:prstGeom>
        </p:spPr>
      </p:pic>
      <p:sp>
        <p:nvSpPr>
          <p:cNvPr id="3" name="Content Placeholder 2">
            <a:extLst>
              <a:ext uri="{FF2B5EF4-FFF2-40B4-BE49-F238E27FC236}">
                <a16:creationId xmlns:a16="http://schemas.microsoft.com/office/drawing/2014/main" id="{9DECFAD7-4EEB-519E-6555-934CD1E4BEA6}"/>
              </a:ext>
            </a:extLst>
          </p:cNvPr>
          <p:cNvSpPr>
            <a:spLocks noGrp="1"/>
          </p:cNvSpPr>
          <p:nvPr>
            <p:ph idx="1"/>
          </p:nvPr>
        </p:nvSpPr>
        <p:spPr>
          <a:xfrm>
            <a:off x="284671" y="996778"/>
            <a:ext cx="11622658" cy="5671442"/>
          </a:xfrm>
        </p:spPr>
        <p:txBody>
          <a:bodyPr>
            <a:noAutofit/>
          </a:bodyPr>
          <a:lstStyle/>
          <a:p>
            <a:r>
              <a:rPr lang="ru-RU" sz="3200" dirty="0"/>
              <a:t>Тело му је вретенасто и више издужено а глава зашиљена. Одличан је пливач и то много значи за његов опстанак. Има необично велика уста а доња чељуст му је знатно краћа од горње. Карактеристичан је и због тога што </a:t>
            </a:r>
            <a:r>
              <a:rPr lang="ru-RU" sz="3200" b="1" dirty="0"/>
              <a:t>нема крљушти</a:t>
            </a:r>
            <a:r>
              <a:rPr lang="ru-RU" sz="3200" dirty="0"/>
              <a:t>. </a:t>
            </a:r>
          </a:p>
          <a:p>
            <a:r>
              <a:rPr lang="ru-RU" sz="3200" dirty="0"/>
              <a:t>Нараста и до 20 цм и достиже тежину од 0,05 кг. Средња ловна тежина не прелази 0,02 кг. Храни се планктоном и ситним рачићима. </a:t>
            </a:r>
          </a:p>
          <a:p>
            <a:r>
              <a:rPr lang="ru-RU" sz="3200" dirty="0"/>
              <a:t>Боја му је тамномодрозеленкаста а према трбуху прелази у сребрнасту. Због такве боје се тешко уочава у мору. </a:t>
            </a:r>
          </a:p>
          <a:p>
            <a:r>
              <a:rPr lang="ru-RU" sz="3200" dirty="0"/>
              <a:t>Период мрешћења везан је углавном за летње месеце, мада може почети и раније, тј. почетком марта и трајати до краја октобра. </a:t>
            </a:r>
          </a:p>
        </p:txBody>
      </p:sp>
    </p:spTree>
    <p:extLst>
      <p:ext uri="{BB962C8B-B14F-4D97-AF65-F5344CB8AC3E}">
        <p14:creationId xmlns:p14="http://schemas.microsoft.com/office/powerpoint/2010/main" val="20854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1A59-E63D-AB45-6CAD-868BA98C5143}"/>
              </a:ext>
            </a:extLst>
          </p:cNvPr>
          <p:cNvSpPr>
            <a:spLocks noGrp="1"/>
          </p:cNvSpPr>
          <p:nvPr>
            <p:ph type="title"/>
          </p:nvPr>
        </p:nvSpPr>
        <p:spPr>
          <a:xfrm>
            <a:off x="838200" y="365126"/>
            <a:ext cx="10515600" cy="508086"/>
          </a:xfrm>
        </p:spPr>
        <p:txBody>
          <a:bodyPr>
            <a:normAutofit fontScale="90000"/>
          </a:bodyPr>
          <a:lstStyle/>
          <a:p>
            <a:r>
              <a:rPr lang="ru-RU" dirty="0"/>
              <a:t>Рибе</a:t>
            </a:r>
            <a:endParaRPr lang="sr-Latn-RS" dirty="0"/>
          </a:p>
        </p:txBody>
      </p:sp>
      <p:pic>
        <p:nvPicPr>
          <p:cNvPr id="4" name="Picture 3">
            <a:extLst>
              <a:ext uri="{FF2B5EF4-FFF2-40B4-BE49-F238E27FC236}">
                <a16:creationId xmlns:a16="http://schemas.microsoft.com/office/drawing/2014/main" id="{71E8D3A8-3406-C678-1D70-00174D10BA57}"/>
              </a:ext>
            </a:extLst>
          </p:cNvPr>
          <p:cNvPicPr>
            <a:picLocks noChangeAspect="1"/>
          </p:cNvPicPr>
          <p:nvPr/>
        </p:nvPicPr>
        <p:blipFill>
          <a:blip r:embed="rId2"/>
          <a:stretch>
            <a:fillRect/>
          </a:stretch>
        </p:blipFill>
        <p:spPr>
          <a:xfrm>
            <a:off x="6668397" y="1655805"/>
            <a:ext cx="5523603" cy="4190650"/>
          </a:xfrm>
          <a:prstGeom prst="rect">
            <a:avLst/>
          </a:prstGeom>
        </p:spPr>
      </p:pic>
      <p:sp>
        <p:nvSpPr>
          <p:cNvPr id="3" name="Content Placeholder 2">
            <a:extLst>
              <a:ext uri="{FF2B5EF4-FFF2-40B4-BE49-F238E27FC236}">
                <a16:creationId xmlns:a16="http://schemas.microsoft.com/office/drawing/2014/main" id="{63BCDBE0-CB87-73CC-5E2A-071E99AC9839}"/>
              </a:ext>
            </a:extLst>
          </p:cNvPr>
          <p:cNvSpPr>
            <a:spLocks noGrp="1"/>
          </p:cNvSpPr>
          <p:nvPr>
            <p:ph idx="1"/>
          </p:nvPr>
        </p:nvSpPr>
        <p:spPr>
          <a:xfrm>
            <a:off x="378941" y="1070919"/>
            <a:ext cx="6450227" cy="5601730"/>
          </a:xfrm>
        </p:spPr>
        <p:txBody>
          <a:bodyPr>
            <a:normAutofit lnSpcReduction="10000"/>
          </a:bodyPr>
          <a:lstStyle/>
          <a:p>
            <a:r>
              <a:rPr lang="sr-Cyrl-RS" dirty="0"/>
              <a:t>Рибе су кичмењаци најпростије телесне грађе. </a:t>
            </a:r>
            <a:endParaRPr lang="en-US" dirty="0"/>
          </a:p>
          <a:p>
            <a:r>
              <a:rPr lang="sr-Cyrl-RS" dirty="0"/>
              <a:t>Разликују се од осталих кичмењака по томе што дишу на шкрге, имају срце које се састоји од једне коморе и једне преткоморе, а уместо удова, за кретање им служе пераја. Тело вретенастог облика је покривено слојем слузи, што омогућава да се лако крећу кроз воду. </a:t>
            </a:r>
          </a:p>
          <a:p>
            <a:r>
              <a:rPr lang="sr-Cyrl-RS" dirty="0"/>
              <a:t>Заштиту тела пружају коштане гипке плочице- крљушти које се пружају у правцу репа па се на тај начин смањује отпор при кретању</a:t>
            </a:r>
            <a:endParaRPr lang="sr-Latn-RS" dirty="0"/>
          </a:p>
          <a:p>
            <a:endParaRPr lang="sr-Latn-RS" dirty="0"/>
          </a:p>
        </p:txBody>
      </p:sp>
    </p:spTree>
    <p:extLst>
      <p:ext uri="{BB962C8B-B14F-4D97-AF65-F5344CB8AC3E}">
        <p14:creationId xmlns:p14="http://schemas.microsoft.com/office/powerpoint/2010/main" val="359239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BBB671-7F20-067F-A89A-724554A32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911" y="2741527"/>
            <a:ext cx="7512089" cy="4116473"/>
          </a:xfrm>
          <a:prstGeom prst="rect">
            <a:avLst/>
          </a:prstGeom>
        </p:spPr>
      </p:pic>
      <p:sp>
        <p:nvSpPr>
          <p:cNvPr id="3" name="Content Placeholder 2">
            <a:extLst>
              <a:ext uri="{FF2B5EF4-FFF2-40B4-BE49-F238E27FC236}">
                <a16:creationId xmlns:a16="http://schemas.microsoft.com/office/drawing/2014/main" id="{311D742E-7A80-E021-4085-5DEB2EE26B89}"/>
              </a:ext>
            </a:extLst>
          </p:cNvPr>
          <p:cNvSpPr>
            <a:spLocks noGrp="1"/>
          </p:cNvSpPr>
          <p:nvPr>
            <p:ph idx="1"/>
          </p:nvPr>
        </p:nvSpPr>
        <p:spPr>
          <a:xfrm>
            <a:off x="140043" y="1120346"/>
            <a:ext cx="11640065" cy="5626443"/>
          </a:xfrm>
        </p:spPr>
        <p:txBody>
          <a:bodyPr>
            <a:normAutofit/>
          </a:bodyPr>
          <a:lstStyle/>
          <a:p>
            <a:r>
              <a:rPr lang="ru-RU" sz="3600" dirty="0"/>
              <a:t>Месо инћуна је доста укусно, али не као месо осталих врста морских риба. Може се кувати, сушити и маринирати. </a:t>
            </a:r>
          </a:p>
          <a:p>
            <a:r>
              <a:rPr lang="ru-RU" sz="3600" dirty="0"/>
              <a:t>Потражња за инћуном је велика и код нас и у свету. Свакако најпознатији су усољени инћуни. </a:t>
            </a:r>
          </a:p>
          <a:p>
            <a:r>
              <a:rPr lang="ru-RU" sz="3600" dirty="0"/>
              <a:t>За гастрономију су веома важни слани, прерађени инћуни у филете са додатком уља и капра. Тако прерађени инћуни су декорација, мезе, додају се разним сосовима и састављеним путерима.</a:t>
            </a:r>
            <a:endParaRPr lang="sr-Latn-RS" sz="3600" dirty="0"/>
          </a:p>
          <a:p>
            <a:endParaRPr lang="sr-Latn-RS" sz="3600" dirty="0"/>
          </a:p>
        </p:txBody>
      </p:sp>
      <p:sp>
        <p:nvSpPr>
          <p:cNvPr id="4" name="Title 1">
            <a:extLst>
              <a:ext uri="{FF2B5EF4-FFF2-40B4-BE49-F238E27FC236}">
                <a16:creationId xmlns:a16="http://schemas.microsoft.com/office/drawing/2014/main" id="{D9E666F1-65F0-7A99-C1F6-1CC66F5A8D7C}"/>
              </a:ext>
            </a:extLst>
          </p:cNvPr>
          <p:cNvSpPr>
            <a:spLocks noGrp="1"/>
          </p:cNvSpPr>
          <p:nvPr>
            <p:ph type="title"/>
          </p:nvPr>
        </p:nvSpPr>
        <p:spPr>
          <a:xfrm>
            <a:off x="838200" y="365126"/>
            <a:ext cx="10515600" cy="606940"/>
          </a:xfrm>
        </p:spPr>
        <p:txBody>
          <a:bodyPr>
            <a:normAutofit fontScale="90000"/>
          </a:bodyPr>
          <a:lstStyle/>
          <a:p>
            <a:r>
              <a:rPr lang="sr-Cyrl-RS" dirty="0"/>
              <a:t>Инћун</a:t>
            </a:r>
            <a:endParaRPr lang="sr-Latn-RS" dirty="0"/>
          </a:p>
        </p:txBody>
      </p:sp>
    </p:spTree>
    <p:extLst>
      <p:ext uri="{BB962C8B-B14F-4D97-AF65-F5344CB8AC3E}">
        <p14:creationId xmlns:p14="http://schemas.microsoft.com/office/powerpoint/2010/main" val="659134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D1EA85-9B1A-4697-CCB7-16FA05095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931" y="0"/>
            <a:ext cx="10091069" cy="6858000"/>
          </a:xfrm>
          <a:prstGeom prst="rect">
            <a:avLst/>
          </a:prstGeom>
        </p:spPr>
      </p:pic>
      <p:sp>
        <p:nvSpPr>
          <p:cNvPr id="2" name="Title 1">
            <a:extLst>
              <a:ext uri="{FF2B5EF4-FFF2-40B4-BE49-F238E27FC236}">
                <a16:creationId xmlns:a16="http://schemas.microsoft.com/office/drawing/2014/main" id="{D935CF73-B28E-E393-73BC-93EDAD4C2792}"/>
              </a:ext>
            </a:extLst>
          </p:cNvPr>
          <p:cNvSpPr>
            <a:spLocks noGrp="1"/>
          </p:cNvSpPr>
          <p:nvPr>
            <p:ph type="title"/>
          </p:nvPr>
        </p:nvSpPr>
        <p:spPr>
          <a:xfrm>
            <a:off x="354227" y="365126"/>
            <a:ext cx="10999573" cy="714032"/>
          </a:xfrm>
        </p:spPr>
        <p:txBody>
          <a:bodyPr/>
          <a:lstStyle/>
          <a:p>
            <a:pPr algn="r"/>
            <a:r>
              <a:rPr lang="sr-Cyrl-RS" b="1" dirty="0"/>
              <a:t>Скуша</a:t>
            </a:r>
            <a:endParaRPr lang="sr-Latn-RS" b="1" dirty="0"/>
          </a:p>
        </p:txBody>
      </p:sp>
      <p:sp>
        <p:nvSpPr>
          <p:cNvPr id="3" name="Content Placeholder 2">
            <a:extLst>
              <a:ext uri="{FF2B5EF4-FFF2-40B4-BE49-F238E27FC236}">
                <a16:creationId xmlns:a16="http://schemas.microsoft.com/office/drawing/2014/main" id="{F2A74EC5-BF84-9800-A665-486C74D7FA36}"/>
              </a:ext>
            </a:extLst>
          </p:cNvPr>
          <p:cNvSpPr>
            <a:spLocks noGrp="1"/>
          </p:cNvSpPr>
          <p:nvPr>
            <p:ph idx="1"/>
          </p:nvPr>
        </p:nvSpPr>
        <p:spPr>
          <a:xfrm>
            <a:off x="129396" y="1169774"/>
            <a:ext cx="12062604" cy="5481192"/>
          </a:xfrm>
        </p:spPr>
        <p:txBody>
          <a:bodyPr>
            <a:noAutofit/>
          </a:bodyPr>
          <a:lstStyle/>
          <a:p>
            <a:r>
              <a:rPr lang="ru-RU" sz="3200" dirty="0"/>
              <a:t>Има витко тело у облику мало спљоштеног вретена са зашиљеним предњим и задњим делом трупа. Одлично плива и врло је прождрљива због чега се непрекидно креће. </a:t>
            </a:r>
          </a:p>
          <a:p>
            <a:r>
              <a:rPr lang="ru-RU" sz="3200" dirty="0"/>
              <a:t>Максималне дужине од </a:t>
            </a:r>
            <a:r>
              <a:rPr lang="ru-RU" sz="3200" b="1" dirty="0">
                <a:solidFill>
                  <a:srgbClr val="FF0000"/>
                </a:solidFill>
              </a:rPr>
              <a:t>45 цм и тежину од 0,90 кг</a:t>
            </a:r>
            <a:r>
              <a:rPr lang="ru-RU" sz="3200" dirty="0"/>
              <a:t>. Због своје величине убраја се у </a:t>
            </a:r>
            <a:r>
              <a:rPr lang="ru-RU" sz="3200" b="1" dirty="0">
                <a:solidFill>
                  <a:srgbClr val="FF0000"/>
                </a:solidFill>
              </a:rPr>
              <a:t>ситну плаву рибу</a:t>
            </a:r>
            <a:r>
              <a:rPr lang="ru-RU" sz="3200" dirty="0"/>
              <a:t>. </a:t>
            </a:r>
          </a:p>
          <a:p>
            <a:r>
              <a:rPr lang="ru-RU" sz="3200" dirty="0"/>
              <a:t>Храни се разним морским рибама: слеђевима, сарделама, папалинама и осталом ситном рибом. </a:t>
            </a:r>
          </a:p>
          <a:p>
            <a:r>
              <a:rPr lang="ru-RU" sz="3200" dirty="0"/>
              <a:t>Скуша је риба селица, космополита, што објашњава њену покретљивост и непрестану потрагу за храном од најдубљих слојева мора до најплићих обалних вода. </a:t>
            </a:r>
          </a:p>
          <a:p>
            <a:r>
              <a:rPr lang="ru-RU" sz="3200" dirty="0"/>
              <a:t>Мрести се крајем јесени и у првој половини зиме, најчешће у подручјима између 100 м и 200 м дубине. </a:t>
            </a:r>
            <a:endParaRPr lang="sr-Latn-RS" sz="3200" dirty="0"/>
          </a:p>
        </p:txBody>
      </p:sp>
    </p:spTree>
    <p:extLst>
      <p:ext uri="{BB962C8B-B14F-4D97-AF65-F5344CB8AC3E}">
        <p14:creationId xmlns:p14="http://schemas.microsoft.com/office/powerpoint/2010/main" val="1460001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9738-8AED-19A0-D707-C48BC0A38293}"/>
              </a:ext>
            </a:extLst>
          </p:cNvPr>
          <p:cNvSpPr>
            <a:spLocks noGrp="1"/>
          </p:cNvSpPr>
          <p:nvPr>
            <p:ph type="title"/>
          </p:nvPr>
        </p:nvSpPr>
        <p:spPr/>
        <p:txBody>
          <a:bodyPr/>
          <a:lstStyle/>
          <a:p>
            <a:r>
              <a:rPr lang="sr-Cyrl-RS" dirty="0"/>
              <a:t>Скуша</a:t>
            </a:r>
            <a:endParaRPr lang="sr-Latn-RS" dirty="0"/>
          </a:p>
        </p:txBody>
      </p:sp>
      <p:sp>
        <p:nvSpPr>
          <p:cNvPr id="3" name="Content Placeholder 2">
            <a:extLst>
              <a:ext uri="{FF2B5EF4-FFF2-40B4-BE49-F238E27FC236}">
                <a16:creationId xmlns:a16="http://schemas.microsoft.com/office/drawing/2014/main" id="{1275E0D0-4F06-4653-EC0C-974FC1648BB8}"/>
              </a:ext>
            </a:extLst>
          </p:cNvPr>
          <p:cNvSpPr>
            <a:spLocks noGrp="1"/>
          </p:cNvSpPr>
          <p:nvPr>
            <p:ph idx="1"/>
          </p:nvPr>
        </p:nvSpPr>
        <p:spPr>
          <a:xfrm>
            <a:off x="164758" y="1690688"/>
            <a:ext cx="6400799" cy="4486275"/>
          </a:xfrm>
        </p:spPr>
        <p:txBody>
          <a:bodyPr>
            <a:normAutofit/>
          </a:bodyPr>
          <a:lstStyle/>
          <a:p>
            <a:r>
              <a:rPr lang="ru-RU" sz="3600" dirty="0"/>
              <a:t>Месо скуше је врло укусно и тражено. </a:t>
            </a:r>
          </a:p>
          <a:p>
            <a:r>
              <a:rPr lang="ru-RU" sz="3600" dirty="0"/>
              <a:t>Мора се брзо користити јер добија горак укус. </a:t>
            </a:r>
          </a:p>
          <a:p>
            <a:r>
              <a:rPr lang="ru-RU" sz="3600" dirty="0"/>
              <a:t>Месо је доста меко и масно (8,08 % масти), а кости су мекане и крхке те се са лакоћом може конзумирати</a:t>
            </a:r>
            <a:endParaRPr lang="sr-Latn-RS" sz="3600" dirty="0"/>
          </a:p>
        </p:txBody>
      </p:sp>
      <p:pic>
        <p:nvPicPr>
          <p:cNvPr id="5" name="Picture 4">
            <a:extLst>
              <a:ext uri="{FF2B5EF4-FFF2-40B4-BE49-F238E27FC236}">
                <a16:creationId xmlns:a16="http://schemas.microsoft.com/office/drawing/2014/main" id="{E54E5898-C651-E54C-0C24-783A10C6E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106" y="681037"/>
            <a:ext cx="5495926" cy="5495926"/>
          </a:xfrm>
          <a:prstGeom prst="rect">
            <a:avLst/>
          </a:prstGeom>
        </p:spPr>
      </p:pic>
    </p:spTree>
    <p:extLst>
      <p:ext uri="{BB962C8B-B14F-4D97-AF65-F5344CB8AC3E}">
        <p14:creationId xmlns:p14="http://schemas.microsoft.com/office/powerpoint/2010/main" val="3306363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0ECC38-7419-663A-C53A-8ADAFC16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673" y="1095632"/>
            <a:ext cx="10395327" cy="5762369"/>
          </a:xfrm>
          <a:prstGeom prst="rect">
            <a:avLst/>
          </a:prstGeom>
        </p:spPr>
      </p:pic>
      <p:sp>
        <p:nvSpPr>
          <p:cNvPr id="2" name="Title 1">
            <a:extLst>
              <a:ext uri="{FF2B5EF4-FFF2-40B4-BE49-F238E27FC236}">
                <a16:creationId xmlns:a16="http://schemas.microsoft.com/office/drawing/2014/main" id="{1C10FF3D-79EE-6919-0E25-76B29FADC364}"/>
              </a:ext>
            </a:extLst>
          </p:cNvPr>
          <p:cNvSpPr>
            <a:spLocks noGrp="1"/>
          </p:cNvSpPr>
          <p:nvPr>
            <p:ph type="title"/>
          </p:nvPr>
        </p:nvSpPr>
        <p:spPr>
          <a:xfrm>
            <a:off x="337751" y="0"/>
            <a:ext cx="11016049" cy="996777"/>
          </a:xfrm>
        </p:spPr>
        <p:txBody>
          <a:bodyPr>
            <a:normAutofit/>
          </a:bodyPr>
          <a:lstStyle/>
          <a:p>
            <a:r>
              <a:rPr lang="ru-RU" dirty="0"/>
              <a:t>Локарда - Плавица</a:t>
            </a:r>
            <a:endParaRPr lang="sr-Latn-RS" dirty="0"/>
          </a:p>
        </p:txBody>
      </p:sp>
      <p:sp>
        <p:nvSpPr>
          <p:cNvPr id="3" name="Content Placeholder 2">
            <a:extLst>
              <a:ext uri="{FF2B5EF4-FFF2-40B4-BE49-F238E27FC236}">
                <a16:creationId xmlns:a16="http://schemas.microsoft.com/office/drawing/2014/main" id="{1DF4E615-37D0-0B5D-085D-9464D4F21E43}"/>
              </a:ext>
            </a:extLst>
          </p:cNvPr>
          <p:cNvSpPr>
            <a:spLocks noGrp="1"/>
          </p:cNvSpPr>
          <p:nvPr>
            <p:ph idx="1"/>
          </p:nvPr>
        </p:nvSpPr>
        <p:spPr>
          <a:xfrm>
            <a:off x="0" y="1392195"/>
            <a:ext cx="10395328" cy="5379308"/>
          </a:xfrm>
        </p:spPr>
        <p:txBody>
          <a:bodyPr>
            <a:normAutofit/>
          </a:bodyPr>
          <a:lstStyle/>
          <a:p>
            <a:r>
              <a:rPr lang="ru-RU" sz="3200" dirty="0"/>
              <a:t>Може да нарасте до 45 цм и достигне тежину до 1 кг па и више. Средња ловна тежина јој је око 0,20 кг. </a:t>
            </a:r>
          </a:p>
          <a:p>
            <a:r>
              <a:rPr lang="ru-RU" sz="3200" dirty="0"/>
              <a:t>Има вретенасто издужено тело глатке коже, дугу главу са шиљастом губицом. </a:t>
            </a:r>
          </a:p>
          <a:p>
            <a:r>
              <a:rPr lang="ru-RU" sz="3200" dirty="0"/>
              <a:t>Месо локарде је веома укусно, поготово од већих примерака али ипак </a:t>
            </a:r>
            <a:r>
              <a:rPr lang="ru-RU" sz="3200" b="1" dirty="0">
                <a:solidFill>
                  <a:srgbClr val="FF0000"/>
                </a:solidFill>
              </a:rPr>
              <a:t>лошијег квалитета од меса скуше</a:t>
            </a:r>
            <a:r>
              <a:rPr lang="ru-RU" sz="3200" dirty="0"/>
              <a:t>. </a:t>
            </a:r>
          </a:p>
          <a:p>
            <a:r>
              <a:rPr lang="ru-RU" sz="3200" dirty="0"/>
              <a:t>Припрема се на исте начине као и скуша. </a:t>
            </a:r>
          </a:p>
          <a:p>
            <a:r>
              <a:rPr lang="ru-RU" sz="3200" dirty="0"/>
              <a:t>Локарда и скуша веома су значајне рибе за пансионску понуду, како због величине тако и због цене и начина спремања</a:t>
            </a:r>
            <a:endParaRPr lang="sr-Latn-RS" sz="3200" dirty="0"/>
          </a:p>
        </p:txBody>
      </p:sp>
    </p:spTree>
    <p:extLst>
      <p:ext uri="{BB962C8B-B14F-4D97-AF65-F5344CB8AC3E}">
        <p14:creationId xmlns:p14="http://schemas.microsoft.com/office/powerpoint/2010/main" val="395086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8BA181-37BB-24DD-12D0-BEB073393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087" y="129663"/>
            <a:ext cx="4646471" cy="1695962"/>
          </a:xfrm>
          <a:prstGeom prst="rect">
            <a:avLst/>
          </a:prstGeom>
        </p:spPr>
      </p:pic>
      <p:sp>
        <p:nvSpPr>
          <p:cNvPr id="2" name="Title 1">
            <a:extLst>
              <a:ext uri="{FF2B5EF4-FFF2-40B4-BE49-F238E27FC236}">
                <a16:creationId xmlns:a16="http://schemas.microsoft.com/office/drawing/2014/main" id="{47A3F11F-E434-5180-088E-A910D3A17162}"/>
              </a:ext>
            </a:extLst>
          </p:cNvPr>
          <p:cNvSpPr>
            <a:spLocks noGrp="1"/>
          </p:cNvSpPr>
          <p:nvPr>
            <p:ph type="title"/>
          </p:nvPr>
        </p:nvSpPr>
        <p:spPr/>
        <p:txBody>
          <a:bodyPr/>
          <a:lstStyle/>
          <a:p>
            <a:r>
              <a:rPr lang="sr-Cyrl-RS" dirty="0"/>
              <a:t>Сардела</a:t>
            </a:r>
            <a:endParaRPr lang="sr-Latn-RS" dirty="0"/>
          </a:p>
        </p:txBody>
      </p:sp>
      <p:sp>
        <p:nvSpPr>
          <p:cNvPr id="3" name="Content Placeholder 2">
            <a:extLst>
              <a:ext uri="{FF2B5EF4-FFF2-40B4-BE49-F238E27FC236}">
                <a16:creationId xmlns:a16="http://schemas.microsoft.com/office/drawing/2014/main" id="{788A8EFE-92D9-6336-582B-D3D5F0B712EF}"/>
              </a:ext>
            </a:extLst>
          </p:cNvPr>
          <p:cNvSpPr>
            <a:spLocks noGrp="1"/>
          </p:cNvSpPr>
          <p:nvPr>
            <p:ph idx="1"/>
          </p:nvPr>
        </p:nvSpPr>
        <p:spPr>
          <a:xfrm>
            <a:off x="296562" y="1825625"/>
            <a:ext cx="11598876" cy="4902712"/>
          </a:xfrm>
        </p:spPr>
        <p:txBody>
          <a:bodyPr>
            <a:normAutofit/>
          </a:bodyPr>
          <a:lstStyle/>
          <a:p>
            <a:r>
              <a:rPr lang="ru-RU" dirty="0"/>
              <a:t>Веома је значајна риба у морском риболову. Заједно са инћуном, папалином и другим рибама чини скупину познату као ситна плава риба. Ова риба је доста ситна. Не прелази дужину од 21 цм и тежину од 0,06 кг. Средња ловна тежина је око 0,03 кг или 30-35 комада у једном килограму. </a:t>
            </a:r>
          </a:p>
          <a:p>
            <a:r>
              <a:rPr lang="ru-RU" dirty="0"/>
              <a:t>Глава јој је развијена, дона чељуст је избачена, крљушт јој је прилично велика, а репна пераја скоро расцепана. На леђима је модрикастозелене боје а на боковима и трбуху сребрнасте. Због такве боје тешко је уочљива дању али ноћу помоћу вештачког светла лако се примећује и лови. Сардела је распрострањена у целом приобалном делу Јадранског мора. Такође насељава европске обале од Канарских острва на југу до норвешких обала на северу. </a:t>
            </a:r>
          </a:p>
          <a:p>
            <a:pPr marL="0" indent="0">
              <a:buNone/>
            </a:pPr>
            <a:endParaRPr lang="sr-Latn-RS" dirty="0"/>
          </a:p>
        </p:txBody>
      </p:sp>
    </p:spTree>
    <p:extLst>
      <p:ext uri="{BB962C8B-B14F-4D97-AF65-F5344CB8AC3E}">
        <p14:creationId xmlns:p14="http://schemas.microsoft.com/office/powerpoint/2010/main" val="3698931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CD8B-B0A8-A323-2F3D-1070800CA1AC}"/>
              </a:ext>
            </a:extLst>
          </p:cNvPr>
          <p:cNvSpPr>
            <a:spLocks noGrp="1"/>
          </p:cNvSpPr>
          <p:nvPr>
            <p:ph type="title"/>
          </p:nvPr>
        </p:nvSpPr>
        <p:spPr>
          <a:xfrm>
            <a:off x="403654" y="365125"/>
            <a:ext cx="10950146" cy="1325563"/>
          </a:xfrm>
        </p:spPr>
        <p:txBody>
          <a:bodyPr/>
          <a:lstStyle/>
          <a:p>
            <a:r>
              <a:rPr lang="sr-Cyrl-RS" dirty="0"/>
              <a:t>Сардела</a:t>
            </a:r>
            <a:endParaRPr lang="sr-Latn-RS" dirty="0"/>
          </a:p>
        </p:txBody>
      </p:sp>
      <p:pic>
        <p:nvPicPr>
          <p:cNvPr id="12" name="Picture 11">
            <a:extLst>
              <a:ext uri="{FF2B5EF4-FFF2-40B4-BE49-F238E27FC236}">
                <a16:creationId xmlns:a16="http://schemas.microsoft.com/office/drawing/2014/main" id="{7CCE50B5-15E4-1A49-83EA-879C1C167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186" y="137900"/>
            <a:ext cx="6099614" cy="2226359"/>
          </a:xfrm>
          <a:prstGeom prst="rect">
            <a:avLst/>
          </a:prstGeom>
        </p:spPr>
      </p:pic>
      <p:sp>
        <p:nvSpPr>
          <p:cNvPr id="3" name="Content Placeholder 2">
            <a:extLst>
              <a:ext uri="{FF2B5EF4-FFF2-40B4-BE49-F238E27FC236}">
                <a16:creationId xmlns:a16="http://schemas.microsoft.com/office/drawing/2014/main" id="{BDE88452-487D-615D-5056-2D10FC3403FF}"/>
              </a:ext>
            </a:extLst>
          </p:cNvPr>
          <p:cNvSpPr>
            <a:spLocks noGrp="1"/>
          </p:cNvSpPr>
          <p:nvPr>
            <p:ph idx="1"/>
          </p:nvPr>
        </p:nvSpPr>
        <p:spPr>
          <a:xfrm>
            <a:off x="115330" y="1825624"/>
            <a:ext cx="11796584" cy="5032375"/>
          </a:xfrm>
        </p:spPr>
        <p:txBody>
          <a:bodyPr>
            <a:normAutofit lnSpcReduction="10000"/>
          </a:bodyPr>
          <a:lstStyle/>
          <a:p>
            <a:r>
              <a:rPr lang="ru-RU" dirty="0"/>
              <a:t>Велике количине сарделе живе у Средоземном мору и у водама уз јужну обалу Енглеске. Поуздано се зна да се у зимским месецима сардела задржава ближе дну, а у осталим месецима живи углавном у средњим слојевима воде. </a:t>
            </a:r>
          </a:p>
          <a:p>
            <a:r>
              <a:rPr lang="ru-RU" dirty="0"/>
              <a:t>Лови се искључиво ноћу и то од 22. до 24. дана у једном месецу, углавном у ноћима када нема месечине. </a:t>
            </a:r>
          </a:p>
          <a:p>
            <a:r>
              <a:rPr lang="ru-RU" dirty="0"/>
              <a:t>Месо сардела је врло укусно и хранљиво због великог процента масти (преко 13%) и зато се најчешће пече, грилира, пржи, пошира, маринира и као бродет. </a:t>
            </a:r>
          </a:p>
          <a:p>
            <a:r>
              <a:rPr lang="ru-RU" dirty="0"/>
              <a:t>Осим свеже припремљене сарделе, могу се припремати и трошити конзервиране, слане сарделе. Као конзервиране у продаји се налазе под називом сардине</a:t>
            </a:r>
            <a:endParaRPr lang="sr-Latn-RS" dirty="0"/>
          </a:p>
        </p:txBody>
      </p:sp>
    </p:spTree>
    <p:extLst>
      <p:ext uri="{BB962C8B-B14F-4D97-AF65-F5344CB8AC3E}">
        <p14:creationId xmlns:p14="http://schemas.microsoft.com/office/powerpoint/2010/main" val="275153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6F59-3DC8-408E-F7EB-D009CB41AB19}"/>
              </a:ext>
            </a:extLst>
          </p:cNvPr>
          <p:cNvSpPr>
            <a:spLocks noGrp="1"/>
          </p:cNvSpPr>
          <p:nvPr>
            <p:ph type="title"/>
          </p:nvPr>
        </p:nvSpPr>
        <p:spPr/>
        <p:txBody>
          <a:bodyPr/>
          <a:lstStyle/>
          <a:p>
            <a:r>
              <a:rPr lang="sr-Cyrl-RS" dirty="0"/>
              <a:t>Паламида</a:t>
            </a:r>
            <a:endParaRPr lang="sr-Latn-RS" dirty="0"/>
          </a:p>
        </p:txBody>
      </p:sp>
      <p:pic>
        <p:nvPicPr>
          <p:cNvPr id="5" name="Picture 4">
            <a:extLst>
              <a:ext uri="{FF2B5EF4-FFF2-40B4-BE49-F238E27FC236}">
                <a16:creationId xmlns:a16="http://schemas.microsoft.com/office/drawing/2014/main" id="{86B99604-3A19-D9F8-107F-777626457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464" y="164758"/>
            <a:ext cx="5365300" cy="3573290"/>
          </a:xfrm>
          <a:prstGeom prst="rect">
            <a:avLst/>
          </a:prstGeom>
        </p:spPr>
      </p:pic>
      <p:pic>
        <p:nvPicPr>
          <p:cNvPr id="7" name="Picture 6">
            <a:extLst>
              <a:ext uri="{FF2B5EF4-FFF2-40B4-BE49-F238E27FC236}">
                <a16:creationId xmlns:a16="http://schemas.microsoft.com/office/drawing/2014/main" id="{98845C0A-CB91-D5E3-3957-BD1BCD9BB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9" y="4346856"/>
            <a:ext cx="5675870" cy="2280483"/>
          </a:xfrm>
          <a:prstGeom prst="rect">
            <a:avLst/>
          </a:prstGeom>
        </p:spPr>
      </p:pic>
      <p:sp>
        <p:nvSpPr>
          <p:cNvPr id="3" name="Content Placeholder 2">
            <a:extLst>
              <a:ext uri="{FF2B5EF4-FFF2-40B4-BE49-F238E27FC236}">
                <a16:creationId xmlns:a16="http://schemas.microsoft.com/office/drawing/2014/main" id="{2DCD6D4E-1D4D-E825-7E3A-9FC346060016}"/>
              </a:ext>
            </a:extLst>
          </p:cNvPr>
          <p:cNvSpPr>
            <a:spLocks noGrp="1"/>
          </p:cNvSpPr>
          <p:nvPr>
            <p:ph idx="1"/>
          </p:nvPr>
        </p:nvSpPr>
        <p:spPr>
          <a:xfrm>
            <a:off x="205946" y="1690688"/>
            <a:ext cx="11590638" cy="5167311"/>
          </a:xfrm>
        </p:spPr>
        <p:txBody>
          <a:bodyPr>
            <a:normAutofit/>
          </a:bodyPr>
          <a:lstStyle/>
          <a:p>
            <a:r>
              <a:rPr lang="ru-RU" sz="3200" dirty="0"/>
              <a:t>Нараста до 70 цм и достиже тежину до 9 кг. Средња ловна тежина јој је око 1 кг. Мрести се у мају и јуну. </a:t>
            </a:r>
          </a:p>
          <a:p>
            <a:r>
              <a:rPr lang="ru-RU" sz="3200" dirty="0"/>
              <a:t>Ова риба распрострањена је по целом Јадранском мору, углавном у обалном подручју и каналима. Сматра се пелагичком рибом која није везана за дна и дубине, а најчешће јури за храном од дна до површине. </a:t>
            </a:r>
          </a:p>
          <a:p>
            <a:r>
              <a:rPr lang="ru-RU" sz="3200" dirty="0"/>
              <a:t>Месо паламиде је врло укусно и доста тражено. Може се пећи- грилирати и припремати на бродет. </a:t>
            </a:r>
          </a:p>
          <a:p>
            <a:r>
              <a:rPr lang="ru-RU" sz="3200" dirty="0"/>
              <a:t>Велика количина ове рибе се конзервира. Веома је добро пре употребе маринирати је.</a:t>
            </a:r>
            <a:endParaRPr lang="sr-Latn-RS" sz="3200" dirty="0"/>
          </a:p>
        </p:txBody>
      </p:sp>
    </p:spTree>
    <p:extLst>
      <p:ext uri="{BB962C8B-B14F-4D97-AF65-F5344CB8AC3E}">
        <p14:creationId xmlns:p14="http://schemas.microsoft.com/office/powerpoint/2010/main" val="3257540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5A41-F995-306A-6C56-9F56DFE4626A}"/>
              </a:ext>
            </a:extLst>
          </p:cNvPr>
          <p:cNvSpPr>
            <a:spLocks noGrp="1"/>
          </p:cNvSpPr>
          <p:nvPr>
            <p:ph type="title"/>
          </p:nvPr>
        </p:nvSpPr>
        <p:spPr>
          <a:xfrm>
            <a:off x="838200" y="365125"/>
            <a:ext cx="10515600" cy="763365"/>
          </a:xfrm>
        </p:spPr>
        <p:txBody>
          <a:bodyPr/>
          <a:lstStyle/>
          <a:p>
            <a:r>
              <a:rPr lang="sr-Cyrl-RS" dirty="0"/>
              <a:t>Туна</a:t>
            </a:r>
            <a:endParaRPr lang="sr-Latn-RS" dirty="0"/>
          </a:p>
        </p:txBody>
      </p:sp>
      <p:pic>
        <p:nvPicPr>
          <p:cNvPr id="5" name="Picture 4">
            <a:extLst>
              <a:ext uri="{FF2B5EF4-FFF2-40B4-BE49-F238E27FC236}">
                <a16:creationId xmlns:a16="http://schemas.microsoft.com/office/drawing/2014/main" id="{B746BCB3-CB60-52E0-6BC0-08F6FC3E1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490"/>
            <a:ext cx="12192000" cy="4601019"/>
          </a:xfrm>
          <a:prstGeom prst="rect">
            <a:avLst/>
          </a:prstGeom>
        </p:spPr>
      </p:pic>
      <p:sp>
        <p:nvSpPr>
          <p:cNvPr id="3" name="Content Placeholder 2">
            <a:extLst>
              <a:ext uri="{FF2B5EF4-FFF2-40B4-BE49-F238E27FC236}">
                <a16:creationId xmlns:a16="http://schemas.microsoft.com/office/drawing/2014/main" id="{A4F7A2BB-B7A4-399A-39F1-45C423A879F6}"/>
              </a:ext>
            </a:extLst>
          </p:cNvPr>
          <p:cNvSpPr>
            <a:spLocks noGrp="1"/>
          </p:cNvSpPr>
          <p:nvPr>
            <p:ph idx="1"/>
          </p:nvPr>
        </p:nvSpPr>
        <p:spPr>
          <a:xfrm>
            <a:off x="148281" y="1194486"/>
            <a:ext cx="11928389" cy="5552303"/>
          </a:xfrm>
        </p:spPr>
        <p:txBody>
          <a:bodyPr>
            <a:noAutofit/>
          </a:bodyPr>
          <a:lstStyle/>
          <a:p>
            <a:r>
              <a:rPr lang="ru-RU" sz="3200" dirty="0"/>
              <a:t>To је најпознатија риба међу крупном плавом рибом. Тело јој је мишићаво и снажно, вретенастог облика. Пераја су јој танка, обично плава. </a:t>
            </a:r>
          </a:p>
          <a:p>
            <a:r>
              <a:rPr lang="ru-RU" sz="3200" dirty="0"/>
              <a:t>Одличан је пливач, али у мањим просторима није окретна. </a:t>
            </a:r>
          </a:p>
          <a:p>
            <a:r>
              <a:rPr lang="ru-RU" sz="3200" dirty="0"/>
              <a:t>Нараста до </a:t>
            </a:r>
            <a:r>
              <a:rPr lang="ru-RU" sz="3200" b="1" dirty="0">
                <a:solidFill>
                  <a:srgbClr val="FF0000"/>
                </a:solidFill>
              </a:rPr>
              <a:t>4 м дужине и 600 кг тежине. </a:t>
            </a:r>
            <a:r>
              <a:rPr lang="ru-RU" sz="3200" dirty="0"/>
              <a:t>Средња ловна тежина туне у Јадранском мору </a:t>
            </a:r>
            <a:r>
              <a:rPr lang="ru-RU" sz="3200" b="1" dirty="0">
                <a:solidFill>
                  <a:srgbClr val="FF0000"/>
                </a:solidFill>
              </a:rPr>
              <a:t>не прелази 12 кг</a:t>
            </a:r>
            <a:r>
              <a:rPr lang="ru-RU" sz="3200" dirty="0"/>
              <a:t>. </a:t>
            </a:r>
          </a:p>
          <a:p>
            <a:r>
              <a:rPr lang="ru-RU" sz="3200" dirty="0"/>
              <a:t>Храни се свим врстама плаве рибе, мада се може хранити и другим врстама риба. Напада јата сардела, слеђева и скуша. </a:t>
            </a:r>
          </a:p>
          <a:p>
            <a:r>
              <a:rPr lang="ru-RU" sz="3200" dirty="0"/>
              <a:t>Боја јој је тамномодра, скоро црна, а према трбуху и глави светлоплава. </a:t>
            </a:r>
          </a:p>
          <a:p>
            <a:r>
              <a:rPr lang="ru-RU" sz="3200" dirty="0"/>
              <a:t>Мрести се у пролеће кад се приближава обалним водама. </a:t>
            </a:r>
            <a:endParaRPr lang="sr-Latn-RS" sz="3200" dirty="0"/>
          </a:p>
        </p:txBody>
      </p:sp>
    </p:spTree>
    <p:extLst>
      <p:ext uri="{BB962C8B-B14F-4D97-AF65-F5344CB8AC3E}">
        <p14:creationId xmlns:p14="http://schemas.microsoft.com/office/powerpoint/2010/main" val="3723125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4758EF-1A7D-E4A0-A2B7-F9C5BD437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270" y="289303"/>
            <a:ext cx="5542563" cy="6651075"/>
          </a:xfrm>
          <a:prstGeom prst="rect">
            <a:avLst/>
          </a:prstGeom>
        </p:spPr>
      </p:pic>
      <p:sp>
        <p:nvSpPr>
          <p:cNvPr id="3" name="Content Placeholder 2">
            <a:extLst>
              <a:ext uri="{FF2B5EF4-FFF2-40B4-BE49-F238E27FC236}">
                <a16:creationId xmlns:a16="http://schemas.microsoft.com/office/drawing/2014/main" id="{CC931BD4-56AF-CFD3-3403-24F613B19911}"/>
              </a:ext>
            </a:extLst>
          </p:cNvPr>
          <p:cNvSpPr>
            <a:spLocks noGrp="1"/>
          </p:cNvSpPr>
          <p:nvPr>
            <p:ph idx="1"/>
          </p:nvPr>
        </p:nvSpPr>
        <p:spPr>
          <a:xfrm>
            <a:off x="255373" y="1524000"/>
            <a:ext cx="11936627" cy="5173362"/>
          </a:xfrm>
        </p:spPr>
        <p:txBody>
          <a:bodyPr>
            <a:normAutofit/>
          </a:bodyPr>
          <a:lstStyle/>
          <a:p>
            <a:r>
              <a:rPr lang="ru-RU" sz="3200" dirty="0"/>
              <a:t>Једини непријатељи туне су морски пси. Tуна насељава цело Јадранско море без обзира на дубину и удаљеност од обале. </a:t>
            </a:r>
          </a:p>
          <a:p>
            <a:r>
              <a:rPr lang="ru-RU" sz="3200" dirty="0"/>
              <a:t>Месо ове рибе је врло цењено и укусно, а нарочито је цењен трбушни део тела. </a:t>
            </a:r>
          </a:p>
          <a:p>
            <a:r>
              <a:rPr lang="ru-RU" sz="3200" dirty="0"/>
              <a:t>Најчешће се пече (грилира) и пржи. </a:t>
            </a:r>
          </a:p>
          <a:p>
            <a:r>
              <a:rPr lang="ru-RU" sz="3200" dirty="0"/>
              <a:t>У продаји се појављује замрзнута и димљена. Највише се конзервира и као таква употребљава се за припремање предјела. Туна је посебно укусна маринирана. </a:t>
            </a:r>
          </a:p>
          <a:p>
            <a:r>
              <a:rPr lang="ru-RU" sz="3200" dirty="0"/>
              <a:t>Из јетре туне ваде се вредна витаминска уља а из гуштераче инсулин. Ако није свеже, месо туне може изазвати тровање</a:t>
            </a:r>
            <a:endParaRPr lang="sr-Latn-RS" sz="3200" dirty="0"/>
          </a:p>
        </p:txBody>
      </p:sp>
      <p:sp>
        <p:nvSpPr>
          <p:cNvPr id="4" name="Title 1">
            <a:extLst>
              <a:ext uri="{FF2B5EF4-FFF2-40B4-BE49-F238E27FC236}">
                <a16:creationId xmlns:a16="http://schemas.microsoft.com/office/drawing/2014/main" id="{F9FB1E3D-A179-FC52-9BEC-7376D7C91410}"/>
              </a:ext>
            </a:extLst>
          </p:cNvPr>
          <p:cNvSpPr>
            <a:spLocks noGrp="1"/>
          </p:cNvSpPr>
          <p:nvPr>
            <p:ph type="title"/>
          </p:nvPr>
        </p:nvSpPr>
        <p:spPr>
          <a:xfrm>
            <a:off x="838200" y="365125"/>
            <a:ext cx="10515600" cy="763459"/>
          </a:xfrm>
        </p:spPr>
        <p:txBody>
          <a:bodyPr/>
          <a:lstStyle/>
          <a:p>
            <a:r>
              <a:rPr lang="sr-Cyrl-RS" dirty="0"/>
              <a:t>Туна</a:t>
            </a:r>
            <a:endParaRPr lang="sr-Latn-RS" dirty="0"/>
          </a:p>
        </p:txBody>
      </p:sp>
    </p:spTree>
    <p:extLst>
      <p:ext uri="{BB962C8B-B14F-4D97-AF65-F5344CB8AC3E}">
        <p14:creationId xmlns:p14="http://schemas.microsoft.com/office/powerpoint/2010/main" val="1413451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6485-421D-84C2-0D1B-5806174A2B1F}"/>
              </a:ext>
            </a:extLst>
          </p:cNvPr>
          <p:cNvSpPr>
            <a:spLocks noGrp="1"/>
          </p:cNvSpPr>
          <p:nvPr>
            <p:ph type="title"/>
          </p:nvPr>
        </p:nvSpPr>
        <p:spPr/>
        <p:txBody>
          <a:bodyPr/>
          <a:lstStyle/>
          <a:p>
            <a:r>
              <a:rPr lang="sr-Cyrl-RS" dirty="0"/>
              <a:t>Лист</a:t>
            </a:r>
            <a:endParaRPr lang="sr-Latn-RS" dirty="0"/>
          </a:p>
        </p:txBody>
      </p:sp>
      <p:sp>
        <p:nvSpPr>
          <p:cNvPr id="3" name="Content Placeholder 2">
            <a:extLst>
              <a:ext uri="{FF2B5EF4-FFF2-40B4-BE49-F238E27FC236}">
                <a16:creationId xmlns:a16="http://schemas.microsoft.com/office/drawing/2014/main" id="{A49432C8-AE77-12F5-CA99-9C07F9091A55}"/>
              </a:ext>
            </a:extLst>
          </p:cNvPr>
          <p:cNvSpPr>
            <a:spLocks noGrp="1"/>
          </p:cNvSpPr>
          <p:nvPr>
            <p:ph idx="1"/>
          </p:nvPr>
        </p:nvSpPr>
        <p:spPr>
          <a:xfrm>
            <a:off x="819509" y="1777042"/>
            <a:ext cx="10534291" cy="4399921"/>
          </a:xfrm>
        </p:spPr>
        <p:txBody>
          <a:bodyPr>
            <a:normAutofit fontScale="85000" lnSpcReduction="20000"/>
          </a:bodyPr>
          <a:lstStyle/>
          <a:p>
            <a:r>
              <a:rPr lang="ru-RU" dirty="0"/>
              <a:t>Тело листа је изузетно чврсто са развијеним костуром, спљоштено, очи су ситне, уста бочно изражена, репно пераје слабо развијено а леђно се протеже од очију до репног пераја па је зато слаб пливач. Држи се углавном песковито-муљевитог дна које му највише одговара. Укопа се у муљ тако да му само глава вири из њега. Храни се свим ситним животињама, а највише рачићима, црвима, рибицама и рибљом ларвом. Боја листа је сивкаста или смеђа, с прелазима у жућкасту и истачкана црнкастим мрљама. Нараста до 50 цм и достиже тежину од 1 кг. Средња ловна тежина је око 0,25 кг. Најгушћа насеља листа су око залива и речних ушћа. Месо листа је врло цењено и тражено, беле је боје, чврсто и врло укусно. Због свог квалитета заузима значајно место код нас и у свету. Лист се може пећи (грилирати), пржити, поширати, а филети се припремају и као хладно предјело. Листовима тежине 180-200 г не мора се скидати кожа, док је за веће примерке, као и за филирање то обавезно. Приликом припреме целог листа добро је извадити му кичмену кост и одрезати пераја</a:t>
            </a:r>
            <a:endParaRPr lang="sr-Latn-RS" dirty="0"/>
          </a:p>
        </p:txBody>
      </p:sp>
    </p:spTree>
    <p:extLst>
      <p:ext uri="{BB962C8B-B14F-4D97-AF65-F5344CB8AC3E}">
        <p14:creationId xmlns:p14="http://schemas.microsoft.com/office/powerpoint/2010/main" val="354197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F1A2-CCFE-476F-A723-E8903E2BB239}"/>
              </a:ext>
            </a:extLst>
          </p:cNvPr>
          <p:cNvSpPr>
            <a:spLocks noGrp="1"/>
          </p:cNvSpPr>
          <p:nvPr>
            <p:ph type="title"/>
          </p:nvPr>
        </p:nvSpPr>
        <p:spPr/>
        <p:txBody>
          <a:bodyPr/>
          <a:lstStyle/>
          <a:p>
            <a:r>
              <a:rPr lang="ru-RU" dirty="0"/>
              <a:t>Рибе</a:t>
            </a:r>
            <a:endParaRPr lang="sr-Latn-RS" dirty="0"/>
          </a:p>
        </p:txBody>
      </p:sp>
      <p:sp>
        <p:nvSpPr>
          <p:cNvPr id="3" name="Content Placeholder 2">
            <a:extLst>
              <a:ext uri="{FF2B5EF4-FFF2-40B4-BE49-F238E27FC236}">
                <a16:creationId xmlns:a16="http://schemas.microsoft.com/office/drawing/2014/main" id="{3CFB148B-1EF2-8DEC-6AF9-FCE332CC4562}"/>
              </a:ext>
            </a:extLst>
          </p:cNvPr>
          <p:cNvSpPr>
            <a:spLocks noGrp="1"/>
          </p:cNvSpPr>
          <p:nvPr>
            <p:ph idx="1"/>
          </p:nvPr>
        </p:nvSpPr>
        <p:spPr>
          <a:xfrm>
            <a:off x="189781" y="1423358"/>
            <a:ext cx="11792310" cy="5365631"/>
          </a:xfrm>
        </p:spPr>
        <p:txBody>
          <a:bodyPr>
            <a:normAutofit lnSpcReduction="10000"/>
          </a:bodyPr>
          <a:lstStyle/>
          <a:p>
            <a:r>
              <a:rPr lang="ru-RU" dirty="0"/>
              <a:t>Облик тела риба потпуно је прилагођен условима околине, односно животу и кретању у воденој средини. Рибе имају најчешће вретенасто и обично благо бочно спљоштено тело. Брзи пливачи имају цилиндрично и издужено тело једнаке висине и ширине у пределу трупа са јаче зашиљеном главом и обично спљоштеним репом. То су морски пси, туне и друге грабљивице. </a:t>
            </a:r>
            <a:endParaRPr lang="en-US" dirty="0"/>
          </a:p>
          <a:p>
            <a:r>
              <a:rPr lang="ru-RU" dirty="0"/>
              <a:t>Вретенасто и благо бочно спљоштено тело са овалним бочним попречним пресеком трупа имају брзи пливачи, које припадају рибама брзих текућих вода. </a:t>
            </a:r>
            <a:endParaRPr lang="en-US" dirty="0"/>
          </a:p>
          <a:p>
            <a:r>
              <a:rPr lang="ru-RU" dirty="0"/>
              <a:t>Чунасто тело, јаче бочно спљоштено имају рибе мирних вода којима облик тела омогућава да се крећу међу густом вегетацијом и између пукотина у стенама. Ове рибе су знатно спорији пливачи. У ову групу спадају неке слатководне рибе (шаран, гргеч, деверика) и морске (орада, зубатац, салпа).</a:t>
            </a:r>
            <a:endParaRPr lang="sr-Latn-RS" dirty="0"/>
          </a:p>
        </p:txBody>
      </p:sp>
    </p:spTree>
    <p:extLst>
      <p:ext uri="{BB962C8B-B14F-4D97-AF65-F5344CB8AC3E}">
        <p14:creationId xmlns:p14="http://schemas.microsoft.com/office/powerpoint/2010/main" val="2782256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4471-7DE1-B284-4EFB-2BD32844A928}"/>
              </a:ext>
            </a:extLst>
          </p:cNvPr>
          <p:cNvSpPr>
            <a:spLocks noGrp="1"/>
          </p:cNvSpPr>
          <p:nvPr>
            <p:ph type="title"/>
          </p:nvPr>
        </p:nvSpPr>
        <p:spPr/>
        <p:txBody>
          <a:bodyPr/>
          <a:lstStyle/>
          <a:p>
            <a:r>
              <a:rPr lang="sr-Cyrl-RS" dirty="0"/>
              <a:t>Трља, барбун</a:t>
            </a:r>
            <a:endParaRPr lang="sr-Latn-RS" dirty="0"/>
          </a:p>
        </p:txBody>
      </p:sp>
      <p:sp>
        <p:nvSpPr>
          <p:cNvPr id="3" name="Content Placeholder 2">
            <a:extLst>
              <a:ext uri="{FF2B5EF4-FFF2-40B4-BE49-F238E27FC236}">
                <a16:creationId xmlns:a16="http://schemas.microsoft.com/office/drawing/2014/main" id="{8F6742CE-3A16-821C-D0B6-F86ADD05F50A}"/>
              </a:ext>
            </a:extLst>
          </p:cNvPr>
          <p:cNvSpPr>
            <a:spLocks noGrp="1"/>
          </p:cNvSpPr>
          <p:nvPr>
            <p:ph idx="1"/>
          </p:nvPr>
        </p:nvSpPr>
        <p:spPr>
          <a:xfrm>
            <a:off x="838200" y="1802921"/>
            <a:ext cx="10515600" cy="4374042"/>
          </a:xfrm>
        </p:spPr>
        <p:txBody>
          <a:bodyPr>
            <a:normAutofit/>
          </a:bodyPr>
          <a:lstStyle/>
          <a:p>
            <a:r>
              <a:rPr lang="ru-RU" sz="3200" dirty="0"/>
              <a:t>Боја јој је наранџасторумена, а према трбуху бледа. Нараста до 50 цм и достиже тежину до 1,2 кг. Средња ловна тежина је око 0,12 кг. Мрести се у другој половини пролећа и почетком лета. Најчешће се налази између 10 м и 80 м дубине. Живи углавном на равном дну. Месо трље је одличног укуса и цени се више од меса било које друге рибе јер је белкасто, сочно и специјалног укуса. Припрема се тако што се пече (грилира) или пржи. Због веома чврстог меса припрема се и на бродет.</a:t>
            </a:r>
            <a:endParaRPr lang="sr-Latn-RS" sz="3200" dirty="0"/>
          </a:p>
        </p:txBody>
      </p:sp>
    </p:spTree>
    <p:extLst>
      <p:ext uri="{BB962C8B-B14F-4D97-AF65-F5344CB8AC3E}">
        <p14:creationId xmlns:p14="http://schemas.microsoft.com/office/powerpoint/2010/main" val="3279183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5E08-8467-45D8-4845-CD49EA5E3858}"/>
              </a:ext>
            </a:extLst>
          </p:cNvPr>
          <p:cNvSpPr>
            <a:spLocks noGrp="1"/>
          </p:cNvSpPr>
          <p:nvPr>
            <p:ph type="title"/>
          </p:nvPr>
        </p:nvSpPr>
        <p:spPr/>
        <p:txBody>
          <a:bodyPr/>
          <a:lstStyle/>
          <a:p>
            <a:r>
              <a:rPr lang="sr-Cyrl-RS" dirty="0"/>
              <a:t>Ослић</a:t>
            </a:r>
            <a:endParaRPr lang="sr-Latn-RS" dirty="0"/>
          </a:p>
        </p:txBody>
      </p:sp>
      <p:sp>
        <p:nvSpPr>
          <p:cNvPr id="3" name="Content Placeholder 2">
            <a:extLst>
              <a:ext uri="{FF2B5EF4-FFF2-40B4-BE49-F238E27FC236}">
                <a16:creationId xmlns:a16="http://schemas.microsoft.com/office/drawing/2014/main" id="{6FE68D97-A265-0D49-2B94-CC459B89213F}"/>
              </a:ext>
            </a:extLst>
          </p:cNvPr>
          <p:cNvSpPr>
            <a:spLocks noGrp="1"/>
          </p:cNvSpPr>
          <p:nvPr>
            <p:ph idx="1"/>
          </p:nvPr>
        </p:nvSpPr>
        <p:spPr/>
        <p:txBody>
          <a:bodyPr>
            <a:normAutofit fontScale="92500" lnSpcReduction="20000"/>
          </a:bodyPr>
          <a:lstStyle/>
          <a:p>
            <a:r>
              <a:rPr lang="sr-Cyrl-RS" dirty="0"/>
              <a:t>Тело му је издужено и нежно грађено, према глави шире, доња чељуст дужа од горње, зуби необично оштри, крљушт веома ситна и лако се скида. Боја му је сивосребрнаста, према трбуху прелази у белу. Нараста до 95 цм и достиже тежину до 5 кг. Средња ловна тежина му је око 0,20 кг. Веома је прождрљив, храни се рибама и раковима. Прогони јата плавих риба. </a:t>
            </a:r>
            <a:r>
              <a:rPr lang="sr-Latn-RS" dirty="0"/>
              <a:t>He </a:t>
            </a:r>
            <a:r>
              <a:rPr lang="sr-Cyrl-RS" dirty="0"/>
              <a:t>зависи од врсте морског дна, али се ипак најрадије задржава на муљевитопесковитом дну. Дању се држи морског дна а ноћу исплива неколико метара изнад дна. Месо ослића је укусно и веома цењено јер је нежно, меко и без масноће па је лако пробављиво. Може се припремати на разне начине, али најчешће се кува, суши, пржи на жару и пошира.Због своје грађе месо ослића је подложно кварењу па се, према томе, њиме мора правилно руковати и брзо заледити. Јетра ослића тежи 3% од укупне тежине тела. Веома је цењена пржена</a:t>
            </a:r>
            <a:endParaRPr lang="sr-Latn-RS" dirty="0"/>
          </a:p>
        </p:txBody>
      </p:sp>
    </p:spTree>
    <p:extLst>
      <p:ext uri="{BB962C8B-B14F-4D97-AF65-F5344CB8AC3E}">
        <p14:creationId xmlns:p14="http://schemas.microsoft.com/office/powerpoint/2010/main" val="1373302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98A1-4A68-A9E3-3CF3-1FC7D3504A97}"/>
              </a:ext>
            </a:extLst>
          </p:cNvPr>
          <p:cNvSpPr>
            <a:spLocks noGrp="1"/>
          </p:cNvSpPr>
          <p:nvPr>
            <p:ph type="title"/>
          </p:nvPr>
        </p:nvSpPr>
        <p:spPr/>
        <p:txBody>
          <a:bodyPr/>
          <a:lstStyle/>
          <a:p>
            <a:r>
              <a:rPr lang="sr-Cyrl-RS" dirty="0"/>
              <a:t>Ковач</a:t>
            </a:r>
            <a:endParaRPr lang="sr-Latn-RS" dirty="0"/>
          </a:p>
        </p:txBody>
      </p:sp>
      <p:sp>
        <p:nvSpPr>
          <p:cNvPr id="3" name="Content Placeholder 2">
            <a:extLst>
              <a:ext uri="{FF2B5EF4-FFF2-40B4-BE49-F238E27FC236}">
                <a16:creationId xmlns:a16="http://schemas.microsoft.com/office/drawing/2014/main" id="{A529927A-9F9A-8E93-4AD9-B3D35BF280CD}"/>
              </a:ext>
            </a:extLst>
          </p:cNvPr>
          <p:cNvSpPr>
            <a:spLocks noGrp="1"/>
          </p:cNvSpPr>
          <p:nvPr>
            <p:ph idx="1"/>
          </p:nvPr>
        </p:nvSpPr>
        <p:spPr/>
        <p:txBody>
          <a:bodyPr>
            <a:normAutofit lnSpcReduction="10000"/>
          </a:bodyPr>
          <a:lstStyle/>
          <a:p>
            <a:r>
              <a:rPr lang="ru-RU" dirty="0"/>
              <a:t>Боја му је сивомаслинаста, а са обе стране бока има тамну мрљу која је обавијена светлијим рубом. Нараста до 60 цм а достиже тежину до 3 кг. Средња ловна тежина му је око 0,50 кг. Мрести се у пролеће. Тело ковача је карактеристичног облика, овално и јако бочно спљоштено са главом која заузима ¼ тела. Сталан је само на муљевитом и муљевито-песковитом дну, ретко се задржава на тврдим подлогама. Месо ковача је укусно и доста цењено. Јетра и икра се такође једу. Тежина јетре износи 2-5 % од укупне тежине тела. Углавном се кува (лешо), али добар је и печен (грилиран), поширан или на бродет. Приликом чишћења треба бити опрезан јер су честе и болне повреде које проузрокују прва леђна пераја, док су остала пераја осредње развијена</a:t>
            </a:r>
            <a:endParaRPr lang="sr-Latn-RS" dirty="0"/>
          </a:p>
        </p:txBody>
      </p:sp>
    </p:spTree>
    <p:extLst>
      <p:ext uri="{BB962C8B-B14F-4D97-AF65-F5344CB8AC3E}">
        <p14:creationId xmlns:p14="http://schemas.microsoft.com/office/powerpoint/2010/main" val="25701471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829F-27C0-942D-0CBC-39774F8E0519}"/>
              </a:ext>
            </a:extLst>
          </p:cNvPr>
          <p:cNvSpPr>
            <a:spLocks noGrp="1"/>
          </p:cNvSpPr>
          <p:nvPr>
            <p:ph type="title"/>
          </p:nvPr>
        </p:nvSpPr>
        <p:spPr/>
        <p:txBody>
          <a:bodyPr/>
          <a:lstStyle/>
          <a:p>
            <a:r>
              <a:rPr lang="sr-Cyrl-RS" dirty="0"/>
              <a:t>Гоф</a:t>
            </a:r>
            <a:endParaRPr lang="sr-Latn-RS" dirty="0"/>
          </a:p>
        </p:txBody>
      </p:sp>
      <p:sp>
        <p:nvSpPr>
          <p:cNvPr id="3" name="Content Placeholder 2">
            <a:extLst>
              <a:ext uri="{FF2B5EF4-FFF2-40B4-BE49-F238E27FC236}">
                <a16:creationId xmlns:a16="http://schemas.microsoft.com/office/drawing/2014/main" id="{C2695B39-4BD5-C307-1A9B-A1286055770B}"/>
              </a:ext>
            </a:extLst>
          </p:cNvPr>
          <p:cNvSpPr>
            <a:spLocks noGrp="1"/>
          </p:cNvSpPr>
          <p:nvPr>
            <p:ph idx="1"/>
          </p:nvPr>
        </p:nvSpPr>
        <p:spPr/>
        <p:txBody>
          <a:bodyPr/>
          <a:lstStyle/>
          <a:p>
            <a:r>
              <a:rPr lang="ru-RU" dirty="0"/>
              <a:t>Боја му је сребрнкастосива. Нараста до 155 цм и достиже тежину од 52 кг. Средња ловна тежина гофа je око 2 кг. Тело му је складно грађено. </a:t>
            </a:r>
          </a:p>
          <a:p>
            <a:r>
              <a:rPr lang="ru-RU" dirty="0"/>
              <a:t>Распрострањен је по целом Јадранском мору. У топлим месецима прилази сасвим близу обали без обзира на врсту дна и дубину. Стална станишта су му стрме обале. Млађе рибе се крећу у плићим водама и увек у оним просторима која су отворена према пучини. Углавном живе у јатима</a:t>
            </a:r>
            <a:endParaRPr lang="sr-Latn-RS" dirty="0"/>
          </a:p>
        </p:txBody>
      </p:sp>
    </p:spTree>
    <p:extLst>
      <p:ext uri="{BB962C8B-B14F-4D97-AF65-F5344CB8AC3E}">
        <p14:creationId xmlns:p14="http://schemas.microsoft.com/office/powerpoint/2010/main" val="3283784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34E6-9BAE-2B79-84B4-CEB665422091}"/>
              </a:ext>
            </a:extLst>
          </p:cNvPr>
          <p:cNvSpPr>
            <a:spLocks noGrp="1"/>
          </p:cNvSpPr>
          <p:nvPr>
            <p:ph type="title"/>
          </p:nvPr>
        </p:nvSpPr>
        <p:spPr/>
        <p:txBody>
          <a:bodyPr/>
          <a:lstStyle/>
          <a:p>
            <a:r>
              <a:rPr lang="sr-Cyrl-RS" dirty="0"/>
              <a:t>Ража-Каменица</a:t>
            </a:r>
            <a:endParaRPr lang="sr-Latn-RS" dirty="0"/>
          </a:p>
        </p:txBody>
      </p:sp>
      <p:sp>
        <p:nvSpPr>
          <p:cNvPr id="3" name="Content Placeholder 2">
            <a:extLst>
              <a:ext uri="{FF2B5EF4-FFF2-40B4-BE49-F238E27FC236}">
                <a16:creationId xmlns:a16="http://schemas.microsoft.com/office/drawing/2014/main" id="{5615B3A6-C36A-43A8-C187-DBF9B5266F4D}"/>
              </a:ext>
            </a:extLst>
          </p:cNvPr>
          <p:cNvSpPr>
            <a:spLocks noGrp="1"/>
          </p:cNvSpPr>
          <p:nvPr>
            <p:ph idx="1"/>
          </p:nvPr>
        </p:nvSpPr>
        <p:spPr/>
        <p:txBody>
          <a:bodyPr>
            <a:normAutofit fontScale="77500" lnSpcReduction="20000"/>
          </a:bodyPr>
          <a:lstStyle/>
          <a:p>
            <a:r>
              <a:rPr lang="ru-RU" dirty="0"/>
              <a:t>Основно телесно обележје раже јесу спљоштено тело у облику ромба, хрскавичав костур, храпава кожа с израженим бодљама. Осим тога, обавијена је и слојем слузи. Уста се налазе у доњем делу тела. Боја тела је мање-више сивкаста, ишарана црнкастим и смеђим мрљама. Доња страна тела је беле боје. Нараста до 1,10 м и достиже тежину око 8 кг. Средња ловна тежина раже је око 1,5 kg. Храни се раковима, рибама, лигњама, морским јежевима. За ражу је карактеристично и то што има унутрашњу оплодњу коју омогућују полни органи мужјака - pterigopodij. Јаја се налазе у четвртастим рожнатим кесама. Мресте се током зиме и у пролеће. Ража насељава цело Јадранско море 20-400 м дубине, али најгушћа насеља су између 40 м и 50 м. Задржава се на муљевито-песковитом дну. Ража се може ловити током целе године, али се најчешће лови од пролећа до јесени.Ража има запажену и сталну привредну важност. Месо раже је врло укусно и тражено. При припреми кожа се дере и одстрањује се слуз и бодље. Може се припремати на разне начине, али најчешће се пржи и пошира. У неким нордијским земљама соле је и суше на диму. Јетра раже се такође употребљава и износи 3-5 % од укупне тежине тела. Филети раже су одлични поховани.Приликом чишћења треба одстранити сваки делић утробе с читавим аналним отвором и полним органима, јер се у противном осећа јак мирис амонијака</a:t>
            </a:r>
            <a:endParaRPr lang="sr-Latn-RS" dirty="0"/>
          </a:p>
        </p:txBody>
      </p:sp>
    </p:spTree>
    <p:extLst>
      <p:ext uri="{BB962C8B-B14F-4D97-AF65-F5344CB8AC3E}">
        <p14:creationId xmlns:p14="http://schemas.microsoft.com/office/powerpoint/2010/main" val="3053749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F512-6692-15AB-33ED-B0F11D6011D7}"/>
              </a:ext>
            </a:extLst>
          </p:cNvPr>
          <p:cNvSpPr>
            <a:spLocks noGrp="1"/>
          </p:cNvSpPr>
          <p:nvPr>
            <p:ph type="title"/>
          </p:nvPr>
        </p:nvSpPr>
        <p:spPr/>
        <p:txBody>
          <a:bodyPr/>
          <a:lstStyle/>
          <a:p>
            <a:r>
              <a:rPr lang="sr-Cyrl-RS" dirty="0"/>
              <a:t>Јесетра</a:t>
            </a:r>
            <a:endParaRPr lang="sr-Latn-RS" dirty="0"/>
          </a:p>
        </p:txBody>
      </p:sp>
      <p:sp>
        <p:nvSpPr>
          <p:cNvPr id="3" name="Content Placeholder 2">
            <a:extLst>
              <a:ext uri="{FF2B5EF4-FFF2-40B4-BE49-F238E27FC236}">
                <a16:creationId xmlns:a16="http://schemas.microsoft.com/office/drawing/2014/main" id="{3DDADBFC-45BE-FED0-6389-8C85C4F004A6}"/>
              </a:ext>
            </a:extLst>
          </p:cNvPr>
          <p:cNvSpPr>
            <a:spLocks noGrp="1"/>
          </p:cNvSpPr>
          <p:nvPr>
            <p:ph idx="1"/>
          </p:nvPr>
        </p:nvSpPr>
        <p:spPr/>
        <p:txBody>
          <a:bodyPr/>
          <a:lstStyle/>
          <a:p>
            <a:r>
              <a:rPr lang="ru-RU" dirty="0"/>
              <a:t>Нараста до 6 м и достиже тежину до 1000 кг. Средња ловна тежина јесетре је око 5 кг.Мрести се зими и у пролеће. Распрострањеност: јесетра насељава цело Јадранско море до 200 m дубине. Држи се муљевитог дна, углавном уз обалу. Најчешће се може наћи око речних ушћа. Северно и Балтичко море је домовина јесетри, има је и у Атланском океану и у Средоземном мору. Месо јесетре је цењено више него месо других риба Јадранског мора, али цене га само прави познаваоци морске рибе. Пре припреме треба огулити кожу. Најукуснија је печена.Од икре се прави кавијар</a:t>
            </a:r>
            <a:endParaRPr lang="sr-Latn-RS" dirty="0"/>
          </a:p>
        </p:txBody>
      </p:sp>
    </p:spTree>
    <p:extLst>
      <p:ext uri="{BB962C8B-B14F-4D97-AF65-F5344CB8AC3E}">
        <p14:creationId xmlns:p14="http://schemas.microsoft.com/office/powerpoint/2010/main" val="15413383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488D-E803-3632-5E33-184E35F181CA}"/>
              </a:ext>
            </a:extLst>
          </p:cNvPr>
          <p:cNvSpPr>
            <a:spLocks noGrp="1"/>
          </p:cNvSpPr>
          <p:nvPr>
            <p:ph type="title"/>
          </p:nvPr>
        </p:nvSpPr>
        <p:spPr/>
        <p:txBody>
          <a:bodyPr/>
          <a:lstStyle/>
          <a:p>
            <a:r>
              <a:rPr lang="sr-Cyrl-RS" dirty="0"/>
              <a:t>Шкарпина</a:t>
            </a:r>
            <a:endParaRPr lang="sr-Latn-RS" dirty="0"/>
          </a:p>
        </p:txBody>
      </p:sp>
      <p:sp>
        <p:nvSpPr>
          <p:cNvPr id="3" name="Content Placeholder 2">
            <a:extLst>
              <a:ext uri="{FF2B5EF4-FFF2-40B4-BE49-F238E27FC236}">
                <a16:creationId xmlns:a16="http://schemas.microsoft.com/office/drawing/2014/main" id="{048E1223-49F8-DC33-F3DE-73A6C3140D3E}"/>
              </a:ext>
            </a:extLst>
          </p:cNvPr>
          <p:cNvSpPr>
            <a:spLocks noGrp="1"/>
          </p:cNvSpPr>
          <p:nvPr>
            <p:ph idx="1"/>
          </p:nvPr>
        </p:nvSpPr>
        <p:spPr/>
        <p:txBody>
          <a:bodyPr/>
          <a:lstStyle/>
          <a:p>
            <a:r>
              <a:rPr lang="ru-RU" dirty="0"/>
              <a:t>Боја јој је од руменосмеђе до светлорумене. Нараста до 66 цм и достиже тежину до 5 кг. Средња ловна тежина joј је око 0,25 кг. Мрести се крајем пролећа и у првој половини лета.Тело јој је крупно са великом главом и великим устима Месо шкарпине је бело, врло укусно и тражено. Познат је бродет од шкарпине, али се и пече (грилира), шкарпина је веома укусна припремљена лешо. Од ње се припрема одлична рибља супа. Неки ресторани је припремају пржену на одреске или преполовљену.Приликом припремања треба бити опрезан јер на глави и на шкржном поклопцу има кожне привеске и бодље чији је убод болан и тешко зараста.</a:t>
            </a:r>
            <a:endParaRPr lang="sr-Latn-RS" dirty="0"/>
          </a:p>
        </p:txBody>
      </p:sp>
    </p:spTree>
    <p:extLst>
      <p:ext uri="{BB962C8B-B14F-4D97-AF65-F5344CB8AC3E}">
        <p14:creationId xmlns:p14="http://schemas.microsoft.com/office/powerpoint/2010/main" val="2258295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B32E-6821-B6C6-59C9-82285F0F1EC7}"/>
              </a:ext>
            </a:extLst>
          </p:cNvPr>
          <p:cNvSpPr>
            <a:spLocks noGrp="1"/>
          </p:cNvSpPr>
          <p:nvPr>
            <p:ph type="title"/>
          </p:nvPr>
        </p:nvSpPr>
        <p:spPr/>
        <p:txBody>
          <a:bodyPr/>
          <a:lstStyle/>
          <a:p>
            <a:r>
              <a:rPr lang="sr-Cyrl-RS" dirty="0"/>
              <a:t>Бакалар</a:t>
            </a:r>
            <a:endParaRPr lang="sr-Latn-RS" dirty="0"/>
          </a:p>
        </p:txBody>
      </p:sp>
      <p:sp>
        <p:nvSpPr>
          <p:cNvPr id="3" name="Content Placeholder 2">
            <a:extLst>
              <a:ext uri="{FF2B5EF4-FFF2-40B4-BE49-F238E27FC236}">
                <a16:creationId xmlns:a16="http://schemas.microsoft.com/office/drawing/2014/main" id="{93053964-CAE9-64A0-DB9F-D48A1361DA3E}"/>
              </a:ext>
            </a:extLst>
          </p:cNvPr>
          <p:cNvSpPr>
            <a:spLocks noGrp="1"/>
          </p:cNvSpPr>
          <p:nvPr>
            <p:ph idx="1"/>
          </p:nvPr>
        </p:nvSpPr>
        <p:spPr/>
        <p:txBody>
          <a:bodyPr>
            <a:normAutofit fontScale="77500" lnSpcReduction="20000"/>
          </a:bodyPr>
          <a:lstStyle/>
          <a:p>
            <a:r>
              <a:rPr lang="ru-RU" dirty="0"/>
              <a:t>Има издужен облик тела. Најшири је одмах иза главе што му даје облик вретена. Боја коже му је на леђима зеленкаста или маслинастосмеђа, а веома често и пегава. ова риба живи у Атланском океану, самостално или у јатима на врло великим дубинама месо бакалара је веома фино и укусно. Продаје се искључиво сушен или услољен. Код нас се не може набавити у свежем стању. Бакалар сушен или усољен пре кувања мора се посебно обрадити. Ако је бакалар усољен треба га ставити у хладну воду и оставити у њој најмање 2 сата. Воду при томе треба променити неколико пута. Бакалар у промет најчешће долази без главе или у одресцима. Његови филеи се прже, припремају на млинарски начин или се поширају. Месо бакалара је добро за припрему крокета, стекова, ћуфти и других сличних јела. Очишћен и осушен познат је под именом суви бакалар или stockfisch или како га французи зову morue sechee. Расечен, усољен и осушен назива се слани бакалар или klippfisch или фаранцуски morue salee. Ова риба се веома често усољава на месту улова у бурад. Тада је познат под именом laberdan. Од бакаларове јетре прави се познато бакаларово уље. Често се замрзава и у филеима. У светској трговини рибом бакалар заузима друго место</a:t>
            </a:r>
            <a:endParaRPr lang="sr-Latn-RS" dirty="0"/>
          </a:p>
        </p:txBody>
      </p:sp>
    </p:spTree>
    <p:extLst>
      <p:ext uri="{BB962C8B-B14F-4D97-AF65-F5344CB8AC3E}">
        <p14:creationId xmlns:p14="http://schemas.microsoft.com/office/powerpoint/2010/main" val="528253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D6D4-41E4-6AE6-4A0B-13756279CB7F}"/>
              </a:ext>
            </a:extLst>
          </p:cNvPr>
          <p:cNvSpPr>
            <a:spLocks noGrp="1"/>
          </p:cNvSpPr>
          <p:nvPr>
            <p:ph type="title"/>
          </p:nvPr>
        </p:nvSpPr>
        <p:spPr/>
        <p:txBody>
          <a:bodyPr/>
          <a:lstStyle/>
          <a:p>
            <a:r>
              <a:rPr lang="sr-Cyrl-RS" dirty="0"/>
              <a:t>Кавијар</a:t>
            </a:r>
            <a:endParaRPr lang="sr-Latn-RS" dirty="0"/>
          </a:p>
        </p:txBody>
      </p:sp>
      <p:pic>
        <p:nvPicPr>
          <p:cNvPr id="4" name="Content Placeholder 3">
            <a:extLst>
              <a:ext uri="{FF2B5EF4-FFF2-40B4-BE49-F238E27FC236}">
                <a16:creationId xmlns:a16="http://schemas.microsoft.com/office/drawing/2014/main" id="{40DD0413-E6EF-DD9F-36FC-531AF59D4D97}"/>
              </a:ext>
            </a:extLst>
          </p:cNvPr>
          <p:cNvPicPr>
            <a:picLocks noGrp="1" noChangeAspect="1"/>
          </p:cNvPicPr>
          <p:nvPr>
            <p:ph idx="1"/>
          </p:nvPr>
        </p:nvPicPr>
        <p:blipFill>
          <a:blip r:embed="rId2"/>
          <a:stretch>
            <a:fillRect/>
          </a:stretch>
        </p:blipFill>
        <p:spPr>
          <a:xfrm>
            <a:off x="1153296" y="1365184"/>
            <a:ext cx="10200503" cy="5440269"/>
          </a:xfrm>
          <a:prstGeom prst="rect">
            <a:avLst/>
          </a:prstGeom>
        </p:spPr>
      </p:pic>
    </p:spTree>
    <p:extLst>
      <p:ext uri="{BB962C8B-B14F-4D97-AF65-F5344CB8AC3E}">
        <p14:creationId xmlns:p14="http://schemas.microsoft.com/office/powerpoint/2010/main" val="11244459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891C0-320B-4BBA-18DF-843FBA771958}"/>
              </a:ext>
            </a:extLst>
          </p:cNvPr>
          <p:cNvSpPr>
            <a:spLocks noGrp="1"/>
          </p:cNvSpPr>
          <p:nvPr>
            <p:ph idx="1"/>
          </p:nvPr>
        </p:nvSpPr>
        <p:spPr>
          <a:xfrm>
            <a:off x="222422" y="313038"/>
            <a:ext cx="11771870" cy="6450227"/>
          </a:xfrm>
        </p:spPr>
        <p:txBody>
          <a:bodyPr/>
          <a:lstStyle/>
          <a:p>
            <a:r>
              <a:rPr lang="sr-Cyrl-RS" dirty="0"/>
              <a:t>КАВИЈАР је феномен, егзотичан, оскудан, мистериозан доживљај. Као симбол луксуза, мала, деликатна јајашца јесетре плене нашу машту. Врло мало намирница има такву ауру. Било да је обичај у питању, или јединствена прилика у животу, конзумирање кавијара чини живот још узвишенијим. Без сумње, део шарма кавијара је његова ласцивна појава, али ако фали неки део у целој тој слици, онда овај деликатес не би могао поднети каприц моде. Темељ негове престижне репутације је чињеница да је заиста изванредан</a:t>
            </a:r>
            <a:endParaRPr lang="sr-Latn-RS" dirty="0"/>
          </a:p>
        </p:txBody>
      </p:sp>
    </p:spTree>
    <p:extLst>
      <p:ext uri="{BB962C8B-B14F-4D97-AF65-F5344CB8AC3E}">
        <p14:creationId xmlns:p14="http://schemas.microsoft.com/office/powerpoint/2010/main" val="167671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20B2-0D8F-CF54-5F84-9819B1690508}"/>
              </a:ext>
            </a:extLst>
          </p:cNvPr>
          <p:cNvSpPr>
            <a:spLocks noGrp="1"/>
          </p:cNvSpPr>
          <p:nvPr>
            <p:ph type="title"/>
          </p:nvPr>
        </p:nvSpPr>
        <p:spPr/>
        <p:txBody>
          <a:bodyPr/>
          <a:lstStyle/>
          <a:p>
            <a:r>
              <a:rPr lang="ru-RU" dirty="0"/>
              <a:t>Рибе</a:t>
            </a:r>
            <a:endParaRPr lang="sr-Latn-RS" dirty="0"/>
          </a:p>
        </p:txBody>
      </p:sp>
      <p:sp>
        <p:nvSpPr>
          <p:cNvPr id="3" name="Content Placeholder 2">
            <a:extLst>
              <a:ext uri="{FF2B5EF4-FFF2-40B4-BE49-F238E27FC236}">
                <a16:creationId xmlns:a16="http://schemas.microsoft.com/office/drawing/2014/main" id="{2FEC6F71-6707-BADF-6A5D-D1C0A484028A}"/>
              </a:ext>
            </a:extLst>
          </p:cNvPr>
          <p:cNvSpPr>
            <a:spLocks noGrp="1"/>
          </p:cNvSpPr>
          <p:nvPr>
            <p:ph idx="1"/>
          </p:nvPr>
        </p:nvSpPr>
        <p:spPr>
          <a:xfrm>
            <a:off x="250166" y="1440611"/>
            <a:ext cx="11800936" cy="5417389"/>
          </a:xfrm>
        </p:spPr>
        <p:txBody>
          <a:bodyPr>
            <a:normAutofit/>
          </a:bodyPr>
          <a:lstStyle/>
          <a:p>
            <a:r>
              <a:rPr lang="ru-RU" sz="3200" dirty="0"/>
              <a:t>Змијолико-цилиндрично тело са округлим пресеком у пределу трупа имају груј, јегуља, мурина и друге рибе. </a:t>
            </a:r>
            <a:endParaRPr lang="en-US" sz="3200" dirty="0"/>
          </a:p>
          <a:p>
            <a:r>
              <a:rPr lang="ru-RU" sz="3200" dirty="0"/>
              <a:t>Дорзовентрално спљоштено тело и релативно врло кратко</a:t>
            </a:r>
            <a:r>
              <a:rPr lang="en-US" sz="3200" dirty="0"/>
              <a:t>,</a:t>
            </a:r>
            <a:r>
              <a:rPr lang="ru-RU" sz="3200" dirty="0"/>
              <a:t> имају рибе који већи део живота проводе на дну. У ову групу риба спадају раже, голуб и слично. Ове рибе леже на трбуху који је беле, сиве или оловне боје. </a:t>
            </a:r>
            <a:endParaRPr lang="en-US" sz="3200" dirty="0"/>
          </a:p>
          <a:p>
            <a:r>
              <a:rPr lang="ru-RU" sz="3200" dirty="0"/>
              <a:t>Другу скупину чине рибе које леже на истом боку а то су: лист, разне врсте иверака итд. Овим рибама се оба ока налазе на једној страни тела што условљава асиметрију. </a:t>
            </a:r>
            <a:endParaRPr lang="en-US" sz="3200" dirty="0"/>
          </a:p>
        </p:txBody>
      </p:sp>
    </p:spTree>
    <p:extLst>
      <p:ext uri="{BB962C8B-B14F-4D97-AF65-F5344CB8AC3E}">
        <p14:creationId xmlns:p14="http://schemas.microsoft.com/office/powerpoint/2010/main" val="532659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A2B90-D284-1647-D612-29B7B075906D}"/>
              </a:ext>
            </a:extLst>
          </p:cNvPr>
          <p:cNvSpPr>
            <a:spLocks noGrp="1"/>
          </p:cNvSpPr>
          <p:nvPr>
            <p:ph idx="1"/>
          </p:nvPr>
        </p:nvSpPr>
        <p:spPr>
          <a:xfrm>
            <a:off x="376880" y="288325"/>
            <a:ext cx="11567985" cy="6409037"/>
          </a:xfrm>
        </p:spPr>
        <p:txBody>
          <a:bodyPr>
            <a:normAutofit/>
          </a:bodyPr>
          <a:lstStyle/>
          <a:p>
            <a:r>
              <a:rPr lang="ru-RU" dirty="0"/>
              <a:t>Сама реч кавијар долази од турске речи кхавyар, и односи се на сољена, неоплођена јајашца јесетре. Јесетра, члан породице Ascipenseridaе, може се наћи само у северној хемисфери. Неки примерци су веома велики, али су сви нежни. Ове безубе рибе имају праисторијско порекло, а тако и изгледају. Уместо крљуштима, прекривене су кошчатим плочицама. Многе врсте се враћају у слатке воде ради мрешћења, али за разлику од лососа не угину по завршетку посла већ живе и даље. Људи се хране месом и икром јесетре од давнина. Њихово неговање у соли је техника конзервисања која се користила одувек; постоје рељефи у Египту који описују рибаре како чувају кавијар у соли. Јесетра је била цењена у источном Медитерану. Ковани новац из Картагине садржао је слику јесетре. Аристотел је писао о овој риби и њеном производу у четвртом веку пре нове ере, док је поета Овид je назвао рибу ноблесом. Римљани су је служили у аристократским круговима на бујним гозбама. Јесетра није изловљавана само због меса или укусне икре, већ и ради бешике, извора желатинозне супстанце коришћене за бистрење вина</a:t>
            </a:r>
            <a:endParaRPr lang="sr-Latn-RS" dirty="0"/>
          </a:p>
        </p:txBody>
      </p:sp>
    </p:spTree>
    <p:extLst>
      <p:ext uri="{BB962C8B-B14F-4D97-AF65-F5344CB8AC3E}">
        <p14:creationId xmlns:p14="http://schemas.microsoft.com/office/powerpoint/2010/main" val="2074592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67402-8CD9-D318-7302-3F801CD37F6C}"/>
              </a:ext>
            </a:extLst>
          </p:cNvPr>
          <p:cNvSpPr>
            <a:spLocks noGrp="1"/>
          </p:cNvSpPr>
          <p:nvPr>
            <p:ph idx="1"/>
          </p:nvPr>
        </p:nvSpPr>
        <p:spPr>
          <a:xfrm>
            <a:off x="115330" y="378941"/>
            <a:ext cx="11821297" cy="6236043"/>
          </a:xfrm>
        </p:spPr>
        <p:txBody>
          <a:bodyPr>
            <a:noAutofit/>
          </a:bodyPr>
          <a:lstStyle/>
          <a:p>
            <a:r>
              <a:rPr lang="sr-Cyrl-RS" sz="3200" dirty="0"/>
              <a:t>Дубока повезаност Руса са јесетром потиче од чињенице да су најбогатија ловишта потицала из региона Каспијског језера и осталих руских река, али има везе и са преласком Руса у Хришћанство у десетом веку. Са прихватањем нових ортодоксних норми стигли су нови обичаји попут Великог поста, тако да нису смели јести месо па су се окретали јесетри и њеној икри. Нажалост, јесетра је пала под утицајем масовног изловљавања и индустријског загађивања европских река. Данас је реткост наћи јесетру у било којој европској реци. </a:t>
            </a:r>
          </a:p>
          <a:p>
            <a:r>
              <a:rPr lang="sr-Cyrl-RS" sz="3200" dirty="0"/>
              <a:t>По законској регулативи, рибља икра може бити обележена као кавијар само ако потиче од јесетре. Најзначајније од ових су: белуга (</a:t>
            </a:r>
            <a:r>
              <a:rPr lang="sr-Latn-RS" sz="3200" dirty="0"/>
              <a:t>Huso Huso); </a:t>
            </a:r>
            <a:r>
              <a:rPr lang="sr-Cyrl-RS" sz="3200" dirty="0"/>
              <a:t>руска јесетра (</a:t>
            </a:r>
            <a:r>
              <a:rPr lang="sr-Latn-RS" sz="3200" dirty="0"/>
              <a:t>Acipenser gueldenstaedti); </a:t>
            </a:r>
            <a:r>
              <a:rPr lang="sr-Cyrl-RS" sz="3200" dirty="0"/>
              <a:t>севруга (</a:t>
            </a:r>
            <a:r>
              <a:rPr lang="sr-Latn-RS" sz="3200" dirty="0"/>
              <a:t>A. stellatas); </a:t>
            </a:r>
            <a:r>
              <a:rPr lang="sr-Cyrl-RS" sz="3200" dirty="0"/>
              <a:t>и сим (</a:t>
            </a:r>
            <a:r>
              <a:rPr lang="sr-Latn-RS" sz="3200" dirty="0"/>
              <a:t>A. nudivetris); </a:t>
            </a:r>
            <a:r>
              <a:rPr lang="sr-Cyrl-RS" sz="3200" dirty="0"/>
              <a:t>све из Каспијског језера</a:t>
            </a:r>
            <a:endParaRPr lang="sr-Latn-RS" sz="3200" dirty="0"/>
          </a:p>
        </p:txBody>
      </p:sp>
    </p:spTree>
    <p:extLst>
      <p:ext uri="{BB962C8B-B14F-4D97-AF65-F5344CB8AC3E}">
        <p14:creationId xmlns:p14="http://schemas.microsoft.com/office/powerpoint/2010/main" val="19899588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FB035-98C6-4996-2889-52CCEB011CDB}"/>
              </a:ext>
            </a:extLst>
          </p:cNvPr>
          <p:cNvSpPr>
            <a:spLocks noGrp="1"/>
          </p:cNvSpPr>
          <p:nvPr>
            <p:ph idx="1"/>
          </p:nvPr>
        </p:nvSpPr>
        <p:spPr>
          <a:xfrm>
            <a:off x="140043" y="659026"/>
            <a:ext cx="11681253" cy="6054811"/>
          </a:xfrm>
        </p:spPr>
        <p:txBody>
          <a:bodyPr>
            <a:normAutofit/>
          </a:bodyPr>
          <a:lstStyle/>
          <a:p>
            <a:r>
              <a:rPr lang="ru-RU" dirty="0"/>
              <a:t>Друге рибе су такође цењене због икре укључујући лососа, бакалара, пастрмку. Иако њихов кавијар не може да замени прави, представља економски приступачнију алтернативу. </a:t>
            </a:r>
          </a:p>
          <a:p>
            <a:r>
              <a:rPr lang="ru-RU" dirty="0"/>
              <a:t>Генерално прави кавијар не треба сервирати са неким намирницама које би маскирале и доминирале над његовом природном аромом, док остале икре остављају могућност кувару да прави разне комбинације. </a:t>
            </a:r>
          </a:p>
          <a:p>
            <a:r>
              <a:rPr lang="ru-RU" dirty="0"/>
              <a:t>Белуга и слатководна калуга могу живети чак до сто година и достићи шест метара и 500 килограма, док се ређе јављају и старији примерци тешки једну тону. Белуга се лови првенствено у Каспијском мору, мада се може наћи и у Црном мору, Азову, Дунаву и источном Медитерану. </a:t>
            </a:r>
          </a:p>
          <a:p>
            <a:r>
              <a:rPr lang="ru-RU" dirty="0"/>
              <a:t>Калуга се лови у реци Амур, која дели Русију од Кине. Женски примерци, који су крупнији од мушких, сматрају се одраслим са дванаест до осамнаест година старости.</a:t>
            </a:r>
            <a:endParaRPr lang="sr-Latn-RS" dirty="0"/>
          </a:p>
        </p:txBody>
      </p:sp>
    </p:spTree>
    <p:extLst>
      <p:ext uri="{BB962C8B-B14F-4D97-AF65-F5344CB8AC3E}">
        <p14:creationId xmlns:p14="http://schemas.microsoft.com/office/powerpoint/2010/main" val="3167238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5A5C3-6ABC-3846-0799-4C9DB2A2B505}"/>
              </a:ext>
            </a:extLst>
          </p:cNvPr>
          <p:cNvSpPr>
            <a:spLocks noGrp="1"/>
          </p:cNvSpPr>
          <p:nvPr>
            <p:ph idx="1"/>
          </p:nvPr>
        </p:nvSpPr>
        <p:spPr>
          <a:xfrm>
            <a:off x="387179" y="741405"/>
            <a:ext cx="11425880" cy="5435558"/>
          </a:xfrm>
        </p:spPr>
        <p:txBody>
          <a:bodyPr>
            <a:normAutofit/>
          </a:bodyPr>
          <a:lstStyle/>
          <a:p>
            <a:r>
              <a:rPr lang="ru-RU" sz="3200" dirty="0"/>
              <a:t>Боја кавијара белуге и калуге варира од сивкасте до црне. </a:t>
            </a:r>
          </a:p>
          <a:p>
            <a:r>
              <a:rPr lang="ru-RU" sz="3200" dirty="0"/>
              <a:t>Зрна су најкрупнија, достижу 2,5 до 3 милиметара у пречнику. </a:t>
            </a:r>
          </a:p>
          <a:p>
            <a:r>
              <a:rPr lang="ru-RU" sz="3200" dirty="0"/>
              <a:t>Кавијар белуге светске је класе као бутер: гладак, богат и деликатан. Чињеница да белузи требају две деценије да порасте чини њен кавијар јако цењеним и скупим.</a:t>
            </a:r>
          </a:p>
          <a:p>
            <a:r>
              <a:rPr lang="ru-RU" sz="3200" dirty="0"/>
              <a:t>Руска јесетра, или осетра се лови у басену Каспијског и Црног мора и у Азову. Ова риба стасава са 10 до 12 година и дугачка је око 2 метра. Њена икра је нешто мања, 1,5 до 3 милиметара, са бојом од црнкасте до златне, чак и зеленкасте</a:t>
            </a:r>
            <a:endParaRPr lang="sr-Latn-RS" sz="3200" dirty="0"/>
          </a:p>
        </p:txBody>
      </p:sp>
    </p:spTree>
    <p:extLst>
      <p:ext uri="{BB962C8B-B14F-4D97-AF65-F5344CB8AC3E}">
        <p14:creationId xmlns:p14="http://schemas.microsoft.com/office/powerpoint/2010/main" val="23426498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B221-AE98-05E8-9C03-2FF86E30C832}"/>
              </a:ext>
            </a:extLst>
          </p:cNvPr>
          <p:cNvSpPr>
            <a:spLocks noGrp="1"/>
          </p:cNvSpPr>
          <p:nvPr>
            <p:ph type="title"/>
          </p:nvPr>
        </p:nvSpPr>
        <p:spPr/>
        <p:txBody>
          <a:bodyPr/>
          <a:lstStyle/>
          <a:p>
            <a:r>
              <a:rPr lang="sr-Cyrl-RS" dirty="0"/>
              <a:t>Производња кавијара</a:t>
            </a:r>
            <a:endParaRPr lang="sr-Latn-RS" dirty="0"/>
          </a:p>
        </p:txBody>
      </p:sp>
      <p:sp>
        <p:nvSpPr>
          <p:cNvPr id="3" name="Content Placeholder 2">
            <a:extLst>
              <a:ext uri="{FF2B5EF4-FFF2-40B4-BE49-F238E27FC236}">
                <a16:creationId xmlns:a16="http://schemas.microsoft.com/office/drawing/2014/main" id="{1E4DF199-D4E4-1F37-F90A-C80ED55664CE}"/>
              </a:ext>
            </a:extLst>
          </p:cNvPr>
          <p:cNvSpPr>
            <a:spLocks noGrp="1"/>
          </p:cNvSpPr>
          <p:nvPr>
            <p:ph idx="1"/>
          </p:nvPr>
        </p:nvSpPr>
        <p:spPr>
          <a:xfrm>
            <a:off x="387178" y="1400432"/>
            <a:ext cx="11516498" cy="5457568"/>
          </a:xfrm>
        </p:spPr>
        <p:txBody>
          <a:bodyPr>
            <a:normAutofit fontScale="92500" lnSpcReduction="10000"/>
          </a:bodyPr>
          <a:lstStyle/>
          <a:p>
            <a:r>
              <a:rPr lang="ru-RU" dirty="0"/>
              <a:t>Иако се сва икра прерађује на једнак начин ради добијања кавијара, постоје велике разлике у квалитету. На улов утичу годишња доба, временски услови. Већина јесетри се улови мрежом. Риба се прегледа и утврђује се пол. Ако се утврди женски пол, риба се чува до вађења икре. Идеално време за улов је када су рибе плодне, тј. када им је већи део тела испуњен икром. Ако риба није спремна враћа се у воду. Кључно за квалитет је да се одмах уклони кеса са икром из омамљене рибе. Ако риба у међувремену угине и пређе у ригор мортис, интегритет икре је угрожен. Нажалост, риба се мора убити како би се извадила икра. Мајстор мора да одреди да ли су јајашца довољно сазрела, незрела или превише зрела и да прилагоди начин неговања како би добио висок квалитет. Икра се пажљиво вади из рибе. Кеса са икром се нежно притисне руком кроз фино платно како би се одвојила јајашца од мембране која их држи на окупу. Потом се јаја испирају хладном водом и разврставају по боји, чврстини, сјају, једноликости и интегритету. Овај поступак се углавном обавља ручно, само уз искуство мајстора који одређује будућност јајашаца.</a:t>
            </a:r>
            <a:endParaRPr lang="sr-Latn-RS" dirty="0"/>
          </a:p>
        </p:txBody>
      </p:sp>
    </p:spTree>
    <p:extLst>
      <p:ext uri="{BB962C8B-B14F-4D97-AF65-F5344CB8AC3E}">
        <p14:creationId xmlns:p14="http://schemas.microsoft.com/office/powerpoint/2010/main" val="16848400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E233F4-7E16-78E7-9140-2EBB01D4B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12" y="0"/>
            <a:ext cx="11266098" cy="6858000"/>
          </a:xfrm>
          <a:prstGeom prst="rect">
            <a:avLst/>
          </a:prstGeom>
        </p:spPr>
      </p:pic>
      <p:sp>
        <p:nvSpPr>
          <p:cNvPr id="2" name="Title 1">
            <a:extLst>
              <a:ext uri="{FF2B5EF4-FFF2-40B4-BE49-F238E27FC236}">
                <a16:creationId xmlns:a16="http://schemas.microsoft.com/office/drawing/2014/main" id="{A3B64CBD-B707-A434-DE93-A057CD5526A8}"/>
              </a:ext>
            </a:extLst>
          </p:cNvPr>
          <p:cNvSpPr>
            <a:spLocks noGrp="1"/>
          </p:cNvSpPr>
          <p:nvPr>
            <p:ph type="ctrTitle"/>
          </p:nvPr>
        </p:nvSpPr>
        <p:spPr>
          <a:xfrm>
            <a:off x="1273834" y="4692770"/>
            <a:ext cx="9144000" cy="1492370"/>
          </a:xfrm>
        </p:spPr>
        <p:txBody>
          <a:bodyPr>
            <a:normAutofit/>
          </a:bodyPr>
          <a:lstStyle/>
          <a:p>
            <a:r>
              <a:rPr lang="sr-Cyrl-RS" b="1" dirty="0">
                <a:solidFill>
                  <a:srgbClr val="FF0000"/>
                </a:solidFill>
              </a:rPr>
              <a:t>ГОТОВА ЈЕЛА ОД РИБА</a:t>
            </a:r>
            <a:endParaRPr lang="sr-Latn-RS" b="1" dirty="0">
              <a:solidFill>
                <a:srgbClr val="FF0000"/>
              </a:solidFill>
            </a:endParaRPr>
          </a:p>
        </p:txBody>
      </p:sp>
    </p:spTree>
    <p:extLst>
      <p:ext uri="{BB962C8B-B14F-4D97-AF65-F5344CB8AC3E}">
        <p14:creationId xmlns:p14="http://schemas.microsoft.com/office/powerpoint/2010/main" val="37252628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10D9-C86C-22FA-8DA1-79F3DC493879}"/>
              </a:ext>
            </a:extLst>
          </p:cNvPr>
          <p:cNvSpPr>
            <a:spLocks noGrp="1"/>
          </p:cNvSpPr>
          <p:nvPr>
            <p:ph type="title"/>
          </p:nvPr>
        </p:nvSpPr>
        <p:spPr>
          <a:xfrm>
            <a:off x="838200" y="365125"/>
            <a:ext cx="10515600" cy="777875"/>
          </a:xfrm>
        </p:spPr>
        <p:txBody>
          <a:bodyPr/>
          <a:lstStyle/>
          <a:p>
            <a:r>
              <a:rPr lang="ru-RU" dirty="0"/>
              <a:t>Пијани шаран у белом вину</a:t>
            </a:r>
            <a:endParaRPr lang="sr-Latn-RS" dirty="0"/>
          </a:p>
        </p:txBody>
      </p:sp>
      <p:sp>
        <p:nvSpPr>
          <p:cNvPr id="3" name="Content Placeholder 2">
            <a:extLst>
              <a:ext uri="{FF2B5EF4-FFF2-40B4-BE49-F238E27FC236}">
                <a16:creationId xmlns:a16="http://schemas.microsoft.com/office/drawing/2014/main" id="{ABF01FAA-A554-C943-7ED4-9B065CAB6AEB}"/>
              </a:ext>
            </a:extLst>
          </p:cNvPr>
          <p:cNvSpPr>
            <a:spLocks noGrp="1"/>
          </p:cNvSpPr>
          <p:nvPr>
            <p:ph idx="1"/>
          </p:nvPr>
        </p:nvSpPr>
        <p:spPr>
          <a:xfrm>
            <a:off x="283029" y="1219200"/>
            <a:ext cx="11908971" cy="5540829"/>
          </a:xfrm>
        </p:spPr>
        <p:txBody>
          <a:bodyPr>
            <a:normAutofit fontScale="77500" lnSpcReduction="20000"/>
          </a:bodyPr>
          <a:lstStyle/>
          <a:p>
            <a:r>
              <a:rPr lang="ru-RU" dirty="0"/>
              <a:t>Потребне намирнице: 3 дл уља, 3 кг шарана, 1 кг црног лука, 5 дл белог вина, 200 г парадајза свежег, 10 г белог лука, 1 г бибера млевеног, 50 г соли, 1 веза – 20г першуновог лишћа, 1 веза целеровог лишћа, 200 г лимуна. </a:t>
            </a:r>
          </a:p>
          <a:p>
            <a:r>
              <a:rPr lang="ru-RU" dirty="0"/>
              <a:t>Начин рада: Одабрати свежег шарана, пријатног мириса карактеристичног за рибље месо. Одабраног шарана очистити од крљушти, утробе и шкрга, опрати хладном водом, исполирати, посолити, премазати уљем, соком од лимуна, першуновим лишћем и белим луком. Црни лук, одабрати, ољуштити и исећи на пулуребарца. Парадајз свеж, опрати, бланширати, ољуштити, одстранити семену ложу и ситно исећи. Бели лук, ољуштити, пресећи преко пола, одстранити клицу и ситно исећи. Лишће першуна и целера опрати и ситно исећи. Припремити остале намирнице: уље, млевени бибер, со, бело вино, лимун. </a:t>
            </a:r>
            <a:endParaRPr lang="en-US" dirty="0"/>
          </a:p>
          <a:p>
            <a:r>
              <a:rPr lang="ru-RU" dirty="0"/>
              <a:t>Термичка обрада-динстање: У одговарајућу посуду на умерено загрејаном уљу продинстати црни лук до златножуте боје. Потом посуду са динстаним луком скинути са грејног тела, посолити, зачинити млевеним бибером, конкасе парадајзом, першуновим и целеровим лишћем. Припремљеним филом напунити шарана. Отвор на трбуху затворити хигијенским канапом. Пуњеног шарана опећи на плиткој врелој масноћи са обе стране. Потом опеченог шарана прелити белим вином и запећи у пећници. Повремено шарана преливати сопственим соком. Печење шарана траје око 15 минута. Потом посуду са пијаним шараном извадити из пећнице и сервирати. </a:t>
            </a:r>
            <a:endParaRPr lang="en-US" dirty="0"/>
          </a:p>
          <a:p>
            <a:r>
              <a:rPr lang="ru-RU" dirty="0"/>
              <a:t>Сервирање пијаног шарана: Пијани шаран се сервира на рибљи овал са рибљом гарнитуром. Сервираног шарана прелити сопственим соком у коме се пекао. Кришке лимуна сервирати на слободан део овала или посебно на тацни.</a:t>
            </a:r>
            <a:endParaRPr lang="sr-Latn-RS" dirty="0"/>
          </a:p>
        </p:txBody>
      </p:sp>
    </p:spTree>
    <p:extLst>
      <p:ext uri="{BB962C8B-B14F-4D97-AF65-F5344CB8AC3E}">
        <p14:creationId xmlns:p14="http://schemas.microsoft.com/office/powerpoint/2010/main" val="21004519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8A72-ED3C-D52B-2CB0-6D5BC11611F7}"/>
              </a:ext>
            </a:extLst>
          </p:cNvPr>
          <p:cNvSpPr>
            <a:spLocks noGrp="1"/>
          </p:cNvSpPr>
          <p:nvPr>
            <p:ph type="title"/>
          </p:nvPr>
        </p:nvSpPr>
        <p:spPr>
          <a:xfrm>
            <a:off x="838200" y="365125"/>
            <a:ext cx="10515600" cy="560161"/>
          </a:xfrm>
        </p:spPr>
        <p:txBody>
          <a:bodyPr>
            <a:normAutofit fontScale="90000"/>
          </a:bodyPr>
          <a:lstStyle/>
          <a:p>
            <a:r>
              <a:rPr lang="ru-RU" dirty="0"/>
              <a:t>Смуђ на смедеревски начин</a:t>
            </a:r>
            <a:endParaRPr lang="sr-Latn-RS" dirty="0"/>
          </a:p>
        </p:txBody>
      </p:sp>
      <p:sp>
        <p:nvSpPr>
          <p:cNvPr id="3" name="Content Placeholder 2">
            <a:extLst>
              <a:ext uri="{FF2B5EF4-FFF2-40B4-BE49-F238E27FC236}">
                <a16:creationId xmlns:a16="http://schemas.microsoft.com/office/drawing/2014/main" id="{0711F821-152D-7FB6-2E50-733BAD8A88BB}"/>
              </a:ext>
            </a:extLst>
          </p:cNvPr>
          <p:cNvSpPr>
            <a:spLocks noGrp="1"/>
          </p:cNvSpPr>
          <p:nvPr>
            <p:ph idx="1"/>
          </p:nvPr>
        </p:nvSpPr>
        <p:spPr>
          <a:xfrm>
            <a:off x="0" y="1153886"/>
            <a:ext cx="12115800" cy="5704114"/>
          </a:xfrm>
        </p:spPr>
        <p:txBody>
          <a:bodyPr>
            <a:normAutofit fontScale="77500" lnSpcReduction="20000"/>
          </a:bodyPr>
          <a:lstStyle/>
          <a:p>
            <a:r>
              <a:rPr lang="ru-RU" dirty="0"/>
              <a:t>Потребне намирнице: 3 дл уља, 3 кг смуђа, 50 г брашна, 1 кг црног лука, 1 кг парадајза, 5 дл белог смедеревског вина, 500 г паприка бабура, 1 веза першуновог и целеровог лишћа, 10 г белог лука, 50 г соли, 1 г млевени бибер, 200 г лимуна. </a:t>
            </a:r>
            <a:endParaRPr lang="en-US" dirty="0"/>
          </a:p>
          <a:p>
            <a:r>
              <a:rPr lang="ru-RU" dirty="0"/>
              <a:t>Начин рада-термичка обрада: Одабрати свежег смуђа, пријатног мириса каратеристичног за рибље месо. Одабраног смуђа очистити од крљушти, утробе и шкрга, опрати хладном водом и исфилирати. Филете смуђа исполирати, посолити, премазати уљем, оштаубовати и опећи са обе стране, на врелој плиткој масноћи до златножуте боје. Опечене филете смуђа сложити у ватросталну чинију. </a:t>
            </a:r>
            <a:r>
              <a:rPr lang="ru-RU" dirty="0">
                <a:highlight>
                  <a:srgbClr val="00FF00"/>
                </a:highlight>
              </a:rPr>
              <a:t>Припремање смедеревске гарнитуре: Црни лук, одабрати, ољуштити и исећи на пулуребарца. Паприку бабуру опарти, одстранити семену ложу, а филете паприке исећи на резанце. Парадајз свеж, опрати, бланширати, ољуштити, одстранити семену ложу и ситно исећи. Бели лук, ољуштити, пресећи преко пола, одстранити клицу и ситно исећи. Лишће першуна и целера опрати, и ситно исећи</a:t>
            </a:r>
            <a:r>
              <a:rPr lang="ru-RU" dirty="0"/>
              <a:t>. Припремити остале намирнице: уље, млевени бибер, со, бело вино, лимун. У посуду на уљу у коме су опечени филети смуђа, пропржити црни лук. Када лук упола омекша додати па</a:t>
            </a:r>
            <a:r>
              <a:rPr lang="sr-Cyrl-RS" dirty="0"/>
              <a:t>п</a:t>
            </a:r>
            <a:r>
              <a:rPr lang="ru-RU" dirty="0"/>
              <a:t>рику бабуру сечену на резанце; када паприка омекша додати парадајз конкасе. Када поврће омекша посуду скинути са грејног тела. Мало прохлађену гарнитуру посолити и зачинити са млевеним бибером, першуновим и целеровим лишћем, белим луком и све залити белим вином. Гарнитуру измешати и истом прелити сложене филете смуђа. Гратинирање и сервирање: Посуду са преливеним смуђом убацити у умерено загрејану пећницу. Гратинирање траје око 15 минута. Потом посуду са запеченим смуђем на смедеревски начин извадити из пећнице, поставити на одговарајући овал са миљеом. Кришке лимуна сервирати посебно на тацни.</a:t>
            </a:r>
            <a:endParaRPr lang="sr-Latn-RS" dirty="0"/>
          </a:p>
        </p:txBody>
      </p:sp>
    </p:spTree>
    <p:extLst>
      <p:ext uri="{BB962C8B-B14F-4D97-AF65-F5344CB8AC3E}">
        <p14:creationId xmlns:p14="http://schemas.microsoft.com/office/powerpoint/2010/main" val="32738505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1743-86C0-E629-6E5C-B43D15457869}"/>
              </a:ext>
            </a:extLst>
          </p:cNvPr>
          <p:cNvSpPr>
            <a:spLocks noGrp="1"/>
          </p:cNvSpPr>
          <p:nvPr>
            <p:ph type="title"/>
          </p:nvPr>
        </p:nvSpPr>
        <p:spPr>
          <a:xfrm>
            <a:off x="838200" y="365125"/>
            <a:ext cx="10515600" cy="766989"/>
          </a:xfrm>
        </p:spPr>
        <p:txBody>
          <a:bodyPr/>
          <a:lstStyle/>
          <a:p>
            <a:r>
              <a:rPr lang="ru-RU" dirty="0"/>
              <a:t>Јесетра на кладовски начин</a:t>
            </a:r>
            <a:endParaRPr lang="sr-Latn-RS" dirty="0"/>
          </a:p>
        </p:txBody>
      </p:sp>
      <p:sp>
        <p:nvSpPr>
          <p:cNvPr id="3" name="Content Placeholder 2">
            <a:extLst>
              <a:ext uri="{FF2B5EF4-FFF2-40B4-BE49-F238E27FC236}">
                <a16:creationId xmlns:a16="http://schemas.microsoft.com/office/drawing/2014/main" id="{982AA29B-3B01-7B36-E4C8-4C87ED2D95EF}"/>
              </a:ext>
            </a:extLst>
          </p:cNvPr>
          <p:cNvSpPr>
            <a:spLocks noGrp="1"/>
          </p:cNvSpPr>
          <p:nvPr>
            <p:ph idx="1"/>
          </p:nvPr>
        </p:nvSpPr>
        <p:spPr>
          <a:xfrm>
            <a:off x="0" y="1284514"/>
            <a:ext cx="12192000" cy="5442857"/>
          </a:xfrm>
        </p:spPr>
        <p:txBody>
          <a:bodyPr>
            <a:normAutofit fontScale="92500" lnSpcReduction="10000"/>
          </a:bodyPr>
          <a:lstStyle/>
          <a:p>
            <a:r>
              <a:rPr lang="ru-RU" dirty="0"/>
              <a:t>Потребне намирнице: 3 дл уља, 3 кг јесетре, 200 г лимуна, 100 г брашна, 50 г соли. </a:t>
            </a:r>
            <a:r>
              <a:rPr lang="ru-RU" dirty="0">
                <a:highlight>
                  <a:srgbClr val="0000FF"/>
                </a:highlight>
              </a:rPr>
              <a:t>За кладовски сос: 5 дл холандеза, 2,5 дл слатке павлаке, 250 г кладовског кавијара</a:t>
            </a:r>
            <a:r>
              <a:rPr lang="ru-RU" dirty="0"/>
              <a:t>. У топао холандез ставити слатку павлаку и кладовски кавијар. Стављене намирнице измешати у пенасту масу средње густине. Прилог: 2 кг младих кромпирића на бутеру. </a:t>
            </a:r>
          </a:p>
          <a:p>
            <a:r>
              <a:rPr lang="ru-RU" dirty="0"/>
              <a:t>Начин рада-термичка обрада: Одабрати свеже месо јесетре, пријатног мириса карактеристичног за рибље месо. Одабрано месо јесетре очистити, опрати хладном водом и исфилирати. Филете јесетре исполирати, посолити, премазати уљем, оштаубовати и опећи са обе стране, на врелој плиткој масноћи до златножуте боје. </a:t>
            </a:r>
          </a:p>
          <a:p>
            <a:r>
              <a:rPr lang="ru-RU" dirty="0"/>
              <a:t>Сервирање јесетре на кладовски начин: Опечене филете јестре сложити на одговарајући рибљи овал. Избор прилога: Куване младе кромпириће сотирати на бутеру, посолити, зачинити першуновим лишћем и сложити поред пржених филета јесетре. Сложене филете јесетре прелити топлим кладовским сосом. Кладовски сос сервирати и посебно у одговарајућу сосијеру. Лимун опрати, исећи на кришке и исте сложити посебно на тацни.</a:t>
            </a:r>
            <a:endParaRPr lang="sr-Latn-RS" dirty="0"/>
          </a:p>
        </p:txBody>
      </p:sp>
    </p:spTree>
    <p:extLst>
      <p:ext uri="{BB962C8B-B14F-4D97-AF65-F5344CB8AC3E}">
        <p14:creationId xmlns:p14="http://schemas.microsoft.com/office/powerpoint/2010/main" val="2968217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EC5A-6181-A037-6CFF-C2F337D56824}"/>
              </a:ext>
            </a:extLst>
          </p:cNvPr>
          <p:cNvSpPr>
            <a:spLocks noGrp="1"/>
          </p:cNvSpPr>
          <p:nvPr>
            <p:ph type="title"/>
          </p:nvPr>
        </p:nvSpPr>
        <p:spPr>
          <a:xfrm>
            <a:off x="838200" y="365125"/>
            <a:ext cx="10515600" cy="450421"/>
          </a:xfrm>
        </p:spPr>
        <p:txBody>
          <a:bodyPr>
            <a:normAutofit fontScale="90000"/>
          </a:bodyPr>
          <a:lstStyle/>
          <a:p>
            <a:r>
              <a:rPr lang="ru-RU" dirty="0"/>
              <a:t>Бакалар на тршћански начин</a:t>
            </a:r>
            <a:endParaRPr lang="sr-Latn-RS" dirty="0"/>
          </a:p>
        </p:txBody>
      </p:sp>
      <p:sp>
        <p:nvSpPr>
          <p:cNvPr id="3" name="Content Placeholder 2">
            <a:extLst>
              <a:ext uri="{FF2B5EF4-FFF2-40B4-BE49-F238E27FC236}">
                <a16:creationId xmlns:a16="http://schemas.microsoft.com/office/drawing/2014/main" id="{FBAB4599-8CD7-A483-7A83-A25AE1EA6591}"/>
              </a:ext>
            </a:extLst>
          </p:cNvPr>
          <p:cNvSpPr>
            <a:spLocks noGrp="1"/>
          </p:cNvSpPr>
          <p:nvPr>
            <p:ph idx="1"/>
          </p:nvPr>
        </p:nvSpPr>
        <p:spPr>
          <a:xfrm>
            <a:off x="214183" y="1013254"/>
            <a:ext cx="11813059" cy="5844746"/>
          </a:xfrm>
        </p:spPr>
        <p:txBody>
          <a:bodyPr>
            <a:normAutofit fontScale="77500" lnSpcReduction="20000"/>
          </a:bodyPr>
          <a:lstStyle/>
          <a:p>
            <a:r>
              <a:rPr lang="ru-RU" dirty="0"/>
              <a:t>Потребне намирнице: 3 кг меса бакалара б/к, 100 г црног лука, 100 г шаргарепе, 100 г першун корена, 100 г целер корена, 100 г паштрнака, 2 дл белог вина, 0,5 дл винског сирћета, 1 г бибера, 2 ловорова листа, 2 л воде, 40 г соли. Намирнице за тршћанску гарнитуру: 2 дл маслиновог уља, 100 г бутера, 20 г белог лука, 1 веза пешуновог лишћа, 1 веза целеровог лишћа, 1 г млевеног белог бибера, 10 г соли и 200 г лимуна. Прилог: Кувани кромпир сотиран на бутеру. Начин рада: Одабрати свеже месо бакалара, исфилирати и исећи на одговарајуће величине. А ако се користи сушени бакалар пре термичке обраде исти потопити у хладну воду да би омекшао. Гарни букет одабрати, опрати, ољуштити и исећи на штапиће. Црни лук ољуштити и исећи на полуребарца. Састављање маринаде и поширање бакалара: У одговарајућу посуду за кување-поширање бакалара саставити гарни букет, црни лук, бибер у зрну ловорово лишће, бело вино, сирће, посолити и налити хладном водом. Посуду са маринадом поклопити и ставити на грејно тело да прокува. Потом у маринаду уронити припремљено месо бакалара. Месо бакалара кувати док не омекша за 90%. </a:t>
            </a:r>
            <a:endParaRPr lang="en-US" dirty="0"/>
          </a:p>
          <a:p>
            <a:r>
              <a:rPr lang="ru-RU" dirty="0">
                <a:highlight>
                  <a:srgbClr val="FFFF00"/>
                </a:highlight>
              </a:rPr>
              <a:t>Припремање тршћанске гарнитуре: Бели лук, ољуштити, из ченова одстранити клицу, а потом их ситно исећи. Першуново и целерово лишће, опрати, одстранити петељке и ситно исећи. Лимун одабрати, опрати, ољуштити и пажљиво исећи на ситне коцкице. У посуду са маслиновим уљем саставити бели лук, першуново и целерово лишће, исечен бутер и лимун, посолити и зачинити млевеним белим бибером</a:t>
            </a:r>
            <a:r>
              <a:rPr lang="ru-RU" dirty="0"/>
              <a:t>. Избор посуде и сервирање: На одговарајући изабран рибљи овал сложити куван и сотиран кромпир. На други део овала сложити поширане комаде бакалара. Сложене топле поширане комаде бакалара, прелити једном половином тршћанске гарнитуре. Други део гарнитуре сервирати у сосијери. Декорисање: Слободан део овала улепшати букетићима француског першуна, лепезама од лимуна и маслинкама</a:t>
            </a:r>
            <a:endParaRPr lang="sr-Latn-RS" dirty="0"/>
          </a:p>
        </p:txBody>
      </p:sp>
    </p:spTree>
    <p:extLst>
      <p:ext uri="{BB962C8B-B14F-4D97-AF65-F5344CB8AC3E}">
        <p14:creationId xmlns:p14="http://schemas.microsoft.com/office/powerpoint/2010/main" val="239381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C642-2092-FEE8-C0D0-33D741706BFA}"/>
              </a:ext>
            </a:extLst>
          </p:cNvPr>
          <p:cNvSpPr>
            <a:spLocks noGrp="1"/>
          </p:cNvSpPr>
          <p:nvPr>
            <p:ph type="title"/>
          </p:nvPr>
        </p:nvSpPr>
        <p:spPr>
          <a:xfrm>
            <a:off x="838200" y="365125"/>
            <a:ext cx="10515600" cy="678671"/>
          </a:xfrm>
        </p:spPr>
        <p:txBody>
          <a:bodyPr>
            <a:normAutofit fontScale="90000"/>
          </a:bodyPr>
          <a:lstStyle/>
          <a:p>
            <a:r>
              <a:rPr lang="ru-RU" dirty="0"/>
              <a:t>Рибе</a:t>
            </a:r>
            <a:endParaRPr lang="sr-Latn-RS" dirty="0"/>
          </a:p>
        </p:txBody>
      </p:sp>
      <p:sp>
        <p:nvSpPr>
          <p:cNvPr id="3" name="Content Placeholder 2">
            <a:extLst>
              <a:ext uri="{FF2B5EF4-FFF2-40B4-BE49-F238E27FC236}">
                <a16:creationId xmlns:a16="http://schemas.microsoft.com/office/drawing/2014/main" id="{8D94F8A8-E46D-13F5-11CF-2A26552A6203}"/>
              </a:ext>
            </a:extLst>
          </p:cNvPr>
          <p:cNvSpPr>
            <a:spLocks noGrp="1"/>
          </p:cNvSpPr>
          <p:nvPr>
            <p:ph idx="1"/>
          </p:nvPr>
        </p:nvSpPr>
        <p:spPr>
          <a:xfrm>
            <a:off x="103517" y="1043796"/>
            <a:ext cx="12007970" cy="5684807"/>
          </a:xfrm>
        </p:spPr>
        <p:txBody>
          <a:bodyPr>
            <a:noAutofit/>
          </a:bodyPr>
          <a:lstStyle/>
          <a:p>
            <a:r>
              <a:rPr lang="ru-RU" sz="3200" dirty="0"/>
              <a:t>На телу риба разликујемо главу, труп и реп. Сви наведени делови су чврсто спојени и границе нису јасно изражене. Однос дужине главе, трупа и репа варира код различитих врста риба али код већине износи 1:2:1.</a:t>
            </a:r>
            <a:endParaRPr lang="en-US" sz="3200" dirty="0"/>
          </a:p>
          <a:p>
            <a:r>
              <a:rPr lang="ru-RU" sz="3200" dirty="0"/>
              <a:t>Глава се код риба протеже од врха губице до ивице шкржног поклопца или отвора. </a:t>
            </a:r>
            <a:endParaRPr lang="en-US" sz="3200" dirty="0"/>
          </a:p>
          <a:p>
            <a:r>
              <a:rPr lang="ru-RU" sz="3200" dirty="0"/>
              <a:t>Тело је најчешће и најкраћи део рибе а протеже се до аналног отвора. Од аналног отвора па до корена репне пераје, протеже се реп. </a:t>
            </a:r>
            <a:endParaRPr lang="en-US" sz="3200" dirty="0"/>
          </a:p>
          <a:p>
            <a:r>
              <a:rPr lang="ru-RU" sz="3200" dirty="0"/>
              <a:t>Границе између тела и репа понекад се веома тешко одређују због различитих положаја аналног отвора који зна бити код неких врста ближе средини тела.</a:t>
            </a:r>
            <a:endParaRPr lang="sr-Latn-RS" sz="3200" dirty="0"/>
          </a:p>
          <a:p>
            <a:endParaRPr lang="sr-Latn-RS" sz="3200" dirty="0"/>
          </a:p>
        </p:txBody>
      </p:sp>
    </p:spTree>
    <p:extLst>
      <p:ext uri="{BB962C8B-B14F-4D97-AF65-F5344CB8AC3E}">
        <p14:creationId xmlns:p14="http://schemas.microsoft.com/office/powerpoint/2010/main" val="4789907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8578-55B8-DACC-D987-F0031159E9AF}"/>
              </a:ext>
            </a:extLst>
          </p:cNvPr>
          <p:cNvSpPr>
            <a:spLocks noGrp="1"/>
          </p:cNvSpPr>
          <p:nvPr>
            <p:ph type="title"/>
          </p:nvPr>
        </p:nvSpPr>
        <p:spPr>
          <a:xfrm>
            <a:off x="838200" y="365126"/>
            <a:ext cx="10515600" cy="417470"/>
          </a:xfrm>
        </p:spPr>
        <p:txBody>
          <a:bodyPr>
            <a:normAutofit fontScale="90000"/>
          </a:bodyPr>
          <a:lstStyle/>
          <a:p>
            <a:r>
              <a:rPr lang="ru-RU" dirty="0"/>
              <a:t>Ослић „тријестино“</a:t>
            </a:r>
            <a:endParaRPr lang="sr-Latn-RS" dirty="0"/>
          </a:p>
        </p:txBody>
      </p:sp>
      <p:sp>
        <p:nvSpPr>
          <p:cNvPr id="3" name="Content Placeholder 2">
            <a:extLst>
              <a:ext uri="{FF2B5EF4-FFF2-40B4-BE49-F238E27FC236}">
                <a16:creationId xmlns:a16="http://schemas.microsoft.com/office/drawing/2014/main" id="{E0C2B74A-9113-B84B-9E8D-908556C73D0C}"/>
              </a:ext>
            </a:extLst>
          </p:cNvPr>
          <p:cNvSpPr>
            <a:spLocks noGrp="1"/>
          </p:cNvSpPr>
          <p:nvPr>
            <p:ph idx="1"/>
          </p:nvPr>
        </p:nvSpPr>
        <p:spPr>
          <a:xfrm>
            <a:off x="205946" y="1243914"/>
            <a:ext cx="11846011" cy="5453448"/>
          </a:xfrm>
        </p:spPr>
        <p:txBody>
          <a:bodyPr>
            <a:normAutofit fontScale="85000" lnSpcReduction="20000"/>
          </a:bodyPr>
          <a:lstStyle/>
          <a:p>
            <a:r>
              <a:rPr lang="ru-RU" dirty="0"/>
              <a:t>Потребне намирнице: 3 кг меса ослића-филиран ослић б/к, 2 дл уља, 100 г брашна, 40 г соли. Намирнице за тршћанску гарнитуру: 2 дл маслиновог уља, 100 г бутера, 20 г белог лука, 1 веза пешуновог лишћа, 1 веза целеровог лишћа, 1 г млевеног белог бибера, 10 г соли и 200 г лимуна. Прилог: Кувани кромпир сотиран на бутеру</a:t>
            </a:r>
          </a:p>
          <a:p>
            <a:r>
              <a:rPr lang="ru-RU" dirty="0"/>
              <a:t>Начин рада: Одабрати свеже месо ослића, очистити, опрати и исфилирати. Исечене комаде ослића посолити, оштаубовати и опећи на добро загрејаном уљу до златножуте боје.</a:t>
            </a:r>
          </a:p>
          <a:p>
            <a:r>
              <a:rPr lang="ru-RU" dirty="0"/>
              <a:t>Припремање тршћанске гарнитуре: Бели лук, ољуштити, из ченова одстранити клицу, а потом их ситно исећи. Першуново и целерово лишће, опрати, одстранити петељке и ситно исећи. Лимун одабрати, опрати, ољуштити и пажљиво исећи на ситне коцкице. У посуду са маслиновим уљем саставити бели лук, першуново и целерово лишће, исечен бутер и лимун, посолити и зачинити млевеним белим бибером. Избор посуде и сервирање: На одговарајући изабран рибљи овал сложити куван и сотиран кромпир. На други део овала сложити поширане комаде бакалара. Сложене топле поширане комаде ослића, прелити једном половином тршћанске гарнитуре. Други део гарнитуре сервирати у сосијери. </a:t>
            </a:r>
          </a:p>
          <a:p>
            <a:r>
              <a:rPr lang="ru-RU" dirty="0"/>
              <a:t>Декорисање: Слободан део овала улепшати букетићима француског першуна, лепезама од лимуна и маслинкама</a:t>
            </a:r>
            <a:endParaRPr lang="sr-Latn-RS" dirty="0"/>
          </a:p>
        </p:txBody>
      </p:sp>
    </p:spTree>
    <p:extLst>
      <p:ext uri="{BB962C8B-B14F-4D97-AF65-F5344CB8AC3E}">
        <p14:creationId xmlns:p14="http://schemas.microsoft.com/office/powerpoint/2010/main" val="3691473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D048-AFFB-887C-5DD1-932B43F0DF4E}"/>
              </a:ext>
            </a:extLst>
          </p:cNvPr>
          <p:cNvSpPr>
            <a:spLocks noGrp="1"/>
          </p:cNvSpPr>
          <p:nvPr>
            <p:ph type="title"/>
          </p:nvPr>
        </p:nvSpPr>
        <p:spPr>
          <a:xfrm>
            <a:off x="838200" y="365125"/>
            <a:ext cx="10515600" cy="524561"/>
          </a:xfrm>
        </p:spPr>
        <p:txBody>
          <a:bodyPr>
            <a:normAutofit fontScale="90000"/>
          </a:bodyPr>
          <a:lstStyle/>
          <a:p>
            <a:r>
              <a:rPr lang="ru-RU" dirty="0"/>
              <a:t>Лист пржен на далматински начин</a:t>
            </a:r>
            <a:endParaRPr lang="sr-Latn-RS" dirty="0"/>
          </a:p>
        </p:txBody>
      </p:sp>
      <p:sp>
        <p:nvSpPr>
          <p:cNvPr id="3" name="Content Placeholder 2">
            <a:extLst>
              <a:ext uri="{FF2B5EF4-FFF2-40B4-BE49-F238E27FC236}">
                <a16:creationId xmlns:a16="http://schemas.microsoft.com/office/drawing/2014/main" id="{4DAC7C17-9EAF-4576-CA29-94E012411D10}"/>
              </a:ext>
            </a:extLst>
          </p:cNvPr>
          <p:cNvSpPr>
            <a:spLocks noGrp="1"/>
          </p:cNvSpPr>
          <p:nvPr>
            <p:ph idx="1"/>
          </p:nvPr>
        </p:nvSpPr>
        <p:spPr>
          <a:xfrm>
            <a:off x="214184" y="1054443"/>
            <a:ext cx="11771870" cy="5438432"/>
          </a:xfrm>
        </p:spPr>
        <p:txBody>
          <a:bodyPr>
            <a:normAutofit fontScale="85000" lnSpcReduction="20000"/>
          </a:bodyPr>
          <a:lstStyle/>
          <a:p>
            <a:r>
              <a:rPr lang="ru-RU" dirty="0"/>
              <a:t>Потребне намирнице: 3 кг меса листа, 2 дл уља, 100 г брашна, 40 г соли. Намирнице за далматинску гарнитуру-прилог: 2 дл маслиновог уља, 1 кг куваног кромпира, 1 кг бланшираног спанаћа-блитве, 100 г бутера, 20 г белог лука, 1 веза пешуновог лишћа, 1 веза целеровог лишћа, 1 г млевеног белог бибера, 10 г соли и 200 г лимуна. </a:t>
            </a:r>
          </a:p>
          <a:p>
            <a:r>
              <a:rPr lang="ru-RU" dirty="0"/>
              <a:t>Начин рада: Одабрати свеже месо листа, очистити и опрати. Уколико су већи комади исте исфилирати, и исећи. Исечене комаде посолити, оштаубовати и опећи на добро загрејаном уљу до златножуте боје. Припремање далматинске гарнитуре: Бели лук, ољуштити, из ченова одстранити клицу, а потом ченове ситно исећи. Першуново и целерово лишће, опрати, одстранити петељке и ситно исећи. Лимун одабрати, опрати, ољуштити и пажљиво исећи на ситне коцкице. У посуду на умерено загрејаном маслиновом уљу и отопљеном бутеру саставити: куван слани кромпир, бланширан спанаћ (блитву), бели лук, першуново и целерово лишће, исечен лимун, посолити и зачинити млевеним белим бибером </a:t>
            </a:r>
          </a:p>
          <a:p>
            <a:r>
              <a:rPr lang="ru-RU" dirty="0"/>
              <a:t>Сервирање: На одговарајући изабран рибљи овал сложити зачињену далматинску гарнитуру. На други део овала сложити комаде листа. </a:t>
            </a:r>
          </a:p>
          <a:p>
            <a:r>
              <a:rPr lang="ru-RU" dirty="0"/>
              <a:t>Декорисање: Слободан део овала улепшати букетићима француског першуна, лепезама од лимуна и маслинкама</a:t>
            </a:r>
            <a:endParaRPr lang="sr-Latn-RS" dirty="0"/>
          </a:p>
        </p:txBody>
      </p:sp>
    </p:spTree>
    <p:extLst>
      <p:ext uri="{BB962C8B-B14F-4D97-AF65-F5344CB8AC3E}">
        <p14:creationId xmlns:p14="http://schemas.microsoft.com/office/powerpoint/2010/main" val="2975289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9677</Words>
  <Application>Microsoft Office PowerPoint</Application>
  <PresentationFormat>Widescreen</PresentationFormat>
  <Paragraphs>410</Paragraphs>
  <Slides>91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Calibri</vt:lpstr>
      <vt:lpstr>Calibri Light</vt:lpstr>
      <vt:lpstr>Wingdings</vt:lpstr>
      <vt:lpstr>Office Theme</vt:lpstr>
      <vt:lpstr>Рибе</vt:lpstr>
      <vt:lpstr>Рибе</vt:lpstr>
      <vt:lpstr>Рибе</vt:lpstr>
      <vt:lpstr>Рибе</vt:lpstr>
      <vt:lpstr>Рибе</vt:lpstr>
      <vt:lpstr>Рибе</vt:lpstr>
      <vt:lpstr>Рибе</vt:lpstr>
      <vt:lpstr>Рибе</vt:lpstr>
      <vt:lpstr>Рибе</vt:lpstr>
      <vt:lpstr>PowerPoint Presentation</vt:lpstr>
      <vt:lpstr>Скелет риба</vt:lpstr>
      <vt:lpstr>Скелет риба</vt:lpstr>
      <vt:lpstr>Кожа</vt:lpstr>
      <vt:lpstr>PowerPoint Presentation</vt:lpstr>
      <vt:lpstr>Пераја</vt:lpstr>
      <vt:lpstr>Пераја</vt:lpstr>
      <vt:lpstr>Мишићни систем</vt:lpstr>
      <vt:lpstr>Боја риба</vt:lpstr>
      <vt:lpstr>Хемијски састав рибљег меса</vt:lpstr>
      <vt:lpstr>PowerPoint Presentation</vt:lpstr>
      <vt:lpstr>PowerPoint Presentation</vt:lpstr>
      <vt:lpstr>Подела риба - Према средини у којој живе  </vt:lpstr>
      <vt:lpstr>Подела риба</vt:lpstr>
      <vt:lpstr>Дисање риба</vt:lpstr>
      <vt:lpstr>PowerPoint Presentation</vt:lpstr>
      <vt:lpstr>PowerPoint Presentation</vt:lpstr>
      <vt:lpstr>PowerPoint Presentation</vt:lpstr>
      <vt:lpstr>PowerPoint Presentation</vt:lpstr>
      <vt:lpstr>Кварење рибљег меса</vt:lpstr>
      <vt:lpstr>Припрема рибе</vt:lpstr>
      <vt:lpstr>Рибе које имају крљушт</vt:lpstr>
      <vt:lpstr>Рибе које имају рожнате плочице</vt:lpstr>
      <vt:lpstr>Вађење утробе</vt:lpstr>
      <vt:lpstr>Филирање рибе</vt:lpstr>
      <vt:lpstr>Термичка обрада риба</vt:lpstr>
      <vt:lpstr>Термичка обрада риба</vt:lpstr>
      <vt:lpstr>Шаран</vt:lpstr>
      <vt:lpstr>Шаран</vt:lpstr>
      <vt:lpstr>Бели амур</vt:lpstr>
      <vt:lpstr>Лосос</vt:lpstr>
      <vt:lpstr>Толстолобик</vt:lpstr>
      <vt:lpstr>Толстолобик</vt:lpstr>
      <vt:lpstr>Смуђ</vt:lpstr>
      <vt:lpstr>Штука</vt:lpstr>
      <vt:lpstr>Мрена</vt:lpstr>
      <vt:lpstr>Деверика</vt:lpstr>
      <vt:lpstr>Кечига</vt:lpstr>
      <vt:lpstr>Сом</vt:lpstr>
      <vt:lpstr>Пастрмка</vt:lpstr>
      <vt:lpstr>Гргеч</vt:lpstr>
      <vt:lpstr>Јегуља</vt:lpstr>
      <vt:lpstr>Морске рибе</vt:lpstr>
      <vt:lpstr>PowerPoint Presentation</vt:lpstr>
      <vt:lpstr>Беле морске рибе су</vt:lpstr>
      <vt:lpstr>Плаве морске рибе</vt:lpstr>
      <vt:lpstr>Фугу риба</vt:lpstr>
      <vt:lpstr>Тетродоксин</vt:lpstr>
      <vt:lpstr>Папалина</vt:lpstr>
      <vt:lpstr>Инћун</vt:lpstr>
      <vt:lpstr>Инћун</vt:lpstr>
      <vt:lpstr>Скуша</vt:lpstr>
      <vt:lpstr>Скуша</vt:lpstr>
      <vt:lpstr>Локарда - Плавица</vt:lpstr>
      <vt:lpstr>Сардела</vt:lpstr>
      <vt:lpstr>Сардела</vt:lpstr>
      <vt:lpstr>Паламида</vt:lpstr>
      <vt:lpstr>Туна</vt:lpstr>
      <vt:lpstr>Туна</vt:lpstr>
      <vt:lpstr>Лист</vt:lpstr>
      <vt:lpstr>Трља, барбун</vt:lpstr>
      <vt:lpstr>Ослић</vt:lpstr>
      <vt:lpstr>Ковач</vt:lpstr>
      <vt:lpstr>Гоф</vt:lpstr>
      <vt:lpstr>Ража-Каменица</vt:lpstr>
      <vt:lpstr>Јесетра</vt:lpstr>
      <vt:lpstr>Шкарпина</vt:lpstr>
      <vt:lpstr>Бакалар</vt:lpstr>
      <vt:lpstr>Кавијар</vt:lpstr>
      <vt:lpstr>PowerPoint Presentation</vt:lpstr>
      <vt:lpstr>PowerPoint Presentation</vt:lpstr>
      <vt:lpstr>PowerPoint Presentation</vt:lpstr>
      <vt:lpstr>PowerPoint Presentation</vt:lpstr>
      <vt:lpstr>PowerPoint Presentation</vt:lpstr>
      <vt:lpstr>Производња кавијара</vt:lpstr>
      <vt:lpstr>ГОТОВА ЈЕЛА ОД РИБА</vt:lpstr>
      <vt:lpstr>Пијани шаран у белом вину</vt:lpstr>
      <vt:lpstr>Смуђ на смедеревски начин</vt:lpstr>
      <vt:lpstr>Јесетра на кладовски начин</vt:lpstr>
      <vt:lpstr>Бакалар на тршћански начин</vt:lpstr>
      <vt:lpstr>Ослић „тријестино“</vt:lpstr>
      <vt:lpstr>Лист пржен на далматински начин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19</cp:revision>
  <dcterms:created xsi:type="dcterms:W3CDTF">2024-03-18T08:45:15Z</dcterms:created>
  <dcterms:modified xsi:type="dcterms:W3CDTF">2024-03-26T19:04:02Z</dcterms:modified>
</cp:coreProperties>
</file>