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7" r:id="rId4"/>
    <p:sldId id="293" r:id="rId5"/>
    <p:sldId id="294" r:id="rId6"/>
    <p:sldId id="309" r:id="rId7"/>
    <p:sldId id="310" r:id="rId8"/>
    <p:sldId id="301" r:id="rId9"/>
    <p:sldId id="315" r:id="rId10"/>
    <p:sldId id="302" r:id="rId11"/>
    <p:sldId id="295" r:id="rId12"/>
    <p:sldId id="297" r:id="rId13"/>
    <p:sldId id="276" r:id="rId14"/>
    <p:sldId id="290" r:id="rId15"/>
    <p:sldId id="296" r:id="rId16"/>
    <p:sldId id="316" r:id="rId17"/>
    <p:sldId id="298" r:id="rId18"/>
    <p:sldId id="299" r:id="rId19"/>
    <p:sldId id="300" r:id="rId20"/>
    <p:sldId id="303" r:id="rId21"/>
    <p:sldId id="291" r:id="rId22"/>
    <p:sldId id="304" r:id="rId23"/>
    <p:sldId id="314" r:id="rId24"/>
    <p:sldId id="311" r:id="rId25"/>
    <p:sldId id="312" r:id="rId26"/>
    <p:sldId id="313" r:id="rId27"/>
    <p:sldId id="292" r:id="rId28"/>
    <p:sldId id="307" r:id="rId29"/>
    <p:sldId id="308" r:id="rId30"/>
    <p:sldId id="289" r:id="rId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045C-D411-F2CA-9958-9C6F81B12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981AE030-8DBD-F89A-CCD0-0A8079746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BB6932A2-42BC-8401-7B2B-275B69307BBF}"/>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5" name="Footer Placeholder 4">
            <a:extLst>
              <a:ext uri="{FF2B5EF4-FFF2-40B4-BE49-F238E27FC236}">
                <a16:creationId xmlns:a16="http://schemas.microsoft.com/office/drawing/2014/main" id="{BBA8C780-A785-8454-D343-35620FC5780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8305230B-FDBE-F317-CE95-5B367FB1E209}"/>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18535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F5A2-CBF9-A86D-A635-C12D9C449963}"/>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2C2A957F-2FA6-EEC8-DBE5-027C41054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E30F38D3-44DE-C6AD-C7D2-1A9829C40A03}"/>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5" name="Footer Placeholder 4">
            <a:extLst>
              <a:ext uri="{FF2B5EF4-FFF2-40B4-BE49-F238E27FC236}">
                <a16:creationId xmlns:a16="http://schemas.microsoft.com/office/drawing/2014/main" id="{3DCD93B6-9A05-94F0-7643-F3D2CA9BFF6D}"/>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97BF3A0-D919-C8E1-1B9E-E953B267087F}"/>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32659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B16D1-658D-D061-B073-F86871075F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EBC572BE-220A-C11D-F2DD-C3F74E370E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971DE027-2065-0E12-3770-9EC388F4A3E2}"/>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5" name="Footer Placeholder 4">
            <a:extLst>
              <a:ext uri="{FF2B5EF4-FFF2-40B4-BE49-F238E27FC236}">
                <a16:creationId xmlns:a16="http://schemas.microsoft.com/office/drawing/2014/main" id="{2B24DD2B-ECC5-5F55-3E72-B598A36486A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EDD9476-0A7C-1D81-6E9A-98E6BF48D8DB}"/>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425563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B088-6DA2-C941-5ECA-ACA19234AC34}"/>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5A8817F3-E780-1ECA-07B5-4BAC1987A9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1310E512-37E8-1D72-EC2E-844F64CF8EC4}"/>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5" name="Footer Placeholder 4">
            <a:extLst>
              <a:ext uri="{FF2B5EF4-FFF2-40B4-BE49-F238E27FC236}">
                <a16:creationId xmlns:a16="http://schemas.microsoft.com/office/drawing/2014/main" id="{29C4C922-385B-2274-8927-30C2BA8C3D5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4CE32B5-7F28-C12D-BF44-205F90D0FA6A}"/>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167070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D1B9-D2DF-DF2A-9E1E-5895964BF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FD18B2F2-3050-730E-7538-00876EDF5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3AE779-69AA-86BB-95EC-862C8AB44027}"/>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5" name="Footer Placeholder 4">
            <a:extLst>
              <a:ext uri="{FF2B5EF4-FFF2-40B4-BE49-F238E27FC236}">
                <a16:creationId xmlns:a16="http://schemas.microsoft.com/office/drawing/2014/main" id="{BCE5DA4A-C4EC-258E-4B16-0914653C2916}"/>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7CA4035-6F46-2245-1AA0-C37D10D2EDCF}"/>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160277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3081-CBA2-8364-42A0-E42550F8604F}"/>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2F8485B1-1644-2370-CA6D-E725A67244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F7AA9425-165E-EEA8-CBBE-4E3C579D7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EE449E90-BA0A-BB2A-F93C-76CFF3A4B55F}"/>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6" name="Footer Placeholder 5">
            <a:extLst>
              <a:ext uri="{FF2B5EF4-FFF2-40B4-BE49-F238E27FC236}">
                <a16:creationId xmlns:a16="http://schemas.microsoft.com/office/drawing/2014/main" id="{55391A87-A63B-D14E-61A6-FEA7241DB59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A3230FB8-F02C-A53F-6E91-FA6FD46A6079}"/>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1100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3932-FB16-82DC-CD07-E88DA24B49AF}"/>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E5316DA4-D188-228A-1AAF-C9212F7CC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9CC1E-0F8F-10DB-C440-030052E9B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D9370A27-A930-D266-5FDF-79AA9583B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FB222-FAB0-2A46-9CE3-A8070F08F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04376C47-F11A-4158-9C22-A5896820DF64}"/>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8" name="Footer Placeholder 7">
            <a:extLst>
              <a:ext uri="{FF2B5EF4-FFF2-40B4-BE49-F238E27FC236}">
                <a16:creationId xmlns:a16="http://schemas.microsoft.com/office/drawing/2014/main" id="{5509EF1F-DDF6-BCB3-C708-799BCCB33879}"/>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47344514-F7E9-F2FE-2120-07DFF0F5685C}"/>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285846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4623-2107-8BCC-8BE0-B0245160472C}"/>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19838782-6424-9DBB-8ECC-945D651DCE75}"/>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4" name="Footer Placeholder 3">
            <a:extLst>
              <a:ext uri="{FF2B5EF4-FFF2-40B4-BE49-F238E27FC236}">
                <a16:creationId xmlns:a16="http://schemas.microsoft.com/office/drawing/2014/main" id="{0B1421C3-6B3B-987B-D63B-28B2AFCEE3DE}"/>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52E3687E-B389-E1D2-19E2-1C7AF896E6C6}"/>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41127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91E74-DCED-9880-44BE-9FD7A4AE24E5}"/>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3" name="Footer Placeholder 2">
            <a:extLst>
              <a:ext uri="{FF2B5EF4-FFF2-40B4-BE49-F238E27FC236}">
                <a16:creationId xmlns:a16="http://schemas.microsoft.com/office/drawing/2014/main" id="{5741F60F-FC55-E279-2120-624AFF3ACFC4}"/>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2AFD3491-62C4-A837-C889-B7282D08766A}"/>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190061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77CA-A689-B5D2-63C0-AE2BE8B60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5FE9CC70-82A6-27D7-050F-DFF2AE0C2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FA952707-94CC-EB06-4243-739A65C87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D16A1-97DF-5D3B-155B-437C54541576}"/>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6" name="Footer Placeholder 5">
            <a:extLst>
              <a:ext uri="{FF2B5EF4-FFF2-40B4-BE49-F238E27FC236}">
                <a16:creationId xmlns:a16="http://schemas.microsoft.com/office/drawing/2014/main" id="{7B25DB5A-6308-A381-AE5B-3A0F1D8B4B9A}"/>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C815542-3585-CB67-0A0A-D018678CE95F}"/>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101062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8A5F-A443-3892-6560-6261803CC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0762125E-FB1D-F4DF-B471-1190C7BAD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3D68B169-C374-267F-B99B-143607475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970A6-88EF-8816-2A39-B1F62F6BBEEC}"/>
              </a:ext>
            </a:extLst>
          </p:cNvPr>
          <p:cNvSpPr>
            <a:spLocks noGrp="1"/>
          </p:cNvSpPr>
          <p:nvPr>
            <p:ph type="dt" sz="half" idx="10"/>
          </p:nvPr>
        </p:nvSpPr>
        <p:spPr/>
        <p:txBody>
          <a:bodyPr/>
          <a:lstStyle/>
          <a:p>
            <a:fld id="{934640F6-1F7B-4FC7-81C0-3E6DA692D42E}" type="datetimeFigureOut">
              <a:rPr lang="sr-Latn-RS" smtClean="0"/>
              <a:t>5.3.2024.</a:t>
            </a:fld>
            <a:endParaRPr lang="sr-Latn-RS"/>
          </a:p>
        </p:txBody>
      </p:sp>
      <p:sp>
        <p:nvSpPr>
          <p:cNvPr id="6" name="Footer Placeholder 5">
            <a:extLst>
              <a:ext uri="{FF2B5EF4-FFF2-40B4-BE49-F238E27FC236}">
                <a16:creationId xmlns:a16="http://schemas.microsoft.com/office/drawing/2014/main" id="{CE439368-7C1F-C41A-5046-DCC53E5D1899}"/>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C2F4151B-4BEA-8130-4F6A-1D2AA8A49A42}"/>
              </a:ext>
            </a:extLst>
          </p:cNvPr>
          <p:cNvSpPr>
            <a:spLocks noGrp="1"/>
          </p:cNvSpPr>
          <p:nvPr>
            <p:ph type="sldNum" sz="quarter" idx="12"/>
          </p:nvPr>
        </p:nvSpPr>
        <p:spPr/>
        <p:txBody>
          <a:bodyPr/>
          <a:lstStyle/>
          <a:p>
            <a:fld id="{E6EB8457-2B75-4D34-864D-083EBFF01892}" type="slidenum">
              <a:rPr lang="sr-Latn-RS" smtClean="0"/>
              <a:t>‹#›</a:t>
            </a:fld>
            <a:endParaRPr lang="sr-Latn-RS"/>
          </a:p>
        </p:txBody>
      </p:sp>
    </p:spTree>
    <p:extLst>
      <p:ext uri="{BB962C8B-B14F-4D97-AF65-F5344CB8AC3E}">
        <p14:creationId xmlns:p14="http://schemas.microsoft.com/office/powerpoint/2010/main" val="402209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68CD2-26DB-33F3-6868-0FD2EA78F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89DBEE88-7D78-D0A7-711F-B4C1979F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6FEFF1EA-6F60-B925-B194-3AFB8593E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640F6-1F7B-4FC7-81C0-3E6DA692D42E}" type="datetimeFigureOut">
              <a:rPr lang="sr-Latn-RS" smtClean="0"/>
              <a:t>5.3.2024.</a:t>
            </a:fld>
            <a:endParaRPr lang="sr-Latn-RS"/>
          </a:p>
        </p:txBody>
      </p:sp>
      <p:sp>
        <p:nvSpPr>
          <p:cNvPr id="5" name="Footer Placeholder 4">
            <a:extLst>
              <a:ext uri="{FF2B5EF4-FFF2-40B4-BE49-F238E27FC236}">
                <a16:creationId xmlns:a16="http://schemas.microsoft.com/office/drawing/2014/main" id="{4B9ADFE0-1D98-FD92-0AA2-FED73ED9E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7AAA2D11-BE13-F37E-3BBE-0E6873A28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8457-2B75-4D34-864D-083EBFF01892}" type="slidenum">
              <a:rPr lang="sr-Latn-RS" smtClean="0"/>
              <a:t>‹#›</a:t>
            </a:fld>
            <a:endParaRPr lang="sr-Latn-RS"/>
          </a:p>
        </p:txBody>
      </p:sp>
    </p:spTree>
    <p:extLst>
      <p:ext uri="{BB962C8B-B14F-4D97-AF65-F5344CB8AC3E}">
        <p14:creationId xmlns:p14="http://schemas.microsoft.com/office/powerpoint/2010/main" val="61653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webp"/></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6DD16-CB60-F9DA-FD84-25AF25116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55" y="98854"/>
            <a:ext cx="11038702" cy="66767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A9D22B7D-4989-66B1-0251-F80B0AE4D2F9}"/>
              </a:ext>
            </a:extLst>
          </p:cNvPr>
          <p:cNvSpPr>
            <a:spLocks noGrp="1"/>
          </p:cNvSpPr>
          <p:nvPr>
            <p:ph type="ctrTitle"/>
          </p:nvPr>
        </p:nvSpPr>
        <p:spPr>
          <a:xfrm>
            <a:off x="3376815" y="5220275"/>
            <a:ext cx="8260219" cy="989185"/>
          </a:xfrm>
        </p:spPr>
        <p:txBody>
          <a:bodyPr/>
          <a:lstStyle/>
          <a:p>
            <a:r>
              <a:rPr lang="sr-Latn-C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ДОДА</a:t>
            </a:r>
            <a:r>
              <a:rPr lang="sr-Cyrl-R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ЦИ</a:t>
            </a:r>
            <a:r>
              <a:rPr lang="sr-Latn-C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ЗА СУП</a:t>
            </a:r>
            <a:r>
              <a:rPr lang="en-U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sr-Latn-RS" dirty="0">
              <a:solidFill>
                <a:srgbClr val="FF0000"/>
              </a:solidFill>
            </a:endParaRPr>
          </a:p>
        </p:txBody>
      </p:sp>
      <p:pic>
        <p:nvPicPr>
          <p:cNvPr id="5" name="Picture 4">
            <a:extLst>
              <a:ext uri="{FF2B5EF4-FFF2-40B4-BE49-F238E27FC236}">
                <a16:creationId xmlns:a16="http://schemas.microsoft.com/office/drawing/2014/main" id="{68A7FB1A-1F99-4806-16A1-4535C7FB77F7}"/>
              </a:ext>
            </a:extLst>
          </p:cNvPr>
          <p:cNvPicPr>
            <a:picLocks noChangeAspect="1"/>
          </p:cNvPicPr>
          <p:nvPr/>
        </p:nvPicPr>
        <p:blipFill>
          <a:blip r:embed="rId3"/>
          <a:stretch>
            <a:fillRect/>
          </a:stretch>
        </p:blipFill>
        <p:spPr>
          <a:xfrm>
            <a:off x="75913" y="74142"/>
            <a:ext cx="4273666" cy="1219306"/>
          </a:xfrm>
          <a:prstGeom prst="rect">
            <a:avLst/>
          </a:prstGeom>
        </p:spPr>
      </p:pic>
      <p:sp>
        <p:nvSpPr>
          <p:cNvPr id="6" name="TextBox 5">
            <a:extLst>
              <a:ext uri="{FF2B5EF4-FFF2-40B4-BE49-F238E27FC236}">
                <a16:creationId xmlns:a16="http://schemas.microsoft.com/office/drawing/2014/main" id="{FAABCD5B-4B25-CFD0-442C-B56D4B125F36}"/>
              </a:ext>
            </a:extLst>
          </p:cNvPr>
          <p:cNvSpPr txBox="1"/>
          <p:nvPr/>
        </p:nvSpPr>
        <p:spPr>
          <a:xfrm>
            <a:off x="5103252" y="6123208"/>
            <a:ext cx="5156287" cy="369332"/>
          </a:xfrm>
          <a:prstGeom prst="rect">
            <a:avLst/>
          </a:prstGeom>
          <a:noFill/>
        </p:spPr>
        <p:txBody>
          <a:bodyPr wrap="square">
            <a:spAutoFit/>
          </a:bodyPr>
          <a:lstStyle/>
          <a:p>
            <a:r>
              <a:rPr lang="sr-Cyrl-RS" sz="1800" dirty="0">
                <a:solidFill>
                  <a:srgbClr val="FF0000"/>
                </a:solidFill>
                <a:latin typeface="Times New Roman" panose="02020603050405020304" pitchFamily="18" charset="0"/>
                <a:cs typeface="Times New Roman" panose="02020603050405020304" pitchFamily="18" charset="0"/>
              </a:rPr>
              <a:t>др Гордана Јовановић, проф</a:t>
            </a:r>
            <a:r>
              <a:rPr lang="en-US" sz="1800" dirty="0">
                <a:solidFill>
                  <a:srgbClr val="FF0000"/>
                </a:solidFill>
                <a:latin typeface="Times New Roman" panose="02020603050405020304" pitchFamily="18" charset="0"/>
                <a:cs typeface="Times New Roman" panose="02020603050405020304" pitchFamily="18" charset="0"/>
              </a:rPr>
              <a:t>.</a:t>
            </a:r>
            <a:r>
              <a:rPr lang="sr-Cyrl-RS" sz="1800" dirty="0">
                <a:solidFill>
                  <a:srgbClr val="FF0000"/>
                </a:solidFill>
                <a:latin typeface="Times New Roman" panose="02020603050405020304" pitchFamily="18" charset="0"/>
                <a:cs typeface="Times New Roman" panose="02020603050405020304" pitchFamily="18" charset="0"/>
              </a:rPr>
              <a:t> струковних студија</a:t>
            </a:r>
          </a:p>
        </p:txBody>
      </p:sp>
    </p:spTree>
    <p:extLst>
      <p:ext uri="{BB962C8B-B14F-4D97-AF65-F5344CB8AC3E}">
        <p14:creationId xmlns:p14="http://schemas.microsoft.com/office/powerpoint/2010/main" val="397477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D5D2-9A83-2E35-82E1-C66231D53289}"/>
              </a:ext>
            </a:extLst>
          </p:cNvPr>
          <p:cNvSpPr>
            <a:spLocks noGrp="1"/>
          </p:cNvSpPr>
          <p:nvPr>
            <p:ph type="title"/>
          </p:nvPr>
        </p:nvSpPr>
        <p:spPr/>
        <p:txBody>
          <a:bodyPr/>
          <a:lstStyle/>
          <a:p>
            <a:r>
              <a:rPr lang="sr-Cyrl-RS" dirty="0"/>
              <a:t>Додаци од вученог теста</a:t>
            </a:r>
            <a:endParaRPr lang="sr-Latn-RS" dirty="0"/>
          </a:p>
        </p:txBody>
      </p:sp>
      <p:sp>
        <p:nvSpPr>
          <p:cNvPr id="3" name="Content Placeholder 2">
            <a:extLst>
              <a:ext uri="{FF2B5EF4-FFF2-40B4-BE49-F238E27FC236}">
                <a16:creationId xmlns:a16="http://schemas.microsoft.com/office/drawing/2014/main" id="{0DA9123D-BC4F-0F2B-2589-43F63F2C33F4}"/>
              </a:ext>
            </a:extLst>
          </p:cNvPr>
          <p:cNvSpPr>
            <a:spLocks noGrp="1"/>
          </p:cNvSpPr>
          <p:nvPr>
            <p:ph idx="1"/>
          </p:nvPr>
        </p:nvSpPr>
        <p:spPr>
          <a:xfrm>
            <a:off x="838200" y="1825625"/>
            <a:ext cx="10515600" cy="1124609"/>
          </a:xfrm>
        </p:spPr>
        <p:txBody>
          <a:bodyPr>
            <a:normAutofit lnSpcReduction="10000"/>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пита (савијача) од беле џигерице и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пита (савијача) од меса</a:t>
            </a:r>
            <a:endParaRPr lang="sr-Latn-RS" dirty="0"/>
          </a:p>
        </p:txBody>
      </p:sp>
      <p:sp>
        <p:nvSpPr>
          <p:cNvPr id="5" name="TextBox 4">
            <a:extLst>
              <a:ext uri="{FF2B5EF4-FFF2-40B4-BE49-F238E27FC236}">
                <a16:creationId xmlns:a16="http://schemas.microsoft.com/office/drawing/2014/main" id="{F06B551E-4F6C-B500-EAD3-D484CB25E4EC}"/>
              </a:ext>
            </a:extLst>
          </p:cNvPr>
          <p:cNvSpPr txBox="1"/>
          <p:nvPr/>
        </p:nvSpPr>
        <p:spPr>
          <a:xfrm>
            <a:off x="534838" y="3338748"/>
            <a:ext cx="9756475" cy="954107"/>
          </a:xfrm>
          <a:prstGeom prst="rect">
            <a:avLst/>
          </a:prstGeom>
          <a:noFill/>
        </p:spPr>
        <p:txBody>
          <a:bodyPr wrap="square">
            <a:spAutoFit/>
          </a:bodyPr>
          <a:lstStyle/>
          <a:p>
            <a:r>
              <a:rPr lang="sr-Cyrl-RS" sz="2800" b="1" dirty="0"/>
              <a:t>Састав вученог теста</a:t>
            </a:r>
            <a:r>
              <a:rPr lang="sr-Latn-RS" sz="2800" b="1" dirty="0"/>
              <a:t> :</a:t>
            </a:r>
            <a:r>
              <a:rPr lang="sr-Cyrl-RS" sz="2800" b="1" dirty="0"/>
              <a:t> </a:t>
            </a:r>
            <a:r>
              <a:rPr lang="sr-Latn-RS" sz="2800" dirty="0"/>
              <a:t>½ kg </a:t>
            </a:r>
            <a:r>
              <a:rPr lang="sr-Cyrl-RS" sz="2800" dirty="0"/>
              <a:t>брашна, прстохват соли, кашика уља, кашика сирћета, 1 јаје, 2</a:t>
            </a:r>
            <a:r>
              <a:rPr lang="sr-Latn-RS" sz="2800" dirty="0"/>
              <a:t> dl</a:t>
            </a:r>
            <a:r>
              <a:rPr lang="sr-Cyrl-RS" sz="2800" dirty="0"/>
              <a:t> воде</a:t>
            </a:r>
            <a:r>
              <a:rPr lang="sr-Latn-RS" sz="2800" dirty="0"/>
              <a:t>.</a:t>
            </a:r>
          </a:p>
        </p:txBody>
      </p:sp>
      <p:sp>
        <p:nvSpPr>
          <p:cNvPr id="7" name="TextBox 6">
            <a:extLst>
              <a:ext uri="{FF2B5EF4-FFF2-40B4-BE49-F238E27FC236}">
                <a16:creationId xmlns:a16="http://schemas.microsoft.com/office/drawing/2014/main" id="{FE305F26-F2C4-B4A2-82D2-57F6AC73AB5B}"/>
              </a:ext>
            </a:extLst>
          </p:cNvPr>
          <p:cNvSpPr txBox="1"/>
          <p:nvPr/>
        </p:nvSpPr>
        <p:spPr>
          <a:xfrm>
            <a:off x="534838" y="4730028"/>
            <a:ext cx="10644996" cy="954107"/>
          </a:xfrm>
          <a:prstGeom prst="rect">
            <a:avLst/>
          </a:prstGeom>
          <a:noFill/>
        </p:spPr>
        <p:txBody>
          <a:bodyPr wrap="square">
            <a:spAutoFit/>
          </a:bodyPr>
          <a:lstStyle/>
          <a:p>
            <a:r>
              <a:rPr lang="sr-Cyrl-RS" sz="2800" b="1" dirty="0"/>
              <a:t>Састав вученог теста</a:t>
            </a:r>
            <a:r>
              <a:rPr lang="sr-Latn-RS" sz="2800" b="1" dirty="0"/>
              <a:t>:</a:t>
            </a:r>
            <a:r>
              <a:rPr lang="sr-Latn-RS" sz="2800" dirty="0"/>
              <a:t> 250g </a:t>
            </a:r>
            <a:r>
              <a:rPr lang="sr-Cyrl-RS" sz="2800" dirty="0"/>
              <a:t>брашна</a:t>
            </a:r>
            <a:r>
              <a:rPr lang="sr-Latn-RS" sz="2800" dirty="0"/>
              <a:t>, 125ml </a:t>
            </a:r>
            <a:r>
              <a:rPr lang="sr-Cyrl-RS" sz="2800" dirty="0"/>
              <a:t>воде</a:t>
            </a:r>
            <a:r>
              <a:rPr lang="sr-Latn-RS" sz="2800" dirty="0"/>
              <a:t>, </a:t>
            </a:r>
            <a:r>
              <a:rPr lang="sr-Cyrl-RS" sz="2800" dirty="0"/>
              <a:t>с</a:t>
            </a:r>
            <a:r>
              <a:rPr lang="sr-Latn-RS" sz="2800" dirty="0"/>
              <a:t>o, 5g </a:t>
            </a:r>
            <a:r>
              <a:rPr lang="sr-Cyrl-RS" sz="2800" dirty="0"/>
              <a:t>масноћа</a:t>
            </a:r>
            <a:r>
              <a:rPr lang="sr-Latn-RS" sz="2800" dirty="0"/>
              <a:t>, </a:t>
            </a:r>
            <a:r>
              <a:rPr lang="sr-Cyrl-RS" sz="2800" dirty="0">
                <a:solidFill>
                  <a:srgbClr val="FF0000"/>
                </a:solidFill>
              </a:rPr>
              <a:t>лимунов сок</a:t>
            </a:r>
            <a:endParaRPr lang="sr-Latn-RS" sz="2800" dirty="0">
              <a:solidFill>
                <a:srgbClr val="FF0000"/>
              </a:solidFill>
            </a:endParaRPr>
          </a:p>
        </p:txBody>
      </p:sp>
    </p:spTree>
    <p:extLst>
      <p:ext uri="{BB962C8B-B14F-4D97-AF65-F5344CB8AC3E}">
        <p14:creationId xmlns:p14="http://schemas.microsoft.com/office/powerpoint/2010/main" val="202611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0076-28CC-C117-1421-A09FE0C85648}"/>
              </a:ext>
            </a:extLst>
          </p:cNvPr>
          <p:cNvSpPr>
            <a:spLocks noGrp="1"/>
          </p:cNvSpPr>
          <p:nvPr>
            <p:ph type="title"/>
          </p:nvPr>
        </p:nvSpPr>
        <p:spPr/>
        <p:txBody>
          <a:bodyPr/>
          <a:lstStyle/>
          <a:p>
            <a:r>
              <a:rPr lang="sr-Cyrl-RS" dirty="0"/>
              <a:t>Додаци од ливеног теста</a:t>
            </a:r>
            <a:endParaRPr lang="sr-Latn-RS" dirty="0"/>
          </a:p>
        </p:txBody>
      </p:sp>
      <p:sp>
        <p:nvSpPr>
          <p:cNvPr id="3" name="Content Placeholder 2">
            <a:extLst>
              <a:ext uri="{FF2B5EF4-FFF2-40B4-BE49-F238E27FC236}">
                <a16:creationId xmlns:a16="http://schemas.microsoft.com/office/drawing/2014/main" id="{124C2AEB-605E-8345-3A94-D19152239880}"/>
              </a:ext>
            </a:extLst>
          </p:cNvPr>
          <p:cNvSpPr>
            <a:spLocks noGrp="1"/>
          </p:cNvSpPr>
          <p:nvPr>
            <p:ph idx="1"/>
          </p:nvPr>
        </p:nvSpPr>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пржени додаци,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резанци од палачинака </a:t>
            </a:r>
            <a:endParaRPr lang="sr-Latn-RS" sz="2800" dirty="0">
              <a:effectLst/>
              <a:latin typeface="Times New Roman" panose="02020603050405020304" pitchFamily="18" charset="0"/>
              <a:cs typeface="Times New Roman" panose="02020603050405020304" pitchFamily="18" charset="0"/>
            </a:endParaRPr>
          </a:p>
          <a:p>
            <a:endParaRPr lang="sr-Latn-RS" dirty="0"/>
          </a:p>
        </p:txBody>
      </p:sp>
      <p:sp>
        <p:nvSpPr>
          <p:cNvPr id="5" name="TextBox 4">
            <a:extLst>
              <a:ext uri="{FF2B5EF4-FFF2-40B4-BE49-F238E27FC236}">
                <a16:creationId xmlns:a16="http://schemas.microsoft.com/office/drawing/2014/main" id="{4E0C8CF3-9C8E-37AE-1CF3-EBD94992DA8A}"/>
              </a:ext>
            </a:extLst>
          </p:cNvPr>
          <p:cNvSpPr txBox="1"/>
          <p:nvPr/>
        </p:nvSpPr>
        <p:spPr>
          <a:xfrm>
            <a:off x="1606669" y="5142145"/>
            <a:ext cx="8926183" cy="523220"/>
          </a:xfrm>
          <a:prstGeom prst="rect">
            <a:avLst/>
          </a:prstGeom>
          <a:noFill/>
        </p:spPr>
        <p:txBody>
          <a:bodyPr wrap="square">
            <a:spAutoFit/>
          </a:bodyPr>
          <a:lstStyle/>
          <a:p>
            <a:r>
              <a:rPr lang="sr-Cyrl-RS" sz="2800" dirty="0"/>
              <a:t>ТЕСТО </a:t>
            </a:r>
            <a:r>
              <a:rPr lang="sr-Latn-RS" sz="2800" dirty="0"/>
              <a:t>5 jaja, 600 </a:t>
            </a:r>
            <a:r>
              <a:rPr lang="sr-Cyrl-RS" sz="2800" dirty="0"/>
              <a:t>д</a:t>
            </a:r>
            <a:r>
              <a:rPr lang="sr-Latn-RS" sz="2800" dirty="0"/>
              <a:t>o 800ml </a:t>
            </a:r>
            <a:r>
              <a:rPr lang="sr-Cyrl-RS" sz="2800" dirty="0"/>
              <a:t>млек</a:t>
            </a:r>
            <a:r>
              <a:rPr lang="sr-Latn-RS" sz="2800" dirty="0"/>
              <a:t>a, 3g </a:t>
            </a:r>
            <a:r>
              <a:rPr lang="sr-Cyrl-RS" sz="2800" dirty="0"/>
              <a:t>соли и</a:t>
            </a:r>
            <a:r>
              <a:rPr lang="sr-Latn-RS" sz="2800" dirty="0"/>
              <a:t> 400g </a:t>
            </a:r>
            <a:r>
              <a:rPr lang="sr-Cyrl-RS" sz="2800" dirty="0"/>
              <a:t>брашна</a:t>
            </a:r>
            <a:endParaRPr lang="sr-Latn-RS" sz="2800" dirty="0"/>
          </a:p>
        </p:txBody>
      </p:sp>
    </p:spTree>
    <p:extLst>
      <p:ext uri="{BB962C8B-B14F-4D97-AF65-F5344CB8AC3E}">
        <p14:creationId xmlns:p14="http://schemas.microsoft.com/office/powerpoint/2010/main" val="367879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56A6-767A-EF1D-E26F-ED12A695111D}"/>
              </a:ext>
            </a:extLst>
          </p:cNvPr>
          <p:cNvSpPr>
            <a:spLocks noGrp="1"/>
          </p:cNvSpPr>
          <p:nvPr>
            <p:ph type="title"/>
          </p:nvPr>
        </p:nvSpPr>
        <p:spPr/>
        <p:txBody>
          <a:bodyPr/>
          <a:lstStyle/>
          <a:p>
            <a:r>
              <a:rPr lang="sr-Cyrl-RS" dirty="0"/>
              <a:t>Додаци од брајтанг масе</a:t>
            </a:r>
            <a:endParaRPr lang="sr-Latn-RS" dirty="0"/>
          </a:p>
        </p:txBody>
      </p:sp>
      <p:sp>
        <p:nvSpPr>
          <p:cNvPr id="3" name="Content Placeholder 2">
            <a:extLst>
              <a:ext uri="{FF2B5EF4-FFF2-40B4-BE49-F238E27FC236}">
                <a16:creationId xmlns:a16="http://schemas.microsoft.com/office/drawing/2014/main" id="{ADBD49BF-4487-FB67-1A41-C42395858B1E}"/>
              </a:ext>
            </a:extLst>
          </p:cNvPr>
          <p:cNvSpPr>
            <a:spLocks noGrp="1"/>
          </p:cNvSpPr>
          <p:nvPr>
            <p:ph idx="1"/>
          </p:nvPr>
        </p:nvSpPr>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профитероле,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пуњене профитероле,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кнедле од пилећег меса</a:t>
            </a:r>
            <a:endParaRPr lang="sr-Latn-RS" sz="2800" dirty="0">
              <a:effectLst/>
              <a:latin typeface="Times New Roman" panose="02020603050405020304" pitchFamily="18" charset="0"/>
              <a:cs typeface="Times New Roman" panose="02020603050405020304" pitchFamily="18" charset="0"/>
            </a:endParaRPr>
          </a:p>
          <a:p>
            <a:pPr marL="34290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кнедле од </a:t>
            </a:r>
            <a:r>
              <a:rPr lang="sr-Cyrl-RS" dirty="0">
                <a:latin typeface="Times New Roman" panose="02020603050405020304" pitchFamily="18" charset="0"/>
                <a:cs typeface="Times New Roman" panose="02020603050405020304" pitchFamily="18" charset="0"/>
              </a:rPr>
              <a:t>фазана</a:t>
            </a:r>
            <a:endParaRPr lang="sr-Latn-RS" dirty="0"/>
          </a:p>
          <a:p>
            <a:pPr marL="342900" lvl="0" indent="-342900" algn="just">
              <a:lnSpc>
                <a:spcPct val="115000"/>
              </a:lnSpc>
              <a:buFont typeface="Times New Roman" panose="02020603050405020304" pitchFamily="18" charset="0"/>
              <a:buChar char="-"/>
              <a:tabLst>
                <a:tab pos="457200" algn="l"/>
              </a:tabLst>
            </a:pPr>
            <a:endParaRPr lang="sr-Latn-RS" dirty="0"/>
          </a:p>
        </p:txBody>
      </p:sp>
      <p:pic>
        <p:nvPicPr>
          <p:cNvPr id="7" name="Picture 6">
            <a:extLst>
              <a:ext uri="{FF2B5EF4-FFF2-40B4-BE49-F238E27FC236}">
                <a16:creationId xmlns:a16="http://schemas.microsoft.com/office/drawing/2014/main" id="{D806F389-D704-C93B-9D5D-68743D672EED}"/>
              </a:ext>
            </a:extLst>
          </p:cNvPr>
          <p:cNvPicPr>
            <a:picLocks noChangeAspect="1"/>
          </p:cNvPicPr>
          <p:nvPr/>
        </p:nvPicPr>
        <p:blipFill>
          <a:blip r:embed="rId2"/>
          <a:stretch>
            <a:fillRect/>
          </a:stretch>
        </p:blipFill>
        <p:spPr>
          <a:xfrm>
            <a:off x="5696149" y="2001795"/>
            <a:ext cx="5846606" cy="3664422"/>
          </a:xfrm>
          <a:prstGeom prst="rect">
            <a:avLst/>
          </a:prstGeom>
        </p:spPr>
      </p:pic>
    </p:spTree>
    <p:extLst>
      <p:ext uri="{BB962C8B-B14F-4D97-AF65-F5344CB8AC3E}">
        <p14:creationId xmlns:p14="http://schemas.microsoft.com/office/powerpoint/2010/main" val="256427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7070"/>
          </a:xfrm>
        </p:spPr>
        <p:txBody>
          <a:bodyPr/>
          <a:lstStyle/>
          <a:p>
            <a:r>
              <a:rPr lang="sr-Cyrl-RS" dirty="0"/>
              <a:t>Брајтанг маса</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0625159"/>
              </p:ext>
            </p:extLst>
          </p:nvPr>
        </p:nvGraphicFramePr>
        <p:xfrm>
          <a:off x="2209800" y="1523999"/>
          <a:ext cx="7620000" cy="4648200"/>
        </p:xfrm>
        <a:graphic>
          <a:graphicData uri="http://schemas.openxmlformats.org/drawingml/2006/table">
            <a:tbl>
              <a:tblPr firstRow="1" firstCol="1" bandRow="1">
                <a:tableStyleId>{5C22544A-7EE6-4342-B048-85BDC9FD1C3A}</a:tableStyleId>
              </a:tblPr>
              <a:tblGrid>
                <a:gridCol w="4389889">
                  <a:extLst>
                    <a:ext uri="{9D8B030D-6E8A-4147-A177-3AD203B41FA5}">
                      <a16:colId xmlns:a16="http://schemas.microsoft.com/office/drawing/2014/main" val="20000"/>
                    </a:ext>
                  </a:extLst>
                </a:gridCol>
                <a:gridCol w="3230111">
                  <a:extLst>
                    <a:ext uri="{9D8B030D-6E8A-4147-A177-3AD203B41FA5}">
                      <a16:colId xmlns:a16="http://schemas.microsoft.com/office/drawing/2014/main" val="20001"/>
                    </a:ext>
                  </a:extLst>
                </a:gridCol>
              </a:tblGrid>
              <a:tr h="774700">
                <a:tc>
                  <a:txBody>
                    <a:bodyPr/>
                    <a:lstStyle/>
                    <a:p>
                      <a:pPr algn="just">
                        <a:spcAft>
                          <a:spcPts val="0"/>
                        </a:spcAft>
                      </a:pPr>
                      <a:r>
                        <a:rPr lang="sr-Cyrl-RS" sz="4000" dirty="0">
                          <a:effectLst/>
                          <a:latin typeface="Calibri"/>
                          <a:ea typeface="Times New Roman"/>
                        </a:rPr>
                        <a:t>Састојци</a:t>
                      </a:r>
                      <a:endParaRPr lang="en-US" sz="4000" dirty="0">
                        <a:effectLst/>
                        <a:latin typeface="Calibri"/>
                        <a:ea typeface="Times New Roman"/>
                      </a:endParaRPr>
                    </a:p>
                  </a:txBody>
                  <a:tcPr marL="68580" marR="68580" marT="0" marB="0"/>
                </a:tc>
                <a:tc>
                  <a:txBody>
                    <a:bodyPr/>
                    <a:lstStyle/>
                    <a:p>
                      <a:pPr algn="just">
                        <a:spcAft>
                          <a:spcPts val="0"/>
                        </a:spcAft>
                      </a:pPr>
                      <a:r>
                        <a:rPr lang="sr-Cyrl-RS" sz="4000" dirty="0">
                          <a:effectLst/>
                        </a:rPr>
                        <a:t>Количина</a:t>
                      </a:r>
                      <a:r>
                        <a:rPr lang="en-US" sz="4000" dirty="0">
                          <a:effectLst/>
                        </a:rPr>
                        <a:t> (gr)</a:t>
                      </a:r>
                      <a:endParaRPr lang="en-US" sz="4000" dirty="0">
                        <a:effectLst/>
                        <a:latin typeface="Calibri"/>
                        <a:ea typeface="Times New Roman"/>
                      </a:endParaRPr>
                    </a:p>
                  </a:txBody>
                  <a:tcPr marL="68580" marR="68580" marT="0" marB="0"/>
                </a:tc>
                <a:extLst>
                  <a:ext uri="{0D108BD9-81ED-4DB2-BD59-A6C34878D82A}">
                    <a16:rowId xmlns:a16="http://schemas.microsoft.com/office/drawing/2014/main" val="10000"/>
                  </a:ext>
                </a:extLst>
              </a:tr>
              <a:tr h="774700">
                <a:tc>
                  <a:txBody>
                    <a:bodyPr/>
                    <a:lstStyle/>
                    <a:p>
                      <a:pPr algn="just">
                        <a:spcAft>
                          <a:spcPts val="0"/>
                        </a:spcAft>
                      </a:pPr>
                      <a:r>
                        <a:rPr lang="sr-Cyrl-RS" sz="4000" dirty="0">
                          <a:effectLst/>
                        </a:rPr>
                        <a:t>Млек</a:t>
                      </a:r>
                      <a:r>
                        <a:rPr lang="en-US" sz="4000" dirty="0">
                          <a:effectLst/>
                        </a:rPr>
                        <a:t>o (</a:t>
                      </a:r>
                      <a:r>
                        <a:rPr lang="sr-Cyrl-RS" sz="4000" dirty="0">
                          <a:effectLst/>
                        </a:rPr>
                        <a:t>вода</a:t>
                      </a:r>
                      <a:r>
                        <a:rPr lang="en-US" sz="4000" dirty="0">
                          <a:effectLst/>
                        </a:rPr>
                        <a:t>)</a:t>
                      </a:r>
                      <a:endParaRPr lang="en-US" sz="4000" dirty="0">
                        <a:effectLst/>
                        <a:latin typeface="Calibri"/>
                        <a:ea typeface="Times New Roman"/>
                      </a:endParaRPr>
                    </a:p>
                  </a:txBody>
                  <a:tcPr marL="68580" marR="68580" marT="0" marB="0"/>
                </a:tc>
                <a:tc>
                  <a:txBody>
                    <a:bodyPr/>
                    <a:lstStyle/>
                    <a:p>
                      <a:pPr algn="just">
                        <a:spcAft>
                          <a:spcPts val="0"/>
                        </a:spcAft>
                      </a:pPr>
                      <a:r>
                        <a:rPr lang="en-US" sz="4000" dirty="0">
                          <a:effectLst/>
                        </a:rPr>
                        <a:t>1000</a:t>
                      </a:r>
                      <a:endParaRPr lang="en-US" sz="4000" dirty="0">
                        <a:effectLst/>
                        <a:latin typeface="Calibri"/>
                        <a:ea typeface="Times New Roman"/>
                      </a:endParaRPr>
                    </a:p>
                  </a:txBody>
                  <a:tcPr marL="68580" marR="68580" marT="0" marB="0"/>
                </a:tc>
                <a:extLst>
                  <a:ext uri="{0D108BD9-81ED-4DB2-BD59-A6C34878D82A}">
                    <a16:rowId xmlns:a16="http://schemas.microsoft.com/office/drawing/2014/main" val="10001"/>
                  </a:ext>
                </a:extLst>
              </a:tr>
              <a:tr h="774700">
                <a:tc>
                  <a:txBody>
                    <a:bodyPr/>
                    <a:lstStyle/>
                    <a:p>
                      <a:pPr algn="just">
                        <a:spcAft>
                          <a:spcPts val="0"/>
                        </a:spcAft>
                      </a:pPr>
                      <a:r>
                        <a:rPr lang="sr-Cyrl-RS" sz="4000" dirty="0">
                          <a:effectLst/>
                          <a:latin typeface="Calibri"/>
                          <a:ea typeface="Times New Roman"/>
                        </a:rPr>
                        <a:t>Масноћа</a:t>
                      </a:r>
                      <a:endParaRPr lang="en-US" sz="4000" dirty="0">
                        <a:effectLst/>
                        <a:latin typeface="Calibri"/>
                        <a:ea typeface="Times New Roman"/>
                      </a:endParaRPr>
                    </a:p>
                  </a:txBody>
                  <a:tcPr marL="68580" marR="68580" marT="0" marB="0"/>
                </a:tc>
                <a:tc>
                  <a:txBody>
                    <a:bodyPr/>
                    <a:lstStyle/>
                    <a:p>
                      <a:pPr algn="just">
                        <a:spcAft>
                          <a:spcPts val="0"/>
                        </a:spcAft>
                      </a:pPr>
                      <a:r>
                        <a:rPr lang="en-US" sz="4000" dirty="0">
                          <a:effectLst/>
                        </a:rPr>
                        <a:t>800</a:t>
                      </a:r>
                      <a:endParaRPr lang="en-US" sz="4000" dirty="0">
                        <a:effectLst/>
                        <a:latin typeface="Calibri"/>
                        <a:ea typeface="Times New Roman"/>
                      </a:endParaRPr>
                    </a:p>
                  </a:txBody>
                  <a:tcPr marL="68580" marR="68580" marT="0" marB="0"/>
                </a:tc>
                <a:extLst>
                  <a:ext uri="{0D108BD9-81ED-4DB2-BD59-A6C34878D82A}">
                    <a16:rowId xmlns:a16="http://schemas.microsoft.com/office/drawing/2014/main" val="10002"/>
                  </a:ext>
                </a:extLst>
              </a:tr>
              <a:tr h="774700">
                <a:tc>
                  <a:txBody>
                    <a:bodyPr/>
                    <a:lstStyle/>
                    <a:p>
                      <a:pPr algn="just">
                        <a:spcAft>
                          <a:spcPts val="0"/>
                        </a:spcAft>
                      </a:pPr>
                      <a:r>
                        <a:rPr lang="en-US" sz="4000">
                          <a:effectLst/>
                        </a:rPr>
                        <a:t> </a:t>
                      </a:r>
                      <a:endParaRPr lang="en-US" sz="4000">
                        <a:effectLst/>
                        <a:latin typeface="Calibri"/>
                        <a:ea typeface="Times New Roman"/>
                      </a:endParaRPr>
                    </a:p>
                  </a:txBody>
                  <a:tcPr marL="68580" marR="68580" marT="0" marB="0"/>
                </a:tc>
                <a:tc>
                  <a:txBody>
                    <a:bodyPr/>
                    <a:lstStyle/>
                    <a:p>
                      <a:pPr algn="just">
                        <a:spcAft>
                          <a:spcPts val="0"/>
                        </a:spcAft>
                      </a:pPr>
                      <a:r>
                        <a:rPr lang="en-US" sz="4000">
                          <a:effectLst/>
                        </a:rPr>
                        <a:t> </a:t>
                      </a:r>
                      <a:endParaRPr lang="en-US" sz="4000">
                        <a:effectLst/>
                        <a:latin typeface="Calibri"/>
                        <a:ea typeface="Times New Roman"/>
                      </a:endParaRPr>
                    </a:p>
                  </a:txBody>
                  <a:tcPr marL="68580" marR="68580" marT="0" marB="0"/>
                </a:tc>
                <a:extLst>
                  <a:ext uri="{0D108BD9-81ED-4DB2-BD59-A6C34878D82A}">
                    <a16:rowId xmlns:a16="http://schemas.microsoft.com/office/drawing/2014/main" val="10003"/>
                  </a:ext>
                </a:extLst>
              </a:tr>
              <a:tr h="774700">
                <a:tc>
                  <a:txBody>
                    <a:bodyPr/>
                    <a:lstStyle/>
                    <a:p>
                      <a:pPr algn="just">
                        <a:spcAft>
                          <a:spcPts val="0"/>
                        </a:spcAft>
                      </a:pPr>
                      <a:r>
                        <a:rPr lang="sr-Cyrl-RS" sz="4000" dirty="0">
                          <a:effectLst/>
                          <a:latin typeface="Calibri"/>
                          <a:ea typeface="Times New Roman"/>
                        </a:rPr>
                        <a:t>Брашно</a:t>
                      </a:r>
                      <a:endParaRPr lang="en-US" sz="4000" dirty="0">
                        <a:effectLst/>
                        <a:latin typeface="Calibri"/>
                        <a:ea typeface="Times New Roman"/>
                      </a:endParaRPr>
                    </a:p>
                  </a:txBody>
                  <a:tcPr marL="68580" marR="68580" marT="0" marB="0"/>
                </a:tc>
                <a:tc>
                  <a:txBody>
                    <a:bodyPr/>
                    <a:lstStyle/>
                    <a:p>
                      <a:pPr algn="just">
                        <a:spcAft>
                          <a:spcPts val="0"/>
                        </a:spcAft>
                      </a:pPr>
                      <a:r>
                        <a:rPr lang="en-US" sz="4000" dirty="0">
                          <a:effectLst/>
                        </a:rPr>
                        <a:t>1000</a:t>
                      </a:r>
                      <a:endParaRPr lang="en-US" sz="4000" dirty="0">
                        <a:effectLst/>
                        <a:latin typeface="Calibri"/>
                        <a:ea typeface="Times New Roman"/>
                      </a:endParaRPr>
                    </a:p>
                  </a:txBody>
                  <a:tcPr marL="68580" marR="68580" marT="0" marB="0"/>
                </a:tc>
                <a:extLst>
                  <a:ext uri="{0D108BD9-81ED-4DB2-BD59-A6C34878D82A}">
                    <a16:rowId xmlns:a16="http://schemas.microsoft.com/office/drawing/2014/main" val="10004"/>
                  </a:ext>
                </a:extLst>
              </a:tr>
              <a:tr h="774700">
                <a:tc>
                  <a:txBody>
                    <a:bodyPr/>
                    <a:lstStyle/>
                    <a:p>
                      <a:pPr algn="just">
                        <a:spcAft>
                          <a:spcPts val="0"/>
                        </a:spcAft>
                      </a:pPr>
                      <a:r>
                        <a:rPr lang="sr-Cyrl-RS" sz="4000" dirty="0">
                          <a:effectLst/>
                          <a:latin typeface="Calibri"/>
                          <a:ea typeface="Times New Roman"/>
                        </a:rPr>
                        <a:t>Јаја</a:t>
                      </a:r>
                      <a:endParaRPr lang="en-US" sz="4000" dirty="0">
                        <a:effectLst/>
                        <a:latin typeface="Calibri"/>
                        <a:ea typeface="Times New Roman"/>
                      </a:endParaRPr>
                    </a:p>
                  </a:txBody>
                  <a:tcPr marL="68580" marR="68580" marT="0" marB="0"/>
                </a:tc>
                <a:tc>
                  <a:txBody>
                    <a:bodyPr/>
                    <a:lstStyle/>
                    <a:p>
                      <a:pPr algn="just">
                        <a:spcAft>
                          <a:spcPts val="0"/>
                        </a:spcAft>
                      </a:pPr>
                      <a:r>
                        <a:rPr lang="en-US" sz="4000" dirty="0">
                          <a:effectLst/>
                        </a:rPr>
                        <a:t>1400</a:t>
                      </a:r>
                      <a:endParaRPr lang="en-US" sz="4000" dirty="0">
                        <a:effectLst/>
                        <a:latin typeface="Calibri"/>
                        <a:ea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136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33E5-7CF5-06AF-08F6-3F39F6F1686F}"/>
              </a:ext>
            </a:extLst>
          </p:cNvPr>
          <p:cNvSpPr>
            <a:spLocks noGrp="1"/>
          </p:cNvSpPr>
          <p:nvPr>
            <p:ph type="title"/>
          </p:nvPr>
        </p:nvSpPr>
        <p:spPr/>
        <p:txBody>
          <a:bodyPr/>
          <a:lstStyle/>
          <a:p>
            <a:r>
              <a:rPr lang="ru-RU" dirty="0"/>
              <a:t>Кнедле од пилећег меса</a:t>
            </a:r>
            <a:endParaRPr lang="sr-Latn-RS" dirty="0"/>
          </a:p>
        </p:txBody>
      </p:sp>
      <p:sp>
        <p:nvSpPr>
          <p:cNvPr id="3" name="Content Placeholder 2">
            <a:extLst>
              <a:ext uri="{FF2B5EF4-FFF2-40B4-BE49-F238E27FC236}">
                <a16:creationId xmlns:a16="http://schemas.microsoft.com/office/drawing/2014/main" id="{3C43B8AF-F46E-466E-6A35-CDE2AEB5A71D}"/>
              </a:ext>
            </a:extLst>
          </p:cNvPr>
          <p:cNvSpPr>
            <a:spLocks noGrp="1"/>
          </p:cNvSpPr>
          <p:nvPr>
            <p:ph idx="1"/>
          </p:nvPr>
        </p:nvSpPr>
        <p:spPr>
          <a:xfrm>
            <a:off x="197709" y="1515762"/>
            <a:ext cx="11730680" cy="5165123"/>
          </a:xfrm>
        </p:spPr>
        <p:txBody>
          <a:bodyPr>
            <a:normAutofit fontScale="85000" lnSpcReduction="20000"/>
          </a:bodyPr>
          <a:lstStyle/>
          <a:p>
            <a:r>
              <a:rPr lang="ru-RU" dirty="0"/>
              <a:t>Потребне намирнице: 250 г пилећег белог меса. За брајтанг масу: 1 дл воде, 1 дл уља, 100 г брашна, 3 јаја, 5 г соли, ½ везе пршуновог лишћа, 1 г млевеног белог бибера. </a:t>
            </a:r>
          </a:p>
          <a:p>
            <a:r>
              <a:rPr lang="ru-RU" dirty="0"/>
              <a:t>Начин рада:Са куваног пилећег белог меса одстранити кошчице, кожицу, жилице, масно ткиво, потом месо самлети. Припремање брајтанг масе: У одговарјућу посуду саставити воду, уље и со. Посуду ставити на грејно тело да течност прокува. Када течност прокува додавати брашно уз стално мешање. Маса је готова када почне да се одваја од зидова посуде. Посуду са куваном масом склонити са грејног тела на радни сто. Повезивање, састављање и зачињавање масе: У прохлађену масу додати ситно исечено першуново лишће, млевени бели бибер, млевено бело месо, потом намирнице повезати јајима у компактну масу за кнедле. </a:t>
            </a:r>
          </a:p>
          <a:p>
            <a:r>
              <a:rPr lang="ru-RU" dirty="0"/>
              <a:t>Формирање и кување кнедли: Од припремљене масе помоћу кашичице формирати кнедле у облику шљиве и исте спустати у посуду са благо сланом водом, која лагано струји. Кнедле кувати око пола сата, потом исте оцедити од воде, сложити у посуду, налити топлом супом-консомеом и чувати у бен-мари до сервирања. Приликом сервирања, кнедле од пилећег меса сложити у шољу за супу (2 кнедле за једну особу), потом налити топлом супом, посути ситно исеченим першуновим лишћем и одмах услуживати. Супа са кнедлама од пилећег меса за више особа сервира се у супијери</a:t>
            </a:r>
          </a:p>
          <a:p>
            <a:pPr marL="0" indent="0">
              <a:buNone/>
            </a:pPr>
            <a:endParaRPr lang="ru-RU" dirty="0"/>
          </a:p>
        </p:txBody>
      </p:sp>
      <p:sp>
        <p:nvSpPr>
          <p:cNvPr id="5" name="TextBox 4">
            <a:extLst>
              <a:ext uri="{FF2B5EF4-FFF2-40B4-BE49-F238E27FC236}">
                <a16:creationId xmlns:a16="http://schemas.microsoft.com/office/drawing/2014/main" id="{D6721292-F253-D686-9D08-7FF490205A13}"/>
              </a:ext>
            </a:extLst>
          </p:cNvPr>
          <p:cNvSpPr txBox="1"/>
          <p:nvPr/>
        </p:nvSpPr>
        <p:spPr>
          <a:xfrm>
            <a:off x="197709" y="6311553"/>
            <a:ext cx="7471719" cy="369332"/>
          </a:xfrm>
          <a:prstGeom prst="rect">
            <a:avLst/>
          </a:prstGeom>
          <a:noFill/>
        </p:spPr>
        <p:txBody>
          <a:bodyPr wrap="square">
            <a:spAutoFit/>
          </a:bodyPr>
          <a:lstStyle/>
          <a:p>
            <a:r>
              <a:rPr lang="ru-RU" sz="1800" dirty="0"/>
              <a:t>Извор</a:t>
            </a:r>
            <a:r>
              <a:rPr lang="en-US" sz="1800" dirty="0"/>
              <a:t>:</a:t>
            </a:r>
            <a:r>
              <a:rPr lang="ru-RU" sz="1800" dirty="0"/>
              <a:t> Портић, М. Гастрономски производи, ПМФ, Нови Сад, 2011.</a:t>
            </a:r>
            <a:endParaRPr lang="sr-Latn-RS" sz="2000" dirty="0"/>
          </a:p>
        </p:txBody>
      </p:sp>
    </p:spTree>
    <p:extLst>
      <p:ext uri="{BB962C8B-B14F-4D97-AF65-F5344CB8AC3E}">
        <p14:creationId xmlns:p14="http://schemas.microsoft.com/office/powerpoint/2010/main" val="84494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B9DA0-156E-5726-D54C-B87BA9EB5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8F0DDD-CAB1-6724-1B73-E25E0E852A62}"/>
              </a:ext>
            </a:extLst>
          </p:cNvPr>
          <p:cNvSpPr>
            <a:spLocks noGrp="1"/>
          </p:cNvSpPr>
          <p:nvPr>
            <p:ph type="title"/>
          </p:nvPr>
        </p:nvSpPr>
        <p:spPr/>
        <p:txBody>
          <a:bodyPr/>
          <a:lstStyle/>
          <a:p>
            <a:r>
              <a:rPr lang="sr-Cyrl-RS" dirty="0"/>
              <a:t>Додаци од лиснатог теста</a:t>
            </a:r>
            <a:endParaRPr lang="sr-Latn-RS" dirty="0"/>
          </a:p>
        </p:txBody>
      </p:sp>
      <p:sp>
        <p:nvSpPr>
          <p:cNvPr id="3" name="Content Placeholder 2">
            <a:extLst>
              <a:ext uri="{FF2B5EF4-FFF2-40B4-BE49-F238E27FC236}">
                <a16:creationId xmlns:a16="http://schemas.microsoft.com/office/drawing/2014/main" id="{3D756106-56C2-54F9-EECB-564FDAE6248B}"/>
              </a:ext>
            </a:extLst>
          </p:cNvPr>
          <p:cNvSpPr>
            <a:spLocks noGrp="1"/>
          </p:cNvSpPr>
          <p:nvPr>
            <p:ph idx="1"/>
          </p:nvPr>
        </p:nvSpPr>
        <p:spPr/>
        <p:txBody>
          <a:bodyPr/>
          <a:lstStyle/>
          <a:p>
            <a:pPr marL="342900" lvl="0" indent="-342900" algn="just">
              <a:lnSpc>
                <a:spcPct val="115000"/>
              </a:lnSpc>
              <a:buFont typeface="Times New Roman" panose="02020603050405020304" pitchFamily="18" charset="0"/>
              <a:buChar char="-"/>
              <a:tabLst>
                <a:tab pos="457200" algn="l"/>
              </a:tabLst>
            </a:pPr>
            <a:r>
              <a:rPr lang="sr-Cyrl-CS" sz="3600" dirty="0">
                <a:effectLst/>
                <a:latin typeface="Times New Roman" panose="02020603050405020304" pitchFamily="18" charset="0"/>
                <a:cs typeface="Times New Roman" panose="02020603050405020304" pitchFamily="18" charset="0"/>
              </a:rPr>
              <a:t>разне штанглице и</a:t>
            </a:r>
            <a:endParaRPr lang="sr-Latn-RS" sz="36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3600" dirty="0">
                <a:effectLst/>
                <a:latin typeface="Times New Roman" panose="02020603050405020304" pitchFamily="18" charset="0"/>
                <a:cs typeface="Times New Roman" panose="02020603050405020304" pitchFamily="18" charset="0"/>
              </a:rPr>
              <a:t>ситне паштетице</a:t>
            </a:r>
            <a:r>
              <a:rPr lang="sr-Cyrl-CS" sz="2800" dirty="0">
                <a:effectLst/>
                <a:latin typeface="Times New Roman" panose="02020603050405020304" pitchFamily="18" charset="0"/>
                <a:cs typeface="Times New Roman" panose="02020603050405020304" pitchFamily="18" charset="0"/>
              </a:rPr>
              <a:t>. </a:t>
            </a:r>
            <a:endParaRPr lang="sr-Latn-RS" sz="2800"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305C79-A7D2-12CC-F711-4F9E837C4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355" y="2656936"/>
            <a:ext cx="6921260" cy="4201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758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162800" cy="1143000"/>
          </a:xfrm>
          <a:solidFill>
            <a:schemeClr val="accent4">
              <a:lumMod val="20000"/>
              <a:lumOff val="80000"/>
            </a:schemeClr>
          </a:solidFill>
          <a:ln w="76200">
            <a:solidFill>
              <a:srgbClr val="7030A0"/>
            </a:solidFill>
          </a:ln>
        </p:spPr>
        <p:txBody>
          <a:bodyPr/>
          <a:lstStyle/>
          <a:p>
            <a:r>
              <a:rPr lang="sr-Cyrl-RS" dirty="0"/>
              <a:t>Лиснато тесто без квасца</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7512007"/>
              </p:ext>
            </p:extLst>
          </p:nvPr>
        </p:nvGraphicFramePr>
        <p:xfrm>
          <a:off x="1242203" y="1639019"/>
          <a:ext cx="9463177" cy="4735900"/>
        </p:xfrm>
        <a:graphic>
          <a:graphicData uri="http://schemas.openxmlformats.org/drawingml/2006/table">
            <a:tbl>
              <a:tblPr firstRow="1" firstCol="1" bandRow="1">
                <a:tableStyleId>{5C22544A-7EE6-4342-B048-85BDC9FD1C3A}</a:tableStyleId>
              </a:tblPr>
              <a:tblGrid>
                <a:gridCol w="5032014">
                  <a:extLst>
                    <a:ext uri="{9D8B030D-6E8A-4147-A177-3AD203B41FA5}">
                      <a16:colId xmlns:a16="http://schemas.microsoft.com/office/drawing/2014/main" val="20000"/>
                    </a:ext>
                  </a:extLst>
                </a:gridCol>
                <a:gridCol w="4431163">
                  <a:extLst>
                    <a:ext uri="{9D8B030D-6E8A-4147-A177-3AD203B41FA5}">
                      <a16:colId xmlns:a16="http://schemas.microsoft.com/office/drawing/2014/main" val="20001"/>
                    </a:ext>
                  </a:extLst>
                </a:gridCol>
              </a:tblGrid>
              <a:tr h="947180">
                <a:tc>
                  <a:txBody>
                    <a:bodyPr/>
                    <a:lstStyle/>
                    <a:p>
                      <a:pPr>
                        <a:spcAft>
                          <a:spcPts val="0"/>
                        </a:spcAft>
                      </a:pPr>
                      <a:r>
                        <a:rPr lang="sr-Cyrl-RS" sz="4000" dirty="0">
                          <a:effectLst/>
                          <a:latin typeface="Times New Roman"/>
                          <a:ea typeface="Times New Roman"/>
                        </a:rPr>
                        <a:t>Сировине</a:t>
                      </a:r>
                      <a:endParaRPr lang="en-US" sz="4000" dirty="0">
                        <a:effectLst/>
                        <a:latin typeface="Times New Roman"/>
                        <a:ea typeface="Times New Roman"/>
                      </a:endParaRPr>
                    </a:p>
                  </a:txBody>
                  <a:tcPr marL="68580" marR="68580" marT="0" marB="0">
                    <a:solidFill>
                      <a:schemeClr val="accent4">
                        <a:lumMod val="60000"/>
                        <a:lumOff val="40000"/>
                      </a:schemeClr>
                    </a:solidFill>
                  </a:tcPr>
                </a:tc>
                <a:tc>
                  <a:txBody>
                    <a:bodyPr/>
                    <a:lstStyle/>
                    <a:p>
                      <a:pPr algn="ctr">
                        <a:spcAft>
                          <a:spcPts val="0"/>
                        </a:spcAft>
                      </a:pPr>
                      <a:r>
                        <a:rPr lang="sr-Cyrl-RS" sz="4000" dirty="0">
                          <a:effectLst/>
                        </a:rPr>
                        <a:t>Количин</a:t>
                      </a:r>
                      <a:r>
                        <a:rPr lang="en-US" sz="4000" dirty="0">
                          <a:effectLst/>
                        </a:rPr>
                        <a:t>a</a:t>
                      </a:r>
                      <a:endParaRPr lang="en-US" sz="4000" dirty="0">
                        <a:effectLst/>
                        <a:latin typeface="Times New Roman"/>
                        <a:ea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0"/>
                  </a:ext>
                </a:extLst>
              </a:tr>
              <a:tr h="947180">
                <a:tc>
                  <a:txBody>
                    <a:bodyPr/>
                    <a:lstStyle/>
                    <a:p>
                      <a:pPr>
                        <a:spcAft>
                          <a:spcPts val="0"/>
                        </a:spcAft>
                      </a:pPr>
                      <a:r>
                        <a:rPr lang="sr-Cyrl-RS" sz="4000" dirty="0">
                          <a:effectLst/>
                        </a:rPr>
                        <a:t>Брашн</a:t>
                      </a:r>
                      <a:r>
                        <a:rPr lang="en-US" sz="4000" dirty="0">
                          <a:effectLst/>
                        </a:rPr>
                        <a:t>o</a:t>
                      </a:r>
                      <a:endParaRPr lang="en-US" sz="4000" dirty="0">
                        <a:effectLst/>
                        <a:latin typeface="Times New Roman"/>
                        <a:ea typeface="Times New Roman"/>
                      </a:endParaRPr>
                    </a:p>
                  </a:txBody>
                  <a:tcPr marL="68580" marR="68580" marT="0" marB="0">
                    <a:solidFill>
                      <a:schemeClr val="accent4">
                        <a:lumMod val="60000"/>
                        <a:lumOff val="40000"/>
                      </a:schemeClr>
                    </a:solidFill>
                  </a:tcPr>
                </a:tc>
                <a:tc>
                  <a:txBody>
                    <a:bodyPr/>
                    <a:lstStyle/>
                    <a:p>
                      <a:pPr algn="ctr">
                        <a:spcAft>
                          <a:spcPts val="0"/>
                        </a:spcAft>
                      </a:pPr>
                      <a:r>
                        <a:rPr lang="en-US" sz="4000">
                          <a:effectLst/>
                        </a:rPr>
                        <a:t>100 kg</a:t>
                      </a:r>
                      <a:endParaRPr lang="en-US" sz="4000">
                        <a:effectLst/>
                        <a:latin typeface="Times New Roman"/>
                        <a:ea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1"/>
                  </a:ext>
                </a:extLst>
              </a:tr>
              <a:tr h="947180">
                <a:tc>
                  <a:txBody>
                    <a:bodyPr/>
                    <a:lstStyle/>
                    <a:p>
                      <a:pPr>
                        <a:spcAft>
                          <a:spcPts val="0"/>
                        </a:spcAft>
                      </a:pPr>
                      <a:r>
                        <a:rPr lang="sr-Cyrl-RS" sz="4000" dirty="0">
                          <a:effectLst/>
                        </a:rPr>
                        <a:t>С</a:t>
                      </a:r>
                      <a:r>
                        <a:rPr lang="en-US" sz="4000" dirty="0">
                          <a:effectLst/>
                        </a:rPr>
                        <a:t>o</a:t>
                      </a:r>
                      <a:endParaRPr lang="en-US" sz="4000" dirty="0">
                        <a:effectLst/>
                        <a:latin typeface="Times New Roman"/>
                        <a:ea typeface="Times New Roman"/>
                      </a:endParaRPr>
                    </a:p>
                  </a:txBody>
                  <a:tcPr marL="68580" marR="68580" marT="0" marB="0">
                    <a:solidFill>
                      <a:schemeClr val="accent4">
                        <a:lumMod val="60000"/>
                        <a:lumOff val="40000"/>
                      </a:schemeClr>
                    </a:solidFill>
                  </a:tcPr>
                </a:tc>
                <a:tc>
                  <a:txBody>
                    <a:bodyPr/>
                    <a:lstStyle/>
                    <a:p>
                      <a:pPr algn="ctr">
                        <a:spcAft>
                          <a:spcPts val="0"/>
                        </a:spcAft>
                      </a:pPr>
                      <a:r>
                        <a:rPr lang="en-US" sz="4000">
                          <a:effectLst/>
                        </a:rPr>
                        <a:t>3 kg</a:t>
                      </a:r>
                      <a:endParaRPr lang="en-US" sz="4000">
                        <a:effectLst/>
                        <a:latin typeface="Times New Roman"/>
                        <a:ea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2"/>
                  </a:ext>
                </a:extLst>
              </a:tr>
              <a:tr h="947180">
                <a:tc>
                  <a:txBody>
                    <a:bodyPr/>
                    <a:lstStyle/>
                    <a:p>
                      <a:pPr>
                        <a:spcAft>
                          <a:spcPts val="0"/>
                        </a:spcAft>
                      </a:pPr>
                      <a:r>
                        <a:rPr lang="sr-Cyrl-RS" sz="4000" dirty="0">
                          <a:effectLst/>
                        </a:rPr>
                        <a:t>Вод</a:t>
                      </a:r>
                      <a:r>
                        <a:rPr lang="en-US" sz="4000" dirty="0">
                          <a:effectLst/>
                        </a:rPr>
                        <a:t>a</a:t>
                      </a:r>
                      <a:endParaRPr lang="en-US" sz="4000" dirty="0">
                        <a:effectLst/>
                        <a:latin typeface="Times New Roman"/>
                        <a:ea typeface="Times New Roman"/>
                      </a:endParaRPr>
                    </a:p>
                  </a:txBody>
                  <a:tcPr marL="68580" marR="68580" marT="0" marB="0">
                    <a:solidFill>
                      <a:schemeClr val="accent4">
                        <a:lumMod val="60000"/>
                        <a:lumOff val="40000"/>
                      </a:schemeClr>
                    </a:solidFill>
                  </a:tcPr>
                </a:tc>
                <a:tc>
                  <a:txBody>
                    <a:bodyPr/>
                    <a:lstStyle/>
                    <a:p>
                      <a:pPr algn="ctr">
                        <a:spcAft>
                          <a:spcPts val="0"/>
                        </a:spcAft>
                      </a:pPr>
                      <a:r>
                        <a:rPr lang="en-US" sz="4000">
                          <a:effectLst/>
                        </a:rPr>
                        <a:t>50 l</a:t>
                      </a:r>
                      <a:endParaRPr lang="en-US" sz="4000">
                        <a:effectLst/>
                        <a:latin typeface="Times New Roman"/>
                        <a:ea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3"/>
                  </a:ext>
                </a:extLst>
              </a:tr>
              <a:tr h="947180">
                <a:tc>
                  <a:txBody>
                    <a:bodyPr/>
                    <a:lstStyle/>
                    <a:p>
                      <a:pPr>
                        <a:spcAft>
                          <a:spcPts val="0"/>
                        </a:spcAft>
                      </a:pPr>
                      <a:r>
                        <a:rPr lang="sr-Cyrl-RS" sz="4000" dirty="0">
                          <a:effectLst/>
                        </a:rPr>
                        <a:t>Масноћа</a:t>
                      </a:r>
                      <a:r>
                        <a:rPr lang="en-US" sz="4000" dirty="0">
                          <a:effectLst/>
                        </a:rPr>
                        <a:t> (</a:t>
                      </a:r>
                      <a:r>
                        <a:rPr lang="sr-Cyrl-RS" sz="4000" dirty="0">
                          <a:effectLst/>
                        </a:rPr>
                        <a:t>маргарин</a:t>
                      </a:r>
                      <a:r>
                        <a:rPr lang="en-US" sz="4000" dirty="0">
                          <a:effectLst/>
                        </a:rPr>
                        <a:t>)</a:t>
                      </a:r>
                      <a:endParaRPr lang="en-US" sz="4000" dirty="0">
                        <a:effectLst/>
                        <a:latin typeface="Times New Roman"/>
                        <a:ea typeface="Times New Roman"/>
                      </a:endParaRPr>
                    </a:p>
                  </a:txBody>
                  <a:tcPr marL="68580" marR="68580" marT="0" marB="0">
                    <a:solidFill>
                      <a:schemeClr val="accent4">
                        <a:lumMod val="60000"/>
                        <a:lumOff val="40000"/>
                      </a:schemeClr>
                    </a:solidFill>
                  </a:tcPr>
                </a:tc>
                <a:tc>
                  <a:txBody>
                    <a:bodyPr/>
                    <a:lstStyle/>
                    <a:p>
                      <a:pPr algn="ctr">
                        <a:spcAft>
                          <a:spcPts val="0"/>
                        </a:spcAft>
                      </a:pPr>
                      <a:r>
                        <a:rPr lang="en-US" sz="4000" dirty="0">
                          <a:effectLst/>
                        </a:rPr>
                        <a:t>50 kg</a:t>
                      </a:r>
                      <a:endParaRPr lang="en-US" sz="4000" dirty="0">
                        <a:effectLst/>
                        <a:latin typeface="Times New Roman"/>
                        <a:ea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119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48AA-A1BF-7B31-32DA-AAB7FC918CA8}"/>
              </a:ext>
            </a:extLst>
          </p:cNvPr>
          <p:cNvSpPr>
            <a:spLocks noGrp="1"/>
          </p:cNvSpPr>
          <p:nvPr>
            <p:ph type="title"/>
          </p:nvPr>
        </p:nvSpPr>
        <p:spPr/>
        <p:txBody>
          <a:bodyPr/>
          <a:lstStyle/>
          <a:p>
            <a:r>
              <a:rPr lang="sr-Cyrl-RS" dirty="0"/>
              <a:t>Додаци од бисквит масе</a:t>
            </a:r>
            <a:endParaRPr lang="sr-Latn-RS" dirty="0"/>
          </a:p>
        </p:txBody>
      </p:sp>
      <p:sp>
        <p:nvSpPr>
          <p:cNvPr id="3" name="Content Placeholder 2">
            <a:extLst>
              <a:ext uri="{FF2B5EF4-FFF2-40B4-BE49-F238E27FC236}">
                <a16:creationId xmlns:a16="http://schemas.microsoft.com/office/drawing/2014/main" id="{3D9BF4D1-DA72-E32C-CBFE-91258C145027}"/>
              </a:ext>
            </a:extLst>
          </p:cNvPr>
          <p:cNvSpPr>
            <a:spLocks noGrp="1"/>
          </p:cNvSpPr>
          <p:nvPr>
            <p:ph idx="1"/>
          </p:nvPr>
        </p:nvSpPr>
        <p:spPr/>
        <p:txBody>
          <a:bodyPr>
            <a:normAutofit fontScale="92500" lnSpcReduction="10000"/>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с грашком,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са шунком,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ролат с пилећим хашеом,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ролат са гушчијом џигерицом,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ролат са хашеом од дивљачи</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ролат са мозгом,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ролат са спанаћем и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бисквит ролат са младим сиром. </a:t>
            </a:r>
            <a:endParaRPr lang="sr-Latn-RS" dirty="0"/>
          </a:p>
        </p:txBody>
      </p:sp>
      <p:pic>
        <p:nvPicPr>
          <p:cNvPr id="4" name="Picture 3">
            <a:extLst>
              <a:ext uri="{FF2B5EF4-FFF2-40B4-BE49-F238E27FC236}">
                <a16:creationId xmlns:a16="http://schemas.microsoft.com/office/drawing/2014/main" id="{F322ED1B-C14E-962E-1312-C52C7F252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910" y="3921212"/>
            <a:ext cx="5094832" cy="2817340"/>
          </a:xfrm>
          <a:prstGeom prst="rect">
            <a:avLst/>
          </a:prstGeom>
        </p:spPr>
      </p:pic>
    </p:spTree>
    <p:extLst>
      <p:ext uri="{BB962C8B-B14F-4D97-AF65-F5344CB8AC3E}">
        <p14:creationId xmlns:p14="http://schemas.microsoft.com/office/powerpoint/2010/main" val="11641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2A2B-3E9A-F0F3-1B4E-BAA1AB0E6C32}"/>
              </a:ext>
            </a:extLst>
          </p:cNvPr>
          <p:cNvSpPr>
            <a:spLocks noGrp="1"/>
          </p:cNvSpPr>
          <p:nvPr>
            <p:ph type="title"/>
          </p:nvPr>
        </p:nvSpPr>
        <p:spPr>
          <a:xfrm>
            <a:off x="838200" y="500062"/>
            <a:ext cx="10515600" cy="1325563"/>
          </a:xfrm>
          <a:solidFill>
            <a:schemeClr val="accent3">
              <a:lumMod val="60000"/>
              <a:lumOff val="40000"/>
            </a:schemeClr>
          </a:solidFill>
        </p:spPr>
        <p:txBody>
          <a:bodyPr/>
          <a:lstStyle/>
          <a:p>
            <a:r>
              <a:rPr lang="sr-Cyrl-RS" dirty="0"/>
              <a:t>Кнедле</a:t>
            </a:r>
            <a:endParaRPr lang="sr-Latn-RS" dirty="0"/>
          </a:p>
        </p:txBody>
      </p:sp>
      <p:sp>
        <p:nvSpPr>
          <p:cNvPr id="3" name="Content Placeholder 2">
            <a:extLst>
              <a:ext uri="{FF2B5EF4-FFF2-40B4-BE49-F238E27FC236}">
                <a16:creationId xmlns:a16="http://schemas.microsoft.com/office/drawing/2014/main" id="{372B610E-E174-59FE-F4B5-3F10A3493567}"/>
              </a:ext>
            </a:extLst>
          </p:cNvPr>
          <p:cNvSpPr>
            <a:spLocks noGrp="1"/>
          </p:cNvSpPr>
          <p:nvPr>
            <p:ph idx="1"/>
          </p:nvPr>
        </p:nvSpPr>
        <p:spPr>
          <a:xfrm>
            <a:off x="838200" y="1825625"/>
            <a:ext cx="10515600" cy="4351338"/>
          </a:xfrm>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кнедле од гриза,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кнедле од црне џигерице</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бутер – кнедле,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кнедле од пиринча</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кнедле од спанаћа. </a:t>
            </a:r>
            <a:endParaRPr lang="sr-Latn-RS" sz="2800" dirty="0">
              <a:effectLst/>
              <a:latin typeface="Times New Roman" panose="02020603050405020304" pitchFamily="18" charset="0"/>
              <a:cs typeface="Times New Roman" panose="02020603050405020304" pitchFamily="18" charset="0"/>
            </a:endParaRPr>
          </a:p>
          <a:p>
            <a:pPr marL="0" indent="0">
              <a:buNone/>
            </a:pPr>
            <a:endParaRPr lang="sr-Latn-RS" dirty="0"/>
          </a:p>
        </p:txBody>
      </p:sp>
      <p:pic>
        <p:nvPicPr>
          <p:cNvPr id="5" name="Picture 4">
            <a:extLst>
              <a:ext uri="{FF2B5EF4-FFF2-40B4-BE49-F238E27FC236}">
                <a16:creationId xmlns:a16="http://schemas.microsoft.com/office/drawing/2014/main" id="{F86B5E35-FAA4-4A47-D1DF-8A14F164C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890" y="0"/>
            <a:ext cx="4489781" cy="29877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C8119203-D333-8F2E-D0E1-B17485830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695" y="3212757"/>
            <a:ext cx="5288139" cy="3519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3CEF45EE-DBDC-5167-63E1-0874EC8D362A}"/>
              </a:ext>
            </a:extLst>
          </p:cNvPr>
          <p:cNvPicPr>
            <a:picLocks noChangeAspect="1"/>
          </p:cNvPicPr>
          <p:nvPr/>
        </p:nvPicPr>
        <p:blipFill>
          <a:blip r:embed="rId4"/>
          <a:stretch>
            <a:fillRect/>
          </a:stretch>
        </p:blipFill>
        <p:spPr>
          <a:xfrm>
            <a:off x="4170262" y="280086"/>
            <a:ext cx="3260119" cy="21317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4AB0A7D2-764A-F8EC-CA67-74B2DA20D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100" y="4979746"/>
            <a:ext cx="2811162" cy="1752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680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E9BDF-D59A-9617-6BF8-B55521C8D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385" y="0"/>
            <a:ext cx="9845615" cy="6858000"/>
          </a:xfrm>
          <a:prstGeom prst="rect">
            <a:avLst/>
          </a:prstGeom>
        </p:spPr>
      </p:pic>
      <p:sp>
        <p:nvSpPr>
          <p:cNvPr id="2" name="Title 1">
            <a:extLst>
              <a:ext uri="{FF2B5EF4-FFF2-40B4-BE49-F238E27FC236}">
                <a16:creationId xmlns:a16="http://schemas.microsoft.com/office/drawing/2014/main" id="{89E063CC-9EEB-77EE-07FC-59D9A8E52867}"/>
              </a:ext>
            </a:extLst>
          </p:cNvPr>
          <p:cNvSpPr>
            <a:spLocks noGrp="1"/>
          </p:cNvSpPr>
          <p:nvPr>
            <p:ph type="title"/>
          </p:nvPr>
        </p:nvSpPr>
        <p:spPr>
          <a:xfrm>
            <a:off x="172528" y="365125"/>
            <a:ext cx="11181272" cy="1325563"/>
          </a:xfrm>
        </p:spPr>
        <p:txBody>
          <a:bodyPr/>
          <a:lstStyle/>
          <a:p>
            <a:r>
              <a:rPr lang="sr-Cyrl-RS" dirty="0"/>
              <a:t>Додаци од хлеба</a:t>
            </a:r>
            <a:endParaRPr lang="sr-Latn-RS" dirty="0"/>
          </a:p>
        </p:txBody>
      </p:sp>
      <p:sp>
        <p:nvSpPr>
          <p:cNvPr id="3" name="Content Placeholder 2">
            <a:extLst>
              <a:ext uri="{FF2B5EF4-FFF2-40B4-BE49-F238E27FC236}">
                <a16:creationId xmlns:a16="http://schemas.microsoft.com/office/drawing/2014/main" id="{B17981D0-7F84-B1D9-1C89-B46480904C2C}"/>
              </a:ext>
            </a:extLst>
          </p:cNvPr>
          <p:cNvSpPr>
            <a:spLocks noGrp="1"/>
          </p:cNvSpPr>
          <p:nvPr>
            <p:ph idx="1"/>
          </p:nvPr>
        </p:nvSpPr>
        <p:spPr>
          <a:xfrm>
            <a:off x="0" y="2377715"/>
            <a:ext cx="10515600" cy="4351338"/>
          </a:xfrm>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крутони (коцкице) од хлеба,</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крутони са сиром и </a:t>
            </a:r>
            <a:endParaRPr lang="sr-Latn-RS" sz="28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крутони са поврћем </a:t>
            </a:r>
            <a:endParaRPr lang="sr-Latn-RS" sz="2800" dirty="0">
              <a:effectLst/>
              <a:latin typeface="Times New Roman" panose="02020603050405020304" pitchFamily="18" charset="0"/>
              <a:cs typeface="Times New Roman" panose="02020603050405020304" pitchFamily="18" charset="0"/>
            </a:endParaRPr>
          </a:p>
          <a:p>
            <a:endParaRPr lang="sr-Latn-RS" dirty="0"/>
          </a:p>
        </p:txBody>
      </p:sp>
      <p:pic>
        <p:nvPicPr>
          <p:cNvPr id="5" name="Picture 4">
            <a:extLst>
              <a:ext uri="{FF2B5EF4-FFF2-40B4-BE49-F238E27FC236}">
                <a16:creationId xmlns:a16="http://schemas.microsoft.com/office/drawing/2014/main" id="{773B6C07-7B1A-6ACF-0731-13F433868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0" y="4641010"/>
            <a:ext cx="3971123" cy="2216989"/>
          </a:xfrm>
          <a:prstGeom prst="rect">
            <a:avLst/>
          </a:prstGeom>
        </p:spPr>
      </p:pic>
    </p:spTree>
    <p:extLst>
      <p:ext uri="{BB962C8B-B14F-4D97-AF65-F5344CB8AC3E}">
        <p14:creationId xmlns:p14="http://schemas.microsoft.com/office/powerpoint/2010/main" val="142587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7DD5-478C-66C0-ADFE-A4AB9CD184AC}"/>
              </a:ext>
            </a:extLst>
          </p:cNvPr>
          <p:cNvSpPr>
            <a:spLocks noGrp="1"/>
          </p:cNvSpPr>
          <p:nvPr>
            <p:ph type="title"/>
          </p:nvPr>
        </p:nvSpPr>
        <p:spPr>
          <a:xfrm>
            <a:off x="388189" y="365125"/>
            <a:ext cx="10965611" cy="1170377"/>
          </a:xfrm>
        </p:spPr>
        <p:txBody>
          <a:bodyPr/>
          <a:lstStyle/>
          <a:p>
            <a:r>
              <a:rPr lang="sr-Latn-CS" sz="4400" b="1" dirty="0">
                <a:effectLst/>
                <a:latin typeface="Times New Roman" panose="02020603050405020304" pitchFamily="18" charset="0"/>
                <a:ea typeface="Times New Roman" panose="02020603050405020304" pitchFamily="18" charset="0"/>
                <a:cs typeface="Times New Roman" panose="02020603050405020304" pitchFamily="18" charset="0"/>
              </a:rPr>
              <a:t>ЗНАЧАЈ ДОДАТАКА ЗА СУПУ</a:t>
            </a:r>
            <a:endParaRPr lang="sr-Latn-RS" dirty="0"/>
          </a:p>
        </p:txBody>
      </p:sp>
      <p:sp>
        <p:nvSpPr>
          <p:cNvPr id="3" name="Content Placeholder 2">
            <a:extLst>
              <a:ext uri="{FF2B5EF4-FFF2-40B4-BE49-F238E27FC236}">
                <a16:creationId xmlns:a16="http://schemas.microsoft.com/office/drawing/2014/main" id="{857E258A-4439-7D7D-7ADB-FFAC4EAAA84F}"/>
              </a:ext>
            </a:extLst>
          </p:cNvPr>
          <p:cNvSpPr>
            <a:spLocks noGrp="1"/>
          </p:cNvSpPr>
          <p:nvPr>
            <p:ph idx="1"/>
          </p:nvPr>
        </p:nvSpPr>
        <p:spPr>
          <a:xfrm>
            <a:off x="97913" y="1354348"/>
            <a:ext cx="9313507" cy="5426014"/>
          </a:xfrm>
        </p:spPr>
        <p:txBody>
          <a:bodyPr>
            <a:normAutofit/>
          </a:bodyPr>
          <a:lstStyle/>
          <a:p>
            <a:r>
              <a:rPr lang="sr-Cyrl-RS" sz="3600" dirty="0">
                <a:latin typeface="Times New Roman" panose="02020603050405020304" pitchFamily="18" charset="0"/>
                <a:ea typeface="Times New Roman" panose="02020603050405020304" pitchFamily="18" charset="0"/>
                <a:cs typeface="Times New Roman" panose="02020603050405020304" pitchFamily="18" charset="0"/>
              </a:rPr>
              <a:t>У</a:t>
            </a:r>
            <a:r>
              <a:rPr lang="sr-Latn-CS" sz="3600" dirty="0">
                <a:effectLst/>
                <a:latin typeface="Times New Roman" panose="02020603050405020304" pitchFamily="18" charset="0"/>
                <a:ea typeface="Times New Roman" panose="02020603050405020304" pitchFamily="18" charset="0"/>
                <a:cs typeface="Times New Roman" panose="02020603050405020304" pitchFamily="18" charset="0"/>
              </a:rPr>
              <a:t>кус од додатка је битан део супе, а име додатка даје име супи</a:t>
            </a:r>
            <a:r>
              <a:rPr lang="sr-Latn-CS" sz="3600" dirty="0">
                <a:effectLst/>
                <a:latin typeface="Arial" panose="020B0604020202020204" pitchFamily="34" charset="0"/>
                <a:ea typeface="Times New Roman" panose="02020603050405020304" pitchFamily="18" charset="0"/>
                <a:cs typeface="Times New Roman" panose="02020603050405020304" pitchFamily="18" charset="0"/>
              </a:rPr>
              <a:t>. </a:t>
            </a:r>
            <a:endParaRPr lang="sr-Latn-RS" sz="3600" dirty="0"/>
          </a:p>
          <a:p>
            <a:r>
              <a:rPr lang="sr-Cyrl-RS" sz="3600" dirty="0">
                <a:latin typeface="Times New Roman" panose="02020603050405020304" pitchFamily="18" charset="0"/>
                <a:ea typeface="Times New Roman" panose="02020603050405020304" pitchFamily="18" charset="0"/>
                <a:cs typeface="Times New Roman" panose="02020603050405020304" pitchFamily="18" charset="0"/>
              </a:rPr>
              <a:t>Д</a:t>
            </a:r>
            <a:r>
              <a:rPr lang="sr-Latn-CS" sz="3600" dirty="0">
                <a:effectLst/>
                <a:latin typeface="Times New Roman" panose="02020603050405020304" pitchFamily="18" charset="0"/>
                <a:ea typeface="Times New Roman" panose="02020603050405020304" pitchFamily="18" charset="0"/>
                <a:cs typeface="Times New Roman" panose="02020603050405020304" pitchFamily="18" charset="0"/>
              </a:rPr>
              <a:t>одаци или улошци се додају на крају. Служе да побољшају изглед, укус и често направе текстуралан контраст, онакав као крутони додати у чинију супе.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600" dirty="0">
                <a:effectLst/>
                <a:latin typeface="Times New Roman" panose="02020603050405020304" pitchFamily="18" charset="0"/>
                <a:ea typeface="Times New Roman" panose="02020603050405020304" pitchFamily="18" charset="0"/>
                <a:cs typeface="Times New Roman" panose="02020603050405020304" pitchFamily="18" charset="0"/>
              </a:rPr>
              <a:t>Улошци су саставни део супе. Додавањем уложака у консоме може </a:t>
            </a:r>
            <a:r>
              <a:rPr lang="sr-Cyrl-RS" sz="3600" dirty="0">
                <a:effectLst/>
                <a:latin typeface="Times New Roman" panose="02020603050405020304" pitchFamily="18" charset="0"/>
                <a:ea typeface="Times New Roman" panose="02020603050405020304" pitchFamily="18" charset="0"/>
                <a:cs typeface="Times New Roman" panose="02020603050405020304" pitchFamily="18" charset="0"/>
              </a:rPr>
              <a:t>се</a:t>
            </a:r>
            <a:r>
              <a:rPr lang="sr-Latn-CS" sz="3600" dirty="0">
                <a:effectLst/>
                <a:latin typeface="Times New Roman" panose="02020603050405020304" pitchFamily="18" charset="0"/>
                <a:ea typeface="Times New Roman" panose="02020603050405020304" pitchFamily="18" charset="0"/>
                <a:cs typeface="Times New Roman" panose="02020603050405020304" pitchFamily="18" charset="0"/>
              </a:rPr>
              <a:t> направит</a:t>
            </a:r>
            <a:r>
              <a:rPr lang="sr-Cyrl-RS" sz="36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sr-Latn-CS" sz="3600" dirty="0">
                <a:effectLst/>
                <a:latin typeface="Times New Roman" panose="02020603050405020304" pitchFamily="18" charset="0"/>
                <a:ea typeface="Times New Roman" panose="02020603050405020304" pitchFamily="18" charset="0"/>
                <a:cs typeface="Times New Roman" panose="02020603050405020304" pitchFamily="18" charset="0"/>
              </a:rPr>
              <a:t> велики број класичних бистрих супа. </a:t>
            </a:r>
            <a:endParaRPr lang="sr-Latn-R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5D458C4-C676-E02F-7033-0E308476B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12177" y="1737198"/>
            <a:ext cx="6130654" cy="3433166"/>
          </a:xfrm>
          <a:prstGeom prst="rect">
            <a:avLst/>
          </a:prstGeom>
        </p:spPr>
      </p:pic>
    </p:spTree>
    <p:extLst>
      <p:ext uri="{BB962C8B-B14F-4D97-AF65-F5344CB8AC3E}">
        <p14:creationId xmlns:p14="http://schemas.microsoft.com/office/powerpoint/2010/main" val="53674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DD5B2C-0545-6B68-E23C-E11D8BD7734A}"/>
              </a:ext>
            </a:extLst>
          </p:cNvPr>
          <p:cNvPicPr>
            <a:picLocks noChangeAspect="1"/>
          </p:cNvPicPr>
          <p:nvPr/>
        </p:nvPicPr>
        <p:blipFill>
          <a:blip r:embed="rId2"/>
          <a:stretch>
            <a:fillRect/>
          </a:stretch>
        </p:blipFill>
        <p:spPr>
          <a:xfrm>
            <a:off x="0" y="0"/>
            <a:ext cx="12193130" cy="5855594"/>
          </a:xfrm>
          <a:prstGeom prst="rect">
            <a:avLst/>
          </a:prstGeom>
        </p:spPr>
      </p:pic>
      <p:sp>
        <p:nvSpPr>
          <p:cNvPr id="2" name="Title 1">
            <a:extLst>
              <a:ext uri="{FF2B5EF4-FFF2-40B4-BE49-F238E27FC236}">
                <a16:creationId xmlns:a16="http://schemas.microsoft.com/office/drawing/2014/main" id="{62FB5B3D-0E19-6DB0-7FCF-C25EE136D605}"/>
              </a:ext>
            </a:extLst>
          </p:cNvPr>
          <p:cNvSpPr>
            <a:spLocks noGrp="1"/>
          </p:cNvSpPr>
          <p:nvPr>
            <p:ph type="title"/>
          </p:nvPr>
        </p:nvSpPr>
        <p:spPr/>
        <p:txBody>
          <a:bodyPr/>
          <a:lstStyle/>
          <a:p>
            <a:r>
              <a:rPr lang="sr-Cyrl-RS" dirty="0"/>
              <a:t>Додаци од фабричког теста</a:t>
            </a:r>
            <a:endParaRPr lang="sr-Latn-RS" dirty="0"/>
          </a:p>
        </p:txBody>
      </p:sp>
      <p:sp>
        <p:nvSpPr>
          <p:cNvPr id="3" name="Content Placeholder 2">
            <a:extLst>
              <a:ext uri="{FF2B5EF4-FFF2-40B4-BE49-F238E27FC236}">
                <a16:creationId xmlns:a16="http://schemas.microsoft.com/office/drawing/2014/main" id="{59038B7F-2D54-8EB9-8165-599F96E75F98}"/>
              </a:ext>
            </a:extLst>
          </p:cNvPr>
          <p:cNvSpPr>
            <a:spLocks noGrp="1"/>
          </p:cNvSpPr>
          <p:nvPr>
            <p:ph idx="1"/>
          </p:nvPr>
        </p:nvSpPr>
        <p:spPr>
          <a:xfrm>
            <a:off x="267419" y="1690688"/>
            <a:ext cx="11086381" cy="4917145"/>
          </a:xfrm>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rPr>
              <a:t>тарана</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фида</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фабричке равиоле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звездице,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шпагети</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макарони и</a:t>
            </a:r>
          </a:p>
          <a:p>
            <a:pPr marL="342900" lvl="0" indent="-342900" algn="just">
              <a:lnSpc>
                <a:spcPct val="115000"/>
              </a:lnSpc>
              <a:buFont typeface="Times New Roman" panose="02020603050405020304" pitchFamily="18" charset="0"/>
              <a:buChar char="-"/>
              <a:tabLst>
                <a:tab pos="457200" algn="l"/>
              </a:tabLst>
            </a:pPr>
            <a:r>
              <a:rPr lang="sr-Cyrl-CS" dirty="0"/>
              <a:t>флекице</a:t>
            </a:r>
            <a:endParaRPr lang="sr-Latn-RS" dirty="0"/>
          </a:p>
        </p:txBody>
      </p:sp>
    </p:spTree>
    <p:extLst>
      <p:ext uri="{BB962C8B-B14F-4D97-AF65-F5344CB8AC3E}">
        <p14:creationId xmlns:p14="http://schemas.microsoft.com/office/powerpoint/2010/main" val="44355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2965-D498-D4B5-248E-5FF8F56A6B23}"/>
              </a:ext>
            </a:extLst>
          </p:cNvPr>
          <p:cNvSpPr>
            <a:spLocks noGrp="1"/>
          </p:cNvSpPr>
          <p:nvPr>
            <p:ph type="title"/>
          </p:nvPr>
        </p:nvSpPr>
        <p:spPr>
          <a:xfrm>
            <a:off x="222422" y="365125"/>
            <a:ext cx="11788346" cy="763459"/>
          </a:xfrm>
        </p:spPr>
        <p:txBody>
          <a:bodyPr/>
          <a:lstStyle/>
          <a:p>
            <a:r>
              <a:rPr lang="ru-RU" dirty="0"/>
              <a:t>Консоме миланез</a:t>
            </a:r>
            <a:endParaRPr lang="sr-Latn-RS" dirty="0"/>
          </a:p>
        </p:txBody>
      </p:sp>
      <p:pic>
        <p:nvPicPr>
          <p:cNvPr id="4" name="Picture 3">
            <a:extLst>
              <a:ext uri="{FF2B5EF4-FFF2-40B4-BE49-F238E27FC236}">
                <a16:creationId xmlns:a16="http://schemas.microsoft.com/office/drawing/2014/main" id="{D3228F6D-6FCA-E157-4194-A6D9A5B2A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346" y="4960189"/>
            <a:ext cx="2849654" cy="1897811"/>
          </a:xfrm>
          <a:prstGeom prst="rect">
            <a:avLst/>
          </a:prstGeom>
        </p:spPr>
      </p:pic>
      <p:sp>
        <p:nvSpPr>
          <p:cNvPr id="6" name="TextBox 5">
            <a:extLst>
              <a:ext uri="{FF2B5EF4-FFF2-40B4-BE49-F238E27FC236}">
                <a16:creationId xmlns:a16="http://schemas.microsoft.com/office/drawing/2014/main" id="{E095299B-A6B1-EAE5-F1BB-D9EBE46D5708}"/>
              </a:ext>
            </a:extLst>
          </p:cNvPr>
          <p:cNvSpPr txBox="1"/>
          <p:nvPr/>
        </p:nvSpPr>
        <p:spPr>
          <a:xfrm>
            <a:off x="284672" y="1414732"/>
            <a:ext cx="11395494" cy="4031873"/>
          </a:xfrm>
          <a:prstGeom prst="rect">
            <a:avLst/>
          </a:prstGeom>
          <a:noFill/>
        </p:spPr>
        <p:txBody>
          <a:bodyPr wrap="square">
            <a:spAutoFit/>
          </a:bodyPr>
          <a:lstStyle/>
          <a:p>
            <a:r>
              <a:rPr lang="ru-RU" sz="3200" dirty="0"/>
              <a:t>Потребне намирнице: 2 л говеђег консомеа, 200 г танких шпагети, 10 комада свежих жуманаца. </a:t>
            </a:r>
          </a:p>
          <a:p>
            <a:r>
              <a:rPr lang="ru-RU" sz="3200" dirty="0"/>
              <a:t>Начин рада: Одабрати танке шпагете, скувати, оцедити, испрати и сложити у шољу за супу-консоме. Топлим консомеом залити сложене шпагете. Јаја опрати, дезинфиковати, исполирати и одвојити беланца од жуманаца (водећи рачуна да се жуманца не растуре). Жуманца уронити у консоме са шпагетама и услуживати топло</a:t>
            </a:r>
            <a:endParaRPr lang="sr-Latn-RS" sz="3200" dirty="0"/>
          </a:p>
        </p:txBody>
      </p:sp>
    </p:spTree>
    <p:extLst>
      <p:ext uri="{BB962C8B-B14F-4D97-AF65-F5344CB8AC3E}">
        <p14:creationId xmlns:p14="http://schemas.microsoft.com/office/powerpoint/2010/main" val="40190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EACB-A530-73CB-4E4F-43BCDE5AF7F5}"/>
              </a:ext>
            </a:extLst>
          </p:cNvPr>
          <p:cNvSpPr>
            <a:spLocks noGrp="1"/>
          </p:cNvSpPr>
          <p:nvPr>
            <p:ph type="title"/>
          </p:nvPr>
        </p:nvSpPr>
        <p:spPr/>
        <p:txBody>
          <a:bodyPr/>
          <a:lstStyle/>
          <a:p>
            <a:r>
              <a:rPr lang="sr-Cyrl-RS" dirty="0"/>
              <a:t>Додаци од јаја</a:t>
            </a:r>
            <a:endParaRPr lang="sr-Latn-RS" dirty="0"/>
          </a:p>
        </p:txBody>
      </p:sp>
      <p:sp>
        <p:nvSpPr>
          <p:cNvPr id="3" name="Content Placeholder 2">
            <a:extLst>
              <a:ext uri="{FF2B5EF4-FFF2-40B4-BE49-F238E27FC236}">
                <a16:creationId xmlns:a16="http://schemas.microsoft.com/office/drawing/2014/main" id="{C15C97E5-C62C-1C6E-0BEB-F95E46712D46}"/>
              </a:ext>
            </a:extLst>
          </p:cNvPr>
          <p:cNvSpPr>
            <a:spLocks noGrp="1"/>
          </p:cNvSpPr>
          <p:nvPr>
            <p:ph idx="1"/>
          </p:nvPr>
        </p:nvSpPr>
        <p:spPr>
          <a:xfrm>
            <a:off x="189781" y="1825625"/>
            <a:ext cx="11164019" cy="4667250"/>
          </a:xfrm>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rPr>
              <a:t>поширана јаја,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свеже жуманце,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ројал маса,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тврдо кувана јаја и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Latn-CS" sz="2800" dirty="0">
                <a:effectLst/>
              </a:rPr>
              <a:t>mille f</a:t>
            </a:r>
            <a:r>
              <a:rPr lang="en-US" sz="2800" dirty="0" err="1">
                <a:effectLst/>
              </a:rPr>
              <a:t>eui</a:t>
            </a:r>
            <a:r>
              <a:rPr lang="sr-Latn-CS" sz="2800" dirty="0">
                <a:effectLst/>
              </a:rPr>
              <a:t>lle </a:t>
            </a:r>
            <a:r>
              <a:rPr lang="sr-Cyrl-CS" sz="2800" dirty="0">
                <a:effectLst/>
              </a:rPr>
              <a:t> </a:t>
            </a:r>
            <a:r>
              <a:rPr lang="en-US" sz="2800" dirty="0">
                <a:effectLst/>
              </a:rPr>
              <a:t>(</a:t>
            </a:r>
            <a:r>
              <a:rPr lang="en-US" sz="2800" dirty="0" err="1">
                <a:effectLst/>
              </a:rPr>
              <a:t>francuski</a:t>
            </a:r>
            <a:r>
              <a:rPr lang="sr-Cyrl-RS" sz="2800" dirty="0">
                <a:effectLst/>
              </a:rPr>
              <a:t> </a:t>
            </a:r>
            <a:r>
              <a:rPr lang="en-US" dirty="0"/>
              <a:t>=</a:t>
            </a:r>
            <a:r>
              <a:rPr lang="sr-Cyrl-RS" dirty="0"/>
              <a:t> </a:t>
            </a:r>
            <a:r>
              <a:rPr lang="en-US" dirty="0" err="1"/>
              <a:t>hiljadu</a:t>
            </a:r>
            <a:r>
              <a:rPr lang="en-US" dirty="0"/>
              <a:t> </a:t>
            </a:r>
            <a:r>
              <a:rPr lang="en-US" dirty="0" err="1"/>
              <a:t>slojeva</a:t>
            </a:r>
            <a:r>
              <a:rPr lang="en-US" dirty="0"/>
              <a:t>)</a:t>
            </a:r>
            <a:endParaRPr lang="sr-Latn-RS" sz="2800" dirty="0">
              <a:effectLst/>
            </a:endParaRPr>
          </a:p>
          <a:p>
            <a:pPr marL="0" indent="0">
              <a:buNone/>
            </a:pPr>
            <a:endParaRPr lang="sr-Latn-RS" dirty="0"/>
          </a:p>
        </p:txBody>
      </p:sp>
      <p:pic>
        <p:nvPicPr>
          <p:cNvPr id="5" name="Picture 4">
            <a:extLst>
              <a:ext uri="{FF2B5EF4-FFF2-40B4-BE49-F238E27FC236}">
                <a16:creationId xmlns:a16="http://schemas.microsoft.com/office/drawing/2014/main" id="{431A977E-CEC5-EAD2-F576-4325EC351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134" y="0"/>
            <a:ext cx="3416206" cy="2273330"/>
          </a:xfrm>
          <a:prstGeom prst="rect">
            <a:avLst/>
          </a:prstGeom>
          <a:ln>
            <a:noFill/>
          </a:ln>
          <a:effectLst>
            <a:softEdge rad="112500"/>
          </a:effectLst>
        </p:spPr>
      </p:pic>
      <p:pic>
        <p:nvPicPr>
          <p:cNvPr id="7" name="Picture 6">
            <a:extLst>
              <a:ext uri="{FF2B5EF4-FFF2-40B4-BE49-F238E27FC236}">
                <a16:creationId xmlns:a16="http://schemas.microsoft.com/office/drawing/2014/main" id="{52890963-F6E2-4EF7-EF00-F3EC4F25E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286" y="2252256"/>
            <a:ext cx="4182623" cy="2353488"/>
          </a:xfrm>
          <a:prstGeom prst="rect">
            <a:avLst/>
          </a:prstGeom>
          <a:ln>
            <a:noFill/>
          </a:ln>
          <a:effectLst>
            <a:softEdge rad="112500"/>
          </a:effectLst>
        </p:spPr>
      </p:pic>
      <p:pic>
        <p:nvPicPr>
          <p:cNvPr id="9" name="Picture 8">
            <a:extLst>
              <a:ext uri="{FF2B5EF4-FFF2-40B4-BE49-F238E27FC236}">
                <a16:creationId xmlns:a16="http://schemas.microsoft.com/office/drawing/2014/main" id="{BB901C5B-368E-2E94-27F5-4C64817BC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592" y="4605744"/>
            <a:ext cx="3088706" cy="2081765"/>
          </a:xfrm>
          <a:prstGeom prst="rect">
            <a:avLst/>
          </a:prstGeom>
          <a:ln>
            <a:noFill/>
          </a:ln>
          <a:effectLst>
            <a:softEdge rad="112500"/>
          </a:effectLst>
        </p:spPr>
      </p:pic>
    </p:spTree>
    <p:extLst>
      <p:ext uri="{BB962C8B-B14F-4D97-AF65-F5344CB8AC3E}">
        <p14:creationId xmlns:p14="http://schemas.microsoft.com/office/powerpoint/2010/main" val="173514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1C6B-D1DB-25C3-6170-99D245753CD0}"/>
              </a:ext>
            </a:extLst>
          </p:cNvPr>
          <p:cNvSpPr>
            <a:spLocks noGrp="1"/>
          </p:cNvSpPr>
          <p:nvPr>
            <p:ph type="title"/>
          </p:nvPr>
        </p:nvSpPr>
        <p:spPr>
          <a:xfrm>
            <a:off x="838200" y="365125"/>
            <a:ext cx="10515600" cy="557901"/>
          </a:xfrm>
        </p:spPr>
        <p:txBody>
          <a:bodyPr>
            <a:normAutofit fontScale="90000"/>
          </a:bodyPr>
          <a:lstStyle/>
          <a:p>
            <a:r>
              <a:rPr lang="ru-RU" dirty="0"/>
              <a:t>Консоме мозаик</a:t>
            </a:r>
            <a:endParaRPr lang="sr-Latn-RS" dirty="0"/>
          </a:p>
        </p:txBody>
      </p:sp>
      <p:sp>
        <p:nvSpPr>
          <p:cNvPr id="3" name="Content Placeholder 2">
            <a:extLst>
              <a:ext uri="{FF2B5EF4-FFF2-40B4-BE49-F238E27FC236}">
                <a16:creationId xmlns:a16="http://schemas.microsoft.com/office/drawing/2014/main" id="{B0BC8EE6-C7ED-ED9E-3ED0-81807B7A38F3}"/>
              </a:ext>
            </a:extLst>
          </p:cNvPr>
          <p:cNvSpPr>
            <a:spLocks noGrp="1"/>
          </p:cNvSpPr>
          <p:nvPr>
            <p:ph idx="1"/>
          </p:nvPr>
        </p:nvSpPr>
        <p:spPr>
          <a:xfrm>
            <a:off x="284671" y="1069676"/>
            <a:ext cx="11464505" cy="5327614"/>
          </a:xfrm>
        </p:spPr>
        <p:txBody>
          <a:bodyPr>
            <a:normAutofit lnSpcReduction="10000"/>
          </a:bodyPr>
          <a:lstStyle/>
          <a:p>
            <a:r>
              <a:rPr lang="ru-RU" dirty="0"/>
              <a:t>Потребне намирнице: 5 дл слатког млека, 5 јаја, 30 г путера, по</a:t>
            </a:r>
            <a:r>
              <a:rPr lang="en-US" dirty="0"/>
              <a:t> </a:t>
            </a:r>
            <a:r>
              <a:rPr lang="ru-RU" dirty="0"/>
              <a:t>1 г јестиве</a:t>
            </a:r>
            <a:r>
              <a:rPr lang="en-US" dirty="0"/>
              <a:t> </a:t>
            </a:r>
            <a:r>
              <a:rPr lang="ru-RU" dirty="0"/>
              <a:t>зелене</a:t>
            </a:r>
            <a:r>
              <a:rPr lang="en-US" dirty="0"/>
              <a:t> </a:t>
            </a:r>
            <a:r>
              <a:rPr lang="ru-RU" dirty="0"/>
              <a:t>и црвене боје, 5 г соли. </a:t>
            </a:r>
          </a:p>
          <a:p>
            <a:r>
              <a:rPr lang="ru-RU" dirty="0"/>
              <a:t>Састављање намирница у ројал и термичка обрада-кување ројала на пари: Саставити хладно кувано млеко и јаја. Ројал масу посолити и поделити у три одговарајуће посуде. Посуде премазати разрађеним маслацом и у исте сипати ројал. У једну посуду сипати црвену, а у другу посуду зелену фарбу. Ројал у трећој посуди може остати у природној белој боји. Посуде са разливеним ројалом кувати на пари 10 до 15 минута. Куван ројал извадити из посуда, ауштекером формирати жељене облике. Формиране фигуре</a:t>
            </a:r>
            <a:r>
              <a:rPr lang="en-US" dirty="0"/>
              <a:t>-</a:t>
            </a:r>
            <a:r>
              <a:rPr lang="ru-RU" dirty="0"/>
              <a:t>елементе ставити у одговарајућу посуду, налити супом-консомеом и чувати у бен-мари до сервирања. Приликом сервирања, сложити у шољу за супу-консоме, све три врсте, боје и облике мозаика, потом налити топлом супом или консомеом и одмах услуживати</a:t>
            </a:r>
            <a:endParaRPr lang="sr-Latn-RS" dirty="0"/>
          </a:p>
        </p:txBody>
      </p:sp>
      <p:sp>
        <p:nvSpPr>
          <p:cNvPr id="5" name="TextBox 4">
            <a:extLst>
              <a:ext uri="{FF2B5EF4-FFF2-40B4-BE49-F238E27FC236}">
                <a16:creationId xmlns:a16="http://schemas.microsoft.com/office/drawing/2014/main" id="{36BBFCD2-AA2D-F917-CFEB-C24026927495}"/>
              </a:ext>
            </a:extLst>
          </p:cNvPr>
          <p:cNvSpPr txBox="1"/>
          <p:nvPr/>
        </p:nvSpPr>
        <p:spPr>
          <a:xfrm>
            <a:off x="1106338" y="6397289"/>
            <a:ext cx="8451730" cy="369332"/>
          </a:xfrm>
          <a:prstGeom prst="rect">
            <a:avLst/>
          </a:prstGeom>
          <a:noFill/>
        </p:spPr>
        <p:txBody>
          <a:bodyPr wrap="square">
            <a:spAutoFit/>
          </a:bodyPr>
          <a:lstStyle/>
          <a:p>
            <a:r>
              <a:rPr lang="ru-RU" sz="1800" dirty="0"/>
              <a:t>Извор</a:t>
            </a:r>
            <a:r>
              <a:rPr lang="en-US" sz="1800" dirty="0"/>
              <a:t>:</a:t>
            </a:r>
            <a:r>
              <a:rPr lang="ru-RU" sz="1800" dirty="0"/>
              <a:t> Портић, М. Гастрономски производи, ПМФ, Нови Сад, 2011.</a:t>
            </a:r>
            <a:endParaRPr lang="sr-Latn-RS" sz="2000" dirty="0"/>
          </a:p>
        </p:txBody>
      </p:sp>
    </p:spTree>
    <p:extLst>
      <p:ext uri="{BB962C8B-B14F-4D97-AF65-F5344CB8AC3E}">
        <p14:creationId xmlns:p14="http://schemas.microsoft.com/office/powerpoint/2010/main" val="375749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970C9E-59B5-3B36-4CAC-2DD24024E9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529"/>
            <a:ext cx="10324381" cy="6896687"/>
          </a:xfrm>
        </p:spPr>
      </p:pic>
      <p:sp>
        <p:nvSpPr>
          <p:cNvPr id="7" name="TextBox 6">
            <a:extLst>
              <a:ext uri="{FF2B5EF4-FFF2-40B4-BE49-F238E27FC236}">
                <a16:creationId xmlns:a16="http://schemas.microsoft.com/office/drawing/2014/main" id="{58AE8C1C-9DAE-A378-533B-20598136FF58}"/>
              </a:ext>
            </a:extLst>
          </p:cNvPr>
          <p:cNvSpPr txBox="1"/>
          <p:nvPr/>
        </p:nvSpPr>
        <p:spPr>
          <a:xfrm>
            <a:off x="1526876" y="6308209"/>
            <a:ext cx="7416560" cy="369332"/>
          </a:xfrm>
          <a:prstGeom prst="rect">
            <a:avLst/>
          </a:prstGeom>
          <a:noFill/>
        </p:spPr>
        <p:txBody>
          <a:bodyPr wrap="square">
            <a:spAutoFit/>
          </a:bodyPr>
          <a:lstStyle/>
          <a:p>
            <a:r>
              <a:rPr lang="sr-Latn-RS" dirty="0">
                <a:solidFill>
                  <a:srgbClr val="FFFF00"/>
                </a:solidFill>
              </a:rPr>
              <a:t>https://petitworldcitizen.com/2016/04/12/tech-tuesday-basic-knife-cuts/</a:t>
            </a:r>
          </a:p>
        </p:txBody>
      </p:sp>
    </p:spTree>
    <p:extLst>
      <p:ext uri="{BB962C8B-B14F-4D97-AF65-F5344CB8AC3E}">
        <p14:creationId xmlns:p14="http://schemas.microsoft.com/office/powerpoint/2010/main" val="465687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967C27-0F53-C91F-DAE8-5B8813B9B8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5" y="1043797"/>
            <a:ext cx="12220946" cy="4888378"/>
          </a:xfrm>
        </p:spPr>
      </p:pic>
      <p:sp>
        <p:nvSpPr>
          <p:cNvPr id="7" name="TextBox 6">
            <a:extLst>
              <a:ext uri="{FF2B5EF4-FFF2-40B4-BE49-F238E27FC236}">
                <a16:creationId xmlns:a16="http://schemas.microsoft.com/office/drawing/2014/main" id="{929F67E4-14B6-F130-CF54-F8B2B98117CD}"/>
              </a:ext>
            </a:extLst>
          </p:cNvPr>
          <p:cNvSpPr txBox="1"/>
          <p:nvPr/>
        </p:nvSpPr>
        <p:spPr>
          <a:xfrm>
            <a:off x="439947" y="6288982"/>
            <a:ext cx="8497019" cy="369332"/>
          </a:xfrm>
          <a:prstGeom prst="rect">
            <a:avLst/>
          </a:prstGeom>
          <a:noFill/>
        </p:spPr>
        <p:txBody>
          <a:bodyPr wrap="square">
            <a:spAutoFit/>
          </a:bodyPr>
          <a:lstStyle/>
          <a:p>
            <a:r>
              <a:rPr lang="sr-Latn-RS" dirty="0"/>
              <a:t>https://crushmag-online.com/mise-en-place-essential-guide-classic-vegetable-cuts/</a:t>
            </a:r>
          </a:p>
        </p:txBody>
      </p:sp>
    </p:spTree>
    <p:extLst>
      <p:ext uri="{BB962C8B-B14F-4D97-AF65-F5344CB8AC3E}">
        <p14:creationId xmlns:p14="http://schemas.microsoft.com/office/powerpoint/2010/main" val="366855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371237-E723-05AF-08B6-3B6AF82BCD4C}"/>
              </a:ext>
            </a:extLst>
          </p:cNvPr>
          <p:cNvPicPr>
            <a:picLocks noChangeAspect="1"/>
          </p:cNvPicPr>
          <p:nvPr/>
        </p:nvPicPr>
        <p:blipFill>
          <a:blip r:embed="rId2"/>
          <a:stretch>
            <a:fillRect/>
          </a:stretch>
        </p:blipFill>
        <p:spPr>
          <a:xfrm>
            <a:off x="0" y="-1"/>
            <a:ext cx="12192000" cy="5348377"/>
          </a:xfrm>
          <a:prstGeom prst="rect">
            <a:avLst/>
          </a:prstGeom>
        </p:spPr>
      </p:pic>
      <p:sp>
        <p:nvSpPr>
          <p:cNvPr id="2" name="Title 1">
            <a:extLst>
              <a:ext uri="{FF2B5EF4-FFF2-40B4-BE49-F238E27FC236}">
                <a16:creationId xmlns:a16="http://schemas.microsoft.com/office/drawing/2014/main" id="{D9634D55-28A4-19A5-0B9A-ACD87D4A46C2}"/>
              </a:ext>
            </a:extLst>
          </p:cNvPr>
          <p:cNvSpPr>
            <a:spLocks noGrp="1"/>
          </p:cNvSpPr>
          <p:nvPr>
            <p:ph type="title"/>
          </p:nvPr>
        </p:nvSpPr>
        <p:spPr/>
        <p:txBody>
          <a:bodyPr/>
          <a:lstStyle/>
          <a:p>
            <a:r>
              <a:rPr lang="sr-Cyrl-RS" b="1" dirty="0">
                <a:solidFill>
                  <a:srgbClr val="FFFF00"/>
                </a:solidFill>
              </a:rPr>
              <a:t>Додаци од поврћа</a:t>
            </a:r>
            <a:endParaRPr lang="sr-Latn-RS" dirty="0"/>
          </a:p>
        </p:txBody>
      </p:sp>
      <p:sp>
        <p:nvSpPr>
          <p:cNvPr id="3" name="Content Placeholder 2">
            <a:extLst>
              <a:ext uri="{FF2B5EF4-FFF2-40B4-BE49-F238E27FC236}">
                <a16:creationId xmlns:a16="http://schemas.microsoft.com/office/drawing/2014/main" id="{3F98AD96-52F9-57FE-2191-70C56B149848}"/>
              </a:ext>
            </a:extLst>
          </p:cNvPr>
          <p:cNvSpPr>
            <a:spLocks noGrp="1"/>
          </p:cNvSpPr>
          <p:nvPr>
            <p:ph idx="1"/>
          </p:nvPr>
        </p:nvSpPr>
        <p:spPr>
          <a:xfrm>
            <a:off x="112143" y="1825625"/>
            <a:ext cx="11241657" cy="4963364"/>
          </a:xfrm>
        </p:spPr>
        <p:txBody>
          <a:bodyPr>
            <a:normAutofit fontScale="92500" lnSpcReduction="10000"/>
          </a:bodyPr>
          <a:lstStyle/>
          <a:p>
            <a:r>
              <a:rPr lang="sr-Cyrl-RS" b="1" dirty="0">
                <a:solidFill>
                  <a:srgbClr val="FFFF00"/>
                </a:solidFill>
              </a:rPr>
              <a:t>Шаргарепа</a:t>
            </a:r>
          </a:p>
          <a:p>
            <a:r>
              <a:rPr lang="sr-Cyrl-RS" b="1" dirty="0">
                <a:solidFill>
                  <a:srgbClr val="FFFF00"/>
                </a:solidFill>
              </a:rPr>
              <a:t>Целер,</a:t>
            </a:r>
          </a:p>
          <a:p>
            <a:r>
              <a:rPr lang="sr-Cyrl-RS" b="1" dirty="0">
                <a:solidFill>
                  <a:srgbClr val="FFFF00"/>
                </a:solidFill>
              </a:rPr>
              <a:t>Празилук,</a:t>
            </a:r>
          </a:p>
          <a:p>
            <a:r>
              <a:rPr lang="sr-Cyrl-RS" b="1" dirty="0">
                <a:solidFill>
                  <a:srgbClr val="FFFF00"/>
                </a:solidFill>
              </a:rPr>
              <a:t>Кромпир,</a:t>
            </a:r>
          </a:p>
          <a:p>
            <a:r>
              <a:rPr lang="sr-Cyrl-RS" b="1" dirty="0">
                <a:solidFill>
                  <a:srgbClr val="FFFF00"/>
                </a:solidFill>
              </a:rPr>
              <a:t>Карфиол,</a:t>
            </a:r>
          </a:p>
          <a:p>
            <a:endParaRPr lang="sr-Cyrl-RS" b="1" dirty="0">
              <a:solidFill>
                <a:srgbClr val="FFFF00"/>
              </a:solidFill>
            </a:endParaRPr>
          </a:p>
          <a:p>
            <a:r>
              <a:rPr lang="sr-Cyrl-RS" b="1" dirty="0"/>
              <a:t>Спанаћ,</a:t>
            </a:r>
          </a:p>
          <a:p>
            <a:r>
              <a:rPr lang="sr-Cyrl-RS" b="1" dirty="0"/>
              <a:t>Боранија,</a:t>
            </a:r>
          </a:p>
          <a:p>
            <a:r>
              <a:rPr lang="sr-Cyrl-RS" b="1" dirty="0"/>
              <a:t>Грашак,</a:t>
            </a:r>
          </a:p>
          <a:p>
            <a:r>
              <a:rPr lang="sr-Cyrl-RS" b="1" dirty="0"/>
              <a:t>Шпаргле,</a:t>
            </a:r>
          </a:p>
          <a:p>
            <a:r>
              <a:rPr lang="sr-Cyrl-RS" b="1" dirty="0"/>
              <a:t>Печурке...</a:t>
            </a:r>
          </a:p>
        </p:txBody>
      </p:sp>
    </p:spTree>
    <p:extLst>
      <p:ext uri="{BB962C8B-B14F-4D97-AF65-F5344CB8AC3E}">
        <p14:creationId xmlns:p14="http://schemas.microsoft.com/office/powerpoint/2010/main" val="351930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0A27BB-6B5A-1063-FA3F-082CE1C83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770" y="4394552"/>
            <a:ext cx="3492973" cy="2326375"/>
          </a:xfrm>
          <a:prstGeom prst="rect">
            <a:avLst/>
          </a:prstGeom>
        </p:spPr>
      </p:pic>
      <p:sp>
        <p:nvSpPr>
          <p:cNvPr id="2" name="Title 1">
            <a:extLst>
              <a:ext uri="{FF2B5EF4-FFF2-40B4-BE49-F238E27FC236}">
                <a16:creationId xmlns:a16="http://schemas.microsoft.com/office/drawing/2014/main" id="{70B5DCB4-C47D-BF09-1EC7-9A947D1247D5}"/>
              </a:ext>
            </a:extLst>
          </p:cNvPr>
          <p:cNvSpPr>
            <a:spLocks noGrp="1"/>
          </p:cNvSpPr>
          <p:nvPr>
            <p:ph type="title"/>
          </p:nvPr>
        </p:nvSpPr>
        <p:spPr>
          <a:xfrm>
            <a:off x="838200" y="365125"/>
            <a:ext cx="10515600" cy="746983"/>
          </a:xfrm>
        </p:spPr>
        <p:txBody>
          <a:bodyPr>
            <a:normAutofit/>
          </a:bodyPr>
          <a:lstStyle/>
          <a:p>
            <a:r>
              <a:rPr lang="ru-RU" dirty="0"/>
              <a:t>Консоме микад</a:t>
            </a:r>
            <a:r>
              <a:rPr lang="en-US" dirty="0"/>
              <a:t>o</a:t>
            </a:r>
            <a:r>
              <a:rPr lang="ru-RU" dirty="0"/>
              <a:t> </a:t>
            </a:r>
            <a:endParaRPr lang="sr-Latn-RS" dirty="0"/>
          </a:p>
        </p:txBody>
      </p:sp>
      <p:sp>
        <p:nvSpPr>
          <p:cNvPr id="3" name="Content Placeholder 2">
            <a:extLst>
              <a:ext uri="{FF2B5EF4-FFF2-40B4-BE49-F238E27FC236}">
                <a16:creationId xmlns:a16="http://schemas.microsoft.com/office/drawing/2014/main" id="{E48EE9BF-DAF4-7515-011B-CB8B0CF4115B}"/>
              </a:ext>
            </a:extLst>
          </p:cNvPr>
          <p:cNvSpPr>
            <a:spLocks noGrp="1"/>
          </p:cNvSpPr>
          <p:nvPr>
            <p:ph idx="1"/>
          </p:nvPr>
        </p:nvSpPr>
        <p:spPr>
          <a:xfrm>
            <a:off x="304799" y="1176441"/>
            <a:ext cx="11318789" cy="5316434"/>
          </a:xfrm>
        </p:spPr>
        <p:txBody>
          <a:bodyPr/>
          <a:lstStyle/>
          <a:p>
            <a:r>
              <a:rPr lang="ru-RU" dirty="0"/>
              <a:t>Потребне намирнице: 2 л говеђег консомеа, 200 г парадајз конкасе, 300 г куваног пилећег белог меса. </a:t>
            </a:r>
            <a:endParaRPr lang="en-US" dirty="0"/>
          </a:p>
          <a:p>
            <a:r>
              <a:rPr lang="ru-RU" dirty="0"/>
              <a:t>Начин рада: Пилеће кувано бело месо</a:t>
            </a:r>
            <a:r>
              <a:rPr lang="en-US" dirty="0"/>
              <a:t> </a:t>
            </a:r>
            <a:r>
              <a:rPr lang="ru-RU" dirty="0"/>
              <a:t>исећи на коцкице 1x1 цм. Парадајз бланширати, ољуштити, одстранити семену ложу и исећи на коцкице 1x1 цм. У шољу за супу-консоме сложити исечено пилеће бело месо, исечен парадајз, потом залити топлим консомеом и услужвати одмах</a:t>
            </a:r>
            <a:endParaRPr lang="sr-Latn-RS" dirty="0"/>
          </a:p>
        </p:txBody>
      </p:sp>
      <p:pic>
        <p:nvPicPr>
          <p:cNvPr id="5" name="Picture 4">
            <a:extLst>
              <a:ext uri="{FF2B5EF4-FFF2-40B4-BE49-F238E27FC236}">
                <a16:creationId xmlns:a16="http://schemas.microsoft.com/office/drawing/2014/main" id="{74811F69-2693-2564-B218-BC0F675E5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687" y="4411784"/>
            <a:ext cx="3078857" cy="2309143"/>
          </a:xfrm>
          <a:prstGeom prst="rect">
            <a:avLst/>
          </a:prstGeom>
        </p:spPr>
      </p:pic>
      <p:pic>
        <p:nvPicPr>
          <p:cNvPr id="13" name="Picture 12">
            <a:extLst>
              <a:ext uri="{FF2B5EF4-FFF2-40B4-BE49-F238E27FC236}">
                <a16:creationId xmlns:a16="http://schemas.microsoft.com/office/drawing/2014/main" id="{DD5D2A4B-7D15-4FB3-14CB-22165FF90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52" y="4411784"/>
            <a:ext cx="3003680" cy="2222723"/>
          </a:xfrm>
          <a:prstGeom prst="rect">
            <a:avLst/>
          </a:prstGeom>
        </p:spPr>
      </p:pic>
    </p:spTree>
    <p:extLst>
      <p:ext uri="{BB962C8B-B14F-4D97-AF65-F5344CB8AC3E}">
        <p14:creationId xmlns:p14="http://schemas.microsoft.com/office/powerpoint/2010/main" val="1749910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C007-C5E0-2C3A-4B2F-DF348DB69E45}"/>
              </a:ext>
            </a:extLst>
          </p:cNvPr>
          <p:cNvSpPr>
            <a:spLocks noGrp="1"/>
          </p:cNvSpPr>
          <p:nvPr>
            <p:ph type="title"/>
          </p:nvPr>
        </p:nvSpPr>
        <p:spPr/>
        <p:txBody>
          <a:bodyPr/>
          <a:lstStyle/>
          <a:p>
            <a:r>
              <a:rPr lang="sr-Cyrl-RS" dirty="0"/>
              <a:t>Додаци од житарица</a:t>
            </a:r>
            <a:endParaRPr lang="sr-Latn-RS" dirty="0"/>
          </a:p>
        </p:txBody>
      </p:sp>
      <p:sp>
        <p:nvSpPr>
          <p:cNvPr id="3" name="Content Placeholder 2">
            <a:extLst>
              <a:ext uri="{FF2B5EF4-FFF2-40B4-BE49-F238E27FC236}">
                <a16:creationId xmlns:a16="http://schemas.microsoft.com/office/drawing/2014/main" id="{9D2B4C82-1258-EAE1-0BBE-EACC9FB349A7}"/>
              </a:ext>
            </a:extLst>
          </p:cNvPr>
          <p:cNvSpPr>
            <a:spLocks noGrp="1"/>
          </p:cNvSpPr>
          <p:nvPr>
            <p:ph idx="1"/>
          </p:nvPr>
        </p:nvSpPr>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rPr>
              <a:t>пиринач,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ризи – бизи,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млад кукуруз</a:t>
            </a:r>
            <a:r>
              <a:rPr lang="en-US" sz="2800" dirty="0">
                <a:effectLst/>
              </a:rPr>
              <a:t>,</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јечам,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саго и </a:t>
            </a:r>
            <a:endParaRPr lang="sr-Latn-RS" sz="2800" dirty="0">
              <a:effectLst/>
            </a:endParaRPr>
          </a:p>
          <a:p>
            <a:pPr marL="342900" lvl="0" indent="-342900" algn="just">
              <a:lnSpc>
                <a:spcPct val="115000"/>
              </a:lnSpc>
              <a:buFont typeface="Times New Roman" panose="02020603050405020304" pitchFamily="18" charset="0"/>
              <a:buChar char="-"/>
              <a:tabLst>
                <a:tab pos="457200" algn="l"/>
              </a:tabLst>
            </a:pPr>
            <a:r>
              <a:rPr lang="sr-Cyrl-CS" sz="2800" dirty="0">
                <a:effectLst/>
              </a:rPr>
              <a:t>тапиока. </a:t>
            </a:r>
            <a:endParaRPr lang="sr-Latn-RS" sz="2800" dirty="0">
              <a:effectLst/>
            </a:endParaRPr>
          </a:p>
          <a:p>
            <a:endParaRPr lang="sr-Latn-RS" dirty="0"/>
          </a:p>
        </p:txBody>
      </p:sp>
      <p:pic>
        <p:nvPicPr>
          <p:cNvPr id="5" name="Picture 4">
            <a:extLst>
              <a:ext uri="{FF2B5EF4-FFF2-40B4-BE49-F238E27FC236}">
                <a16:creationId xmlns:a16="http://schemas.microsoft.com/office/drawing/2014/main" id="{D5FB7B7F-B140-98C4-50E6-CC4FEA805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68" y="546199"/>
            <a:ext cx="5206903" cy="3455095"/>
          </a:xfrm>
          <a:prstGeom prst="ellipse">
            <a:avLst/>
          </a:prstGeom>
          <a:ln>
            <a:noFill/>
          </a:ln>
          <a:effectLst>
            <a:softEdge rad="112500"/>
          </a:effectLst>
        </p:spPr>
      </p:pic>
      <p:pic>
        <p:nvPicPr>
          <p:cNvPr id="7" name="Picture 6">
            <a:extLst>
              <a:ext uri="{FF2B5EF4-FFF2-40B4-BE49-F238E27FC236}">
                <a16:creationId xmlns:a16="http://schemas.microsoft.com/office/drawing/2014/main" id="{8CEB46D9-BC3C-2DE9-A4C6-DE75AE42A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795" y="3827732"/>
            <a:ext cx="4312488" cy="2874992"/>
          </a:xfrm>
          <a:prstGeom prst="ellipse">
            <a:avLst/>
          </a:prstGeom>
          <a:ln>
            <a:noFill/>
          </a:ln>
          <a:effectLst>
            <a:softEdge rad="112500"/>
          </a:effectLst>
        </p:spPr>
      </p:pic>
      <p:pic>
        <p:nvPicPr>
          <p:cNvPr id="6" name="Picture 5">
            <a:extLst>
              <a:ext uri="{FF2B5EF4-FFF2-40B4-BE49-F238E27FC236}">
                <a16:creationId xmlns:a16="http://schemas.microsoft.com/office/drawing/2014/main" id="{30BC98C9-77AD-B6E1-4A8D-C213197BA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081" y="4001294"/>
            <a:ext cx="3333750" cy="2790825"/>
          </a:xfrm>
          <a:prstGeom prst="rect">
            <a:avLst/>
          </a:prstGeom>
        </p:spPr>
      </p:pic>
    </p:spTree>
    <p:extLst>
      <p:ext uri="{BB962C8B-B14F-4D97-AF65-F5344CB8AC3E}">
        <p14:creationId xmlns:p14="http://schemas.microsoft.com/office/powerpoint/2010/main" val="37311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84E2D-1BDA-4ED2-40A3-85A8FCD9844C}"/>
              </a:ext>
            </a:extLst>
          </p:cNvPr>
          <p:cNvPicPr>
            <a:picLocks noChangeAspect="1"/>
          </p:cNvPicPr>
          <p:nvPr/>
        </p:nvPicPr>
        <p:blipFill>
          <a:blip r:embed="rId2"/>
          <a:stretch>
            <a:fillRect/>
          </a:stretch>
        </p:blipFill>
        <p:spPr>
          <a:xfrm>
            <a:off x="-82053" y="0"/>
            <a:ext cx="12356106" cy="2820687"/>
          </a:xfrm>
          <a:prstGeom prst="rect">
            <a:avLst/>
          </a:prstGeom>
        </p:spPr>
      </p:pic>
      <p:sp>
        <p:nvSpPr>
          <p:cNvPr id="2" name="Title 1">
            <a:extLst>
              <a:ext uri="{FF2B5EF4-FFF2-40B4-BE49-F238E27FC236}">
                <a16:creationId xmlns:a16="http://schemas.microsoft.com/office/drawing/2014/main" id="{82E1A05C-0EFC-8A94-5E4E-15976A0D6B86}"/>
              </a:ext>
            </a:extLst>
          </p:cNvPr>
          <p:cNvSpPr>
            <a:spLocks noGrp="1"/>
          </p:cNvSpPr>
          <p:nvPr>
            <p:ph type="title"/>
          </p:nvPr>
        </p:nvSpPr>
        <p:spPr>
          <a:xfrm>
            <a:off x="368643" y="1954468"/>
            <a:ext cx="10515600" cy="1325563"/>
          </a:xfrm>
        </p:spPr>
        <p:txBody>
          <a:bodyPr/>
          <a:lstStyle/>
          <a:p>
            <a:r>
              <a:rPr lang="sr-Cyrl-RS" dirty="0"/>
              <a:t>Додаци од воћа</a:t>
            </a:r>
            <a:endParaRPr lang="sr-Latn-RS" dirty="0"/>
          </a:p>
        </p:txBody>
      </p:sp>
      <p:sp>
        <p:nvSpPr>
          <p:cNvPr id="3" name="Content Placeholder 2">
            <a:extLst>
              <a:ext uri="{FF2B5EF4-FFF2-40B4-BE49-F238E27FC236}">
                <a16:creationId xmlns:a16="http://schemas.microsoft.com/office/drawing/2014/main" id="{CB67121F-035F-2A53-BD22-6C0E5137C91A}"/>
              </a:ext>
            </a:extLst>
          </p:cNvPr>
          <p:cNvSpPr>
            <a:spLocks noGrp="1"/>
          </p:cNvSpPr>
          <p:nvPr>
            <p:ph idx="1"/>
          </p:nvPr>
        </p:nvSpPr>
        <p:spPr>
          <a:xfrm>
            <a:off x="368643" y="3356276"/>
            <a:ext cx="11406414" cy="2820687"/>
          </a:xfrm>
        </p:spPr>
        <p:txBody>
          <a:bodyPr>
            <a:normAutofit/>
          </a:bodyPr>
          <a:lstStyle/>
          <a:p>
            <a:pPr marL="342900" lvl="0" indent="-342900" algn="just">
              <a:lnSpc>
                <a:spcPct val="115000"/>
              </a:lnSpc>
              <a:buFont typeface="Times New Roman" panose="02020603050405020304" pitchFamily="18" charset="0"/>
              <a:buChar char="-"/>
              <a:tabLst>
                <a:tab pos="457200" algn="l"/>
              </a:tabLst>
            </a:pPr>
            <a:r>
              <a:rPr lang="sr-Cyrl-CS" sz="3200" dirty="0">
                <a:effectLst/>
              </a:rPr>
              <a:t>воће жилијен и </a:t>
            </a:r>
            <a:endParaRPr lang="sr-Latn-RS" sz="3200" dirty="0">
              <a:effectLst/>
            </a:endParaRPr>
          </a:p>
          <a:p>
            <a:pPr marL="342900" lvl="0" indent="-342900" algn="just">
              <a:lnSpc>
                <a:spcPct val="115000"/>
              </a:lnSpc>
              <a:buFont typeface="Times New Roman" panose="02020603050405020304" pitchFamily="18" charset="0"/>
              <a:buChar char="-"/>
              <a:tabLst>
                <a:tab pos="457200" algn="l"/>
              </a:tabLst>
            </a:pPr>
            <a:r>
              <a:rPr lang="sr-Cyrl-CS" sz="3200" dirty="0">
                <a:effectLst/>
              </a:rPr>
              <a:t>воће на коцкице</a:t>
            </a:r>
            <a:endParaRPr lang="sr-Latn-RS" sz="3200" dirty="0"/>
          </a:p>
        </p:txBody>
      </p:sp>
    </p:spTree>
    <p:extLst>
      <p:ext uri="{BB962C8B-B14F-4D97-AF65-F5344CB8AC3E}">
        <p14:creationId xmlns:p14="http://schemas.microsoft.com/office/powerpoint/2010/main" val="210899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DEA2-062B-CD9F-E221-02635DBABD67}"/>
              </a:ext>
            </a:extLst>
          </p:cNvPr>
          <p:cNvSpPr>
            <a:spLocks noGrp="1"/>
          </p:cNvSpPr>
          <p:nvPr>
            <p:ph type="title"/>
          </p:nvPr>
        </p:nvSpPr>
        <p:spPr/>
        <p:txBody>
          <a:bodyPr/>
          <a:lstStyle/>
          <a:p>
            <a:r>
              <a:rPr lang="sr-Latn-CS" sz="4400" b="1" dirty="0">
                <a:effectLst/>
                <a:latin typeface="Times New Roman" panose="02020603050405020304" pitchFamily="18" charset="0"/>
                <a:ea typeface="Times New Roman" panose="02020603050405020304" pitchFamily="18" charset="0"/>
                <a:cs typeface="Times New Roman" panose="02020603050405020304" pitchFamily="18" charset="0"/>
              </a:rPr>
              <a:t>ЗНАЧАЈ ДОДАТАКА ЗА СУПУ</a:t>
            </a:r>
            <a:endParaRPr lang="sr-Latn-RS" dirty="0"/>
          </a:p>
        </p:txBody>
      </p:sp>
      <p:sp>
        <p:nvSpPr>
          <p:cNvPr id="3" name="Content Placeholder 2">
            <a:extLst>
              <a:ext uri="{FF2B5EF4-FFF2-40B4-BE49-F238E27FC236}">
                <a16:creationId xmlns:a16="http://schemas.microsoft.com/office/drawing/2014/main" id="{7FD9196B-0CDA-470A-2B3D-3B402B068FAF}"/>
              </a:ext>
            </a:extLst>
          </p:cNvPr>
          <p:cNvSpPr>
            <a:spLocks noGrp="1"/>
          </p:cNvSpPr>
          <p:nvPr>
            <p:ph idx="1"/>
          </p:nvPr>
        </p:nvSpPr>
        <p:spPr>
          <a:xfrm>
            <a:off x="241541" y="1475116"/>
            <a:ext cx="9609826" cy="5382883"/>
          </a:xfrm>
        </p:spPr>
        <p:txBody>
          <a:bodyPr>
            <a:normAutofit/>
          </a:bodyPr>
          <a:lstStyle/>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Њихово име значи исту ствар широм света, предвиђено за универзални језик кулинарства. </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Флорентин, на пример, увек укључује спанаћ, ма које да је основно јело у питању. </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Принтаниер је увек младо поврће сечено на коцкице. </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Крутон, који је само додатак, претвара обичну супу од лука у Француску супу од лука. </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Тако је и са сиром пармезаном додатим у минестроне супу. </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3200" dirty="0"/>
          </a:p>
        </p:txBody>
      </p:sp>
      <p:pic>
        <p:nvPicPr>
          <p:cNvPr id="4" name="Picture 3">
            <a:extLst>
              <a:ext uri="{FF2B5EF4-FFF2-40B4-BE49-F238E27FC236}">
                <a16:creationId xmlns:a16="http://schemas.microsoft.com/office/drawing/2014/main" id="{29D2E0E1-2FF0-5848-667F-AB27282FE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22" y="2230714"/>
            <a:ext cx="2731309" cy="4007757"/>
          </a:xfrm>
          <a:prstGeom prst="rect">
            <a:avLst/>
          </a:prstGeom>
        </p:spPr>
      </p:pic>
    </p:spTree>
    <p:extLst>
      <p:ext uri="{BB962C8B-B14F-4D97-AF65-F5344CB8AC3E}">
        <p14:creationId xmlns:p14="http://schemas.microsoft.com/office/powerpoint/2010/main" val="3703712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C4AA-0E61-F25B-E50B-E4C428B02400}"/>
              </a:ext>
            </a:extLst>
          </p:cNvPr>
          <p:cNvSpPr>
            <a:spLocks noGrp="1"/>
          </p:cNvSpPr>
          <p:nvPr>
            <p:ph type="title"/>
          </p:nvPr>
        </p:nvSpPr>
        <p:spPr>
          <a:xfrm>
            <a:off x="570975" y="365125"/>
            <a:ext cx="11324463" cy="1325563"/>
          </a:xfrm>
        </p:spPr>
        <p:txBody>
          <a:bodyPr/>
          <a:lstStyle/>
          <a:p>
            <a:r>
              <a:rPr lang="sr-Cyrl-RS" dirty="0"/>
              <a:t>Салпикон као додатак</a:t>
            </a:r>
            <a:endParaRPr lang="sr-Latn-RS" dirty="0"/>
          </a:p>
        </p:txBody>
      </p:sp>
      <p:sp>
        <p:nvSpPr>
          <p:cNvPr id="3" name="Content Placeholder 2">
            <a:extLst>
              <a:ext uri="{FF2B5EF4-FFF2-40B4-BE49-F238E27FC236}">
                <a16:creationId xmlns:a16="http://schemas.microsoft.com/office/drawing/2014/main" id="{67416E1A-9F3E-B06E-80F2-9BE7FF68E686}"/>
              </a:ext>
            </a:extLst>
          </p:cNvPr>
          <p:cNvSpPr>
            <a:spLocks noGrp="1"/>
          </p:cNvSpPr>
          <p:nvPr>
            <p:ph idx="1"/>
          </p:nvPr>
        </p:nvSpPr>
        <p:spPr>
          <a:xfrm>
            <a:off x="379562" y="1690688"/>
            <a:ext cx="11515876" cy="4951652"/>
          </a:xfrm>
        </p:spPr>
        <p:txBody>
          <a:bodyPr>
            <a:normAutofit/>
          </a:bodyPr>
          <a:lstStyle/>
          <a:p>
            <a:r>
              <a:rPr lang="sr-Cyrl-RS" sz="3200" dirty="0"/>
              <a:t>Није увршћен у класификацију додатака за супе али може послужити као одличан додатак супама</a:t>
            </a:r>
          </a:p>
          <a:p>
            <a:r>
              <a:rPr lang="sr-Cyrl-RS" sz="3200" dirty="0"/>
              <a:t>Салпикон је крупнија коцка, може се сећи од телећег и пилећег куваног меса, гушчије џигерице, говеђег језика, печурки, јаја...</a:t>
            </a:r>
          </a:p>
          <a:p>
            <a:r>
              <a:rPr lang="sr-Cyrl-RS" sz="3200" dirty="0"/>
              <a:t>За рибље чорбе додаје се салпикон од куване филиране рибе</a:t>
            </a:r>
          </a:p>
          <a:p>
            <a:r>
              <a:rPr lang="sr-Cyrl-RS" sz="3200" dirty="0"/>
              <a:t>Може бити и од</a:t>
            </a:r>
          </a:p>
          <a:p>
            <a:pPr lvl="1"/>
            <a:r>
              <a:rPr lang="sr-Cyrl-RS" sz="3200" dirty="0"/>
              <a:t>ПУЖЕВА</a:t>
            </a:r>
          </a:p>
          <a:p>
            <a:pPr lvl="1"/>
            <a:r>
              <a:rPr lang="sr-Cyrl-RS" sz="3200" dirty="0"/>
              <a:t>РАКОВА</a:t>
            </a:r>
          </a:p>
          <a:p>
            <a:pPr lvl="1"/>
            <a:r>
              <a:rPr lang="sr-Cyrl-RS" sz="3200" dirty="0"/>
              <a:t>ШКОЉКИ</a:t>
            </a:r>
            <a:endParaRPr lang="sr-Latn-RS" sz="3200" dirty="0"/>
          </a:p>
        </p:txBody>
      </p:sp>
    </p:spTree>
    <p:extLst>
      <p:ext uri="{BB962C8B-B14F-4D97-AF65-F5344CB8AC3E}">
        <p14:creationId xmlns:p14="http://schemas.microsoft.com/office/powerpoint/2010/main" val="114856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97FC-ACA7-A6AC-DF75-A0142AE80B81}"/>
              </a:ext>
            </a:extLst>
          </p:cNvPr>
          <p:cNvSpPr>
            <a:spLocks noGrp="1"/>
          </p:cNvSpPr>
          <p:nvPr>
            <p:ph type="title"/>
          </p:nvPr>
        </p:nvSpPr>
        <p:spPr>
          <a:xfrm>
            <a:off x="214183" y="365125"/>
            <a:ext cx="11804821" cy="1274205"/>
          </a:xfrm>
        </p:spPr>
        <p:txBody>
          <a:bodyPr>
            <a:normAutofit/>
          </a:bodyPr>
          <a:lstStyle/>
          <a:p>
            <a:r>
              <a:rPr lang="sr-Cyrl-RS" sz="4000" dirty="0"/>
              <a:t>ДОДАЦИ, </a:t>
            </a:r>
            <a:r>
              <a:rPr lang="ru-RU" sz="4000" dirty="0"/>
              <a:t>ПРИЛОЗИ – УЛОШЦИ ЗА СУПЕ И КОНСОМЕЕ</a:t>
            </a:r>
            <a:r>
              <a:rPr lang="sr-Cyrl-RS" sz="4000" dirty="0"/>
              <a:t> </a:t>
            </a:r>
            <a:endParaRPr lang="sr-Latn-RS" sz="4000" dirty="0"/>
          </a:p>
        </p:txBody>
      </p:sp>
      <p:sp>
        <p:nvSpPr>
          <p:cNvPr id="3" name="Content Placeholder 2">
            <a:extLst>
              <a:ext uri="{FF2B5EF4-FFF2-40B4-BE49-F238E27FC236}">
                <a16:creationId xmlns:a16="http://schemas.microsoft.com/office/drawing/2014/main" id="{0A15DE0E-5623-5349-BA74-195884DE31E5}"/>
              </a:ext>
            </a:extLst>
          </p:cNvPr>
          <p:cNvSpPr>
            <a:spLocks noGrp="1"/>
          </p:cNvSpPr>
          <p:nvPr>
            <p:ph idx="1"/>
          </p:nvPr>
        </p:nvSpPr>
        <p:spPr>
          <a:xfrm>
            <a:off x="353683" y="1825625"/>
            <a:ext cx="11000117" cy="4351338"/>
          </a:xfrm>
        </p:spPr>
        <p:txBody>
          <a:bodyPr>
            <a:normAutofit/>
          </a:bodyPr>
          <a:lstStyle/>
          <a:p>
            <a:r>
              <a:rPr lang="sr-Cyrl-RS" sz="3600" dirty="0"/>
              <a:t>Додаци од теста</a:t>
            </a:r>
          </a:p>
          <a:p>
            <a:r>
              <a:rPr lang="sr-Cyrl-RS" sz="3600" dirty="0"/>
              <a:t>Додаци од јаја</a:t>
            </a:r>
          </a:p>
          <a:p>
            <a:r>
              <a:rPr lang="sr-Cyrl-RS" sz="3600" dirty="0"/>
              <a:t>Додаци од житарица</a:t>
            </a:r>
          </a:p>
          <a:p>
            <a:r>
              <a:rPr lang="sr-Cyrl-RS" sz="3600" dirty="0"/>
              <a:t>Додаци од поврћа</a:t>
            </a:r>
          </a:p>
          <a:p>
            <a:r>
              <a:rPr lang="sr-Cyrl-RS" sz="3600" dirty="0"/>
              <a:t>Додаци од воћа</a:t>
            </a:r>
            <a:endParaRPr lang="sr-Latn-RS" sz="3600" dirty="0"/>
          </a:p>
        </p:txBody>
      </p:sp>
      <p:pic>
        <p:nvPicPr>
          <p:cNvPr id="4" name="Picture 3">
            <a:extLst>
              <a:ext uri="{FF2B5EF4-FFF2-40B4-BE49-F238E27FC236}">
                <a16:creationId xmlns:a16="http://schemas.microsoft.com/office/drawing/2014/main" id="{72656E0B-7198-C928-5702-97286C22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012" y="1484054"/>
            <a:ext cx="4075166" cy="2856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4FE10043-8976-7546-C588-F842A555A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459" y="3224705"/>
            <a:ext cx="3138553" cy="3138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239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FC6D-CD34-757E-F2DF-91A365F653E1}"/>
              </a:ext>
            </a:extLst>
          </p:cNvPr>
          <p:cNvSpPr>
            <a:spLocks noGrp="1"/>
          </p:cNvSpPr>
          <p:nvPr>
            <p:ph type="title"/>
          </p:nvPr>
        </p:nvSpPr>
        <p:spPr/>
        <p:txBody>
          <a:bodyPr/>
          <a:lstStyle/>
          <a:p>
            <a:r>
              <a:rPr lang="sr-Cyrl-RS" dirty="0"/>
              <a:t>Додаци од теста</a:t>
            </a:r>
            <a:endParaRPr lang="sr-Latn-RS" dirty="0"/>
          </a:p>
        </p:txBody>
      </p:sp>
      <p:sp>
        <p:nvSpPr>
          <p:cNvPr id="3" name="Content Placeholder 2">
            <a:extLst>
              <a:ext uri="{FF2B5EF4-FFF2-40B4-BE49-F238E27FC236}">
                <a16:creationId xmlns:a16="http://schemas.microsoft.com/office/drawing/2014/main" id="{3BB51E01-A6A1-96DC-A021-49BFC86C86B9}"/>
              </a:ext>
            </a:extLst>
          </p:cNvPr>
          <p:cNvSpPr>
            <a:spLocks noGrp="1"/>
          </p:cNvSpPr>
          <p:nvPr>
            <p:ph idx="1"/>
          </p:nvPr>
        </p:nvSpPr>
        <p:spPr/>
        <p:txBody>
          <a:bodyPr>
            <a:normAutofit fontScale="85000" lnSpcReduction="20000"/>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развијеног теста,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вученог теста,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ливеног теста,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лиснатог теста,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брајтанг масе,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бисквит масе,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разне кнедле,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додаци од хлеба и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разни додаци од фабричког теста. </a:t>
            </a:r>
            <a:endParaRPr lang="sr-Latn-R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dirty="0"/>
          </a:p>
        </p:txBody>
      </p:sp>
      <p:pic>
        <p:nvPicPr>
          <p:cNvPr id="4" name="Picture 3">
            <a:extLst>
              <a:ext uri="{FF2B5EF4-FFF2-40B4-BE49-F238E27FC236}">
                <a16:creationId xmlns:a16="http://schemas.microsoft.com/office/drawing/2014/main" id="{453ECA0F-8588-420A-1262-18E6A98D7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781" y="681037"/>
            <a:ext cx="4495800" cy="5151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48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1CAD-3DB4-6688-6EF0-620150356D53}"/>
              </a:ext>
            </a:extLst>
          </p:cNvPr>
          <p:cNvSpPr>
            <a:spLocks noGrp="1"/>
          </p:cNvSpPr>
          <p:nvPr>
            <p:ph type="title"/>
          </p:nvPr>
        </p:nvSpPr>
        <p:spPr>
          <a:xfrm>
            <a:off x="838200" y="365126"/>
            <a:ext cx="10515600" cy="689318"/>
          </a:xfrm>
        </p:spPr>
        <p:txBody>
          <a:bodyPr>
            <a:normAutofit fontScale="90000"/>
          </a:bodyPr>
          <a:lstStyle/>
          <a:p>
            <a:r>
              <a:rPr lang="sr-Cyrl-RS" dirty="0"/>
              <a:t>Додаци од теста</a:t>
            </a:r>
            <a:endParaRPr lang="sr-Latn-RS" dirty="0"/>
          </a:p>
        </p:txBody>
      </p:sp>
      <p:sp>
        <p:nvSpPr>
          <p:cNvPr id="3" name="Content Placeholder 2">
            <a:extLst>
              <a:ext uri="{FF2B5EF4-FFF2-40B4-BE49-F238E27FC236}">
                <a16:creationId xmlns:a16="http://schemas.microsoft.com/office/drawing/2014/main" id="{62E70D7F-46EF-CBA5-00D5-85BE6CFA38A7}"/>
              </a:ext>
            </a:extLst>
          </p:cNvPr>
          <p:cNvSpPr>
            <a:spLocks noGrp="1"/>
          </p:cNvSpPr>
          <p:nvPr>
            <p:ph idx="1"/>
          </p:nvPr>
        </p:nvSpPr>
        <p:spPr>
          <a:xfrm>
            <a:off x="345989" y="1181819"/>
            <a:ext cx="11722366" cy="5515543"/>
          </a:xfrm>
        </p:spPr>
        <p:txBody>
          <a:bodyPr>
            <a:normAutofit/>
          </a:bodyPr>
          <a:lstStyle/>
          <a:p>
            <a:r>
              <a:rPr lang="sr-Cyrl-CS" dirty="0">
                <a:latin typeface="Times New Roman" panose="02020603050405020304" pitchFamily="18" charset="0"/>
                <a:ea typeface="Times New Roman" panose="02020603050405020304" pitchFamily="18" charset="0"/>
                <a:cs typeface="Times New Roman" panose="02020603050405020304" pitchFamily="18" charset="0"/>
              </a:rPr>
              <a:t>О</a:t>
            </a:r>
            <a:r>
              <a:rPr lang="sr-Cyrl-CS" sz="2800" dirty="0">
                <a:effectLst/>
                <a:latin typeface="Times New Roman" panose="02020603050405020304" pitchFamily="18" charset="0"/>
                <a:ea typeface="Times New Roman" panose="02020603050405020304" pitchFamily="18" charset="0"/>
                <a:cs typeface="Times New Roman" panose="02020603050405020304" pitchFamily="18" charset="0"/>
              </a:rPr>
              <a:t>ва група додатака је највећа и најразноврснија. Постоји више врста теста, што се види из класификације, а од сваке врсте теста праве се поједини додаци који се различито справљају. Справљање зависи од погодности термичког процеса које се може применити. Термички процес опредељује облик, форму и укус додатка. Нека теста се могу кувати, нека пећи, а нека и кувати и пећи. </a:t>
            </a:r>
            <a:endParaRPr lang="sr-Latn-RS" sz="2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r-Cyrl-CS" sz="2800" b="1" dirty="0">
                <a:effectLst/>
                <a:latin typeface="Times New Roman" panose="02020603050405020304" pitchFamily="18" charset="0"/>
                <a:ea typeface="Times New Roman" panose="02020603050405020304" pitchFamily="18" charset="0"/>
                <a:cs typeface="Times New Roman" panose="02020603050405020304" pitchFamily="18" charset="0"/>
              </a:rPr>
              <a:t>Теста која се пеку и кувају :</a:t>
            </a:r>
            <a:r>
              <a:rPr lang="sr-Cyrl-CS" sz="2800" dirty="0">
                <a:effectLst/>
                <a:latin typeface="Times New Roman" panose="02020603050405020304" pitchFamily="18" charset="0"/>
                <a:ea typeface="Times New Roman" panose="02020603050405020304" pitchFamily="18" charset="0"/>
                <a:cs typeface="Times New Roman" panose="02020603050405020304" pitchFamily="18" charset="0"/>
              </a:rPr>
              <a:t> ливено тесто и брајтанг маса</a:t>
            </a:r>
            <a:r>
              <a:rPr lang="sr-Cyrl-C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sr-Cyrl-CS" sz="3200" b="1" dirty="0">
                <a:effectLst/>
                <a:latin typeface="Times New Roman" panose="02020603050405020304" pitchFamily="18" charset="0"/>
                <a:ea typeface="Times New Roman" panose="02020603050405020304" pitchFamily="18" charset="0"/>
                <a:cs typeface="Times New Roman" panose="02020603050405020304" pitchFamily="18" charset="0"/>
              </a:rPr>
              <a:t>Теста која се пеку:</a:t>
            </a:r>
            <a:r>
              <a:rPr lang="sr-Cyrl-CS" sz="3200" dirty="0">
                <a:effectLst/>
                <a:latin typeface="Times New Roman" panose="02020603050405020304" pitchFamily="18" charset="0"/>
                <a:ea typeface="Times New Roman" panose="02020603050405020304" pitchFamily="18" charset="0"/>
                <a:cs typeface="Times New Roman" panose="02020603050405020304" pitchFamily="18" charset="0"/>
              </a:rPr>
              <a:t> вучено тесто, ливено тесто</a:t>
            </a:r>
            <a:r>
              <a:rPr lang="sr-Cyrl-CS" sz="3200" dirty="0">
                <a:effectLst/>
                <a:latin typeface="Times New Roman" panose="02020603050405020304" pitchFamily="18" charset="0"/>
                <a:ea typeface="Times New Roman" panose="02020603050405020304" pitchFamily="18" charset="0"/>
              </a:rPr>
              <a:t> делимично</a:t>
            </a:r>
            <a:r>
              <a:rPr lang="sr-Cyrl-CS" sz="3200" dirty="0">
                <a:effectLst/>
                <a:latin typeface="Times New Roman" panose="02020603050405020304" pitchFamily="18" charset="0"/>
                <a:ea typeface="Times New Roman" panose="02020603050405020304" pitchFamily="18" charset="0"/>
                <a:cs typeface="Times New Roman" panose="02020603050405020304" pitchFamily="18" charset="0"/>
              </a:rPr>
              <a:t>, лиснато тесто, бисквитна маса, додаци од хлеба</a:t>
            </a:r>
          </a:p>
          <a:p>
            <a:r>
              <a:rPr lang="sr-Cyrl-CS" sz="3200" b="1" dirty="0">
                <a:effectLst/>
                <a:latin typeface="Times New Roman" panose="02020603050405020304" pitchFamily="18" charset="0"/>
                <a:ea typeface="Times New Roman" panose="02020603050405020304" pitchFamily="18" charset="0"/>
              </a:rPr>
              <a:t>Теста која се кувају:</a:t>
            </a:r>
            <a:r>
              <a:rPr lang="sr-Cyrl-CS" sz="3200" dirty="0">
                <a:effectLst/>
                <a:latin typeface="Times New Roman" panose="02020603050405020304" pitchFamily="18" charset="0"/>
                <a:ea typeface="Times New Roman" panose="02020603050405020304" pitchFamily="18" charset="0"/>
              </a:rPr>
              <a:t> развијена теста,</a:t>
            </a:r>
            <a:r>
              <a:rPr lang="en-US" sz="3200" dirty="0">
                <a:effectLst/>
                <a:latin typeface="Times New Roman" panose="02020603050405020304" pitchFamily="18" charset="0"/>
                <a:ea typeface="Times New Roman" panose="02020603050405020304" pitchFamily="18" charset="0"/>
              </a:rPr>
              <a:t> </a:t>
            </a:r>
            <a:r>
              <a:rPr lang="sr-Cyrl-CS" sz="3200" dirty="0">
                <a:effectLst/>
                <a:latin typeface="Times New Roman" panose="02020603050405020304" pitchFamily="18" charset="0"/>
                <a:ea typeface="Times New Roman" panose="02020603050405020304" pitchFamily="18" charset="0"/>
              </a:rPr>
              <a:t>ливена теста делимично, бра</a:t>
            </a:r>
            <a:r>
              <a:rPr lang="en-US" sz="3200" dirty="0">
                <a:effectLst/>
                <a:latin typeface="Times New Roman" panose="02020603050405020304" pitchFamily="18" charset="0"/>
                <a:ea typeface="Times New Roman" panose="02020603050405020304" pitchFamily="18" charset="0"/>
              </a:rPr>
              <a:t>j</a:t>
            </a:r>
            <a:r>
              <a:rPr lang="sr-Cyrl-CS" sz="3200" dirty="0">
                <a:effectLst/>
                <a:latin typeface="Times New Roman" panose="02020603050405020304" pitchFamily="18" charset="0"/>
                <a:ea typeface="Times New Roman" panose="02020603050405020304" pitchFamily="18" charset="0"/>
              </a:rPr>
              <a:t>танг маса, све врсте кнедли и ноклица и сва фабричка теста</a:t>
            </a:r>
            <a:endParaRPr lang="sr-Latn-RS" sz="3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175838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FCB64-3DC8-E6D5-2483-389CC1786AA8}"/>
              </a:ext>
            </a:extLst>
          </p:cNvPr>
          <p:cNvSpPr>
            <a:spLocks noGrp="1"/>
          </p:cNvSpPr>
          <p:nvPr>
            <p:ph idx="1"/>
          </p:nvPr>
        </p:nvSpPr>
        <p:spPr>
          <a:xfrm>
            <a:off x="304800" y="1408670"/>
            <a:ext cx="11582400" cy="4768293"/>
          </a:xfrm>
        </p:spPr>
        <p:txBody>
          <a:bodyPr>
            <a:normAutofit lnSpcReduction="10000"/>
          </a:bodyPr>
          <a:lstStyle/>
          <a:p>
            <a:r>
              <a:rPr lang="sr-Cyrl-CS" sz="3600" dirty="0">
                <a:effectLst/>
                <a:latin typeface="Times New Roman" panose="02020603050405020304" pitchFamily="18" charset="0"/>
                <a:ea typeface="Times New Roman" panose="02020603050405020304" pitchFamily="18" charset="0"/>
              </a:rPr>
              <a:t>Сва теста која се кувају припремају се по истом поступку. Припремљени додаци кувају се у посуди са доста воде. </a:t>
            </a:r>
          </a:p>
          <a:p>
            <a:r>
              <a:rPr lang="sr-Cyrl-CS" sz="3600" dirty="0">
                <a:effectLst/>
                <a:latin typeface="Times New Roman" panose="02020603050405020304" pitchFamily="18" charset="0"/>
                <a:ea typeface="Times New Roman" panose="02020603050405020304" pitchFamily="18" charset="0"/>
              </a:rPr>
              <a:t>Вода се посоли и стави на ринглу да прокључа, а затим се у њу ставе додаци и кувају док не омекшају. </a:t>
            </a:r>
          </a:p>
          <a:p>
            <a:r>
              <a:rPr lang="sr-Cyrl-CS" sz="3600" dirty="0">
                <a:effectLst/>
                <a:latin typeface="Times New Roman" panose="02020603050405020304" pitchFamily="18" charset="0"/>
                <a:ea typeface="Times New Roman" panose="02020603050405020304" pitchFamily="18" charset="0"/>
              </a:rPr>
              <a:t>Неки додаци могу се прати у хладној или топлој води, а неки не могу. </a:t>
            </a:r>
          </a:p>
          <a:p>
            <a:r>
              <a:rPr lang="sr-Cyrl-CS" sz="3600" dirty="0">
                <a:effectLst/>
                <a:latin typeface="Times New Roman" panose="02020603050405020304" pitchFamily="18" charset="0"/>
                <a:ea typeface="Times New Roman" panose="02020603050405020304" pitchFamily="18" charset="0"/>
              </a:rPr>
              <a:t>Поједини додаци кувају се у супи. </a:t>
            </a:r>
          </a:p>
          <a:p>
            <a:r>
              <a:rPr lang="sr-Cyrl-CS" sz="3600" dirty="0">
                <a:effectLst/>
                <a:latin typeface="Times New Roman" panose="02020603050405020304" pitchFamily="18" charset="0"/>
                <a:ea typeface="Times New Roman" panose="02020603050405020304" pitchFamily="18" charset="0"/>
              </a:rPr>
              <a:t>Сви кувани додаци чувају се у топлој води или супи</a:t>
            </a:r>
            <a:endParaRPr lang="sr-Latn-RS" sz="3600" dirty="0"/>
          </a:p>
          <a:p>
            <a:endParaRPr lang="sr-Latn-RS" dirty="0"/>
          </a:p>
        </p:txBody>
      </p:sp>
      <p:sp>
        <p:nvSpPr>
          <p:cNvPr id="4" name="Title 1">
            <a:extLst>
              <a:ext uri="{FF2B5EF4-FFF2-40B4-BE49-F238E27FC236}">
                <a16:creationId xmlns:a16="http://schemas.microsoft.com/office/drawing/2014/main" id="{AB24599A-3E5D-1411-CABF-4F36A177EA2F}"/>
              </a:ext>
            </a:extLst>
          </p:cNvPr>
          <p:cNvSpPr>
            <a:spLocks noGrp="1"/>
          </p:cNvSpPr>
          <p:nvPr>
            <p:ph type="title"/>
          </p:nvPr>
        </p:nvSpPr>
        <p:spPr>
          <a:xfrm>
            <a:off x="838200" y="365126"/>
            <a:ext cx="10515600" cy="714032"/>
          </a:xfrm>
        </p:spPr>
        <p:txBody>
          <a:bodyPr>
            <a:normAutofit/>
          </a:bodyPr>
          <a:lstStyle/>
          <a:p>
            <a:r>
              <a:rPr lang="sr-Cyrl-RS" dirty="0"/>
              <a:t>Додаци од теста</a:t>
            </a:r>
            <a:endParaRPr lang="sr-Latn-RS" dirty="0"/>
          </a:p>
        </p:txBody>
      </p:sp>
    </p:spTree>
    <p:extLst>
      <p:ext uri="{BB962C8B-B14F-4D97-AF65-F5344CB8AC3E}">
        <p14:creationId xmlns:p14="http://schemas.microsoft.com/office/powerpoint/2010/main" val="117125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DFA-8170-0802-986A-71FCB4819E8F}"/>
              </a:ext>
            </a:extLst>
          </p:cNvPr>
          <p:cNvSpPr>
            <a:spLocks noGrp="1"/>
          </p:cNvSpPr>
          <p:nvPr>
            <p:ph type="title"/>
          </p:nvPr>
        </p:nvSpPr>
        <p:spPr/>
        <p:txBody>
          <a:bodyPr/>
          <a:lstStyle/>
          <a:p>
            <a:r>
              <a:rPr lang="sr-Cyrl-RS" dirty="0"/>
              <a:t>Додаци од развијеног теста</a:t>
            </a:r>
            <a:endParaRPr lang="sr-Latn-RS" dirty="0"/>
          </a:p>
        </p:txBody>
      </p:sp>
      <p:sp>
        <p:nvSpPr>
          <p:cNvPr id="3" name="Content Placeholder 2">
            <a:extLst>
              <a:ext uri="{FF2B5EF4-FFF2-40B4-BE49-F238E27FC236}">
                <a16:creationId xmlns:a16="http://schemas.microsoft.com/office/drawing/2014/main" id="{5C427853-AA17-22F1-633D-18FB253438B9}"/>
              </a:ext>
            </a:extLst>
          </p:cNvPr>
          <p:cNvSpPr>
            <a:spLocks noGrp="1"/>
          </p:cNvSpPr>
          <p:nvPr>
            <p:ph idx="1"/>
          </p:nvPr>
        </p:nvSpPr>
        <p:spPr/>
        <p:txBody>
          <a:bodyPr/>
          <a:lstStyle/>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резанци,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флекице,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тарана</a:t>
            </a:r>
            <a:r>
              <a:rPr lang="en-US" sz="2800" dirty="0">
                <a:effectLst/>
                <a:latin typeface="Times New Roman" panose="02020603050405020304" pitchFamily="18" charset="0"/>
                <a:cs typeface="Times New Roman" panose="02020603050405020304" pitchFamily="18" charset="0"/>
              </a:rPr>
              <a:t> </a:t>
            </a:r>
            <a:r>
              <a:rPr lang="sr-Cyrl-CS" sz="2800" dirty="0">
                <a:effectLst/>
                <a:latin typeface="Times New Roman" panose="02020603050405020304" pitchFamily="18" charset="0"/>
                <a:cs typeface="Times New Roman" panose="02020603050405020304" pitchFamily="18" charset="0"/>
              </a:rPr>
              <a:t>и  </a:t>
            </a:r>
            <a:endParaRPr lang="sr-Latn-RS" sz="40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sr-Cyrl-CS" sz="2800" dirty="0">
                <a:effectLst/>
                <a:latin typeface="Times New Roman" panose="02020603050405020304" pitchFamily="18" charset="0"/>
                <a:cs typeface="Times New Roman" panose="02020603050405020304" pitchFamily="18" charset="0"/>
              </a:rPr>
              <a:t>равиоли са разним надевом. </a:t>
            </a:r>
            <a:endParaRPr lang="sr-Latn-RS" sz="4000" dirty="0">
              <a:effectLst/>
              <a:latin typeface="Times New Roman" panose="02020603050405020304" pitchFamily="18"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112445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2965-D498-D4B5-248E-5FF8F56A6B23}"/>
              </a:ext>
            </a:extLst>
          </p:cNvPr>
          <p:cNvSpPr>
            <a:spLocks noGrp="1"/>
          </p:cNvSpPr>
          <p:nvPr>
            <p:ph type="title"/>
          </p:nvPr>
        </p:nvSpPr>
        <p:spPr>
          <a:xfrm>
            <a:off x="222422" y="365125"/>
            <a:ext cx="11788346" cy="763459"/>
          </a:xfrm>
        </p:spPr>
        <p:txBody>
          <a:bodyPr/>
          <a:lstStyle/>
          <a:p>
            <a:r>
              <a:rPr lang="ru-RU" dirty="0"/>
              <a:t>Консоме са зеленим флекицама – пармантиер</a:t>
            </a:r>
            <a:endParaRPr lang="sr-Latn-RS" dirty="0"/>
          </a:p>
        </p:txBody>
      </p:sp>
      <p:pic>
        <p:nvPicPr>
          <p:cNvPr id="4" name="Picture 3">
            <a:extLst>
              <a:ext uri="{FF2B5EF4-FFF2-40B4-BE49-F238E27FC236}">
                <a16:creationId xmlns:a16="http://schemas.microsoft.com/office/drawing/2014/main" id="{D3228F6D-6FCA-E157-4194-A6D9A5B2A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7882" y="5130371"/>
            <a:ext cx="2594118" cy="1727629"/>
          </a:xfrm>
          <a:prstGeom prst="rect">
            <a:avLst/>
          </a:prstGeom>
        </p:spPr>
      </p:pic>
      <p:sp>
        <p:nvSpPr>
          <p:cNvPr id="3" name="Content Placeholder 2">
            <a:extLst>
              <a:ext uri="{FF2B5EF4-FFF2-40B4-BE49-F238E27FC236}">
                <a16:creationId xmlns:a16="http://schemas.microsoft.com/office/drawing/2014/main" id="{0AB7C3A1-7B5C-6D63-DFDE-5D538178219F}"/>
              </a:ext>
            </a:extLst>
          </p:cNvPr>
          <p:cNvSpPr>
            <a:spLocks noGrp="1"/>
          </p:cNvSpPr>
          <p:nvPr>
            <p:ph idx="1"/>
          </p:nvPr>
        </p:nvSpPr>
        <p:spPr>
          <a:xfrm>
            <a:off x="222422" y="1194486"/>
            <a:ext cx="11131378" cy="4982477"/>
          </a:xfrm>
        </p:spPr>
        <p:txBody>
          <a:bodyPr>
            <a:normAutofit fontScale="85000" lnSpcReduction="20000"/>
          </a:bodyPr>
          <a:lstStyle/>
          <a:p>
            <a:r>
              <a:rPr lang="ru-RU" dirty="0"/>
              <a:t>Потребне намирнице: За тесто-коре: 200 г брашна, 2 јаја, 200 г спанаћа, 5 г соли, мало уља и воде + 2 л воде за кување флекица. </a:t>
            </a:r>
            <a:endParaRPr lang="en-US" dirty="0"/>
          </a:p>
          <a:p>
            <a:r>
              <a:rPr lang="ru-RU" dirty="0"/>
              <a:t>Начин рада: Пшенично брашно просејати. Јаја, опрати топлом водом, дезинфиковати и исполирати. Спанаћ – одабрати свеже зелене и здраве листове, опрати, бланширати у благо слано-накиселој кипућој води, потом их фрапирати и пропасирати. Припремити воду за кување. Састављање-мешење теста за зелене флекице: На радном столу замесити тесто од припремљеног брашна, јаја, пасираног спанаћа, мало воде, уља и соли. Тесто поделити у лоптице и исте оставити да кратко одлеже. Одлежане лоптице развити у танке коре, просушити и од истих сећи флекице у облику ромбоида. Кување зелених флекица: У одговарајућу посуду ставити воду, со и мало уља. Посуду ставити на грејно тело да проври. Када течност прокува уронити просушене зелене флекице и исте кувати десетак минута. Куване флекице оцедити од воде, испрати хладном водом, сложити у посуду са топлом супом или консомеом и чувати у бен-мари до сервирања. Приликом сервирања, флекице сложити у шољу за консоме-супу, потом налити топлом супом-консомеом и одмах услуживати. Сервирање супе или консомеа са зеленим флекицама за више особа сервира се у супијери.</a:t>
            </a:r>
            <a:endParaRPr lang="sr-Latn-RS" dirty="0"/>
          </a:p>
        </p:txBody>
      </p:sp>
    </p:spTree>
    <p:extLst>
      <p:ext uri="{BB962C8B-B14F-4D97-AF65-F5344CB8AC3E}">
        <p14:creationId xmlns:p14="http://schemas.microsoft.com/office/powerpoint/2010/main" val="1205337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1692</Words>
  <Application>Microsoft Office PowerPoint</Application>
  <PresentationFormat>Widescreen</PresentationFormat>
  <Paragraphs>168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ДОДАЦИ ЗА СУПE</vt:lpstr>
      <vt:lpstr>ЗНАЧАЈ ДОДАТАКА ЗА СУПУ</vt:lpstr>
      <vt:lpstr>ЗНАЧАЈ ДОДАТАКА ЗА СУПУ</vt:lpstr>
      <vt:lpstr>ДОДАЦИ, ПРИЛОЗИ – УЛОШЦИ ЗА СУПЕ И КОНСОМЕЕ </vt:lpstr>
      <vt:lpstr>Додаци од теста</vt:lpstr>
      <vt:lpstr>Додаци од теста</vt:lpstr>
      <vt:lpstr>Додаци од теста</vt:lpstr>
      <vt:lpstr>Додаци од развијеног теста</vt:lpstr>
      <vt:lpstr>Консоме са зеленим флекицама – пармантиер</vt:lpstr>
      <vt:lpstr>Додаци од вученог теста</vt:lpstr>
      <vt:lpstr>Додаци од ливеног теста</vt:lpstr>
      <vt:lpstr>Додаци од брајтанг масе</vt:lpstr>
      <vt:lpstr>Брајтанг маса</vt:lpstr>
      <vt:lpstr>Кнедле од пилећег меса</vt:lpstr>
      <vt:lpstr>Додаци од лиснатог теста</vt:lpstr>
      <vt:lpstr>Лиснато тесто без квасца</vt:lpstr>
      <vt:lpstr>Додаци од бисквит масе</vt:lpstr>
      <vt:lpstr>Кнедле</vt:lpstr>
      <vt:lpstr>Додаци од хлеба</vt:lpstr>
      <vt:lpstr>Додаци од фабричког теста</vt:lpstr>
      <vt:lpstr>Консоме миланез</vt:lpstr>
      <vt:lpstr>Додаци од јаја</vt:lpstr>
      <vt:lpstr>Консоме мозаик</vt:lpstr>
      <vt:lpstr>PowerPoint Presentation</vt:lpstr>
      <vt:lpstr>PowerPoint Presentation</vt:lpstr>
      <vt:lpstr>Додаци од поврћа</vt:lpstr>
      <vt:lpstr>Консоме микадo </vt:lpstr>
      <vt:lpstr>Додаци од житарица</vt:lpstr>
      <vt:lpstr>Додаци од воћа</vt:lpstr>
      <vt:lpstr>Салпикон као додатак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15</cp:revision>
  <dcterms:created xsi:type="dcterms:W3CDTF">2024-02-25T10:04:53Z</dcterms:created>
  <dcterms:modified xsi:type="dcterms:W3CDTF">2024-03-05T05:54:01Z</dcterms:modified>
</cp:coreProperties>
</file>