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72" r:id="rId2"/>
    <p:sldId id="273" r:id="rId3"/>
    <p:sldId id="274" r:id="rId4"/>
    <p:sldId id="275" r:id="rId5"/>
    <p:sldId id="295" r:id="rId6"/>
    <p:sldId id="276" r:id="rId7"/>
    <p:sldId id="277" r:id="rId8"/>
    <p:sldId id="278" r:id="rId9"/>
    <p:sldId id="296" r:id="rId10"/>
    <p:sldId id="279" r:id="rId11"/>
    <p:sldId id="280" r:id="rId12"/>
    <p:sldId id="307" r:id="rId13"/>
    <p:sldId id="281" r:id="rId14"/>
    <p:sldId id="282" r:id="rId15"/>
    <p:sldId id="283" r:id="rId16"/>
    <p:sldId id="308" r:id="rId17"/>
    <p:sldId id="284" r:id="rId18"/>
    <p:sldId id="309" r:id="rId19"/>
    <p:sldId id="285" r:id="rId20"/>
    <p:sldId id="286" r:id="rId21"/>
    <p:sldId id="310" r:id="rId22"/>
    <p:sldId id="306" r:id="rId23"/>
    <p:sldId id="315" r:id="rId24"/>
    <p:sldId id="293" r:id="rId25"/>
    <p:sldId id="311" r:id="rId26"/>
    <p:sldId id="312" r:id="rId27"/>
    <p:sldId id="294" r:id="rId28"/>
    <p:sldId id="313" r:id="rId29"/>
    <p:sldId id="297" r:id="rId30"/>
    <p:sldId id="299" r:id="rId31"/>
    <p:sldId id="298" r:id="rId32"/>
    <p:sldId id="314" r:id="rId33"/>
    <p:sldId id="300" r:id="rId34"/>
    <p:sldId id="301" r:id="rId35"/>
    <p:sldId id="302" r:id="rId36"/>
    <p:sldId id="303" r:id="rId37"/>
    <p:sldId id="304" r:id="rId38"/>
    <p:sldId id="319" r:id="rId39"/>
    <p:sldId id="321" r:id="rId40"/>
    <p:sldId id="317" r:id="rId41"/>
    <p:sldId id="316" r:id="rId42"/>
    <p:sldId id="318" r:id="rId43"/>
    <p:sldId id="305" r:id="rId4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AB3C1-E627-427F-AFC1-6392B7930DA2}" type="datetimeFigureOut">
              <a:rPr lang="sr-Latn-RS" smtClean="0"/>
              <a:t>28.2.2024.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4828E-EF3E-4336-B799-B13374F5E8A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3880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4828E-EF3E-4336-B799-B13374F5E8A5}" type="slidenum">
              <a:rPr lang="sr-Latn-RS" smtClean="0"/>
              <a:t>11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0352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4828E-EF3E-4336-B799-B13374F5E8A5}" type="slidenum">
              <a:rPr lang="sr-Latn-RS" smtClean="0"/>
              <a:t>23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32180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59BBC-AF61-C1E4-92E6-823326126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22739-EF25-74FB-D21B-9208AC057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F394B-8B79-CEF4-03C9-BFD2CDC14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BBD-6B8D-4C77-ADA5-A38E2C728A94}" type="datetimeFigureOut">
              <a:rPr lang="sr-Latn-RS" smtClean="0"/>
              <a:t>28.2.2024.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64377-C37F-30C5-279D-6F609A46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B2C07-FECA-F00B-BEDF-D1DF66763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D846-AC32-49FA-AD38-51CF77A589C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9298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66E5-9F2B-AF09-CCE7-E43013960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E301F2-3FF0-4F33-831B-17E578EE4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F3D78-C822-E514-051F-F3416345D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BBD-6B8D-4C77-ADA5-A38E2C728A94}" type="datetimeFigureOut">
              <a:rPr lang="sr-Latn-RS" smtClean="0"/>
              <a:t>28.2.2024.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AEFDE-D70D-CD08-9B6A-579B3E72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A9586-1326-0118-26A5-44F9B8AE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D846-AC32-49FA-AD38-51CF77A589C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4963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39C602-CCDE-A4CB-709C-177C4F3F0D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53432-FB86-6F71-4C5C-9F3E44046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02B0E-D2CE-F034-7971-F55279E6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BBD-6B8D-4C77-ADA5-A38E2C728A94}" type="datetimeFigureOut">
              <a:rPr lang="sr-Latn-RS" smtClean="0"/>
              <a:t>28.2.2024.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989D1-D438-2C78-719A-1DB2E274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34EE0-AA7F-7AEA-EB48-6D859FCC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D846-AC32-49FA-AD38-51CF77A589C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9259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9C9EE-0712-AE8C-F16F-FDE4F10E5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5DFB7-A885-5AB1-1B52-3B80F90FD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929BF-1ED2-B585-CA20-DEB4F241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BBD-6B8D-4C77-ADA5-A38E2C728A94}" type="datetimeFigureOut">
              <a:rPr lang="sr-Latn-RS" smtClean="0"/>
              <a:t>28.2.2024.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49306-1CCB-6361-77D6-3C59B3DB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E5752-9C10-D756-836C-C66386B8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D846-AC32-49FA-AD38-51CF77A589C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013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817DC-F3D6-7867-BB50-44C9427E4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9B4A0-31DB-97BD-A179-480AA451F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EB478-676B-8A55-60BC-0151A98B4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BBD-6B8D-4C77-ADA5-A38E2C728A94}" type="datetimeFigureOut">
              <a:rPr lang="sr-Latn-RS" smtClean="0"/>
              <a:t>28.2.2024.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8AC2E-915B-B3F6-8E66-5D445C3CC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16DA2-7B4F-D533-EB13-CE9A1E96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D846-AC32-49FA-AD38-51CF77A589C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6532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78E93-A776-DFD5-89A7-05BAEA728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D5BF9-9271-94B4-CBEC-0266C21D0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721AC-A3AC-94C1-8DE9-F0D6C3FB9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90126-BDCC-65AB-D99B-C0D336747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BBD-6B8D-4C77-ADA5-A38E2C728A94}" type="datetimeFigureOut">
              <a:rPr lang="sr-Latn-RS" smtClean="0"/>
              <a:t>28.2.2024.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464A7-1575-CFAD-CCC8-65F0C4064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5888F-AA10-FD6B-E021-585FF04C5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D846-AC32-49FA-AD38-51CF77A589C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54968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6B441-1271-94CE-A5E4-D3F1DB903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2CB45-5133-A175-56F5-A646AD708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D7356-9DA3-A504-0639-6AD2CEAB2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B9EC6E-C4A8-A388-837C-E5CAC7EB5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D7AE3B-D6BC-9631-73CD-61232A0C6E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5DBF8E-2D2C-C703-474F-C950D885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BBD-6B8D-4C77-ADA5-A38E2C728A94}" type="datetimeFigureOut">
              <a:rPr lang="sr-Latn-RS" smtClean="0"/>
              <a:t>28.2.2024.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D4FC9-340F-6C99-AB00-CBEEFBB94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539693-898A-FDB8-9D67-8265B1223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D846-AC32-49FA-AD38-51CF77A589C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132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69086-D1CD-58EA-90F8-5453BE589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809173-ABA3-72FC-A920-03AA3A11B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BBD-6B8D-4C77-ADA5-A38E2C728A94}" type="datetimeFigureOut">
              <a:rPr lang="sr-Latn-RS" smtClean="0"/>
              <a:t>28.2.2024.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191D1C-E3C8-D80E-FCBA-A1F1EFE24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2A088-E8B0-B6CC-04F4-847CDAFE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D846-AC32-49FA-AD38-51CF77A589C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1231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D01A61-BE22-40E3-B6FA-31F100B8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BBD-6B8D-4C77-ADA5-A38E2C728A94}" type="datetimeFigureOut">
              <a:rPr lang="sr-Latn-RS" smtClean="0"/>
              <a:t>28.2.2024.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7AA7B9-E98B-7F85-47FB-77C55FE40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E25EF-826A-F631-7BEF-E019AA5A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D846-AC32-49FA-AD38-51CF77A589C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1427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C4E09-F541-AB2A-0924-1885CF0B7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030B0-0735-3BDF-A8F4-B99355E07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72540-748E-C3AA-7656-6F32284A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88939-FC85-3EA6-5C52-C5E84136F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BBD-6B8D-4C77-ADA5-A38E2C728A94}" type="datetimeFigureOut">
              <a:rPr lang="sr-Latn-RS" smtClean="0"/>
              <a:t>28.2.2024.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106E7A-8F68-A7D7-F63E-5309B810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56A1A-2C9C-7DB4-D23C-CC03AAB85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D846-AC32-49FA-AD38-51CF77A589C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5206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07083-853F-57FE-17F6-81FFD2D86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1CFC29-355C-30DF-74C9-FDBBA9B4B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ECABC-7CF3-17A0-1651-4AD238872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1A483-66B1-8CDB-0C7E-F1604CC5F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BBD-6B8D-4C77-ADA5-A38E2C728A94}" type="datetimeFigureOut">
              <a:rPr lang="sr-Latn-RS" smtClean="0"/>
              <a:t>28.2.2024.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CAF08-7BCB-9291-8F47-DC26F61A7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55FF2-BD9C-D626-C18F-6EE3ED0C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D846-AC32-49FA-AD38-51CF77A589C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9555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367FD0-F0B1-65FF-BE6D-84E5AE6BE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17283-EE91-DFFF-9818-358E18447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C5BCA-18C1-54DE-79CD-D1E81FAB9E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94BBD-6B8D-4C77-ADA5-A38E2C728A94}" type="datetimeFigureOut">
              <a:rPr lang="sr-Latn-RS" smtClean="0"/>
              <a:t>28.2.2024.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2AA46-44FA-A7A7-704C-8DF11C311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42843-C86C-F518-BF01-657BD6A39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AD846-AC32-49FA-AD38-51CF77A589C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2076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hnologijahrane.com/pravilnik/pravilnik-o-kvalitetu-mesa-zivine-i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supe i cor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9" y="67437"/>
            <a:ext cx="10429336" cy="669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6833" y="2095003"/>
            <a:ext cx="7797698" cy="1894362"/>
          </a:xfrm>
        </p:spPr>
        <p:txBody>
          <a:bodyPr anchor="ctr">
            <a:normAutofit/>
          </a:bodyPr>
          <a:lstStyle/>
          <a:p>
            <a:pPr algn="ctr"/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СУПЕ И ЧОРБ</a:t>
            </a:r>
            <a:r>
              <a:rPr lang="sr-Latn-RS" b="1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C9A11E-A5C4-BBBB-87B0-AFCF9B229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73666" cy="12193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C3AB78-8CCC-078C-67A4-39439DFB6A20}"/>
              </a:ext>
            </a:extLst>
          </p:cNvPr>
          <p:cNvSpPr txBox="1"/>
          <p:nvPr/>
        </p:nvSpPr>
        <p:spPr>
          <a:xfrm>
            <a:off x="6722287" y="6390092"/>
            <a:ext cx="5156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 Гордана Јовановић, проф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струковних студија</a:t>
            </a:r>
          </a:p>
        </p:txBody>
      </p:sp>
    </p:spTree>
    <p:extLst>
      <p:ext uri="{BB962C8B-B14F-4D97-AF65-F5344CB8AC3E}">
        <p14:creationId xmlns:p14="http://schemas.microsoft.com/office/powerpoint/2010/main" val="3234499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8FEE33-C060-F39F-032C-FDBD9F5D6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530" y="156519"/>
            <a:ext cx="10019270" cy="1235677"/>
          </a:xfrm>
        </p:spPr>
        <p:txBody>
          <a:bodyPr/>
          <a:lstStyle/>
          <a:p>
            <a:r>
              <a:rPr lang="sr-Cyrl-CS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sr-Cyrl-CS" sz="4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одел</a:t>
            </a:r>
            <a:r>
              <a:rPr lang="en-US" sz="4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r-Cyrl-CS" sz="4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према јачини</a:t>
            </a:r>
            <a:endParaRPr lang="sr-Latn-R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5D1F35-A753-D6A0-72B7-60631D28D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472" y="1454965"/>
            <a:ext cx="4147868" cy="2211261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BOUILLONS</a:t>
            </a:r>
            <a:endParaRPr lang="sr-Latn-RS" dirty="0"/>
          </a:p>
        </p:txBody>
      </p:sp>
      <p:sp>
        <p:nvSpPr>
          <p:cNvPr id="3" name="Ribbon: Tilted Up 2">
            <a:extLst>
              <a:ext uri="{FF2B5EF4-FFF2-40B4-BE49-F238E27FC236}">
                <a16:creationId xmlns:a16="http://schemas.microsoft.com/office/drawing/2014/main" id="{5D4A80A7-1590-C258-809E-F02DF842A8F7}"/>
              </a:ext>
            </a:extLst>
          </p:cNvPr>
          <p:cNvSpPr/>
          <p:nvPr/>
        </p:nvSpPr>
        <p:spPr>
          <a:xfrm>
            <a:off x="3694002" y="3329847"/>
            <a:ext cx="4426085" cy="207318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CONSOMMES</a:t>
            </a:r>
            <a:endParaRPr lang="sr-Latn-RS" dirty="0"/>
          </a:p>
        </p:txBody>
      </p:sp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BA210B1C-1C1A-F295-6BDE-B68F764E1248}"/>
              </a:ext>
            </a:extLst>
          </p:cNvPr>
          <p:cNvSpPr/>
          <p:nvPr/>
        </p:nvSpPr>
        <p:spPr>
          <a:xfrm>
            <a:off x="7765915" y="5108854"/>
            <a:ext cx="4426085" cy="1668693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DOUBLE CONSOMMES</a:t>
            </a:r>
            <a:endParaRPr lang="sr-Latn-RS" dirty="0"/>
          </a:p>
        </p:txBody>
      </p:sp>
      <p:pic>
        <p:nvPicPr>
          <p:cNvPr id="5" name="Picture 2" descr="Image result for supa">
            <a:extLst>
              <a:ext uri="{FF2B5EF4-FFF2-40B4-BE49-F238E27FC236}">
                <a16:creationId xmlns:a16="http://schemas.microsoft.com/office/drawing/2014/main" id="{2813E4CE-20A9-49B3-31E7-FD90628BA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92" y="-47537"/>
            <a:ext cx="4951684" cy="371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bela corba">
            <a:extLst>
              <a:ext uri="{FF2B5EF4-FFF2-40B4-BE49-F238E27FC236}">
                <a16:creationId xmlns:a16="http://schemas.microsoft.com/office/drawing/2014/main" id="{DDC08EB0-B469-477B-7784-11864FA0E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" y="4028537"/>
            <a:ext cx="3668806" cy="282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433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979F8-A95D-31FB-B1A4-BE8EE00E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8452"/>
          </a:xfrm>
        </p:spPr>
        <p:txBody>
          <a:bodyPr/>
          <a:lstStyle/>
          <a:p>
            <a:r>
              <a:rPr lang="sr-Cyrl-RS" b="1" dirty="0"/>
              <a:t>ОБИЧНА БИСТРА СУПА </a:t>
            </a:r>
            <a:r>
              <a:rPr lang="sr-Cyrl-RS" dirty="0"/>
              <a:t>- </a:t>
            </a:r>
            <a:r>
              <a:rPr lang="sr-Cyrl-CS" sz="4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Bouillons</a:t>
            </a:r>
            <a:endParaRPr lang="sr-Latn-R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D6191-9E89-EBF5-C273-CBF0DA148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672" y="1825625"/>
            <a:ext cx="11907328" cy="4885726"/>
          </a:xfrm>
        </p:spPr>
        <p:txBody>
          <a:bodyPr>
            <a:normAutofit/>
          </a:bodyPr>
          <a:lstStyle/>
          <a:p>
            <a:pPr algn="just"/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Hајслабија бистра супа према количини животних намирница које улазе у његов састав. У гастрономији бујон служи као основна течност за припремање и наливање осталих јела.</a:t>
            </a:r>
            <a:endParaRPr lang="sr-Cyrl-R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Према боји, бујони се могу поделити као и фондови на светле и тамне. Начин добијања је исти као и начин добијања фондова, с тим што светли бујони служе за фондирање светлих јела, а тамни за фондирање тамних јела. </a:t>
            </a:r>
          </a:p>
          <a:p>
            <a:pPr algn="just"/>
            <a:endParaRPr lang="sr-Cyrl-C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Бујони се кувају без поклопца на нижој температури да се не замуте и да им се сачува укус. 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6839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376C-864E-4641-3B86-FC2074BB7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2573"/>
          </a:xfrm>
        </p:spPr>
        <p:txBody>
          <a:bodyPr/>
          <a:lstStyle/>
          <a:p>
            <a:r>
              <a:rPr lang="sr-Cyrl-RS" dirty="0"/>
              <a:t>Бујон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88F60-7CE5-80DB-BC3A-DA32F40B5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3" y="1207698"/>
            <a:ext cx="11706045" cy="5650301"/>
          </a:xfrm>
        </p:spPr>
        <p:txBody>
          <a:bodyPr>
            <a:normAutofit/>
          </a:bodyPr>
          <a:lstStyle/>
          <a:p>
            <a:r>
              <a:rPr lang="sr-Cyrl-RS" dirty="0"/>
              <a:t>Говеђа супа </a:t>
            </a:r>
            <a:r>
              <a:rPr lang="sr-Latn-RS" i="1" dirty="0"/>
              <a:t>Bouillon </a:t>
            </a:r>
          </a:p>
          <a:p>
            <a:pPr lvl="1"/>
            <a:r>
              <a:rPr lang="sr-Latn-RS" i="1" dirty="0"/>
              <a:t>1,5kg </a:t>
            </a:r>
            <a:r>
              <a:rPr lang="sr-Cyrl-RS" i="1" dirty="0"/>
              <a:t>костију, 1</a:t>
            </a:r>
            <a:r>
              <a:rPr lang="sr-Latn-RS" i="1" dirty="0"/>
              <a:t>kg</a:t>
            </a:r>
            <a:r>
              <a:rPr lang="sr-Cyrl-RS" i="1" dirty="0"/>
              <a:t> говеђег меса, 250</a:t>
            </a:r>
            <a:r>
              <a:rPr lang="sr-Latn-RS" i="1" dirty="0"/>
              <a:t>g</a:t>
            </a:r>
            <a:r>
              <a:rPr lang="sr-Cyrl-RS" i="1" dirty="0"/>
              <a:t> зачинског поврћа, 100</a:t>
            </a:r>
            <a:r>
              <a:rPr lang="sr-Latn-RS" i="1" dirty="0"/>
              <a:t>g</a:t>
            </a:r>
            <a:r>
              <a:rPr lang="sr-Cyrl-RS" i="1" dirty="0"/>
              <a:t> лука, 50</a:t>
            </a:r>
            <a:r>
              <a:rPr lang="sr-Latn-RS" i="1" dirty="0"/>
              <a:t>g</a:t>
            </a:r>
            <a:r>
              <a:rPr lang="sr-Cyrl-RS" i="1" dirty="0"/>
              <a:t> свежег парадајза, 30</a:t>
            </a:r>
            <a:r>
              <a:rPr lang="sr-Latn-RS" i="1" dirty="0"/>
              <a:t>g</a:t>
            </a:r>
            <a:r>
              <a:rPr lang="sr-Cyrl-RS" i="1" dirty="0"/>
              <a:t> уља, 1</a:t>
            </a:r>
            <a:r>
              <a:rPr lang="sr-Latn-RS" i="1" dirty="0"/>
              <a:t> g</a:t>
            </a:r>
            <a:r>
              <a:rPr lang="sr-Cyrl-RS" i="1" dirty="0"/>
              <a:t> бибера у зрну, 5</a:t>
            </a:r>
            <a:r>
              <a:rPr lang="sr-Latn-RS" i="1" dirty="0"/>
              <a:t> g </a:t>
            </a:r>
            <a:r>
              <a:rPr lang="sr-Cyrl-RS" i="1" dirty="0"/>
              <a:t>соли, 3,5</a:t>
            </a:r>
            <a:r>
              <a:rPr lang="sr-Latn-RS" i="1" dirty="0"/>
              <a:t>l</a:t>
            </a:r>
            <a:r>
              <a:rPr lang="sr-Cyrl-RS" i="1" dirty="0"/>
              <a:t> фонда од говеђих костију</a:t>
            </a:r>
            <a:endParaRPr lang="sr-Latn-RS" i="1" dirty="0"/>
          </a:p>
          <a:p>
            <a:r>
              <a:rPr lang="sr-Cyrl-RS" dirty="0"/>
              <a:t>Кокошија супа</a:t>
            </a:r>
            <a:r>
              <a:rPr lang="sr-Latn-RS" i="1" dirty="0"/>
              <a:t> Bouillon de volaille</a:t>
            </a:r>
            <a:endParaRPr lang="sr-Cyrl-RS" i="1" dirty="0"/>
          </a:p>
          <a:p>
            <a:pPr lvl="1"/>
            <a:r>
              <a:rPr lang="sr-Latn-RS" i="1" dirty="0"/>
              <a:t>1,</a:t>
            </a:r>
            <a:r>
              <a:rPr lang="sr-Cyrl-RS" i="1" dirty="0"/>
              <a:t>7</a:t>
            </a:r>
            <a:r>
              <a:rPr lang="sr-Latn-RS" i="1" dirty="0"/>
              <a:t>kg </a:t>
            </a:r>
            <a:r>
              <a:rPr lang="sr-Cyrl-RS" i="1" dirty="0"/>
              <a:t>очишћеног кокошијег меса, 250</a:t>
            </a:r>
            <a:r>
              <a:rPr lang="sr-Latn-RS" i="1" dirty="0"/>
              <a:t>g</a:t>
            </a:r>
            <a:r>
              <a:rPr lang="sr-Cyrl-RS" i="1" dirty="0"/>
              <a:t> зачинског поврћа, 100</a:t>
            </a:r>
            <a:r>
              <a:rPr lang="sr-Latn-RS" i="1" dirty="0"/>
              <a:t>g</a:t>
            </a:r>
            <a:r>
              <a:rPr lang="sr-Cyrl-RS" i="1" dirty="0"/>
              <a:t> лука, 50</a:t>
            </a:r>
            <a:r>
              <a:rPr lang="sr-Latn-RS" i="1" dirty="0"/>
              <a:t>g</a:t>
            </a:r>
            <a:r>
              <a:rPr lang="sr-Cyrl-RS" i="1" dirty="0"/>
              <a:t> свежег парадајза, 1</a:t>
            </a:r>
            <a:r>
              <a:rPr lang="sr-Latn-RS" i="1" dirty="0"/>
              <a:t> g</a:t>
            </a:r>
            <a:r>
              <a:rPr lang="sr-Cyrl-RS" i="1" dirty="0"/>
              <a:t> бибера у зрну, 5</a:t>
            </a:r>
            <a:r>
              <a:rPr lang="sr-Latn-RS" i="1" dirty="0"/>
              <a:t> g </a:t>
            </a:r>
            <a:r>
              <a:rPr lang="sr-Cyrl-RS" i="1" dirty="0"/>
              <a:t>соли, 2 беланцета, 3,5</a:t>
            </a:r>
            <a:r>
              <a:rPr lang="sr-Latn-RS" i="1" dirty="0"/>
              <a:t>l</a:t>
            </a:r>
            <a:r>
              <a:rPr lang="sr-Cyrl-RS" i="1" dirty="0"/>
              <a:t> фонда од перади</a:t>
            </a:r>
            <a:endParaRPr lang="sr-Cyrl-RS" dirty="0"/>
          </a:p>
          <a:p>
            <a:r>
              <a:rPr lang="sr-Cyrl-RS" dirty="0"/>
              <a:t>Бистра супа од костију </a:t>
            </a:r>
            <a:r>
              <a:rPr lang="sr-Latn-RS" i="1" dirty="0"/>
              <a:t>Bouillon blanc</a:t>
            </a:r>
            <a:endParaRPr lang="sr-Cyrl-RS" i="1" dirty="0"/>
          </a:p>
          <a:p>
            <a:pPr lvl="1"/>
            <a:r>
              <a:rPr lang="sr-Cyrl-RS" i="1" dirty="0"/>
              <a:t>2</a:t>
            </a:r>
            <a:r>
              <a:rPr lang="sr-Latn-RS" i="1" dirty="0"/>
              <a:t>,5kg </a:t>
            </a:r>
            <a:r>
              <a:rPr lang="sr-Cyrl-RS" i="1" dirty="0"/>
              <a:t>костију, 250</a:t>
            </a:r>
            <a:r>
              <a:rPr lang="sr-Latn-RS" i="1" dirty="0"/>
              <a:t>g</a:t>
            </a:r>
            <a:r>
              <a:rPr lang="sr-Cyrl-RS" i="1" dirty="0"/>
              <a:t> зачинског поврћа, 100</a:t>
            </a:r>
            <a:r>
              <a:rPr lang="sr-Latn-RS" i="1" dirty="0"/>
              <a:t>g</a:t>
            </a:r>
            <a:r>
              <a:rPr lang="sr-Cyrl-RS" i="1" dirty="0"/>
              <a:t> лука, 50</a:t>
            </a:r>
            <a:r>
              <a:rPr lang="sr-Latn-RS" i="1" dirty="0"/>
              <a:t>g</a:t>
            </a:r>
            <a:r>
              <a:rPr lang="sr-Cyrl-RS" i="1" dirty="0"/>
              <a:t> свежег парадајза, 1</a:t>
            </a:r>
            <a:r>
              <a:rPr lang="sr-Latn-RS" i="1" dirty="0"/>
              <a:t> g</a:t>
            </a:r>
            <a:r>
              <a:rPr lang="sr-Cyrl-RS" i="1" dirty="0"/>
              <a:t> бибера у зрну, 5</a:t>
            </a:r>
            <a:r>
              <a:rPr lang="sr-Latn-RS" i="1" dirty="0"/>
              <a:t> g </a:t>
            </a:r>
            <a:r>
              <a:rPr lang="sr-Cyrl-RS" i="1" dirty="0"/>
              <a:t>соли, 3,5</a:t>
            </a:r>
            <a:r>
              <a:rPr lang="sr-Latn-RS" i="1" dirty="0"/>
              <a:t>l</a:t>
            </a:r>
            <a:r>
              <a:rPr lang="sr-Cyrl-RS" i="1" dirty="0"/>
              <a:t> воде</a:t>
            </a:r>
          </a:p>
          <a:p>
            <a:r>
              <a:rPr lang="sr-Cyrl-RS" dirty="0"/>
              <a:t>Рибља супа </a:t>
            </a:r>
            <a:r>
              <a:rPr lang="sr-Latn-RS" i="1" dirty="0"/>
              <a:t>Bouillon de poisson</a:t>
            </a:r>
            <a:endParaRPr lang="sr-Cyrl-RS" i="1" dirty="0"/>
          </a:p>
          <a:p>
            <a:pPr lvl="1"/>
            <a:r>
              <a:rPr lang="sr-Latn-RS" i="1" dirty="0"/>
              <a:t>1,5kg </a:t>
            </a:r>
            <a:r>
              <a:rPr lang="sr-Cyrl-RS" i="1" dirty="0"/>
              <a:t>рибљих костију, 0,5</a:t>
            </a:r>
            <a:r>
              <a:rPr lang="sr-Latn-RS" i="1" dirty="0"/>
              <a:t>kg</a:t>
            </a:r>
            <a:r>
              <a:rPr lang="sr-Cyrl-RS" i="1" dirty="0"/>
              <a:t> рибљег меса, 200</a:t>
            </a:r>
            <a:r>
              <a:rPr lang="sr-Latn-RS" i="1" dirty="0"/>
              <a:t>g</a:t>
            </a:r>
            <a:r>
              <a:rPr lang="sr-Cyrl-RS" i="1" dirty="0"/>
              <a:t> зачинског поврћа, 100</a:t>
            </a:r>
            <a:r>
              <a:rPr lang="sr-Latn-RS" i="1" dirty="0"/>
              <a:t>g</a:t>
            </a:r>
            <a:r>
              <a:rPr lang="sr-Cyrl-RS" i="1" dirty="0"/>
              <a:t> лука, 50</a:t>
            </a:r>
            <a:r>
              <a:rPr lang="sr-Latn-RS" i="1" dirty="0"/>
              <a:t>g</a:t>
            </a:r>
            <a:r>
              <a:rPr lang="sr-Cyrl-RS" i="1" dirty="0"/>
              <a:t> свежег парадајза, 1 лимун, 2</a:t>
            </a:r>
            <a:r>
              <a:rPr lang="sr-Latn-RS" i="1" dirty="0"/>
              <a:t>dl</a:t>
            </a:r>
            <a:r>
              <a:rPr lang="sr-Cyrl-RS" i="1" dirty="0"/>
              <a:t> белог вина, 2 беланцета, 1</a:t>
            </a:r>
            <a:r>
              <a:rPr lang="sr-Latn-RS" i="1" dirty="0"/>
              <a:t> g</a:t>
            </a:r>
            <a:r>
              <a:rPr lang="sr-Cyrl-RS" i="1" dirty="0"/>
              <a:t> бибера у зрну, 5</a:t>
            </a:r>
            <a:r>
              <a:rPr lang="sr-Latn-RS" i="1" dirty="0"/>
              <a:t> g </a:t>
            </a:r>
            <a:r>
              <a:rPr lang="sr-Cyrl-RS" i="1" dirty="0"/>
              <a:t>соли, 3,5</a:t>
            </a:r>
            <a:r>
              <a:rPr lang="sr-Latn-RS" i="1" dirty="0"/>
              <a:t>l</a:t>
            </a:r>
            <a:r>
              <a:rPr lang="sr-Cyrl-RS" i="1" dirty="0"/>
              <a:t> рибљег фонда </a:t>
            </a:r>
            <a:endParaRPr lang="sr-Latn-RS" i="1" dirty="0"/>
          </a:p>
          <a:p>
            <a:pPr lvl="1"/>
            <a:endParaRPr lang="sr-Cyrl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08318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3520-C40E-7EDC-71AD-AAB01834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4935"/>
          </a:xfrm>
        </p:spPr>
        <p:txBody>
          <a:bodyPr/>
          <a:lstStyle/>
          <a:p>
            <a:r>
              <a:rPr lang="sr-Latn-C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ЈАКЕ БИСТРЕ СУПЕ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sr-Cyrl-R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Consommes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BFA2D-133E-98CE-8F51-DB12789D8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42" y="1375719"/>
            <a:ext cx="11611154" cy="5387545"/>
          </a:xfrm>
        </p:spPr>
        <p:txBody>
          <a:bodyPr>
            <a:noAutofit/>
          </a:bodyPr>
          <a:lstStyle/>
          <a:p>
            <a:r>
              <a:rPr lang="sr-Latn-CS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Консоме се дефинише као пречишћена супа са одређеном јачином</a:t>
            </a:r>
            <a:endParaRPr lang="sr-Cyrl-RS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+mj-lt"/>
              </a:rPr>
              <a:t>Основа за консоме је бистра супа-бујон која се поново кува уз додатак одређених врста меса као што су: говедина, стара перад, рибље месо, дивљач и друго</a:t>
            </a:r>
          </a:p>
          <a:p>
            <a:r>
              <a:rPr lang="sr-Latn-CS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Назив консомеа често одређују намирнице које улазе у његов састав</a:t>
            </a:r>
            <a:r>
              <a:rPr lang="sr-Cyrl-RS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CS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+mj-lt"/>
              </a:rPr>
              <a:t>консоме од говеђег меса, консоме од кокошијег меса, рибљи консоме, консоме од дивљачи итд. </a:t>
            </a:r>
            <a:endParaRPr lang="sr-Cyrl-RS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sr-Latn-CS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Групације консомеа разликују се према температури послуживања, па се на основу тога деле на: </a:t>
            </a:r>
            <a:r>
              <a:rPr lang="sr-Latn-CS" dirty="0">
                <a:effectLst/>
                <a:highlight>
                  <a:srgbClr val="00FF00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топле и хладне</a:t>
            </a:r>
            <a:r>
              <a:rPr lang="sr-Latn-CS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+mj-lt"/>
              </a:rPr>
              <a:t> </a:t>
            </a:r>
          </a:p>
          <a:p>
            <a:r>
              <a:rPr lang="ru-RU" dirty="0">
                <a:latin typeface="+mj-lt"/>
              </a:rPr>
              <a:t>Служе се у шољама са тацном и прстохватима</a:t>
            </a:r>
            <a:endParaRPr lang="sr-Cyrl-RS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sr-Latn-CS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длик</a:t>
            </a:r>
            <a:r>
              <a:rPr lang="sr-Cyrl-RS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уј</a:t>
            </a:r>
            <a:r>
              <a:rPr lang="sr-Latn-CS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sr-Cyrl-RS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се</a:t>
            </a:r>
            <a:r>
              <a:rPr lang="sr-Latn-CS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r-Latn-CS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бистрин</a:t>
            </a:r>
            <a:r>
              <a:rPr lang="sr-Cyrl-RS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sr-Latn-CS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и јачин</a:t>
            </a:r>
            <a:r>
              <a:rPr lang="sr-Cyrl-RS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sr-Latn-CS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укуса</a:t>
            </a:r>
            <a:r>
              <a:rPr lang="sr-Latn-CS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RS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75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EADD4-9A08-DCE5-92C6-EC9416460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671" y="241540"/>
            <a:ext cx="11835441" cy="6521569"/>
          </a:xfrm>
        </p:spPr>
        <p:txBody>
          <a:bodyPr>
            <a:normAutofit lnSpcReduction="10000"/>
          </a:bodyPr>
          <a:lstStyle/>
          <a:p>
            <a:pPr algn="just"/>
            <a:r>
              <a:rPr lang="sr-Cyrl-RS" sz="4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Latn-CS" sz="4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рипрем</a:t>
            </a:r>
            <a:r>
              <a:rPr lang="sr-Cyrl-RS" sz="4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sr-Latn-CS" sz="4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консомеа:</a:t>
            </a:r>
            <a:endParaRPr lang="sr-Latn-RS" sz="4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Корист</a:t>
            </a:r>
            <a:r>
              <a:rPr lang="sr-Cyrl-R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</a:t>
            </a: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хладн</a:t>
            </a:r>
            <a:r>
              <a:rPr lang="sr-Cyrl-R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основ</a:t>
            </a:r>
            <a:r>
              <a:rPr lang="sr-Cyrl-R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sr-Latn-R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Користе </a:t>
            </a:r>
            <a:r>
              <a:rPr lang="sr-Cyrl-R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умерене температуре,</a:t>
            </a:r>
            <a:endParaRPr lang="sr-Latn-R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sr-Cyrl-R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треба </a:t>
            </a: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дозволит</a:t>
            </a:r>
            <a:r>
              <a:rPr lang="sr-Cyrl-R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маси – clear meat за бистрење да се залепи за дно и у почетку стално меша</a:t>
            </a:r>
            <a:r>
              <a:rPr lang="sr-Cyrl-R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sr-Latn-R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Одржава</a:t>
            </a:r>
            <a:r>
              <a:rPr lang="sr-Cyrl-R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течност на тихој ватри и не дозволит</a:t>
            </a:r>
            <a:r>
              <a:rPr lang="sr-Cyrl-R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кључа,</a:t>
            </a:r>
            <a:endParaRPr lang="sr-Latn-R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меша</a:t>
            </a:r>
            <a:r>
              <a:rPr lang="sr-Cyrl-R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пошто се поклопа</a:t>
            </a:r>
            <a:r>
              <a:rPr lang="sr-Cyrl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оформи,</a:t>
            </a:r>
            <a:endParaRPr lang="sr-Latn-R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дира</a:t>
            </a:r>
            <a:r>
              <a:rPr lang="sr-Cyrl-R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поклопа</a:t>
            </a:r>
            <a:r>
              <a:rPr lang="sr-Cyrl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рафт, </a:t>
            </a:r>
            <a:endParaRPr lang="sr-Latn-R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Мерит</a:t>
            </a:r>
            <a:r>
              <a:rPr lang="sr-Cyrl-R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време кувања након формирања поклоп</a:t>
            </a:r>
            <a:r>
              <a:rPr lang="sr-Cyrl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а,</a:t>
            </a:r>
            <a:endParaRPr lang="sr-Latn-R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sr-Cyrl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енит</a:t>
            </a:r>
            <a:r>
              <a:rPr lang="sr-Cyrl-R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ли је довољно кувано у зависности од бистрине и ароме тј. укуса,</a:t>
            </a:r>
            <a:endParaRPr lang="sr-Latn-R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Кува</a:t>
            </a:r>
            <a:r>
              <a:rPr lang="sr-Cyrl-R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лагано одржавајући поклопа</a:t>
            </a:r>
            <a:r>
              <a:rPr lang="sr-Cyrl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нетакнут,</a:t>
            </a:r>
            <a:endParaRPr lang="sr-Latn-R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Померит</a:t>
            </a:r>
            <a:r>
              <a:rPr lang="sr-Cyrl-R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лона</a:t>
            </a:r>
            <a:r>
              <a:rPr lang="sr-Cyrl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 супом са грејног тела и сачека</a:t>
            </a:r>
            <a:r>
              <a:rPr lang="sr-Cyrl-R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минута, </a:t>
            </a:r>
            <a:endParaRPr lang="sr-Latn-R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Пажљиво про</a:t>
            </a:r>
            <a:r>
              <a:rPr lang="sr-Cyrl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едит</a:t>
            </a:r>
            <a:r>
              <a:rPr lang="sr-Cyrl-R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маса на врху не буде оштећена</a:t>
            </a: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26808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DFE5F-20B0-F37A-6593-966D3FE32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07" y="448574"/>
            <a:ext cx="11757803" cy="6271403"/>
          </a:xfrm>
        </p:spPr>
        <p:txBody>
          <a:bodyPr>
            <a:normAutofit/>
          </a:bodyPr>
          <a:lstStyle/>
          <a:p>
            <a:pPr algn="just"/>
            <a:endParaRPr lang="sr-Cyrl-R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R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Разноликост бистрих супа</a:t>
            </a:r>
          </a:p>
          <a:p>
            <a:pPr marL="0" indent="0" algn="just">
              <a:buNone/>
            </a:pPr>
            <a:endParaRPr lang="sr-Cyrl-R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C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Пратећи основне методе и начине за припрему бистрих супа може 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sr-Latn-C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направити преко хиљаду различитих супа </a:t>
            </a:r>
            <a:endParaRPr lang="sr-Cyrl-R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Супи се м</a:t>
            </a:r>
            <a:r>
              <a:rPr lang="sr-Latn-C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оже додати скоро сваки састојак који одговара укусу: поврће, месо, производи од житарица, крутони, кнедле, пуњена тестенина итд. Количина и величина састојака зависи од </a:t>
            </a:r>
            <a:r>
              <a:rPr lang="sr-Latn-C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намере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кувара</a:t>
            </a:r>
            <a:r>
              <a:rPr lang="sr-Latn-C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Гарнитура је специфични начин трансформације из једноставног основног јела у много различитих јела. Овај термин се често меша са термином гарнирати. </a:t>
            </a:r>
            <a:endParaRPr lang="sr-Latn-R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292140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A7ABA-DA59-C184-D39F-444C0FD13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89" y="1825625"/>
            <a:ext cx="11430000" cy="4756330"/>
          </a:xfrm>
        </p:spPr>
        <p:txBody>
          <a:bodyPr>
            <a:normAutofit/>
          </a:bodyPr>
          <a:lstStyle/>
          <a:p>
            <a:r>
              <a:rPr lang="sr-Cyrl-RS" dirty="0"/>
              <a:t>Говеђа јака супа</a:t>
            </a:r>
          </a:p>
          <a:p>
            <a:pPr lvl="1"/>
            <a:r>
              <a:rPr lang="sr-Cyrl-RS" dirty="0"/>
              <a:t> </a:t>
            </a:r>
            <a:r>
              <a:rPr lang="sr-Cyrl-RS" i="1" dirty="0"/>
              <a:t>0,7-0,8</a:t>
            </a:r>
            <a:r>
              <a:rPr lang="sr-Latn-RS" i="1" dirty="0"/>
              <a:t>kg </a:t>
            </a:r>
            <a:r>
              <a:rPr lang="sr-Cyrl-RS" i="1" dirty="0"/>
              <a:t>говедине од врата, 200</a:t>
            </a:r>
            <a:r>
              <a:rPr lang="sr-Latn-RS" i="1" dirty="0"/>
              <a:t>g</a:t>
            </a:r>
            <a:r>
              <a:rPr lang="sr-Cyrl-RS" i="1" dirty="0"/>
              <a:t> зачинског поврћа, 100</a:t>
            </a:r>
            <a:r>
              <a:rPr lang="sr-Latn-RS" i="1" dirty="0"/>
              <a:t>g</a:t>
            </a:r>
            <a:r>
              <a:rPr lang="sr-Cyrl-RS" i="1" dirty="0"/>
              <a:t> лука, 60</a:t>
            </a:r>
            <a:r>
              <a:rPr lang="sr-Latn-RS" i="1" dirty="0"/>
              <a:t>g</a:t>
            </a:r>
            <a:r>
              <a:rPr lang="sr-Cyrl-RS" i="1" dirty="0"/>
              <a:t>парадајз пиреа, 1</a:t>
            </a:r>
            <a:r>
              <a:rPr lang="sr-Latn-RS" i="1" dirty="0"/>
              <a:t> g</a:t>
            </a:r>
            <a:r>
              <a:rPr lang="sr-Cyrl-RS" i="1" dirty="0"/>
              <a:t> бибера у зрну, 5</a:t>
            </a:r>
            <a:r>
              <a:rPr lang="sr-Latn-RS" i="1" dirty="0"/>
              <a:t> g </a:t>
            </a:r>
            <a:r>
              <a:rPr lang="sr-Cyrl-RS" i="1" dirty="0"/>
              <a:t>соли, 5 беланаца, 3,5</a:t>
            </a:r>
            <a:r>
              <a:rPr lang="sr-Latn-RS" i="1" dirty="0"/>
              <a:t>l</a:t>
            </a:r>
            <a:r>
              <a:rPr lang="sr-Cyrl-RS" i="1" dirty="0"/>
              <a:t> бистрог бујона или фонда</a:t>
            </a:r>
            <a:endParaRPr lang="sr-Cyrl-RS" dirty="0"/>
          </a:p>
          <a:p>
            <a:r>
              <a:rPr lang="sr-Cyrl-RS" dirty="0"/>
              <a:t>Јака кокошија супа</a:t>
            </a:r>
          </a:p>
          <a:p>
            <a:pPr lvl="1"/>
            <a:r>
              <a:rPr lang="sr-Cyrl-RS" i="1" dirty="0"/>
              <a:t>1,5</a:t>
            </a:r>
            <a:r>
              <a:rPr lang="sr-Latn-RS" i="1" dirty="0"/>
              <a:t>kg </a:t>
            </a:r>
            <a:r>
              <a:rPr lang="sr-Cyrl-RS" i="1" dirty="0"/>
              <a:t>кокошијег меса, 250</a:t>
            </a:r>
            <a:r>
              <a:rPr lang="sr-Latn-RS" i="1" dirty="0"/>
              <a:t>g</a:t>
            </a:r>
            <a:r>
              <a:rPr lang="sr-Cyrl-RS" i="1" dirty="0"/>
              <a:t> зачинског поврћа, 100</a:t>
            </a:r>
            <a:r>
              <a:rPr lang="sr-Latn-RS" i="1" dirty="0"/>
              <a:t>g</a:t>
            </a:r>
            <a:r>
              <a:rPr lang="sr-Cyrl-RS" i="1" dirty="0"/>
              <a:t> лука, 50</a:t>
            </a:r>
            <a:r>
              <a:rPr lang="sr-Latn-RS" i="1" dirty="0"/>
              <a:t>g</a:t>
            </a:r>
            <a:r>
              <a:rPr lang="sr-Cyrl-RS" i="1" dirty="0"/>
              <a:t> парадајз пиреа, 1</a:t>
            </a:r>
            <a:r>
              <a:rPr lang="sr-Latn-RS" i="1" dirty="0"/>
              <a:t> g</a:t>
            </a:r>
            <a:r>
              <a:rPr lang="sr-Cyrl-RS" i="1" dirty="0"/>
              <a:t> бибера у зрну, 5</a:t>
            </a:r>
            <a:r>
              <a:rPr lang="sr-Latn-RS" i="1" dirty="0"/>
              <a:t> g </a:t>
            </a:r>
            <a:r>
              <a:rPr lang="sr-Cyrl-RS" i="1" dirty="0"/>
              <a:t>соли, 5 беланаца, 3,5</a:t>
            </a:r>
            <a:r>
              <a:rPr lang="sr-Latn-RS" i="1" dirty="0"/>
              <a:t>l</a:t>
            </a:r>
            <a:r>
              <a:rPr lang="sr-Cyrl-RS" i="1" dirty="0"/>
              <a:t> бистрог бујона од перади или фонда</a:t>
            </a:r>
            <a:endParaRPr lang="sr-Cyrl-RS" dirty="0"/>
          </a:p>
          <a:p>
            <a:r>
              <a:rPr lang="sr-Cyrl-RS" dirty="0"/>
              <a:t>Јака рибља супа </a:t>
            </a:r>
          </a:p>
          <a:p>
            <a:pPr lvl="1"/>
            <a:r>
              <a:rPr lang="sr-Cyrl-RS" i="1" dirty="0"/>
              <a:t>1,5-2</a:t>
            </a:r>
            <a:r>
              <a:rPr lang="sr-Latn-RS" i="1" dirty="0"/>
              <a:t>kg </a:t>
            </a:r>
            <a:r>
              <a:rPr lang="sr-Cyrl-RS" i="1" dirty="0"/>
              <a:t>рибе, 200</a:t>
            </a:r>
            <a:r>
              <a:rPr lang="sr-Latn-RS" i="1" dirty="0"/>
              <a:t>g</a:t>
            </a:r>
            <a:r>
              <a:rPr lang="sr-Cyrl-RS" i="1" dirty="0"/>
              <a:t> празилука, 100</a:t>
            </a:r>
            <a:r>
              <a:rPr lang="sr-Latn-RS" i="1" dirty="0"/>
              <a:t>g</a:t>
            </a:r>
            <a:r>
              <a:rPr lang="sr-Cyrl-RS" i="1" dirty="0"/>
              <a:t> лука, 1</a:t>
            </a:r>
            <a:r>
              <a:rPr lang="sr-Latn-RS" i="1" dirty="0"/>
              <a:t> g</a:t>
            </a:r>
            <a:r>
              <a:rPr lang="sr-Cyrl-RS" i="1" dirty="0"/>
              <a:t> бибера у зрну, 1</a:t>
            </a:r>
            <a:r>
              <a:rPr lang="sr-Latn-RS" i="1" dirty="0"/>
              <a:t> l</a:t>
            </a:r>
            <a:r>
              <a:rPr lang="sr-Cyrl-RS" i="1" dirty="0"/>
              <a:t> белог вина, 5</a:t>
            </a:r>
            <a:r>
              <a:rPr lang="sr-Latn-RS" i="1" dirty="0"/>
              <a:t> g </a:t>
            </a:r>
            <a:r>
              <a:rPr lang="sr-Cyrl-RS" i="1" dirty="0"/>
              <a:t>соли, 100</a:t>
            </a:r>
            <a:r>
              <a:rPr lang="sr-Latn-RS" i="1" dirty="0"/>
              <a:t> g</a:t>
            </a:r>
            <a:r>
              <a:rPr lang="sr-Cyrl-RS" i="1" dirty="0"/>
              <a:t> першуновог корена, 50</a:t>
            </a:r>
            <a:r>
              <a:rPr lang="sr-Latn-RS" i="1" dirty="0"/>
              <a:t> g </a:t>
            </a:r>
            <a:r>
              <a:rPr lang="sr-Cyrl-RS" i="1" dirty="0"/>
              <a:t>целера, ловоров лист, 5</a:t>
            </a:r>
            <a:r>
              <a:rPr lang="sr-Latn-RS" i="1" dirty="0"/>
              <a:t>l</a:t>
            </a:r>
            <a:r>
              <a:rPr lang="sr-Cyrl-RS" i="1" dirty="0"/>
              <a:t> фонда</a:t>
            </a:r>
            <a:endParaRPr lang="sr-Cyrl-RS" dirty="0"/>
          </a:p>
          <a:p>
            <a:pPr lvl="1"/>
            <a:endParaRPr lang="sr-Latn-R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9661F7-629E-9849-BF72-D7869295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/>
          <a:lstStyle/>
          <a:p>
            <a:r>
              <a:rPr lang="sr-Latn-C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ЈАКЕ БИСТРЕ СУПЕ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sr-Cyrl-R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Consommes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02774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5A250-2962-9F52-BF75-FE4D9462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18" y="365126"/>
            <a:ext cx="11924581" cy="1317026"/>
          </a:xfrm>
        </p:spPr>
        <p:txBody>
          <a:bodyPr>
            <a:normAutofit/>
          </a:bodyPr>
          <a:lstStyle/>
          <a:p>
            <a:r>
              <a:rPr lang="sr-Latn-C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ПОЈАЧАНЕ ЈАКЕ СУПЕ </a:t>
            </a:r>
            <a:r>
              <a:rPr lang="sr-Cyrl-R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Latn-C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Doubles consommes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AF04C-EC87-540C-F3C4-3F6DC23E7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30" y="1825625"/>
            <a:ext cx="11550770" cy="4877100"/>
          </a:xfrm>
        </p:spPr>
        <p:txBody>
          <a:bodyPr>
            <a:norm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Latn-C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ојачане јаке супе називају се још и концентрати или, како их неки аутори називају, екстракти.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C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Ове врсте бистрих супа добијају се на два начина: додавањем свежег меса јаким супама, које се затим кувају све док додато месо не омекша и количина течности 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sr-Latn-C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смањи. </a:t>
            </a:r>
            <a:endParaRPr 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C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 начин припремања ових супа је исти као и начин припремања јаких супа, само што се узима двострука количина меса. Даљи поступак је исти</a:t>
            </a:r>
            <a:r>
              <a:rPr lang="sr-Latn-C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1867395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76C6F-7D3A-EFC1-D544-B9DE806A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51" y="365125"/>
            <a:ext cx="11706045" cy="1325563"/>
          </a:xfrm>
        </p:spPr>
        <p:txBody>
          <a:bodyPr/>
          <a:lstStyle/>
          <a:p>
            <a:r>
              <a:rPr lang="sr-Latn-C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ПОЈАЧАНЕ ЈАКЕ СУПЕ </a:t>
            </a:r>
            <a:r>
              <a:rPr lang="sr-Cyrl-R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Latn-C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Doubles consommes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71501-AAA6-66AD-0C49-5739F4790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51" y="1825625"/>
            <a:ext cx="11043249" cy="4808088"/>
          </a:xfrm>
        </p:spPr>
        <p:txBody>
          <a:bodyPr/>
          <a:lstStyle/>
          <a:p>
            <a:r>
              <a:rPr lang="sr-Cyrl-RS" dirty="0"/>
              <a:t>Појачана јака говеђа супа</a:t>
            </a:r>
          </a:p>
          <a:p>
            <a:pPr lvl="1"/>
            <a:r>
              <a:rPr lang="sr-Cyrl-RS" dirty="0"/>
              <a:t> </a:t>
            </a:r>
            <a:r>
              <a:rPr lang="sr-Cyrl-RS" i="1" dirty="0"/>
              <a:t>0,7-0,8</a:t>
            </a:r>
            <a:r>
              <a:rPr lang="sr-Latn-RS" i="1" dirty="0"/>
              <a:t>kg </a:t>
            </a:r>
            <a:r>
              <a:rPr lang="sr-Cyrl-RS" i="1" dirty="0"/>
              <a:t>мршаве говедине, 2 беланаца, 3</a:t>
            </a:r>
            <a:r>
              <a:rPr lang="sr-Latn-RS" i="1" dirty="0"/>
              <a:t>l</a:t>
            </a:r>
            <a:r>
              <a:rPr lang="sr-Cyrl-RS" i="1" dirty="0"/>
              <a:t> јаке супе</a:t>
            </a:r>
            <a:endParaRPr lang="sr-Cyrl-RS" dirty="0"/>
          </a:p>
          <a:p>
            <a:r>
              <a:rPr lang="sr-Cyrl-RS" dirty="0"/>
              <a:t>Пој</a:t>
            </a:r>
            <a:r>
              <a:rPr lang="en-US" dirty="0"/>
              <a:t>a</a:t>
            </a:r>
            <a:r>
              <a:rPr lang="sr-Cyrl-RS" dirty="0"/>
              <a:t>чана јака кокошија супа</a:t>
            </a:r>
          </a:p>
          <a:p>
            <a:pPr lvl="1"/>
            <a:r>
              <a:rPr lang="sr-Cyrl-RS" i="1" dirty="0"/>
              <a:t>1,5</a:t>
            </a:r>
            <a:r>
              <a:rPr lang="sr-Latn-RS" i="1" dirty="0"/>
              <a:t>kg </a:t>
            </a:r>
            <a:r>
              <a:rPr lang="sr-Cyrl-RS" i="1" dirty="0"/>
              <a:t>кокошијег меса, 2беланаца, 3</a:t>
            </a:r>
            <a:r>
              <a:rPr lang="sr-Latn-RS" i="1" dirty="0"/>
              <a:t>l</a:t>
            </a:r>
            <a:r>
              <a:rPr lang="sr-Cyrl-RS" i="1" dirty="0"/>
              <a:t> консомеа</a:t>
            </a:r>
            <a:endParaRPr lang="sr-Cyrl-RS" dirty="0"/>
          </a:p>
          <a:p>
            <a:r>
              <a:rPr lang="sr-Cyrl-RS" dirty="0"/>
              <a:t>Појачана јака рибља супа </a:t>
            </a:r>
          </a:p>
          <a:p>
            <a:pPr lvl="1"/>
            <a:r>
              <a:rPr lang="sr-Cyrl-RS" i="1" dirty="0"/>
              <a:t>1,5 </a:t>
            </a:r>
            <a:r>
              <a:rPr lang="sr-Latn-RS" i="1" dirty="0"/>
              <a:t>kg </a:t>
            </a:r>
            <a:r>
              <a:rPr lang="sr-Cyrl-RS" i="1" dirty="0"/>
              <a:t>рибе, 100</a:t>
            </a:r>
            <a:r>
              <a:rPr lang="sr-Latn-RS" i="1" dirty="0"/>
              <a:t>g</a:t>
            </a:r>
            <a:r>
              <a:rPr lang="sr-Cyrl-RS" i="1" dirty="0"/>
              <a:t> празилука, 3 беланаца, 100</a:t>
            </a:r>
            <a:r>
              <a:rPr lang="sr-Latn-RS" i="1" dirty="0"/>
              <a:t> g</a:t>
            </a:r>
            <a:r>
              <a:rPr lang="sr-Cyrl-RS" i="1" dirty="0"/>
              <a:t> першуновог корена, 50</a:t>
            </a:r>
            <a:r>
              <a:rPr lang="sr-Latn-RS" i="1" dirty="0"/>
              <a:t> g </a:t>
            </a:r>
            <a:r>
              <a:rPr lang="sr-Cyrl-RS" i="1" dirty="0"/>
              <a:t>целера, ловоров лист, 4,5</a:t>
            </a:r>
            <a:r>
              <a:rPr lang="sr-Latn-RS" i="1" dirty="0"/>
              <a:t>l</a:t>
            </a:r>
            <a:r>
              <a:rPr lang="sr-Cyrl-RS" i="1" dirty="0"/>
              <a:t> консомеа или рибље супе</a:t>
            </a:r>
            <a:endParaRPr lang="sr-Cyrl-RS" dirty="0"/>
          </a:p>
          <a:p>
            <a:pPr lvl="1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1674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1B913-2292-A41B-5B81-C18F0D698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ФЛАМБИРАЊЕ БИСТРИХ СУПА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07F7E-C949-83A7-A344-129ACF4EC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60" y="1561382"/>
            <a:ext cx="11835442" cy="529661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Cyrl-R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ламбирати неко јело значи прелити га коњаком или ликером и запалити. Ова техника, која потиче из француске кухиње, одомаћила се и у многим другим земљама. Јело се може запалити у кухињи и изнети на сто у пламену или што се чешће и радије практикује  у сали, за столом, на фламбе апарату за кување. Фламбирање није само атракција и пријатна забава за столом већ и оригиналан начин зачињавања јела. То је, у ствари, крајњи кулинарски потез чији је циљ да истакне укус јела до максимума.</a:t>
            </a:r>
            <a:endParaRPr lang="sr-Cyrl-R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Најчешћа су три начина фламбирања:</a:t>
            </a:r>
          </a:p>
          <a:p>
            <a:pPr algn="just"/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Крутони натопљени алкохолом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Алкохол у кутлачи са супом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Директно у супи</a:t>
            </a:r>
            <a:endParaRPr 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8462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2BE9-0A5E-3D4C-E296-E5040F50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Супе и чорбе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B427B-3C44-7F69-3843-430DA1F83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177" y="1544128"/>
            <a:ext cx="11568023" cy="5193101"/>
          </a:xfrm>
        </p:spPr>
        <p:txBody>
          <a:bodyPr>
            <a:normAutofit/>
          </a:bodyPr>
          <a:lstStyle/>
          <a:p>
            <a:r>
              <a:rPr lang="ru-RU" sz="3200" dirty="0"/>
              <a:t>Јела стара колико и вештина кувања, која потичу још из доба када су наши преци дошли на идеју да кувају. </a:t>
            </a:r>
          </a:p>
          <a:p>
            <a:r>
              <a:rPr lang="ru-RU" sz="3200" dirty="0"/>
              <a:t>Временом су усавршили кување супа додавањем различитих трава, миришљивих зачина, зелени и поврћа. </a:t>
            </a:r>
          </a:p>
          <a:p>
            <a:r>
              <a:rPr lang="ru-RU" sz="3200" dirty="0"/>
              <a:t>Служе се као уводно јело</a:t>
            </a:r>
          </a:p>
          <a:p>
            <a:r>
              <a:rPr lang="ru-RU" sz="3200" dirty="0"/>
              <a:t>Задатак им је да подстакну пробавне органе и жлезде на рад и да обезбеде већу количину текућине у желуцу, која је неопоходна да би се у њему суспендовале хранљиве материје и обезбедиле лакше хемијске реакције разградње хране. 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3974632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CF9C4-4456-FDB1-E7D4-5BDCB5F25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ХЛАДНА ЈАКА СУПА</a:t>
            </a:r>
            <a:r>
              <a:rPr lang="sr-Latn-C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CD99E-03E4-77C4-A909-4CB64B8E4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671" y="1825625"/>
            <a:ext cx="11662913" cy="4920232"/>
          </a:xfrm>
        </p:spPr>
        <p:txBody>
          <a:bodyPr/>
          <a:lstStyle/>
          <a:p>
            <a:r>
              <a:rPr lang="sr-Cyrl-R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sr-Cyrl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ладна супа мора да буде сасвим без масти и због њене садржине (коштаног лепка) мора да се на природан начин мало згусне. Додавање желатина је искључено. </a:t>
            </a:r>
          </a:p>
          <a:p>
            <a:r>
              <a:rPr lang="sr-Cyrl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Пристави се, врло јака супа и додавањем намирница с нарочитим укусом даје се супи посебна карактеристика према којој она носи назив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sr-Cyrl-C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Cyrl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Consomme froid de volaille napolitaine – јака супа од перади с пиреом од парадајза. </a:t>
            </a:r>
          </a:p>
          <a:p>
            <a:r>
              <a:rPr lang="sr-Cyrl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Consomme froid de voaille aux pommes d amour – поменута супа с марсала вином.</a:t>
            </a:r>
            <a:endParaRPr lang="sr-Latn-R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85259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A454-7C2F-4BFA-21B0-01BFE927F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/>
          <a:lstStyle/>
          <a:p>
            <a:r>
              <a:rPr lang="ru-RU" dirty="0"/>
              <a:t>Хладне воћне супе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75E39-F2E7-A184-687F-4355C9791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85" y="1392196"/>
            <a:ext cx="11837772" cy="4848045"/>
          </a:xfrm>
        </p:spPr>
        <p:txBody>
          <a:bodyPr>
            <a:noAutofit/>
          </a:bodyPr>
          <a:lstStyle/>
          <a:p>
            <a:r>
              <a:rPr lang="sr-Cyrl-RS" sz="3600" dirty="0"/>
              <a:t>Ова врста супа није популарна у интернационалној кухињи</a:t>
            </a:r>
          </a:p>
          <a:p>
            <a:r>
              <a:rPr lang="sr-Cyrl-RS" sz="3600" dirty="0"/>
              <a:t>Припрема се од пресног или куваног воћног пиреа који се разређује додавањем белог вина или минералне воде</a:t>
            </a:r>
          </a:p>
          <a:p>
            <a:r>
              <a:rPr lang="sr-Cyrl-RS" sz="3600" dirty="0"/>
              <a:t>Зачињава се додатком шећера и лимуновог сока</a:t>
            </a:r>
          </a:p>
          <a:p>
            <a:r>
              <a:rPr lang="sr-Cyrl-RS" sz="3600" dirty="0"/>
              <a:t>Као додатак се најчешће сервирају коцкице од пропрженог бисквита</a:t>
            </a:r>
          </a:p>
          <a:p>
            <a:r>
              <a:rPr lang="sr-Cyrl-RS" sz="3600" dirty="0"/>
              <a:t>Диња, јабука, кајсија, јагода, малина, поморанџа, трешња</a:t>
            </a:r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3994012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8D572-C97F-4391-5B53-77B7856FC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694"/>
          </a:xfrm>
        </p:spPr>
        <p:txBody>
          <a:bodyPr/>
          <a:lstStyle/>
          <a:p>
            <a:r>
              <a:rPr lang="ru-RU" dirty="0"/>
              <a:t>Хладна воћна витаминска супа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376DC-F70A-CA35-6611-7576B4C56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34" y="1293962"/>
            <a:ext cx="11852694" cy="545189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Потребне намирнице и начин припреме: јабуке 500 </a:t>
            </a:r>
            <a:r>
              <a:rPr lang="sr-Latn-RS" dirty="0"/>
              <a:t>g</a:t>
            </a:r>
            <a:r>
              <a:rPr lang="ru-RU" dirty="0"/>
              <a:t>, крушке 500 </a:t>
            </a:r>
            <a:r>
              <a:rPr lang="sr-Latn-RS" dirty="0"/>
              <a:t>g</a:t>
            </a:r>
            <a:r>
              <a:rPr lang="ru-RU" dirty="0"/>
              <a:t>, грожђе 500 </a:t>
            </a:r>
            <a:r>
              <a:rPr lang="sr-Latn-RS" dirty="0"/>
              <a:t>g</a:t>
            </a:r>
            <a:r>
              <a:rPr lang="ru-RU" dirty="0"/>
              <a:t>, бело вино 3 </a:t>
            </a:r>
            <a:r>
              <a:rPr lang="sr-Latn-RS" dirty="0"/>
              <a:t>dl</a:t>
            </a:r>
            <a:r>
              <a:rPr lang="ru-RU" dirty="0"/>
              <a:t>, мараскино 0,5 </a:t>
            </a:r>
            <a:r>
              <a:rPr lang="sr-Latn-RS" dirty="0"/>
              <a:t>dl</a:t>
            </a:r>
            <a:r>
              <a:rPr lang="ru-RU" dirty="0"/>
              <a:t>, шери бренди 0,5</a:t>
            </a:r>
            <a:r>
              <a:rPr lang="sr-Latn-RS" dirty="0"/>
              <a:t>dl</a:t>
            </a:r>
            <a:r>
              <a:rPr lang="ru-RU" dirty="0"/>
              <a:t>, сок од лимуна 2 </a:t>
            </a:r>
            <a:r>
              <a:rPr lang="sr-Latn-RS" dirty="0"/>
              <a:t>dl</a:t>
            </a:r>
            <a:r>
              <a:rPr lang="ru-RU" dirty="0"/>
              <a:t>, минерална вода 1 </a:t>
            </a:r>
            <a:r>
              <a:rPr lang="sr-Latn-RS" dirty="0"/>
              <a:t>l</a:t>
            </a:r>
            <a:r>
              <a:rPr lang="ru-RU" dirty="0"/>
              <a:t>, 1 кашичица цимета и 3 </a:t>
            </a:r>
            <a:r>
              <a:rPr lang="sr-Latn-RS" dirty="0"/>
              <a:t>l</a:t>
            </a:r>
            <a:r>
              <a:rPr lang="ru-RU" dirty="0"/>
              <a:t> воде за кување воћа. </a:t>
            </a:r>
          </a:p>
          <a:p>
            <a:r>
              <a:rPr lang="ru-RU" dirty="0"/>
              <a:t>Јабуке, одабрати, свеже и здраве плодове, опрати, ољуштити и исећи на коцкице 1x1 </a:t>
            </a:r>
            <a:r>
              <a:rPr lang="sr-Latn-RS" dirty="0"/>
              <a:t>cm</a:t>
            </a:r>
            <a:r>
              <a:rPr lang="ru-RU" dirty="0"/>
              <a:t>. Крушке, одабрати свеже и сочне крушке, опрати их, ољуштити и исећи на коцкице 1x1 </a:t>
            </a:r>
            <a:r>
              <a:rPr lang="sr-Latn-RS" dirty="0"/>
              <a:t>cm</a:t>
            </a:r>
            <a:r>
              <a:rPr lang="ru-RU" dirty="0"/>
              <a:t>. Грожђе, одабрати квалитетно зрело грожђе, опрати и одстранити петељке. </a:t>
            </a:r>
          </a:p>
          <a:p>
            <a:r>
              <a:rPr lang="ru-RU" dirty="0"/>
              <a:t>Термичка обрада воћа: Воће поређати у одговарајућу посуду, додати шећер, сок од лимуна, бело вино, цимет и налити хладном водом. Посуду са воћем поклопити и ставити на грејно тело да прокува, потом смањити температуру грејног тела и наставити са лаганим кувањем. Када воће омекша посуду са воћем скинути на радни сто и природно охладити. </a:t>
            </a:r>
          </a:p>
          <a:p>
            <a:r>
              <a:rPr lang="ru-RU" dirty="0"/>
              <a:t>Зачињавање воћне супе: охлађену воћну супу зачинити са: мараскином, шери брендијем и лимуновим соком. </a:t>
            </a:r>
          </a:p>
          <a:p>
            <a:r>
              <a:rPr lang="ru-RU" dirty="0"/>
              <a:t>Сервирање хладне воћне супе: Хладну воћну супу сервирати у кристалне чаше, а у сваку чашу додати хладну минералну воду и по потреби лед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68362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72CB31-FFBD-10AD-1D69-61913D26D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BE875D-8F4D-2745-AB50-4CAD9486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794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 О Т А Ж И – ГУСТЕ СУПЕ</a:t>
            </a:r>
            <a:endParaRPr lang="sr-Latn-R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E7ED5-6AE6-5F6F-D02D-11EE5CD65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57" y="1359243"/>
            <a:ext cx="10184613" cy="540028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Потажи су густе супе, према свом саставу сложеније, често хранљивије и пуније од бистрих супа.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ru-RU" sz="3200" b="1" dirty="0">
                <a:solidFill>
                  <a:srgbClr val="FF0000"/>
                </a:solidFill>
              </a:rPr>
              <a:t>Спремање потажа захтева: таленат, гастрономску виртуозност, стручност и искуство у познавању правилне термичке обраде.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ru-RU" sz="3200" b="1" dirty="0">
                <a:solidFill>
                  <a:srgbClr val="FF0000"/>
                </a:solidFill>
              </a:rPr>
              <a:t>Потажи </a:t>
            </a:r>
            <a:r>
              <a:rPr lang="sr-Cyrl-RS" sz="3200" b="1" dirty="0">
                <a:solidFill>
                  <a:srgbClr val="FF0000"/>
                </a:solidFill>
              </a:rPr>
              <a:t>се </a:t>
            </a:r>
            <a:r>
              <a:rPr lang="ru-RU" sz="3200" b="1" dirty="0">
                <a:solidFill>
                  <a:srgbClr val="FF0000"/>
                </a:solidFill>
              </a:rPr>
              <a:t>најчешће спремају од више врста различитих намирница, механичко-физички припрема на разне облике и начине као што су: жилијен, бриноаз, штапићи, колутови, шајбне, ромбови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ru-RU" sz="3200" b="1">
                <a:solidFill>
                  <a:srgbClr val="FF0000"/>
                </a:solidFill>
              </a:rPr>
              <a:t>и </a:t>
            </a:r>
            <a:r>
              <a:rPr lang="ru-RU" sz="3200" b="1" dirty="0">
                <a:solidFill>
                  <a:srgbClr val="FF0000"/>
                </a:solidFill>
              </a:rPr>
              <a:t>други облици. </a:t>
            </a:r>
            <a:endParaRPr lang="sr-Latn-R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19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72CB31-FFBD-10AD-1D69-61913D26D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BE875D-8F4D-2745-AB50-4CAD9486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794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 О Т А Ж И – ГУСТЕ СУПЕ</a:t>
            </a:r>
            <a:endParaRPr lang="sr-Latn-R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E7ED5-6AE6-5F6F-D02D-11EE5CD65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80" y="1493240"/>
            <a:ext cx="8773297" cy="521686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Поред механичке обраде, веома је важно одредити праву термичку обраду. То правило се посебно односи на потаже који се не пасирају.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ru-RU" sz="3200" b="1" dirty="0">
                <a:solidFill>
                  <a:srgbClr val="FF0000"/>
                </a:solidFill>
              </a:rPr>
              <a:t>Потажи се најчешће сервирају без прилога, јер су довољно густи или пак у себи садрже прилоге по којима и носе називе.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ru-RU" sz="3200" b="1" dirty="0">
                <a:solidFill>
                  <a:srgbClr val="FF0000"/>
                </a:solidFill>
              </a:rPr>
              <a:t>Потажи, најчешће добијају име према главној намирници која доминира.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ru-RU" sz="3200" b="1" dirty="0">
                <a:solidFill>
                  <a:srgbClr val="FF0000"/>
                </a:solidFill>
              </a:rPr>
              <a:t>Потажи морају имати потребну: густину, боју, изглед, мирис и укус. </a:t>
            </a:r>
            <a:endParaRPr lang="sr-Latn-R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07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840558-F707-D7D3-957D-DD2F24B0D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651" y="772533"/>
            <a:ext cx="5076270" cy="29177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C0D5D4-5716-632C-DC9E-828018C10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 О Т А Ж И – ГУСТЕ СУПЕ</a:t>
            </a:r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E88C16-38ED-079B-9526-A493FA47B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748" y="3912973"/>
            <a:ext cx="5070173" cy="26832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2EC89-991A-0194-4D7B-B7FDE0221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68" y="1825625"/>
            <a:ext cx="7051589" cy="4351338"/>
          </a:xfrm>
        </p:spPr>
        <p:txBody>
          <a:bodyPr>
            <a:normAutofit/>
          </a:bodyPr>
          <a:lstStyle/>
          <a:p>
            <a:r>
              <a:rPr lang="sr-Cyrl-RS" sz="3200" dirty="0"/>
              <a:t>Према намирницама од којих се припремају</a:t>
            </a:r>
          </a:p>
          <a:p>
            <a:r>
              <a:rPr lang="sr-Cyrl-RS" sz="3200" dirty="0"/>
              <a:t>Густе супе од кланичног меса</a:t>
            </a:r>
          </a:p>
          <a:p>
            <a:r>
              <a:rPr lang="sr-Cyrl-RS" sz="3200" dirty="0"/>
              <a:t>Густе супе од перади</a:t>
            </a:r>
          </a:p>
          <a:p>
            <a:r>
              <a:rPr lang="sr-Cyrl-RS" sz="3200" dirty="0"/>
              <a:t>Густзе супе од дивљачи</a:t>
            </a:r>
          </a:p>
          <a:p>
            <a:r>
              <a:rPr lang="sr-Cyrl-RS" sz="3200" dirty="0"/>
              <a:t>Густе супе од риба, ракова и шкољки</a:t>
            </a:r>
          </a:p>
          <a:p>
            <a:r>
              <a:rPr lang="sr-Cyrl-RS" sz="3200" dirty="0"/>
              <a:t>Густе супе од поврћа, сочива и скроба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1485353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0FEC8-BF34-D0CF-17C7-C6FD32842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17" y="1825625"/>
            <a:ext cx="11263184" cy="4351338"/>
          </a:xfrm>
        </p:spPr>
        <p:txBody>
          <a:bodyPr>
            <a:normAutofit/>
          </a:bodyPr>
          <a:lstStyle/>
          <a:p>
            <a:r>
              <a:rPr lang="sr-Cyrl-RS" sz="3200" dirty="0"/>
              <a:t>Према начину припреме деле се на</a:t>
            </a:r>
          </a:p>
          <a:p>
            <a:r>
              <a:rPr lang="sr-Cyrl-RS" sz="3200" dirty="0"/>
              <a:t>Велуте потаже</a:t>
            </a:r>
          </a:p>
          <a:p>
            <a:r>
              <a:rPr lang="sr-Cyrl-RS" sz="3200" dirty="0"/>
              <a:t>Крем потаже</a:t>
            </a:r>
          </a:p>
          <a:p>
            <a:r>
              <a:rPr lang="sr-Cyrl-RS" sz="3200" dirty="0"/>
              <a:t>Пире или пасиране потаже</a:t>
            </a:r>
          </a:p>
          <a:p>
            <a:r>
              <a:rPr lang="sr-Cyrl-RS" sz="3200" dirty="0"/>
              <a:t>Рагу потаже</a:t>
            </a:r>
          </a:p>
          <a:p>
            <a:r>
              <a:rPr lang="sr-Cyrl-RS" sz="3200" dirty="0"/>
              <a:t>Националне супе и чорбе</a:t>
            </a:r>
            <a:endParaRPr lang="sr-Latn-RS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3AC900-BEEA-A72C-6C19-D1999D1F2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95" y="365125"/>
            <a:ext cx="11180805" cy="977643"/>
          </a:xfrm>
        </p:spPr>
        <p:txBody>
          <a:bodyPr/>
          <a:lstStyle/>
          <a:p>
            <a:r>
              <a:rPr lang="ru-RU" dirty="0"/>
              <a:t>П О Т А Ж И – ГУСТЕ СУПЕ</a:t>
            </a: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39AEAA-312B-762E-FC72-D66891A30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94" y="4031349"/>
            <a:ext cx="4503909" cy="2530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17B1BB-2481-BE39-C477-546A95606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974" y="502508"/>
            <a:ext cx="5111275" cy="33831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DDC2FA-AF55-448B-AEF7-C818BFB2D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64" y="266588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79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0CA5-55AB-6DDB-B1B4-CC2EF652F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6940"/>
          </a:xfrm>
        </p:spPr>
        <p:txBody>
          <a:bodyPr>
            <a:normAutofit fontScale="90000"/>
          </a:bodyPr>
          <a:lstStyle/>
          <a:p>
            <a:r>
              <a:rPr lang="ru-RU" dirty="0"/>
              <a:t>Велуте потажи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90E36-AF49-DBE9-51E2-0FF7BD2F5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87" y="1169773"/>
            <a:ext cx="11788346" cy="5502876"/>
          </a:xfrm>
        </p:spPr>
        <p:txBody>
          <a:bodyPr>
            <a:normAutofit/>
          </a:bodyPr>
          <a:lstStyle/>
          <a:p>
            <a:r>
              <a:rPr lang="ru-RU" dirty="0"/>
              <a:t>Супе спојене жуманцетом и слатком павлаком. Њихов карактер одређује главни саставни део или посебан додатак.</a:t>
            </a:r>
          </a:p>
          <a:p>
            <a:r>
              <a:rPr lang="ru-RU" dirty="0"/>
              <a:t>Припремају се од поврћа, јечма, зобених пахуљица, тапиоке...</a:t>
            </a:r>
          </a:p>
          <a:p>
            <a:r>
              <a:rPr lang="ru-RU" dirty="0"/>
              <a:t>Кувају се у немасном фонду или супи док се намирнице не раскувају и дају потребну густину</a:t>
            </a:r>
          </a:p>
          <a:p>
            <a:r>
              <a:rPr lang="ru-RU" dirty="0"/>
              <a:t>Други начин припреме велуте потажа подразумева кување намирница у фонду или супи а затим се повезују запршком. Након краткотрајног кувања, потаж се процеди и додаје му се основна намирница од које је и припремљен</a:t>
            </a:r>
          </a:p>
          <a:p>
            <a:r>
              <a:rPr lang="ru-RU" dirty="0"/>
              <a:t>Велуте потаж од пилећег меса</a:t>
            </a:r>
          </a:p>
          <a:p>
            <a:r>
              <a:rPr lang="ru-RU" dirty="0"/>
              <a:t>Велуте од меса рибе</a:t>
            </a:r>
          </a:p>
          <a:p>
            <a:r>
              <a:rPr lang="sr-Cyrl-RS" dirty="0"/>
              <a:t>Велуте потаж од целе</a:t>
            </a:r>
            <a:r>
              <a:rPr lang="ru-RU" dirty="0"/>
              <a:t>ра, артичоке, пасуља, кромпира, спанаћа,...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D06E9E-2ECD-028B-39F6-BA2894D99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070" y="54138"/>
            <a:ext cx="2187178" cy="122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38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92E4C-154C-AA08-4156-B2571D27A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Крем потажи</a:t>
            </a: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3E5BA-41FF-4461-10BC-79E8E65DC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82" y="5086501"/>
            <a:ext cx="2619375" cy="17430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E1486-EF23-B8B6-C00B-CB60CA142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93" y="1499286"/>
            <a:ext cx="7010400" cy="4677677"/>
          </a:xfrm>
        </p:spPr>
        <p:txBody>
          <a:bodyPr>
            <a:normAutofit/>
          </a:bodyPr>
          <a:lstStyle/>
          <a:p>
            <a:r>
              <a:rPr lang="sr-Cyrl-RS" sz="3200" dirty="0"/>
              <a:t>Припремају се на исти начин као и велуте потажи али се крем супе не завршавају жуманцем него само слатком павлаком и свежим маслацем.</a:t>
            </a:r>
          </a:p>
          <a:p>
            <a:r>
              <a:rPr lang="sr-Cyrl-RS" sz="3200" dirty="0"/>
              <a:t>Није важно истицати посебно да ли се ради о крем потажу или о потажу, јер је за назив меродаван начин спајања тј. легирања супе.</a:t>
            </a:r>
            <a:endParaRPr lang="sr-Latn-R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0C582E-7CA4-590E-5662-F8F625001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972" y="2128536"/>
            <a:ext cx="4876800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870B9C-D2DB-67FE-4B4F-65D9FE4B7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022" y="357037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67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4347-46F3-6981-3141-B20CD451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318"/>
          </a:xfrm>
        </p:spPr>
        <p:txBody>
          <a:bodyPr>
            <a:normAutofit fontScale="90000"/>
          </a:bodyPr>
          <a:lstStyle/>
          <a:p>
            <a:r>
              <a:rPr lang="ru-RU" dirty="0"/>
              <a:t>Крем потаж бретон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0821-15E1-7116-D040-C7ACCCD7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59" y="1318054"/>
            <a:ext cx="11961341" cy="553994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Потребне намирнице: 300 г жутог пасуља, 3 дл месног фонда, 1 ловоров лист, млевени бибер, 200 г црног лука, 10 г белог лука, 2 дл уља, 50 г брашна, 1 дл црвеног вина, веза першуновог лишћа, 20 г соли. За прилог: 150 г макарона. Начин рада: Пасуљ опрати, налити хладном водом да огрезне и оставити тако 10-12 сати. Потом пасуљ ставити у одговарајућу посуду налити водом и пустити да прокува. Када прокува, воду бацити, пасуљ опрати и исти ставити у лонац, налити хладном водом и додати: ловоров лист, ситно исечен црни лук, мало уља, једну коцку шећера и кувати док пасуљ не омекша, тј. док се не скува, с тим да зрна остану у комаду. Макароне скувати у благо сланој води, оцедити, опрати и чувати у бен-мари до сервирања. Запржавање: у одговарајућу посуду на умерено загрејаном уљу упржавати брашно до златно румене боје. Тада посуду са запршком склонити са грејног тела и додати ситно исечен бели лук, запршком повезати пасуљ и наставити са докувавањем док се не изгуби мирис брашна (10 до 15 минута). Пасирање потажа: Посуду са потажом склонити са грејног тела и пропасирати два до три пута. Густина потажа треба да је слична густини неутралне павлаке. Потаж посолити и зачинити млевеним бибером, црвеним вином и першуновим лишћем. Зачињен потаж бретон чувати у бен-мари до сервирања. Сервирање: у шољу за супу сложити куване топле макароне, залити топлим потажом и одмах услуживати.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3863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supa">
            <a:extLst>
              <a:ext uri="{FF2B5EF4-FFF2-40B4-BE49-F238E27FC236}">
                <a16:creationId xmlns:a16="http://schemas.microsoft.com/office/drawing/2014/main" id="{DEC8B4BF-8B88-CC36-CCD6-A135BC163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454" y="612475"/>
            <a:ext cx="3905396" cy="292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CF71A5-847E-1D64-96E1-0CC94E8F7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</p:spPr>
        <p:txBody>
          <a:bodyPr>
            <a:normAutofit fontScale="90000"/>
          </a:bodyPr>
          <a:lstStyle/>
          <a:p>
            <a:r>
              <a:rPr lang="ru-RU" dirty="0"/>
              <a:t>Супе и чорбе</a:t>
            </a:r>
            <a:endParaRPr lang="sr-Latn-RS" dirty="0"/>
          </a:p>
        </p:txBody>
      </p:sp>
      <p:pic>
        <p:nvPicPr>
          <p:cNvPr id="4" name="Picture 4" descr="Related image">
            <a:extLst>
              <a:ext uri="{FF2B5EF4-FFF2-40B4-BE49-F238E27FC236}">
                <a16:creationId xmlns:a16="http://schemas.microsoft.com/office/drawing/2014/main" id="{128FC9E1-8AC8-D38E-F7A7-90A927584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056" y="4041855"/>
            <a:ext cx="3775794" cy="231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D4219-CB7A-A532-EA24-09254130F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47312"/>
            <a:ext cx="8678174" cy="5710688"/>
          </a:xfrm>
        </p:spPr>
        <p:txBody>
          <a:bodyPr>
            <a:noAutofit/>
          </a:bodyPr>
          <a:lstStyle/>
          <a:p>
            <a:r>
              <a:rPr lang="ru-RU" sz="3200" dirty="0"/>
              <a:t>Традиционално српско угоститељство дефинише супе као јаче или слабије избистрене текућине добијене од различитих намирница, обично дужим искувавањем, којима је дотеран укус и у којима се јасно види додатак - уложак. </a:t>
            </a:r>
          </a:p>
          <a:p>
            <a:r>
              <a:rPr lang="ru-RU" sz="3200" dirty="0"/>
              <a:t>Под појмом чорбе или потажи се подразумевају мање или више угушћене текућине добијене искувавањем одговарајућих намирница, повезане легирањем или запржавањем, нису прозирне и уложак се не види јер је  потопљен у угушћену течност. 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1532706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31703E-EE98-8765-980E-B56B82B93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04" y="0"/>
            <a:ext cx="446560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2D881D-8E4A-6A44-CFEC-09395F2A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28" y="365125"/>
            <a:ext cx="11181272" cy="1325563"/>
          </a:xfrm>
        </p:spPr>
        <p:txBody>
          <a:bodyPr/>
          <a:lstStyle/>
          <a:p>
            <a:r>
              <a:rPr lang="ru-RU" dirty="0"/>
              <a:t>ПИРЕ ПОТАЖИ – ГУСТИ ПОТАЖИ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7E437-9A51-A044-8951-55021B56A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28" y="1474574"/>
            <a:ext cx="7529850" cy="520631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Пире потаж припрема се од скоро свих врста намирница</a:t>
            </a:r>
          </a:p>
          <a:p>
            <a:r>
              <a:rPr lang="ru-RU" dirty="0"/>
              <a:t>Поврће које је кувано са одговарајућим фондом или бујоном, треба пропасирати заједно са супом</a:t>
            </a:r>
          </a:p>
          <a:p>
            <a:r>
              <a:rPr lang="ru-RU" dirty="0"/>
              <a:t>За припрему пире потажа не користи се брашно јер ове супе густину добијају од пасираних намирница</a:t>
            </a:r>
          </a:p>
          <a:p>
            <a:r>
              <a:rPr lang="ru-RU" dirty="0"/>
              <a:t>пире потаж од целера</a:t>
            </a:r>
          </a:p>
          <a:p>
            <a:r>
              <a:rPr lang="ru-RU" dirty="0"/>
              <a:t>потаж од печурака, </a:t>
            </a:r>
          </a:p>
          <a:p>
            <a:r>
              <a:rPr lang="ru-RU" dirty="0"/>
              <a:t>потаж од мозга, </a:t>
            </a:r>
          </a:p>
          <a:p>
            <a:r>
              <a:rPr lang="ru-RU" dirty="0"/>
              <a:t>потаж од кукуруза шећерца, </a:t>
            </a:r>
          </a:p>
          <a:p>
            <a:r>
              <a:rPr lang="ru-RU" dirty="0"/>
              <a:t>потаж од брокула, </a:t>
            </a:r>
          </a:p>
          <a:p>
            <a:r>
              <a:rPr lang="ru-RU" dirty="0"/>
              <a:t>потаж од спанаћа и други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3352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8B3A5-50CA-7164-9BB8-373D2917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1170"/>
          </a:xfrm>
        </p:spPr>
        <p:txBody>
          <a:bodyPr>
            <a:normAutofit fontScale="90000"/>
          </a:bodyPr>
          <a:lstStyle/>
          <a:p>
            <a:r>
              <a:rPr lang="ru-RU" dirty="0"/>
              <a:t>Потаж од карфиола – ди бари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DCCFD-925C-29B1-7F39-7CC4B1AD9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6296"/>
            <a:ext cx="12134335" cy="567657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Потребне намирнице: 2 кг карфиола, 4 л фонд-воде. За повезивање: 100 г бутера, 100 г брашна. За зачињавање: 2 дл слатког млека, 1 г млевеног бибера, ½ морског орашчића, 20 г соли. За легир: 1 веза – 20 г першуновог лишћа, 3 дл слатке павлаке, 3 комада – 90 г жуманца. За уложак: 500 г карфиола. Начин рада: Одабрати свеже и беле цветове карфиола, потопити их у благо-слану накиселу воду да би инсекти и мушице изашле из цветова. Цветове одвојити на пупољке и опрати. Термичка обрада-кување потажа: У одговарајућу посуду сложити припремљене цвати карфиола, налити хладном водом, посуду ставити на грејном телу да течност прокува, а потом смањити температуру грејног тела. Када карфиол омекша, потаж повезати светлом запршком. Запржавање: У одговарајућу посуду на умерено загрејаном бутеру упржавати брашно до светле боје, потом запршком повезати потаж и наставити са докувавањем, док потаж не изгуби мирис брашна (10 до 15 минута). Пасирање потажа: Посуду са потажом склонити са грејног тела на радни сто и пропасирати два пута, тј. док се не добије уједначена течност. Припремање улошка од поврћа: Карфиол одабрати и потопити у благослану накиселу воду пар минута, а потом испрати. Одвојити цветове карфиола на најситније цвати. Цвати кувати у млеку док не омекшају, а потом их оцедити и уронити у потаж. Докувавање потажа: Потаж налити слатким млеком и вратити на грејно тело да докува пар минута, а потом посуду са истим скинути са грејног тела. Зачињавање потажа: Потаж мало прохладити, посолити, зачинити млевеним бибером и струганим морским орашчићем. Чување до сервирања, сервирање и легирање потажа: Потаж од карфиола, до сервирања чувати у бен-мари. Припремање легира: У одговарајућу чинију спојити слатку павлаку, жуманца и ситно исечено першуново лишће. Сервирање и легирање: У шољу за потаж сипати један део потажа, потом легир, измешати и додати други део потажа. Потаж од карфиола, за више особа, сервира се у супијери на исти начин. Напомена: Поред наведених непасираних потажа могу се спремати и остале врсте потажа као што су: потаж од пасуља, потаж од грашка, потаж од шаргарепе, потаж од спанаћа и други.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74107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D95AF-9651-17AD-C0F1-CE2E707A3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318"/>
          </a:xfrm>
        </p:spPr>
        <p:txBody>
          <a:bodyPr>
            <a:normAutofit fontScale="90000"/>
          </a:bodyPr>
          <a:lstStyle/>
          <a:p>
            <a:r>
              <a:rPr lang="sr-Cyrl-RS" sz="4400" dirty="0"/>
              <a:t>Рагу потажи</a:t>
            </a:r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D178F2-C093-49DE-D340-988F95109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69" y="2586681"/>
            <a:ext cx="5702431" cy="42713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3AF0-C81E-F72E-281A-11EA73FD9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30" y="1194486"/>
            <a:ext cx="10305535" cy="5371071"/>
          </a:xfrm>
        </p:spPr>
        <p:txBody>
          <a:bodyPr/>
          <a:lstStyle/>
          <a:p>
            <a:r>
              <a:rPr lang="sr-Cyrl-RS" dirty="0"/>
              <a:t>Припремају се од кланичног белог меса, меса кунића, перади а понекад и од пернате дивљачи</a:t>
            </a:r>
          </a:p>
          <a:p>
            <a:r>
              <a:rPr lang="sr-Cyrl-RS" dirty="0"/>
              <a:t>Назив добијају по врсти меса</a:t>
            </a:r>
          </a:p>
          <a:p>
            <a:r>
              <a:rPr lang="sr-Cyrl-RS" dirty="0"/>
              <a:t>Додаје им се поврће резано на коцкице</a:t>
            </a:r>
          </a:p>
          <a:p>
            <a:pPr lvl="1"/>
            <a:r>
              <a:rPr lang="sr-Cyrl-RS" dirty="0"/>
              <a:t>печурке, карфиол, грашак....</a:t>
            </a:r>
          </a:p>
          <a:p>
            <a:r>
              <a:rPr lang="sr-Cyrl-RS" dirty="0"/>
              <a:t>Повезују се и згушњавају додатком скробних сировина</a:t>
            </a:r>
          </a:p>
          <a:p>
            <a:r>
              <a:rPr lang="sr-Cyrl-RS" dirty="0"/>
              <a:t>Сервирају се без прилога али се по жељи госта могу додати резанца, пиринач...</a:t>
            </a:r>
          </a:p>
          <a:p>
            <a:r>
              <a:rPr lang="sr-Cyrl-RS" dirty="0"/>
              <a:t>Према боји могу бити </a:t>
            </a:r>
          </a:p>
          <a:p>
            <a:pPr lvl="1"/>
            <a:r>
              <a:rPr lang="sr-Cyrl-RS" dirty="0"/>
              <a:t>светли и црвени рагу потажи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31471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61E5-7CE4-A702-4B2A-92847FA4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2739"/>
          </a:xfrm>
        </p:spPr>
        <p:txBody>
          <a:bodyPr/>
          <a:lstStyle/>
          <a:p>
            <a:r>
              <a:rPr lang="ru-RU" dirty="0"/>
              <a:t>Чорбе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6D733-2B2B-495B-5C11-91A660C5B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83" y="1302590"/>
            <a:ext cx="11671540" cy="541738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Припремају се од разноврсних намирница животињског и биљног порекла као што су: месо стоке за клање, месо перади, месо риба, месо ракова и шкољки, месо дивљачи, поврће, печурке. </a:t>
            </a:r>
          </a:p>
          <a:p>
            <a:r>
              <a:rPr lang="ru-RU" dirty="0"/>
              <a:t>Чорбе се углавном </a:t>
            </a:r>
            <a:r>
              <a:rPr lang="ru-RU" u="sng" dirty="0"/>
              <a:t>не пасирају</a:t>
            </a:r>
            <a:r>
              <a:rPr lang="ru-RU" dirty="0"/>
              <a:t>. Намирнице, од којих се припремају чорбе, приликом сервирања морају се видети као њихов саставни део. Те намирнице могу бити сечене на коцкице – бриноаз, на жилијен – фини резанци, на листиће или на неки други облик. </a:t>
            </a:r>
          </a:p>
          <a:p>
            <a:r>
              <a:rPr lang="ru-RU" dirty="0"/>
              <a:t>У чорбе које се припремају од поврћа не додаје се месо и не наливају се бујонима – месним фондовима, већ свежом водом или фондом од поврћа. </a:t>
            </a:r>
          </a:p>
          <a:p>
            <a:r>
              <a:rPr lang="ru-RU" dirty="0"/>
              <a:t>За наливање чорби са месом, месни фонд не сме бити слан, јер ће месо поцрвенети, тј. изгубиће природну боју. Месне чорбе комбинују се са разним врстама поврћа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41008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C084-9BED-3DA6-6CA2-9E0931B87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045"/>
          </a:xfrm>
        </p:spPr>
        <p:txBody>
          <a:bodyPr>
            <a:normAutofit fontScale="90000"/>
          </a:bodyPr>
          <a:lstStyle/>
          <a:p>
            <a:r>
              <a:rPr lang="ru-RU" dirty="0"/>
              <a:t>Чорбе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7A555-A3B8-7828-3D9F-4533F332C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91" y="1128584"/>
            <a:ext cx="11731925" cy="5729415"/>
          </a:xfrm>
        </p:spPr>
        <p:txBody>
          <a:bodyPr>
            <a:normAutofit/>
          </a:bodyPr>
          <a:lstStyle/>
          <a:p>
            <a:r>
              <a:rPr lang="ru-RU" sz="3200" dirty="0"/>
              <a:t>У основи, постоје два начина припремања чорби: </a:t>
            </a:r>
          </a:p>
          <a:p>
            <a:r>
              <a:rPr lang="ru-RU" sz="3200" dirty="0"/>
              <a:t>Први је начин да се све сечене намирнице рестују на масноћи, штаубују брашном и заливају бујонима – фондовима од костију, затим се соле и кувају. После термичке обраде – кувања, додају се потребни зачини, појачавају се слатким млеком, младим кајмаком или се легирају жуманцима, слатком или киселом павлаком. </a:t>
            </a:r>
          </a:p>
          <a:p>
            <a:r>
              <a:rPr lang="ru-RU" sz="3200" dirty="0"/>
              <a:t>Други начин је када се месо и поврће кува у сланој води или фонду од костију. После термичке обраде, повезују се запршком. Овако термички припремљене чорбе се легирају или појачавају непосредно пре услуживања.</a:t>
            </a:r>
            <a:endParaRPr lang="sr-Latn-R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044C0C-744B-3311-6072-7600492D2FED}"/>
              </a:ext>
            </a:extLst>
          </p:cNvPr>
          <p:cNvSpPr txBox="1"/>
          <p:nvPr/>
        </p:nvSpPr>
        <p:spPr>
          <a:xfrm>
            <a:off x="607124" y="6411024"/>
            <a:ext cx="7331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b="1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Извор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lang="sr-Cyrl-RS" b="1" dirty="0">
                <a:solidFill>
                  <a:schemeClr val="accent1">
                    <a:lumMod val="75000"/>
                  </a:schemeClr>
                </a:solidFill>
              </a:rPr>
              <a:t> Портић, М. Гастрономија, Београд 2011</a:t>
            </a:r>
            <a:endParaRPr lang="sr-Latn-R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229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DD3FF-1AF3-890C-AD17-B7FD06A0C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21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sr-Cyrl-RS" dirty="0"/>
              <a:t>Подела чорби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5B177-335F-750B-CC22-5D63A14EA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57" y="1474574"/>
            <a:ext cx="11911913" cy="5231026"/>
          </a:xfrm>
        </p:spPr>
        <p:txBody>
          <a:bodyPr>
            <a:normAutofit/>
          </a:bodyPr>
          <a:lstStyle/>
          <a:p>
            <a:r>
              <a:rPr lang="sr-Cyrl-RS" dirty="0"/>
              <a:t>Према намени, врсти и термичкој обради намирница: </a:t>
            </a:r>
          </a:p>
          <a:p>
            <a:r>
              <a:rPr lang="sr-Cyrl-RS" sz="3200" b="1" dirty="0">
                <a:solidFill>
                  <a:srgbClr val="C00000"/>
                </a:solidFill>
              </a:rPr>
              <a:t>Рагу беле крем чорбе</a:t>
            </a:r>
            <a:r>
              <a:rPr lang="sr-Cyrl-RS" sz="3200" dirty="0"/>
              <a:t>: </a:t>
            </a:r>
            <a:endParaRPr lang="en-US" sz="3200" dirty="0"/>
          </a:p>
          <a:p>
            <a:pPr lvl="1"/>
            <a:r>
              <a:rPr lang="sr-Cyrl-RS" sz="3200" dirty="0"/>
              <a:t>од телећег меса, од пилећег меса, од јагњећег меса, од јарећег меса, од меса риба, од дивљачи и др. </a:t>
            </a:r>
          </a:p>
          <a:p>
            <a:r>
              <a:rPr lang="sr-Cyrl-RS" sz="3200" b="1" dirty="0">
                <a:solidFill>
                  <a:srgbClr val="7030A0"/>
                </a:solidFill>
              </a:rPr>
              <a:t>Националне народне чорбе</a:t>
            </a:r>
            <a:endParaRPr lang="en-US" sz="3200" b="1" dirty="0">
              <a:solidFill>
                <a:srgbClr val="7030A0"/>
              </a:solidFill>
            </a:endParaRPr>
          </a:p>
          <a:p>
            <a:r>
              <a:rPr lang="sr-Cyrl-RS" sz="3200" b="1" dirty="0">
                <a:solidFill>
                  <a:schemeClr val="accent4">
                    <a:lumMod val="75000"/>
                  </a:schemeClr>
                </a:solidFill>
              </a:rPr>
              <a:t>Хладне воћне чорбе: </a:t>
            </a: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sr-Cyrl-RS" sz="3200" dirty="0"/>
              <a:t>чорба од једноставног и помешаног воћа</a:t>
            </a:r>
            <a:r>
              <a:rPr lang="sr-Cyrl-RS" sz="3200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sr-Latn-R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55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B796D-CFEC-8D74-EF26-961E8E3C9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2226"/>
          </a:xfrm>
        </p:spPr>
        <p:txBody>
          <a:bodyPr>
            <a:normAutofit fontScale="90000"/>
          </a:bodyPr>
          <a:lstStyle/>
          <a:p>
            <a:r>
              <a:rPr lang="ru-RU" dirty="0"/>
              <a:t>Телећа </a:t>
            </a:r>
            <a:r>
              <a:rPr lang="sr-Cyrl-RS" dirty="0"/>
              <a:t>(јунећа или пилећа) </a:t>
            </a:r>
            <a:r>
              <a:rPr lang="ru-RU" dirty="0"/>
              <a:t>рагу чорба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E960A-00B8-A1B6-4EA4-116CFE7D9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57" y="1112108"/>
            <a:ext cx="11920151" cy="560173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Потребне намирнице: телеће месо б/к 500 г, шаргарепа 100 г, паштрнак 100 г, першун корен 100 г, целер корен 100 г, црни лук 100 г, карфиол 100 г, лорбер 1 лист, грашак 100 г, соли 50 г, млевени бибер 5 ком (зрна), бутер 100 г, брашно 100 г, слатка павлака 5 дл, свежа жуманца 5 ком. (150 г), веза першуновог лишћа (20 г), лимун 200 г у кришкама, хладна вода за наливање 4 л. Начин припреме: Одабрати свеже телеће месо, без костију од: плећке, потплећке, врата, груди и трбушине. Месо очистити од жилица, опни и масних ткива. Потом месо исећи на коцкице 1,5 x 1,5 цм. Припремљено телеће месо бланширати у врелој води пет минута. Потом бланширано месо испрати хладном водом. Одабрати поврће, очистити, опрати и исећи на коцкице 1x1 цм. Састављање и термичка обрада намирница: У одговарајућу посуду саставити месо и припремљено поврће, шаргарепу, целер, паштрнак, першун, црни лук, ловорово лишће, бибер, налити водом, поклопити, посуду ставити на грејно тело да течност прокува, а потом смањити температуру и наставити са кувањем. Када намирнице омекшају додати цвати карфиола и грашак, кувати десетак минута. </a:t>
            </a:r>
          </a:p>
          <a:p>
            <a:r>
              <a:rPr lang="ru-RU" dirty="0"/>
              <a:t>Припремање светле запршке и повезивање чорбе: У одговарајућу посуду отопити и умерено загрејати бутер или уље, додавати брашно. Брашно упржавати до светле боје, а потом светлу запршку изручити у посуду са намирницама које лагано кувају, уз стално мешање да се не би створиле грудвице. У тако запржену чорбу сипати пола припремљене слатке павлаке или млеко и пустити да лагано кува док се не изгуби мирис брашна – десетак минута (без поклопца). Када су намирнице омекшале, а изгубио се мирис брашна, посуду са чорбом скинути на радни сто. Зачињавање телеће рагу чорбе: Чорбу посолити, зачинити млевеним белим бибером, а ако је за брзу употребу и лимуновим соком. </a:t>
            </a:r>
          </a:p>
          <a:p>
            <a:r>
              <a:rPr lang="ru-RU" dirty="0"/>
              <a:t>Припремање легира: Одабрати свеже зелено першуново лишће, опрати, одстранити петељке и лишће ситно исећи непосредно пре употребе.Кокошја јаја опрати топлом водом, исполирати сувом кухињском салветом и дезинфиковати десуом. Одвојити жуманца од беланаца. Беланца чувати у посуди за шне у фрижидеру, а жуманца ставити у одговарајућу посуду. Слатку свежу павлаку припремити. У посуду са жуманцима додати слатку павлаку и першуново лишће. Намирнице вешто измешати да се добије уједначена легир маса. Легир масу чувати у фрижидеру све до сервирања. Телећа рагу чорба, за једну особу се сервира у шољу за чорбу.. Уз телећу рагу чорбу, посебно на тацни сервирати кришку лимуна</a:t>
            </a:r>
          </a:p>
        </p:txBody>
      </p:sp>
    </p:spTree>
    <p:extLst>
      <p:ext uri="{BB962C8B-B14F-4D97-AF65-F5344CB8AC3E}">
        <p14:creationId xmlns:p14="http://schemas.microsoft.com/office/powerpoint/2010/main" val="1980497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16043D-F5A9-2ABA-47CC-4C778B37B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452A3A-7348-9D9F-1538-1F88A22C5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3459"/>
          </a:xfrm>
        </p:spPr>
        <p:txBody>
          <a:bodyPr/>
          <a:lstStyle/>
          <a:p>
            <a:r>
              <a:rPr lang="sr-Cyrl-RS" b="1" dirty="0">
                <a:solidFill>
                  <a:srgbClr val="FFFF00"/>
                </a:solidFill>
                <a:highlight>
                  <a:srgbClr val="0000FF"/>
                </a:highlight>
              </a:rPr>
              <a:t>Националне супе-чорбе</a:t>
            </a:r>
            <a:endParaRPr lang="sr-Latn-RS" b="1" dirty="0">
              <a:solidFill>
                <a:srgbClr val="FFFF00"/>
              </a:solidFill>
              <a:highlight>
                <a:srgbClr val="0000FF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01CBE-DCE3-DE63-0DC0-89FAC6FBD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37750" y="1589904"/>
            <a:ext cx="11691552" cy="5017930"/>
          </a:xfrm>
        </p:spPr>
        <p:txBody>
          <a:bodyPr>
            <a:normAutofit fontScale="92500" lnSpcReduction="20000"/>
          </a:bodyPr>
          <a:lstStyle/>
          <a:p>
            <a:r>
              <a:rPr lang="sr-Cyrl-RS" sz="3600" b="1" dirty="0">
                <a:solidFill>
                  <a:srgbClr val="FFFF00"/>
                </a:solidFill>
                <a:highlight>
                  <a:srgbClr val="0000FF"/>
                </a:highlight>
              </a:rPr>
              <a:t>Боршч</a:t>
            </a:r>
          </a:p>
          <a:p>
            <a:r>
              <a:rPr lang="sr-Cyrl-RS" sz="3600" b="1" dirty="0">
                <a:solidFill>
                  <a:srgbClr val="FFFF00"/>
                </a:solidFill>
                <a:highlight>
                  <a:srgbClr val="0000FF"/>
                </a:highlight>
              </a:rPr>
              <a:t>Телећа српска чорба</a:t>
            </a:r>
          </a:p>
          <a:p>
            <a:r>
              <a:rPr lang="sr-Cyrl-RS" sz="3600" b="1" dirty="0">
                <a:solidFill>
                  <a:srgbClr val="FFFF00"/>
                </a:solidFill>
                <a:highlight>
                  <a:srgbClr val="0000FF"/>
                </a:highlight>
              </a:rPr>
              <a:t>Јагњећа српска чорба</a:t>
            </a:r>
          </a:p>
          <a:p>
            <a:r>
              <a:rPr lang="sr-Cyrl-RS" sz="3600" b="1" dirty="0">
                <a:solidFill>
                  <a:srgbClr val="FFFF00"/>
                </a:solidFill>
                <a:highlight>
                  <a:srgbClr val="0000FF"/>
                </a:highlight>
              </a:rPr>
              <a:t>Пилећа српска чорба</a:t>
            </a:r>
          </a:p>
          <a:p>
            <a:r>
              <a:rPr lang="sr-Cyrl-RS" sz="3600" b="1" dirty="0">
                <a:solidFill>
                  <a:srgbClr val="FFFF00"/>
                </a:solidFill>
                <a:highlight>
                  <a:srgbClr val="0000FF"/>
                </a:highlight>
              </a:rPr>
              <a:t>Мађарска гулаш чорба</a:t>
            </a:r>
          </a:p>
          <a:p>
            <a:r>
              <a:rPr lang="sr-Cyrl-RS" sz="3600" b="1" dirty="0">
                <a:solidFill>
                  <a:srgbClr val="FFFF00"/>
                </a:solidFill>
                <a:highlight>
                  <a:srgbClr val="0000FF"/>
                </a:highlight>
              </a:rPr>
              <a:t>Аласка рибља чорба</a:t>
            </a:r>
          </a:p>
          <a:p>
            <a:r>
              <a:rPr lang="sr-Cyrl-RS" sz="3600" b="1" dirty="0">
                <a:solidFill>
                  <a:srgbClr val="FFFF00"/>
                </a:solidFill>
                <a:highlight>
                  <a:srgbClr val="0000FF"/>
                </a:highlight>
              </a:rPr>
              <a:t>Италијанска минестроне чорба</a:t>
            </a:r>
          </a:p>
          <a:p>
            <a:r>
              <a:rPr lang="sr-Cyrl-RS" sz="3600" b="1" dirty="0">
                <a:solidFill>
                  <a:srgbClr val="FFFF00"/>
                </a:solidFill>
                <a:highlight>
                  <a:srgbClr val="0000FF"/>
                </a:highlight>
              </a:rPr>
              <a:t>Пашта фажол </a:t>
            </a:r>
          </a:p>
          <a:p>
            <a:r>
              <a:rPr lang="sr-Cyrl-RS" sz="3600" b="1" dirty="0">
                <a:solidFill>
                  <a:srgbClr val="FFFF00"/>
                </a:solidFill>
                <a:highlight>
                  <a:srgbClr val="0000FF"/>
                </a:highlight>
              </a:rPr>
              <a:t>Гаспаћо</a:t>
            </a:r>
          </a:p>
          <a:p>
            <a:r>
              <a:rPr lang="sr-Cyrl-RS" sz="3600" b="1" dirty="0">
                <a:solidFill>
                  <a:srgbClr val="FFFF00"/>
                </a:solidFill>
                <a:highlight>
                  <a:srgbClr val="0000FF"/>
                </a:highlight>
              </a:rPr>
              <a:t>Мулигатвини</a:t>
            </a:r>
            <a:r>
              <a:rPr lang="sr-Latn-RS" sz="3600" b="1" dirty="0">
                <a:solidFill>
                  <a:srgbClr val="FFFF00"/>
                </a:solidFill>
                <a:highlight>
                  <a:srgbClr val="0000FF"/>
                </a:highlight>
              </a:rPr>
              <a:t> (</a:t>
            </a:r>
            <a:r>
              <a:rPr lang="sr-Latn-RS" sz="2400" b="1" i="1" dirty="0">
                <a:solidFill>
                  <a:srgbClr val="1A0DAB"/>
                </a:solidFill>
                <a:highlight>
                  <a:srgbClr val="FFFF00"/>
                </a:highlight>
                <a:latin typeface="Roboto" panose="02000000000000000000" pitchFamily="2" charset="0"/>
              </a:rPr>
              <a:t>M</a:t>
            </a:r>
            <a:r>
              <a:rPr lang="sr-Latn-RS" sz="2400" b="1" i="1" u="none" strike="noStrike" dirty="0">
                <a:solidFill>
                  <a:srgbClr val="1A0DAB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ulligatawny)</a:t>
            </a:r>
            <a:endParaRPr lang="sr-Cyrl-RS" sz="3600" b="1" dirty="0">
              <a:solidFill>
                <a:srgbClr val="FFFF00"/>
              </a:solidFill>
              <a:highlight>
                <a:srgbClr val="FFFF00"/>
              </a:highlight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7059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17865-CCC6-57C4-5D0D-71D6975C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Боршч </a:t>
            </a: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2E215-E5EC-3EBD-A0DB-00CFFF6CA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01" y="365126"/>
            <a:ext cx="8810625" cy="62663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A3387-AE7E-F5F5-6662-8450BFE1F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73" y="1825625"/>
            <a:ext cx="11098427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2 шаргарепе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2 главице лука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4 кромпира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главица купуса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2 цвекле, све средње величине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парадајз или лимун.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бујон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Зачини: першун, црни бибер у зрну, ловоров лист, со.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074750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C03E-F89A-DFEA-A52F-6A4AADC1D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Расолник</a:t>
            </a:r>
            <a:endParaRPr lang="sr-Latn-R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4BDA66-B625-C0DE-411C-4FCB8BE62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103" y="1454922"/>
            <a:ext cx="6506019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014140-13CD-D30A-9B90-3DFFB412628D}"/>
              </a:ext>
            </a:extLst>
          </p:cNvPr>
          <p:cNvSpPr txBox="1"/>
          <p:nvPr/>
        </p:nvSpPr>
        <p:spPr>
          <a:xfrm>
            <a:off x="477795" y="1454922"/>
            <a:ext cx="422601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Говедина 300 г</a:t>
            </a:r>
          </a:p>
          <a:p>
            <a:r>
              <a:rPr lang="ru-RU" sz="2800" dirty="0"/>
              <a:t>Прекрупа од јечма 150 г</a:t>
            </a:r>
          </a:p>
          <a:p>
            <a:r>
              <a:rPr lang="ru-RU" sz="2800" dirty="0"/>
              <a:t>Кромпир 2 ком</a:t>
            </a:r>
          </a:p>
          <a:p>
            <a:r>
              <a:rPr lang="ru-RU" sz="2800" dirty="0"/>
              <a:t>Лук 1 главица</a:t>
            </a:r>
          </a:p>
          <a:p>
            <a:r>
              <a:rPr lang="ru-RU" sz="2800" dirty="0"/>
              <a:t>Бели лук 2 чена</a:t>
            </a:r>
          </a:p>
          <a:p>
            <a:r>
              <a:rPr lang="ru-RU" sz="2800" dirty="0"/>
              <a:t>Шаргарепа 1 ком</a:t>
            </a:r>
          </a:p>
          <a:p>
            <a:r>
              <a:rPr lang="ru-RU" sz="2800" dirty="0"/>
              <a:t>Кисели краставци 3 ком</a:t>
            </a:r>
          </a:p>
          <a:p>
            <a:r>
              <a:rPr lang="ru-RU" sz="2800" dirty="0"/>
              <a:t>бибер</a:t>
            </a:r>
          </a:p>
          <a:p>
            <a:r>
              <a:rPr lang="ru-RU" sz="2800" dirty="0"/>
              <a:t>Босиљак</a:t>
            </a:r>
          </a:p>
          <a:p>
            <a:r>
              <a:rPr lang="ru-RU" sz="2800" dirty="0"/>
              <a:t>Со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3901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01E5E-3DE7-0199-8507-78DE1B1E0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5154"/>
          </a:xfrm>
        </p:spPr>
        <p:txBody>
          <a:bodyPr>
            <a:normAutofit fontScale="90000"/>
          </a:bodyPr>
          <a:lstStyle/>
          <a:p>
            <a:r>
              <a:rPr lang="sr-Cyrl-R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Latn-C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упе</a:t>
            </a:r>
            <a:r>
              <a:rPr lang="sr-Cyrl-R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чорбе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1B5C2-198C-20AE-8B02-7EA5D39E2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940280"/>
            <a:ext cx="10161918" cy="5840082"/>
          </a:xfrm>
        </p:spPr>
        <p:txBody>
          <a:bodyPr>
            <a:no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Latn-C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рема структури и саставу и ако испитамо главне методе припреме и добијања појединих струкура, увидећемо да се већина супа самостално групише </a:t>
            </a:r>
            <a:r>
              <a:rPr lang="sr-Cyrl-C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Latn-C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 категорије: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C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бистре,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C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природно густе 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C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згуснуте супе (чорбе).</a:t>
            </a:r>
            <a:r>
              <a:rPr lang="sr-Latn-C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sr-Latn-C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нашем народу задржао се обичај да се супе и чорбе обично послужују за ручак. </a:t>
            </a:r>
            <a:r>
              <a:rPr lang="sr-Cyrl-C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Французи обично почињу вечеру бистрим бујоном и супама, пасираним потажима или другим чорбама, док за ручак уместо супе узимају хладна предјела</a:t>
            </a:r>
            <a:endParaRPr lang="sr-Latn-RS" sz="3200" dirty="0"/>
          </a:p>
        </p:txBody>
      </p:sp>
      <p:pic>
        <p:nvPicPr>
          <p:cNvPr id="4" name="Picture 4" descr="Related image">
            <a:extLst>
              <a:ext uri="{FF2B5EF4-FFF2-40B4-BE49-F238E27FC236}">
                <a16:creationId xmlns:a16="http://schemas.microsoft.com/office/drawing/2014/main" id="{E4AD58DB-04AF-5C77-B96E-EF383DAFC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54" y="2564488"/>
            <a:ext cx="2807910" cy="188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42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15858-33AC-5941-CA3F-88201A2E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sr-Cyrl-RS" dirty="0"/>
              <a:t>Гаспаћо</a:t>
            </a:r>
            <a:endParaRPr lang="sr-Latn-RS" dirty="0"/>
          </a:p>
        </p:txBody>
      </p:sp>
      <p:sp>
        <p:nvSpPr>
          <p:cNvPr id="4" name="AutoShape 2" descr="Gaspaćo na baštenski način sa kriškama od belog luka - Recept | BonApeti.rs">
            <a:extLst>
              <a:ext uri="{FF2B5EF4-FFF2-40B4-BE49-F238E27FC236}">
                <a16:creationId xmlns:a16="http://schemas.microsoft.com/office/drawing/2014/main" id="{19443F13-F658-DEFA-3065-73C0A59B32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2052" name="Picture 4" descr="Томатный гаспачо по-андалузски пошаговый рецепт с фото">
            <a:extLst>
              <a:ext uri="{FF2B5EF4-FFF2-40B4-BE49-F238E27FC236}">
                <a16:creationId xmlns:a16="http://schemas.microsoft.com/office/drawing/2014/main" id="{75262677-5045-97BB-E30D-83A6225E01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725" y="1577"/>
            <a:ext cx="7410275" cy="690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4058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DA6F2-0D3B-4920-373A-9106B782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44162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r-Cyrl-RS" dirty="0"/>
              <a:t>Пашта фажол</a:t>
            </a:r>
            <a:endParaRPr lang="sr-Latn-R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35D1BE-D817-CD4A-2410-462864149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" y="1441622"/>
            <a:ext cx="5453448" cy="540290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  <a:t>500 г скуваног пасуља,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  <a:t>200 гр димљене меснате сланине,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  <a:t>1 мања главица црног лука,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  <a:t>3-4 чена белог лука,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  <a:t>1 шаргарепа,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  <a:t>1-2 стабљике целера,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  <a:t>200 гр макарона или пужића,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  <a:t>1-2 листа ловора,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  <a:t>2 дл сока или соса од парадајза или парадајз пелата,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  <a:t>везица першуновог листа,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  <a:t>2-3 кашике маслиновог уља,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  <a:t>со и бибер.</a:t>
            </a:r>
          </a:p>
          <a:p>
            <a:endParaRPr lang="sr-Latn-RS" dirty="0"/>
          </a:p>
        </p:txBody>
      </p:sp>
      <p:pic>
        <p:nvPicPr>
          <p:cNvPr id="1026" name="Picture 2" descr="pasta fazol 3">
            <a:extLst>
              <a:ext uri="{FF2B5EF4-FFF2-40B4-BE49-F238E27FC236}">
                <a16:creationId xmlns:a16="http://schemas.microsoft.com/office/drawing/2014/main" id="{C599138B-EE9D-B81F-D4B8-BD2F28F76CD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8692" y="13472"/>
            <a:ext cx="6903308" cy="69033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3452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ulligatawny Soup – Lentils.org">
            <a:extLst>
              <a:ext uri="{FF2B5EF4-FFF2-40B4-BE49-F238E27FC236}">
                <a16:creationId xmlns:a16="http://schemas.microsoft.com/office/drawing/2014/main" id="{B69BA51A-B249-CCEC-AA0B-93D18B511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0"/>
            <a:ext cx="1029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7A03FF-014D-6FB2-AF35-D18D3AED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70" y="365125"/>
            <a:ext cx="11164330" cy="1325563"/>
          </a:xfrm>
        </p:spPr>
        <p:txBody>
          <a:bodyPr/>
          <a:lstStyle/>
          <a:p>
            <a:r>
              <a:rPr lang="sr-Latn-RS" sz="4400" b="1" i="1" dirty="0">
                <a:solidFill>
                  <a:srgbClr val="1A0DAB"/>
                </a:solidFill>
                <a:latin typeface="Roboto" panose="02000000000000000000" pitchFamily="2" charset="0"/>
              </a:rPr>
              <a:t>M</a:t>
            </a:r>
            <a:r>
              <a:rPr lang="sr-Latn-RS" sz="4400" b="1" i="1" u="none" strike="noStrike" dirty="0">
                <a:solidFill>
                  <a:srgbClr val="1A0DAB"/>
                </a:solidFill>
                <a:effectLst/>
                <a:latin typeface="Roboto" panose="02000000000000000000" pitchFamily="2" charset="0"/>
              </a:rPr>
              <a:t>ulligatawny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428621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5448A-33FE-E173-EF66-DE5BC173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Минестроне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DB413-D44B-71A1-E223-5FF9E3F95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86" y="1326292"/>
            <a:ext cx="11796584" cy="553170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Потребне намирнице: 2 дл уља, 200 г празилука, 1 г бибера у зрну, 2 ком. ловоровог лишћа, 200 г шаргарепе, 200 г целера (корен), 100 г паштрнака, 100 г першуна (корен), 200 г кеља, 2 л месног фонда, 20 г соли, 200 г кромпира, 100 г шпагета, 100 г пасуља, 50 г парадајз пиреа, 100 г сира пармезана. Намирнице за пешт: 200 г парадајза свежег, 50 г суве сланине, 10 г белог лука, 1 веза – 20 г першуновог лишћа. Начин рада: Празилук одабрати, ољуштити и исећи на танке колутове. Шаргарепу, паштрнак, целер и першун корен опрати, ољуштити и исећи на танке листиће. Кромпир опрати, ољуштити и исећи на мале листиће дебљине 0,5 цм. Кељ опрати и исећи на коцкице 1,5x1,5 цм. Пасуљ, опрати, потопити и посебно скувати. Припремање пешта: Парадајз опрати, бланширати, ољуштити, одстранити семену ложу и ситно исећи. Бели лук, ољуштити и ситно исећи. Першуново лишће опрати и ситно исећи. Суву сланину ситно исећи. Ситно исечене намирнице саставити у компактну масу „пешт“. Припремити остале намирнице: уље, бибер у зрну, ловорово лишће, месни фонд, со, шпагете, пармезан. Термичка обрада-динстање-кување: У одговарајућу посуду на умерено загрејаном уљу, додати празилук, бибер у зрну и ловорово лишће. Када лук упола омекша, додати гарни букет, кељ и наставити са динстањем. Када поврће омекша налити месним фондом и наставити са динстањем-кувањем. Када минестра прокува смањити температуру грејног тела. Пошто намирнице омекшају за 60%, додати кромпир, шпагете, пасуљ и наставити са лаганим кувањем. Када се намирнице скувају за 90% посуду са минестром скинути на радни сто. Зачињавање минестрона: Мало прохлађен минестрон посолити, зачинити парадајз пиреом и пештом. Зачињен минестрон вратити на грејно тело, да прокува, а потом посуду са истим склонити са грејног тела. Чување минестрона до сервирања и сервирање: Минестрон се чува до сервирања у бен-мари. Минестрон за једну особу, сервира се у шољу за чорбу. Преко сервираног минестрона посути стругани сир пармезан. Сир пармезан се може сервирати и посебно у одговарајућу сосијеру. Минестрон за више особа, сервира се у супијери.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72764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4664B-E306-BABB-3F85-B59603383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3" y="518984"/>
            <a:ext cx="11835440" cy="6408027"/>
          </a:xfrm>
        </p:spPr>
        <p:txBody>
          <a:bodyPr>
            <a:normAutofit/>
          </a:bodyPr>
          <a:lstStyle/>
          <a:p>
            <a:r>
              <a:rPr lang="ru-RU" sz="3200" dirty="0"/>
              <a:t>Постоји широк избор намирница од којих се могу припремати укусне супе и чорбе: од разног врста меса, изнутрица, разних врста поврћа, ракова, риба, шкољки, жаба, дивљачи, млека и млечних производа, зачина, воћа итд. </a:t>
            </a:r>
            <a:endParaRPr lang="en-US" sz="3200" dirty="0"/>
          </a:p>
          <a:p>
            <a:r>
              <a:rPr lang="ru-RU" sz="3200" dirty="0"/>
              <a:t>Супе и чорбе могу се припремати од једне основне намирнице или од више врста комбинованих намирница. </a:t>
            </a:r>
            <a:endParaRPr lang="sr-Latn-RS" sz="3200" dirty="0"/>
          </a:p>
          <a:p>
            <a:r>
              <a:rPr lang="ru-RU" sz="3200" dirty="0"/>
              <a:t>Припремити укусну супу или чорбу, исто је као и припремити укусан сос. То значи да припремање супа и чорби тражи од кувара велико умеће, вештину, префињен и изоштрен укус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1094359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F4ED6-F79A-80D3-0667-93F343E78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69" y="138022"/>
            <a:ext cx="11878573" cy="6719977"/>
          </a:xfrm>
        </p:spPr>
        <p:txBody>
          <a:bodyPr>
            <a:normAutofit/>
          </a:bodyPr>
          <a:lstStyle/>
          <a:p>
            <a:pPr algn="just"/>
            <a:r>
              <a:rPr lang="sr-Cyrl-C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 супом се подразумева укусна слабија или јача течност која се добија кувањем: кланичног меса, костију, риба, ракова, поврћа, зачина и других намирница у води или у одговарајућем фонду.</a:t>
            </a:r>
          </a:p>
          <a:p>
            <a:pPr algn="just"/>
            <a:r>
              <a:rPr lang="sr-Cyrl-C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Овако широка дефиниција супе утицала је на поделу супа према </a:t>
            </a:r>
            <a:r>
              <a:rPr lang="sr-Cyrl-C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врсти меса и јачини. </a:t>
            </a:r>
            <a:r>
              <a:rPr lang="sr-Cyrl-C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нашем угоститељству под појмом супа подразумева се уска група супа – бистре супе, док европска гастрономија подразумева сва супичаста – течна јела која се једу кашиком. </a:t>
            </a:r>
          </a:p>
          <a:p>
            <a:pPr algn="just"/>
            <a:r>
              <a:rPr lang="sr-Cyrl-C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Иако супе не убрајамо у компликована јела, њихово припремање захтева пажњу и искуство. Приликом припремања супа посебну пажњу треба обратити на то да супе, заиста, имају све особине које одговарају њиховом називу и врсти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sr-Cyrl-C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Latn-RS" sz="36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380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29196-E8B3-09B8-CA2F-C87257F2C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405442"/>
            <a:ext cx="11473132" cy="6452558"/>
          </a:xfrm>
        </p:spPr>
        <p:txBody>
          <a:bodyPr/>
          <a:lstStyle/>
          <a:p>
            <a:r>
              <a:rPr lang="sr-Cyrl-C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Приликом сервирања супе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sr-Cyrl-C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морају се задовољити следећи критеријуми: </a:t>
            </a:r>
          </a:p>
          <a:p>
            <a:r>
              <a:rPr lang="sr-Cyrl-C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визуелни и естетски, </a:t>
            </a:r>
          </a:p>
          <a:p>
            <a:r>
              <a:rPr lang="sr-Cyrl-C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 није премасна, </a:t>
            </a:r>
          </a:p>
          <a:p>
            <a:r>
              <a:rPr lang="sr-Cyrl-C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 је укусна и да побуђује апетит, </a:t>
            </a:r>
          </a:p>
          <a:p>
            <a:r>
              <a:rPr lang="sr-Cyrl-C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 је температура при сервирању одговарајућа, </a:t>
            </a:r>
          </a:p>
          <a:p>
            <a:r>
              <a:rPr lang="sr-Cyrl-C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 су посуде, као и тањири загрејани и да сама супа и додатак одговарају према слагању и нормативима.</a:t>
            </a:r>
            <a:endParaRPr lang="sr-Latn-RS" dirty="0"/>
          </a:p>
        </p:txBody>
      </p:sp>
      <p:pic>
        <p:nvPicPr>
          <p:cNvPr id="4" name="Picture 4" descr="Image result for supa od mesa">
            <a:extLst>
              <a:ext uri="{FF2B5EF4-FFF2-40B4-BE49-F238E27FC236}">
                <a16:creationId xmlns:a16="http://schemas.microsoft.com/office/drawing/2014/main" id="{573752F2-6F36-94A7-86D7-FFF1A9ADE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678" y="4523376"/>
            <a:ext cx="4104456" cy="226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supa od kostiju">
            <a:extLst>
              <a:ext uri="{FF2B5EF4-FFF2-40B4-BE49-F238E27FC236}">
                <a16:creationId xmlns:a16="http://schemas.microsoft.com/office/drawing/2014/main" id="{81F8A5B3-A03D-A4B2-7FC8-960D25A41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437112"/>
            <a:ext cx="3776418" cy="226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bela corba">
            <a:extLst>
              <a:ext uri="{FF2B5EF4-FFF2-40B4-BE49-F238E27FC236}">
                <a16:creationId xmlns:a16="http://schemas.microsoft.com/office/drawing/2014/main" id="{69E2EFDB-48F9-57C6-9C67-A223EE024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435" y="4497935"/>
            <a:ext cx="3668806" cy="229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207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0825645-ABF6-2BD5-9CCA-97A8BEFDF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2" y="457200"/>
            <a:ext cx="4919576" cy="2234242"/>
          </a:xfrm>
        </p:spPr>
        <p:txBody>
          <a:bodyPr>
            <a:normAutofit fontScale="90000"/>
          </a:bodyPr>
          <a:lstStyle/>
          <a:p>
            <a:r>
              <a:rPr lang="sr-Cyrl-R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ПРЕМА КОЗИСТЕНЦИЈИ СУПЕ СЕ МОГУ ПОДЕЛИТИ НА:</a:t>
            </a:r>
            <a:br>
              <a:rPr lang="sr-Cyrl-R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dirty="0"/>
          </a:p>
        </p:txBody>
      </p:sp>
      <p:pic>
        <p:nvPicPr>
          <p:cNvPr id="5" name="Picture 10" descr="Image result for Supa od povrća">
            <a:extLst>
              <a:ext uri="{FF2B5EF4-FFF2-40B4-BE49-F238E27FC236}">
                <a16:creationId xmlns:a16="http://schemas.microsoft.com/office/drawing/2014/main" id="{721938EB-73CF-ABEE-A231-5B133C194F1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0" r="14460"/>
          <a:stretch/>
        </p:blipFill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41F01D-4703-494E-FAC7-6C231E572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3612" y="2249754"/>
            <a:ext cx="5019285" cy="1630160"/>
          </a:xfrm>
        </p:spPr>
        <p:txBody>
          <a:bodyPr>
            <a:normAutofit lnSpcReduction="10000"/>
          </a:bodyPr>
          <a:lstStyle/>
          <a:p>
            <a:r>
              <a:rPr lang="sr-Cyrl-RS" sz="6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Бистре </a:t>
            </a:r>
            <a:br>
              <a:rPr lang="sr-Cyrl-RS" sz="6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Густе</a:t>
            </a:r>
            <a:endParaRPr lang="en-US" sz="6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sz="6000" u="sng" dirty="0"/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EFAE873F-945A-C97D-72AF-70A6D42F53A0}"/>
              </a:ext>
            </a:extLst>
          </p:cNvPr>
          <p:cNvSpPr txBox="1">
            <a:spLocks/>
          </p:cNvSpPr>
          <p:nvPr/>
        </p:nvSpPr>
        <p:spPr>
          <a:xfrm>
            <a:off x="213758" y="3953771"/>
            <a:ext cx="5069139" cy="26540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C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Бистре или чисте супе могу се поделити према јачини. Јачина супе зависи од количине костију, меса и зачинског поврћа. </a:t>
            </a:r>
          </a:p>
          <a:p>
            <a:b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053209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>
            <a:extLst>
              <a:ext uri="{FF2B5EF4-FFF2-40B4-BE49-F238E27FC236}">
                <a16:creationId xmlns:a16="http://schemas.microsoft.com/office/drawing/2014/main" id="{D3BF3B40-1C19-41A9-5D67-F80FAE982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193" y="365125"/>
            <a:ext cx="6886056" cy="590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F5C7D5-1121-3E08-1B51-FEA9324DF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430"/>
          </a:xfrm>
        </p:spPr>
        <p:txBody>
          <a:bodyPr/>
          <a:lstStyle/>
          <a:p>
            <a:r>
              <a:rPr lang="sr-Cyrl-RS" dirty="0"/>
              <a:t>Групу бистрих супа чине: 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58B84-B12E-BCC2-9039-3B5E464DC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43" y="1483743"/>
            <a:ext cx="10784457" cy="4693220"/>
          </a:xfrm>
        </p:spPr>
        <p:txBody>
          <a:bodyPr>
            <a:normAutofit/>
          </a:bodyPr>
          <a:lstStyle/>
          <a:p>
            <a:r>
              <a:rPr lang="sr-Cyrl-RS" dirty="0"/>
              <a:t>супа од говеђег репа, </a:t>
            </a:r>
          </a:p>
          <a:p>
            <a:r>
              <a:rPr lang="sr-Cyrl-RS" dirty="0"/>
              <a:t>бистра супа од фазана – фазанке, </a:t>
            </a:r>
          </a:p>
          <a:p>
            <a:r>
              <a:rPr lang="sr-Cyrl-RS" dirty="0"/>
              <a:t>супа од говеђег меса, </a:t>
            </a:r>
          </a:p>
          <a:p>
            <a:r>
              <a:rPr lang="sr-Cyrl-RS" dirty="0"/>
              <a:t>пилећа – кокошија супа, </a:t>
            </a:r>
          </a:p>
          <a:p>
            <a:r>
              <a:rPr lang="sr-Cyrl-RS" dirty="0"/>
              <a:t>супа од рибљег меса, </a:t>
            </a:r>
          </a:p>
          <a:p>
            <a:r>
              <a:rPr lang="sr-Cyrl-RS" dirty="0"/>
              <a:t>супа од поврћа, </a:t>
            </a:r>
          </a:p>
          <a:p>
            <a:r>
              <a:rPr lang="sr-Cyrl-RS" dirty="0"/>
              <a:t>воћна супа, </a:t>
            </a:r>
          </a:p>
          <a:p>
            <a:r>
              <a:rPr lang="sr-Cyrl-RS" dirty="0"/>
              <a:t>супа од корњаче, </a:t>
            </a:r>
          </a:p>
          <a:p>
            <a:r>
              <a:rPr lang="sr-Cyrl-RS" dirty="0"/>
              <a:t>супа од плодова мора и др</a:t>
            </a:r>
            <a:r>
              <a:rPr lang="sr-Latn-R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202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4582</Words>
  <Application>Microsoft Office PowerPoint</Application>
  <PresentationFormat>Widescreen</PresentationFormat>
  <Paragraphs>257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-apple-system</vt:lpstr>
      <vt:lpstr>Arial</vt:lpstr>
      <vt:lpstr>Calibri</vt:lpstr>
      <vt:lpstr>Calibri Light</vt:lpstr>
      <vt:lpstr>Roboto</vt:lpstr>
      <vt:lpstr>Symbol</vt:lpstr>
      <vt:lpstr>Times New Roman</vt:lpstr>
      <vt:lpstr>Office Theme</vt:lpstr>
      <vt:lpstr>СУПЕ И ЧОРБE</vt:lpstr>
      <vt:lpstr>Супе и чорбе</vt:lpstr>
      <vt:lpstr>Супе и чорбе</vt:lpstr>
      <vt:lpstr>Супе и чорбе</vt:lpstr>
      <vt:lpstr>PowerPoint Presentation</vt:lpstr>
      <vt:lpstr>PowerPoint Presentation</vt:lpstr>
      <vt:lpstr>PowerPoint Presentation</vt:lpstr>
      <vt:lpstr>ПРЕМА КОЗИСТЕНЦИЈИ СУПЕ СЕ МОГУ ПОДЕЛИТИ НА:  </vt:lpstr>
      <vt:lpstr>Групу бистрих супа чине: </vt:lpstr>
      <vt:lpstr>Поделa према јачини</vt:lpstr>
      <vt:lpstr>ОБИЧНА БИСТРА СУПА - Bouillons</vt:lpstr>
      <vt:lpstr>Бујон</vt:lpstr>
      <vt:lpstr>ЈАКЕ БИСТРЕ СУПЕ - Consommes</vt:lpstr>
      <vt:lpstr>PowerPoint Presentation</vt:lpstr>
      <vt:lpstr>PowerPoint Presentation</vt:lpstr>
      <vt:lpstr>ЈАКЕ БИСТРЕ СУПЕ - Consommes</vt:lpstr>
      <vt:lpstr>ПОЈАЧАНЕ ЈАКЕ СУПЕ - Doubles consommes</vt:lpstr>
      <vt:lpstr>ПОЈАЧАНЕ ЈАКЕ СУПЕ - Doubles consommes</vt:lpstr>
      <vt:lpstr>ФЛАМБИРАЊЕ БИСТРИХ СУПА</vt:lpstr>
      <vt:lpstr>ХЛАДНА ЈАКА СУПА </vt:lpstr>
      <vt:lpstr>Хладне воћне супе</vt:lpstr>
      <vt:lpstr>Хладна воћна витаминска супа</vt:lpstr>
      <vt:lpstr>П О Т А Ж И – ГУСТЕ СУПЕ</vt:lpstr>
      <vt:lpstr>П О Т А Ж И – ГУСТЕ СУПЕ</vt:lpstr>
      <vt:lpstr>П О Т А Ж И – ГУСТЕ СУПЕ</vt:lpstr>
      <vt:lpstr>П О Т А Ж И – ГУСТЕ СУПЕ</vt:lpstr>
      <vt:lpstr>Велуте потажи</vt:lpstr>
      <vt:lpstr>Крем потажи</vt:lpstr>
      <vt:lpstr>Крем потаж бретон</vt:lpstr>
      <vt:lpstr>ПИРЕ ПОТАЖИ – ГУСТИ ПОТАЖИ</vt:lpstr>
      <vt:lpstr>Потаж од карфиола – ди бари </vt:lpstr>
      <vt:lpstr>Рагу потажи</vt:lpstr>
      <vt:lpstr>Чорбе</vt:lpstr>
      <vt:lpstr>Чорбе</vt:lpstr>
      <vt:lpstr>Подела чорби</vt:lpstr>
      <vt:lpstr>Телећа (јунећа или пилећа) рагу чорба</vt:lpstr>
      <vt:lpstr>Националне супе-чорбе</vt:lpstr>
      <vt:lpstr>Боршч </vt:lpstr>
      <vt:lpstr>Расолник</vt:lpstr>
      <vt:lpstr>Гаспаћо</vt:lpstr>
      <vt:lpstr>Пашта фажол</vt:lpstr>
      <vt:lpstr>Mulligatawny</vt:lpstr>
      <vt:lpstr>Минестроне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23</cp:revision>
  <dcterms:created xsi:type="dcterms:W3CDTF">2024-02-20T05:44:29Z</dcterms:created>
  <dcterms:modified xsi:type="dcterms:W3CDTF">2024-02-28T12:48:16Z</dcterms:modified>
</cp:coreProperties>
</file>