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7" r:id="rId9"/>
    <p:sldId id="269" r:id="rId10"/>
    <p:sldId id="265" r:id="rId11"/>
    <p:sldId id="268" r:id="rId12"/>
    <p:sldId id="266" r:id="rId13"/>
    <p:sldId id="270" r:id="rId14"/>
    <p:sldId id="262" r:id="rId15"/>
    <p:sldId id="263"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3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D585-871B-4310-3F3F-C36F189D3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D7B26D32-7BA4-1DCA-004E-BC5B2A0D9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D84B18B3-C7CF-9A04-2B7F-79028A6616AD}"/>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D22ECBB1-DB98-8F07-E551-2BE4A31EE02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D0DDB876-1661-B92F-B0AF-528D993F806B}"/>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209515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7A53-C2CD-1FF5-9DFF-C25A4A2E511D}"/>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FFA9FAE8-1859-99B2-69F7-432A86C21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E4775DF7-DA2F-F9D4-A2F8-FD69FA05D7B1}"/>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A7D94F20-A844-105A-636B-CC37B2D2A602}"/>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0E35B53-FDC7-1D4A-3BE6-B25956FC041A}"/>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109941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8F6E1-43CA-F43C-81FD-F3EE907BBE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C0291D00-B2F0-AD76-4111-DF34E2EE2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751A1C76-1A84-3756-B844-A5EDA39F2508}"/>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F95F26C8-E380-08F6-835F-569C8838AC2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DEAA213-F4F6-3628-7A99-4F694E8CBE41}"/>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283022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9E22-B635-5BFD-29A4-C6A61A397E48}"/>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2E3D6D2C-0B02-4B83-B6D7-7A471B13A7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8A3371DA-5C00-E005-0CF0-CB952C7A2782}"/>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C4A99295-230D-E921-AE6C-BDB6B49AF25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7CA4B19-9D8B-41D5-4D6B-26B0D29E03B1}"/>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376068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B3C5-7FDB-2FFF-8BB6-1C7621D90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FFA45C1-1C06-DFD6-5464-252D4BE65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A2833-2577-746A-1007-EA15145F6A96}"/>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AD2F887D-9D62-DDBE-3008-E0D1C0C5C1AE}"/>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644A8384-A3FD-22D5-90AB-50A4073E385E}"/>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344123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0A09-6BFB-3773-0506-91666911185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40B4AC7-4FCF-0D8B-8A95-C35008193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F6F9C3A9-86A0-7788-B9AB-F81718242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18AA7265-F89F-E4D2-D83E-6232C650A14B}"/>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6" name="Footer Placeholder 5">
            <a:extLst>
              <a:ext uri="{FF2B5EF4-FFF2-40B4-BE49-F238E27FC236}">
                <a16:creationId xmlns:a16="http://schemas.microsoft.com/office/drawing/2014/main" id="{C8F572FF-A1AC-98D0-5181-DADE1F4A1721}"/>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33222F37-1075-FEEF-D3EC-5E5FEE3BD9E9}"/>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233336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C26F-792D-8A3B-309B-472AAEFADC2A}"/>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1D2A8F14-EFC6-76A8-561D-74443D273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254065-2040-47AC-7A10-3FD978129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71A34D80-6C3D-12AC-239B-BFB474689C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AC8F6-2D7A-573F-8C21-1F20CB0C7B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488FDB19-DD45-F5CD-7E87-4ECE4A613055}"/>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8" name="Footer Placeholder 7">
            <a:extLst>
              <a:ext uri="{FF2B5EF4-FFF2-40B4-BE49-F238E27FC236}">
                <a16:creationId xmlns:a16="http://schemas.microsoft.com/office/drawing/2014/main" id="{CBC9534E-C754-16F4-0C7E-439908301709}"/>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180B54A6-164A-5A46-8521-B69BF979A773}"/>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131599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7DFF-3321-29F3-267E-C13A45E542A2}"/>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2D1AAE73-01CF-22D7-AFF5-C2BC3B2C77D9}"/>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4" name="Footer Placeholder 3">
            <a:extLst>
              <a:ext uri="{FF2B5EF4-FFF2-40B4-BE49-F238E27FC236}">
                <a16:creationId xmlns:a16="http://schemas.microsoft.com/office/drawing/2014/main" id="{22DA904E-C243-FF81-8F6B-95A4D745C636}"/>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CAFC26A8-2CE4-A61E-46E7-5C3A29F0A395}"/>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221145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20ECD-EDBE-4AFB-C693-5A3C64639A1C}"/>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3" name="Footer Placeholder 2">
            <a:extLst>
              <a:ext uri="{FF2B5EF4-FFF2-40B4-BE49-F238E27FC236}">
                <a16:creationId xmlns:a16="http://schemas.microsoft.com/office/drawing/2014/main" id="{D7FFE446-F7C1-4C24-2C3E-0EF3A2907A3A}"/>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928B577-0078-39CB-26B9-A142A90534B6}"/>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36140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D36F-D01E-D301-D014-33EAE6F6E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3B74272-6305-36AF-9C98-E50F16E1F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88584C28-0470-B4BA-FE5F-65D64B80B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462E4-DDAF-DA35-785E-D34F74211D27}"/>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6" name="Footer Placeholder 5">
            <a:extLst>
              <a:ext uri="{FF2B5EF4-FFF2-40B4-BE49-F238E27FC236}">
                <a16:creationId xmlns:a16="http://schemas.microsoft.com/office/drawing/2014/main" id="{EF940F37-295A-0778-DEB8-ABF3F388EA7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6EE771A4-C57F-3B2D-76EE-5F4A513A01C8}"/>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143222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C319-0017-4E77-4A45-BFAF68BF1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3C4A1DCE-1F87-0D75-AB69-56B06755C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7003C6BA-B59A-A062-1973-58B57D567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E8F9F-C2FE-4672-91FF-B1B0F736C272}"/>
              </a:ext>
            </a:extLst>
          </p:cNvPr>
          <p:cNvSpPr>
            <a:spLocks noGrp="1"/>
          </p:cNvSpPr>
          <p:nvPr>
            <p:ph type="dt" sz="half" idx="10"/>
          </p:nvPr>
        </p:nvSpPr>
        <p:spPr/>
        <p:txBody>
          <a:bodyPr/>
          <a:lstStyle/>
          <a:p>
            <a:fld id="{CB12673B-7C8C-49EC-A311-32999D17CCED}" type="datetimeFigureOut">
              <a:rPr lang="sr-Latn-RS" smtClean="0"/>
              <a:t>21.2.2024.</a:t>
            </a:fld>
            <a:endParaRPr lang="sr-Latn-RS"/>
          </a:p>
        </p:txBody>
      </p:sp>
      <p:sp>
        <p:nvSpPr>
          <p:cNvPr id="6" name="Footer Placeholder 5">
            <a:extLst>
              <a:ext uri="{FF2B5EF4-FFF2-40B4-BE49-F238E27FC236}">
                <a16:creationId xmlns:a16="http://schemas.microsoft.com/office/drawing/2014/main" id="{7046BCCD-891F-A7FC-D49A-5B142C5AD3BD}"/>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0FB2099B-3B65-BC19-1C56-92C4117712DD}"/>
              </a:ext>
            </a:extLst>
          </p:cNvPr>
          <p:cNvSpPr>
            <a:spLocks noGrp="1"/>
          </p:cNvSpPr>
          <p:nvPr>
            <p:ph type="sldNum" sz="quarter" idx="12"/>
          </p:nvPr>
        </p:nvSpPr>
        <p:spPr/>
        <p:txBody>
          <a:bodyPr/>
          <a:lstStyle/>
          <a:p>
            <a:fld id="{AFBE1673-7762-41FB-9D90-6F4F546136DC}" type="slidenum">
              <a:rPr lang="sr-Latn-RS" smtClean="0"/>
              <a:t>‹#›</a:t>
            </a:fld>
            <a:endParaRPr lang="sr-Latn-RS"/>
          </a:p>
        </p:txBody>
      </p:sp>
    </p:spTree>
    <p:extLst>
      <p:ext uri="{BB962C8B-B14F-4D97-AF65-F5344CB8AC3E}">
        <p14:creationId xmlns:p14="http://schemas.microsoft.com/office/powerpoint/2010/main" val="334611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6C624-D4A0-DF11-D538-D30761B24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C209D430-6B32-CBB5-53AA-F1B0E7F36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5608B30-A9EF-2513-4B5B-8240960E9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2673B-7C8C-49EC-A311-32999D17CCED}" type="datetimeFigureOut">
              <a:rPr lang="sr-Latn-RS" smtClean="0"/>
              <a:t>21.2.2024.</a:t>
            </a:fld>
            <a:endParaRPr lang="sr-Latn-RS"/>
          </a:p>
        </p:txBody>
      </p:sp>
      <p:sp>
        <p:nvSpPr>
          <p:cNvPr id="5" name="Footer Placeholder 4">
            <a:extLst>
              <a:ext uri="{FF2B5EF4-FFF2-40B4-BE49-F238E27FC236}">
                <a16:creationId xmlns:a16="http://schemas.microsoft.com/office/drawing/2014/main" id="{DDA566CC-B651-719D-30F4-A4FD9301D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592AF885-798B-8D54-3FE1-5D59AD27B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E1673-7762-41FB-9D90-6F4F546136DC}" type="slidenum">
              <a:rPr lang="sr-Latn-RS" smtClean="0"/>
              <a:t>‹#›</a:t>
            </a:fld>
            <a:endParaRPr lang="sr-Latn-RS"/>
          </a:p>
        </p:txBody>
      </p:sp>
    </p:spTree>
    <p:extLst>
      <p:ext uri="{BB962C8B-B14F-4D97-AF65-F5344CB8AC3E}">
        <p14:creationId xmlns:p14="http://schemas.microsoft.com/office/powerpoint/2010/main" val="4157826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E57D38-DA88-1038-043D-61CFA5D4D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35AEC1-DA94-1FBD-553D-28D436E87D4C}"/>
              </a:ext>
            </a:extLst>
          </p:cNvPr>
          <p:cNvSpPr>
            <a:spLocks noGrp="1"/>
          </p:cNvSpPr>
          <p:nvPr>
            <p:ph type="ctrTitle"/>
          </p:nvPr>
        </p:nvSpPr>
        <p:spPr>
          <a:xfrm>
            <a:off x="1963947" y="4555677"/>
            <a:ext cx="9144000" cy="1103251"/>
          </a:xfrm>
        </p:spPr>
        <p:txBody>
          <a:bodyPr/>
          <a:lstStyle/>
          <a:p>
            <a:r>
              <a:rPr lang="sr-Cyrl-RS" sz="6000" b="1" dirty="0">
                <a:solidFill>
                  <a:srgbClr val="FF0000"/>
                </a:solidFill>
                <a:highlight>
                  <a:srgbClr val="00FF00"/>
                </a:highlight>
              </a:rPr>
              <a:t>Гушчија џигерица</a:t>
            </a:r>
            <a:endParaRPr lang="sr-Latn-RS" b="1" dirty="0">
              <a:solidFill>
                <a:srgbClr val="FF0000"/>
              </a:solidFill>
              <a:highlight>
                <a:srgbClr val="00FF00"/>
              </a:highlight>
            </a:endParaRPr>
          </a:p>
        </p:txBody>
      </p:sp>
      <p:sp>
        <p:nvSpPr>
          <p:cNvPr id="3" name="TextBox 2">
            <a:extLst>
              <a:ext uri="{FF2B5EF4-FFF2-40B4-BE49-F238E27FC236}">
                <a16:creationId xmlns:a16="http://schemas.microsoft.com/office/drawing/2014/main" id="{5C6D6BD1-D9EE-BCAC-5B16-85D7FB1CE658}"/>
              </a:ext>
            </a:extLst>
          </p:cNvPr>
          <p:cNvSpPr txBox="1"/>
          <p:nvPr/>
        </p:nvSpPr>
        <p:spPr>
          <a:xfrm>
            <a:off x="2863970" y="6418053"/>
            <a:ext cx="6642340" cy="369332"/>
          </a:xfrm>
          <a:prstGeom prst="rect">
            <a:avLst/>
          </a:prstGeom>
          <a:noFill/>
        </p:spPr>
        <p:txBody>
          <a:bodyPr wrap="square">
            <a:spAutoFit/>
          </a:bodyPr>
          <a:lstStyle/>
          <a:p>
            <a:pPr lvl="2"/>
            <a:r>
              <a:rPr lang="sr-Cyrl-RS" sz="1800" b="1" dirty="0">
                <a:ln w="0">
                  <a:solidFill>
                    <a:schemeClr val="tx1"/>
                  </a:solidFill>
                </a:ln>
                <a:solidFill>
                  <a:srgbClr val="FF0000"/>
                </a:solidFill>
                <a:effectLst>
                  <a:outerShdw blurRad="38100" dist="25400" dir="5400000" algn="ctr" rotWithShape="0">
                    <a:srgbClr val="6E747A">
                      <a:alpha val="43000"/>
                    </a:srgbClr>
                  </a:outerShdw>
                </a:effectLst>
                <a:highlight>
                  <a:srgbClr val="00FF00"/>
                </a:highlight>
              </a:rPr>
              <a:t>др </a:t>
            </a:r>
            <a:r>
              <a:rPr lang="ru-RU" sz="1800" b="1" spc="50" dirty="0">
                <a:ln w="9525" cmpd="sng">
                  <a:solidFill>
                    <a:schemeClr val="tx1"/>
                  </a:solidFill>
                  <a:prstDash val="solid"/>
                </a:ln>
                <a:solidFill>
                  <a:srgbClr val="FF0000"/>
                </a:solidFill>
                <a:effectLst>
                  <a:glow rad="38100">
                    <a:schemeClr val="accent1">
                      <a:alpha val="40000"/>
                    </a:schemeClr>
                  </a:glow>
                </a:effectLst>
                <a:highlight>
                  <a:srgbClr val="00FF00"/>
                </a:highlight>
              </a:rPr>
              <a:t>Гордана Јовановић</a:t>
            </a:r>
            <a:r>
              <a:rPr lang="en-US" sz="1800" b="1" spc="50" dirty="0">
                <a:ln w="9525" cmpd="sng">
                  <a:solidFill>
                    <a:schemeClr val="tx1"/>
                  </a:solidFill>
                  <a:prstDash val="solid"/>
                </a:ln>
                <a:solidFill>
                  <a:srgbClr val="FF0000"/>
                </a:solidFill>
                <a:effectLst>
                  <a:glow rad="38100">
                    <a:schemeClr val="accent1">
                      <a:alpha val="40000"/>
                    </a:schemeClr>
                  </a:glow>
                </a:effectLst>
                <a:highlight>
                  <a:srgbClr val="00FF00"/>
                </a:highlight>
              </a:rPr>
              <a:t>,</a:t>
            </a:r>
            <a:r>
              <a:rPr lang="sr-Cyrl-RS" sz="1800" dirty="0">
                <a:ln w="0">
                  <a:solidFill>
                    <a:schemeClr val="tx1"/>
                  </a:solidFill>
                </a:ln>
                <a:solidFill>
                  <a:srgbClr val="FF0000"/>
                </a:solidFill>
                <a:effectLst>
                  <a:outerShdw blurRad="38100" dist="25400" dir="5400000" algn="ctr" rotWithShape="0">
                    <a:srgbClr val="6E747A">
                      <a:alpha val="43000"/>
                    </a:srgbClr>
                  </a:outerShdw>
                </a:effectLst>
                <a:highlight>
                  <a:srgbClr val="00FF00"/>
                </a:highlight>
              </a:rPr>
              <a:t> </a:t>
            </a:r>
            <a:r>
              <a:rPr lang="sr-Cyrl-RS" sz="1800" b="1" dirty="0">
                <a:ln w="0">
                  <a:solidFill>
                    <a:schemeClr val="tx1"/>
                  </a:solidFill>
                </a:ln>
                <a:solidFill>
                  <a:srgbClr val="FF0000"/>
                </a:solidFill>
                <a:effectLst>
                  <a:outerShdw blurRad="38100" dist="25400" dir="5400000" algn="ctr" rotWithShape="0">
                    <a:srgbClr val="6E747A">
                      <a:alpha val="43000"/>
                    </a:srgbClr>
                  </a:outerShdw>
                </a:effectLst>
                <a:highlight>
                  <a:srgbClr val="00FF00"/>
                </a:highlight>
              </a:rPr>
              <a:t>професор струковних студија</a:t>
            </a:r>
            <a:r>
              <a:rPr lang="ru-RU" sz="1800" b="1" spc="50" dirty="0">
                <a:ln w="9525" cmpd="sng">
                  <a:solidFill>
                    <a:schemeClr val="tx1"/>
                  </a:solidFill>
                  <a:prstDash val="solid"/>
                </a:ln>
                <a:solidFill>
                  <a:srgbClr val="FF0000"/>
                </a:solidFill>
                <a:effectLst>
                  <a:glow rad="38100">
                    <a:schemeClr val="accent1">
                      <a:alpha val="40000"/>
                    </a:schemeClr>
                  </a:glow>
                </a:effectLst>
                <a:highlight>
                  <a:srgbClr val="00FF00"/>
                </a:highlight>
              </a:rPr>
              <a:t>  </a:t>
            </a:r>
          </a:p>
        </p:txBody>
      </p:sp>
      <p:pic>
        <p:nvPicPr>
          <p:cNvPr id="4" name="Picture 3">
            <a:extLst>
              <a:ext uri="{FF2B5EF4-FFF2-40B4-BE49-F238E27FC236}">
                <a16:creationId xmlns:a16="http://schemas.microsoft.com/office/drawing/2014/main" id="{3953E5F3-1EB0-82E5-CA35-FD76D1FE9652}"/>
              </a:ext>
            </a:extLst>
          </p:cNvPr>
          <p:cNvPicPr>
            <a:picLocks noChangeAspect="1"/>
          </p:cNvPicPr>
          <p:nvPr/>
        </p:nvPicPr>
        <p:blipFill>
          <a:blip r:embed="rId3"/>
          <a:stretch>
            <a:fillRect/>
          </a:stretch>
        </p:blipFill>
        <p:spPr>
          <a:xfrm>
            <a:off x="4399114" y="-89246"/>
            <a:ext cx="4273666" cy="1219306"/>
          </a:xfrm>
          <a:prstGeom prst="rect">
            <a:avLst/>
          </a:prstGeom>
        </p:spPr>
      </p:pic>
    </p:spTree>
    <p:extLst>
      <p:ext uri="{BB962C8B-B14F-4D97-AF65-F5344CB8AC3E}">
        <p14:creationId xmlns:p14="http://schemas.microsoft.com/office/powerpoint/2010/main" val="229128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6F74-4DA6-E59E-D50F-AB151579D1B3}"/>
              </a:ext>
            </a:extLst>
          </p:cNvPr>
          <p:cNvSpPr>
            <a:spLocks noGrp="1"/>
          </p:cNvSpPr>
          <p:nvPr>
            <p:ph type="title"/>
          </p:nvPr>
        </p:nvSpPr>
        <p:spPr/>
        <p:txBody>
          <a:bodyPr/>
          <a:lstStyle/>
          <a:p>
            <a:r>
              <a:rPr lang="sr-Cyrl-RS" dirty="0"/>
              <a:t>Паштета</a:t>
            </a:r>
            <a:endParaRPr lang="sr-Latn-RS" dirty="0"/>
          </a:p>
        </p:txBody>
      </p:sp>
      <p:pic>
        <p:nvPicPr>
          <p:cNvPr id="4" name="Picture 4" descr="Recept dana: Guščija pašteta">
            <a:extLst>
              <a:ext uri="{FF2B5EF4-FFF2-40B4-BE49-F238E27FC236}">
                <a16:creationId xmlns:a16="http://schemas.microsoft.com/office/drawing/2014/main" id="{87CDE53F-4C6F-F921-9CD5-4C67CA320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944" y="-62241"/>
            <a:ext cx="3298166" cy="21987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5F8F2B-D7E5-9E7A-1A07-A8B18A285A59}"/>
              </a:ext>
            </a:extLst>
          </p:cNvPr>
          <p:cNvSpPr>
            <a:spLocks noGrp="1"/>
          </p:cNvSpPr>
          <p:nvPr>
            <p:ph idx="1"/>
          </p:nvPr>
        </p:nvSpPr>
        <p:spPr>
          <a:xfrm>
            <a:off x="94891" y="1524000"/>
            <a:ext cx="11258910" cy="5181600"/>
          </a:xfrm>
        </p:spPr>
        <p:txBody>
          <a:bodyPr>
            <a:normAutofit lnSpcReduction="10000"/>
          </a:bodyPr>
          <a:lstStyle/>
          <a:p>
            <a:r>
              <a:rPr lang="sr-Cyrl-RS" dirty="0"/>
              <a:t>Намаз прављен од џигерице (млевеног меса) и масноће</a:t>
            </a:r>
          </a:p>
          <a:p>
            <a:r>
              <a:rPr lang="sr-Cyrl-RS" dirty="0"/>
              <a:t>Послужује се као предјело</a:t>
            </a:r>
          </a:p>
          <a:p>
            <a:r>
              <a:rPr lang="sr-Cyrl-RS" dirty="0"/>
              <a:t>Најчешће се припрема од џигерице уз додатак масноће, поврћа, зачина, вина и др намирница</a:t>
            </a:r>
          </a:p>
          <a:p>
            <a:r>
              <a:rPr lang="sr-Cyrl-RS" dirty="0"/>
              <a:t>У Француској и Белгији, припрема се у хрскавој кори од теста, као пита или векна (паштета у хлебу)</a:t>
            </a:r>
          </a:p>
          <a:p>
            <a:r>
              <a:rPr lang="sr-Cyrl-RS" dirty="0"/>
              <a:t>Може се припремати у терину (или другим калупима)</a:t>
            </a:r>
          </a:p>
          <a:p>
            <a:r>
              <a:rPr lang="sr-Cyrl-RS" dirty="0"/>
              <a:t>У Холандији, Немачкој и Аустрији, паштета од џигерице се спрема као кувана кобасица  (</a:t>
            </a:r>
            <a:r>
              <a:rPr lang="sr-Latn-RS" dirty="0"/>
              <a:t>liver wurst)</a:t>
            </a:r>
          </a:p>
          <a:p>
            <a:r>
              <a:rPr lang="sr-Cyrl-RS" dirty="0"/>
              <a:t>У Русији и Украјини џигерица се кува и претвара у паштету уз додатак маслаца. Сервира се на површини хлеба, обично са малим листом мирођије на врху </a:t>
            </a:r>
            <a:endParaRPr lang="sr-Latn-RS" dirty="0"/>
          </a:p>
        </p:txBody>
      </p:sp>
    </p:spTree>
    <p:extLst>
      <p:ext uri="{BB962C8B-B14F-4D97-AF65-F5344CB8AC3E}">
        <p14:creationId xmlns:p14="http://schemas.microsoft.com/office/powerpoint/2010/main" val="266532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A7064F-D556-5486-8AA1-5F361C572DE2}"/>
              </a:ext>
            </a:extLst>
          </p:cNvPr>
          <p:cNvPicPr>
            <a:picLocks noChangeAspect="1"/>
          </p:cNvPicPr>
          <p:nvPr/>
        </p:nvPicPr>
        <p:blipFill>
          <a:blip r:embed="rId2"/>
          <a:stretch>
            <a:fillRect/>
          </a:stretch>
        </p:blipFill>
        <p:spPr>
          <a:xfrm>
            <a:off x="4334567" y="168877"/>
            <a:ext cx="8186947" cy="6520248"/>
          </a:xfrm>
          <a:prstGeom prst="rect">
            <a:avLst/>
          </a:prstGeom>
        </p:spPr>
      </p:pic>
      <p:sp>
        <p:nvSpPr>
          <p:cNvPr id="3" name="Content Placeholder 2">
            <a:extLst>
              <a:ext uri="{FF2B5EF4-FFF2-40B4-BE49-F238E27FC236}">
                <a16:creationId xmlns:a16="http://schemas.microsoft.com/office/drawing/2014/main" id="{44BD57DE-116C-1873-1BF7-2DBE2DADD7D2}"/>
              </a:ext>
            </a:extLst>
          </p:cNvPr>
          <p:cNvSpPr>
            <a:spLocks noGrp="1"/>
          </p:cNvSpPr>
          <p:nvPr>
            <p:ph idx="1"/>
          </p:nvPr>
        </p:nvSpPr>
        <p:spPr>
          <a:xfrm>
            <a:off x="378941" y="700216"/>
            <a:ext cx="11491783" cy="5988908"/>
          </a:xfrm>
        </p:spPr>
        <p:txBody>
          <a:bodyPr/>
          <a:lstStyle/>
          <a:p>
            <a:r>
              <a:rPr lang="sr-Cyrl-RS" dirty="0"/>
              <a:t>У Француској се реч паштета користи на три начина</a:t>
            </a:r>
          </a:p>
          <a:p>
            <a:pPr lvl="1"/>
            <a:r>
              <a:rPr lang="sr-Cyrl-RS" dirty="0"/>
              <a:t>Паштета</a:t>
            </a:r>
          </a:p>
          <a:p>
            <a:pPr lvl="1"/>
            <a:r>
              <a:rPr lang="sr-Cyrl-RS" dirty="0"/>
              <a:t>Паштета у тесту</a:t>
            </a:r>
          </a:p>
          <a:p>
            <a:pPr lvl="1"/>
            <a:r>
              <a:rPr lang="sr-Cyrl-RS" dirty="0"/>
              <a:t>Паштета у терину</a:t>
            </a:r>
            <a:endParaRPr lang="sr-Latn-RS" dirty="0"/>
          </a:p>
          <a:p>
            <a:r>
              <a:rPr lang="sr-Cyrl-RS" dirty="0">
                <a:highlight>
                  <a:srgbClr val="008000"/>
                </a:highlight>
              </a:rPr>
              <a:t>Паштета у тесту</a:t>
            </a:r>
          </a:p>
          <a:p>
            <a:pPr lvl="1"/>
            <a:r>
              <a:rPr lang="sr-Cyrl-RS" dirty="0"/>
              <a:t>Лиснато тесто са путером</a:t>
            </a:r>
          </a:p>
          <a:p>
            <a:pPr lvl="1"/>
            <a:r>
              <a:rPr lang="sr-Cyrl-RS" dirty="0"/>
              <a:t>Слано бриош тесто</a:t>
            </a:r>
          </a:p>
          <a:p>
            <a:pPr lvl="1"/>
            <a:r>
              <a:rPr lang="sr-Cyrl-RS" dirty="0"/>
              <a:t>Служи се топла или хладна</a:t>
            </a:r>
          </a:p>
          <a:p>
            <a:pPr lvl="1"/>
            <a:endParaRPr lang="sr-Cyrl-RS" dirty="0"/>
          </a:p>
          <a:p>
            <a:pPr lvl="1"/>
            <a:r>
              <a:rPr lang="sr-Cyrl-RS" dirty="0">
                <a:highlight>
                  <a:srgbClr val="FF0000"/>
                </a:highlight>
              </a:rPr>
              <a:t>Паштета у терину</a:t>
            </a:r>
          </a:p>
          <a:p>
            <a:pPr lvl="1"/>
            <a:r>
              <a:rPr lang="sr-Cyrl-RS" dirty="0"/>
              <a:t>Јело припремљено у посуди (терин), обложено сланином и печено у рерни</a:t>
            </a:r>
          </a:p>
          <a:p>
            <a:pPr lvl="1"/>
            <a:r>
              <a:rPr lang="sr-Cyrl-RS" dirty="0"/>
              <a:t>Служи се увек топло</a:t>
            </a:r>
          </a:p>
          <a:p>
            <a:pPr lvl="1"/>
            <a:endParaRPr lang="sr-Cyrl-RS" dirty="0"/>
          </a:p>
          <a:p>
            <a:pPr lvl="1"/>
            <a:endParaRPr lang="sr-Cyrl-RS" dirty="0"/>
          </a:p>
          <a:p>
            <a:pPr lvl="1"/>
            <a:endParaRPr lang="sr-Cyrl-RS" dirty="0"/>
          </a:p>
          <a:p>
            <a:pPr lvl="1"/>
            <a:endParaRPr lang="sr-Cyrl-RS" dirty="0"/>
          </a:p>
          <a:p>
            <a:endParaRPr lang="sr-Latn-RS" dirty="0"/>
          </a:p>
        </p:txBody>
      </p:sp>
    </p:spTree>
    <p:extLst>
      <p:ext uri="{BB962C8B-B14F-4D97-AF65-F5344CB8AC3E}">
        <p14:creationId xmlns:p14="http://schemas.microsoft.com/office/powerpoint/2010/main" val="131542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905C-8519-BBB3-493A-DC5BDF18E0C2}"/>
              </a:ext>
            </a:extLst>
          </p:cNvPr>
          <p:cNvSpPr>
            <a:spLocks noGrp="1"/>
          </p:cNvSpPr>
          <p:nvPr>
            <p:ph type="title"/>
          </p:nvPr>
        </p:nvSpPr>
        <p:spPr>
          <a:xfrm>
            <a:off x="398220" y="160638"/>
            <a:ext cx="5550093" cy="1325563"/>
          </a:xfrm>
        </p:spPr>
        <p:txBody>
          <a:bodyPr/>
          <a:lstStyle/>
          <a:p>
            <a:r>
              <a:rPr lang="sr-Cyrl-RS" dirty="0"/>
              <a:t>Паштета од  џигерице </a:t>
            </a:r>
            <a:endParaRPr lang="sr-Latn-RS" dirty="0"/>
          </a:p>
        </p:txBody>
      </p:sp>
      <p:pic>
        <p:nvPicPr>
          <p:cNvPr id="2056" name="Picture 8" descr="Pâté de Foie Gras History and French Law">
            <a:extLst>
              <a:ext uri="{FF2B5EF4-FFF2-40B4-BE49-F238E27FC236}">
                <a16:creationId xmlns:a16="http://schemas.microsoft.com/office/drawing/2014/main" id="{E2741FB3-BB10-A1A0-2EBA-0A0D4B358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374" y="1486201"/>
            <a:ext cx="7760099" cy="52111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E96A8D-6681-F2F4-DA69-FEE96C6E2A3C}"/>
              </a:ext>
            </a:extLst>
          </p:cNvPr>
          <p:cNvSpPr>
            <a:spLocks noGrp="1"/>
          </p:cNvSpPr>
          <p:nvPr>
            <p:ph idx="1"/>
          </p:nvPr>
        </p:nvSpPr>
        <p:spPr>
          <a:xfrm>
            <a:off x="354228" y="1414021"/>
            <a:ext cx="10515600" cy="5283341"/>
          </a:xfrm>
        </p:spPr>
        <p:txBody>
          <a:bodyPr>
            <a:normAutofit/>
          </a:bodyPr>
          <a:lstStyle/>
          <a:p>
            <a:r>
              <a:rPr lang="sr-Cyrl-RS" sz="3200" dirty="0"/>
              <a:t>Састојци</a:t>
            </a:r>
          </a:p>
          <a:p>
            <a:r>
              <a:rPr lang="sr-Cyrl-RS" sz="3200" dirty="0"/>
              <a:t>6 џигерица и срца, 2 кашике вермута</a:t>
            </a:r>
          </a:p>
          <a:p>
            <a:r>
              <a:rPr lang="sr-Cyrl-RS" sz="3200" dirty="0"/>
              <a:t>1 тврдо кувано јаје, 1-2 кашике мајонеза или омекшалог маслаца</a:t>
            </a:r>
          </a:p>
          <a:p>
            <a:r>
              <a:rPr lang="sr-Cyrl-RS" sz="3200" dirty="0"/>
              <a:t>Со, бибер, ситно млевен црни лук</a:t>
            </a:r>
          </a:p>
          <a:p>
            <a:r>
              <a:rPr lang="sr-Cyrl-RS" sz="3200" dirty="0"/>
              <a:t>Џигерице и срца кувати у води са додатком црног лука. Када омекшају, уситнити у блендеру са додатком тврдо куваног јајета, па додати вермут, мајонез и зачине</a:t>
            </a:r>
          </a:p>
          <a:p>
            <a:r>
              <a:rPr lang="sr-Cyrl-RS" sz="3200" dirty="0"/>
              <a:t>Сервирати расхлађено у керамичким посудама</a:t>
            </a:r>
            <a:endParaRPr lang="sr-Latn-RS" sz="3200" dirty="0"/>
          </a:p>
        </p:txBody>
      </p:sp>
    </p:spTree>
    <p:extLst>
      <p:ext uri="{BB962C8B-B14F-4D97-AF65-F5344CB8AC3E}">
        <p14:creationId xmlns:p14="http://schemas.microsoft.com/office/powerpoint/2010/main" val="379568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E721-656A-8271-2CE3-47E51C5F2D78}"/>
              </a:ext>
            </a:extLst>
          </p:cNvPr>
          <p:cNvSpPr>
            <a:spLocks noGrp="1"/>
          </p:cNvSpPr>
          <p:nvPr>
            <p:ph type="title"/>
          </p:nvPr>
        </p:nvSpPr>
        <p:spPr>
          <a:xfrm>
            <a:off x="838200" y="365126"/>
            <a:ext cx="10515600" cy="689318"/>
          </a:xfrm>
        </p:spPr>
        <p:txBody>
          <a:bodyPr>
            <a:normAutofit fontScale="90000"/>
          </a:bodyPr>
          <a:lstStyle/>
          <a:p>
            <a:r>
              <a:rPr lang="sr-Cyrl-RS" dirty="0"/>
              <a:t>Мус</a:t>
            </a:r>
            <a:endParaRPr lang="sr-Latn-RS" dirty="0"/>
          </a:p>
        </p:txBody>
      </p:sp>
      <p:sp>
        <p:nvSpPr>
          <p:cNvPr id="3" name="Content Placeholder 2">
            <a:extLst>
              <a:ext uri="{FF2B5EF4-FFF2-40B4-BE49-F238E27FC236}">
                <a16:creationId xmlns:a16="http://schemas.microsoft.com/office/drawing/2014/main" id="{306F8D10-14F7-2536-2DE5-FB236C52AE6D}"/>
              </a:ext>
            </a:extLst>
          </p:cNvPr>
          <p:cNvSpPr>
            <a:spLocks noGrp="1"/>
          </p:cNvSpPr>
          <p:nvPr>
            <p:ph idx="1"/>
          </p:nvPr>
        </p:nvSpPr>
        <p:spPr>
          <a:xfrm>
            <a:off x="276046" y="1190445"/>
            <a:ext cx="11697418" cy="5889977"/>
          </a:xfrm>
        </p:spPr>
        <p:txBody>
          <a:bodyPr>
            <a:normAutofit/>
          </a:bodyPr>
          <a:lstStyle/>
          <a:p>
            <a:r>
              <a:rPr lang="sr-Cyrl-RS" sz="3200" dirty="0"/>
              <a:t>Једноставан за припремање</a:t>
            </a:r>
          </a:p>
          <a:p>
            <a:r>
              <a:rPr lang="sr-Cyrl-RS" sz="3200" dirty="0"/>
              <a:t>Састоји се од намирница које се сједињавају жицом или се мељу у блендеру а затим спајају</a:t>
            </a:r>
          </a:p>
          <a:p>
            <a:r>
              <a:rPr lang="sr-Cyrl-RS" sz="3200" dirty="0"/>
              <a:t>Често се обликују у формама и  обично се сервирају хладни</a:t>
            </a:r>
            <a:endParaRPr lang="sr-Latn-RS" sz="3200" dirty="0"/>
          </a:p>
        </p:txBody>
      </p:sp>
    </p:spTree>
    <p:extLst>
      <p:ext uri="{BB962C8B-B14F-4D97-AF65-F5344CB8AC3E}">
        <p14:creationId xmlns:p14="http://schemas.microsoft.com/office/powerpoint/2010/main" val="390531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3549-E6D7-538B-E562-1FCC65B1168E}"/>
              </a:ext>
            </a:extLst>
          </p:cNvPr>
          <p:cNvSpPr>
            <a:spLocks noGrp="1"/>
          </p:cNvSpPr>
          <p:nvPr>
            <p:ph type="title"/>
          </p:nvPr>
        </p:nvSpPr>
        <p:spPr>
          <a:xfrm>
            <a:off x="838200" y="365125"/>
            <a:ext cx="10515600" cy="557513"/>
          </a:xfrm>
        </p:spPr>
        <p:txBody>
          <a:bodyPr>
            <a:normAutofit fontScale="90000"/>
          </a:bodyPr>
          <a:lstStyle/>
          <a:p>
            <a:r>
              <a:rPr lang="ru-RU" dirty="0"/>
              <a:t>Крем потаж од гушчије џигерице </a:t>
            </a:r>
            <a:endParaRPr lang="sr-Latn-RS" dirty="0"/>
          </a:p>
        </p:txBody>
      </p:sp>
      <p:sp>
        <p:nvSpPr>
          <p:cNvPr id="3" name="Content Placeholder 2">
            <a:extLst>
              <a:ext uri="{FF2B5EF4-FFF2-40B4-BE49-F238E27FC236}">
                <a16:creationId xmlns:a16="http://schemas.microsoft.com/office/drawing/2014/main" id="{CC7BA657-9534-9BA5-EB70-7EC4272A79B8}"/>
              </a:ext>
            </a:extLst>
          </p:cNvPr>
          <p:cNvSpPr>
            <a:spLocks noGrp="1"/>
          </p:cNvSpPr>
          <p:nvPr>
            <p:ph idx="1"/>
          </p:nvPr>
        </p:nvSpPr>
        <p:spPr>
          <a:xfrm>
            <a:off x="172995" y="1161534"/>
            <a:ext cx="11862486" cy="5696465"/>
          </a:xfrm>
        </p:spPr>
        <p:txBody>
          <a:bodyPr>
            <a:normAutofit fontScale="85000" lnSpcReduction="20000"/>
          </a:bodyPr>
          <a:lstStyle/>
          <a:p>
            <a:r>
              <a:rPr lang="ru-RU" dirty="0"/>
              <a:t>Потребне намирнице: 300 г гушчије џигерице, 2 л фонда 2 дл уља, 100 г црног лука, 50 г брашна, 3 дл млека, млевени бибер, ½ струганог морског орашчића, 1 ловоров лист, 20 г соли. За легир: 1 веза – 20 г першуновог лишћа, 3 дл слатке павлаке, 3 комада – 90 г жуманца. За уложак: 300 г препеченог хлеба. Начин рада: Гушчју џигерицу очистити од сувишне масноће, опни и жилица. Потом је потопити у слатко млеко. Одлежану гушчију џигерицу извадити из млека, ставити у одговарајућу посуду, додати ситно исечен црни лук, лист ловора, налити фондом и кувати око пола сата. Кад џигерица омекша потаж повезати светлом запршком. Запржавање: У одговарајућу посуду на умерено загрејаном уљу упржавати брашно до златно румене боје, повезати потаж и наставити са докувавањем, док се не изгуби мирис брашна (10 до 15 минута). Пасирање потажа: Посуду са потажом склонити са грејног тела и пропасирати два пута. Зачињавање потажа: Пропасиран потаж посолити, зачинити млевеним бибером и струганим морским орашчићем. Зачињен потаж од гушчије џигерице чувати у бен-мари до сервирања. Припремање улошка:Са хлеба одстранити кору, а хлеб исећи на коцкице 1x1 цм – крутоне, пропржити на бутеру до златножуте боје и до сервирања чувати на сувом месту. Припремање легира: У одговарајућу чинију спојити слатку павлаку, жуманца и ситно исечено першуново лишће. Сервирање и легирање: У шољу за супу сложити коцкице – крутоне хлеба, додати мало потажа, потом легир, измешати и залити топлим потажом. Потаж од гушчије џигерице, за више особа, сервира се у супијери на исти начин.</a:t>
            </a:r>
            <a:endParaRPr lang="sr-Latn-RS" dirty="0"/>
          </a:p>
        </p:txBody>
      </p:sp>
    </p:spTree>
    <p:extLst>
      <p:ext uri="{BB962C8B-B14F-4D97-AF65-F5344CB8AC3E}">
        <p14:creationId xmlns:p14="http://schemas.microsoft.com/office/powerpoint/2010/main" val="231886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FD36-2AFC-419D-C637-4A24234E1059}"/>
              </a:ext>
            </a:extLst>
          </p:cNvPr>
          <p:cNvSpPr>
            <a:spLocks noGrp="1"/>
          </p:cNvSpPr>
          <p:nvPr>
            <p:ph type="title"/>
          </p:nvPr>
        </p:nvSpPr>
        <p:spPr>
          <a:xfrm>
            <a:off x="838200" y="365126"/>
            <a:ext cx="10515600" cy="705794"/>
          </a:xfrm>
        </p:spPr>
        <p:txBody>
          <a:bodyPr>
            <a:normAutofit fontScale="90000"/>
          </a:bodyPr>
          <a:lstStyle/>
          <a:p>
            <a:r>
              <a:rPr lang="ru-RU" dirty="0"/>
              <a:t>Пуњени шампињони са пилећом џигерицом</a:t>
            </a:r>
            <a:endParaRPr lang="sr-Latn-RS" dirty="0"/>
          </a:p>
        </p:txBody>
      </p:sp>
      <p:sp>
        <p:nvSpPr>
          <p:cNvPr id="3" name="Content Placeholder 2">
            <a:extLst>
              <a:ext uri="{FF2B5EF4-FFF2-40B4-BE49-F238E27FC236}">
                <a16:creationId xmlns:a16="http://schemas.microsoft.com/office/drawing/2014/main" id="{EDD6FBE8-F5F4-55D2-642C-958A4FAF9AC6}"/>
              </a:ext>
            </a:extLst>
          </p:cNvPr>
          <p:cNvSpPr>
            <a:spLocks noGrp="1"/>
          </p:cNvSpPr>
          <p:nvPr>
            <p:ph idx="1"/>
          </p:nvPr>
        </p:nvSpPr>
        <p:spPr>
          <a:xfrm>
            <a:off x="115329" y="1227438"/>
            <a:ext cx="11631827" cy="5502876"/>
          </a:xfrm>
        </p:spPr>
        <p:txBody>
          <a:bodyPr>
            <a:normAutofit fontScale="77500" lnSpcReduction="20000"/>
          </a:bodyPr>
          <a:lstStyle/>
          <a:p>
            <a:r>
              <a:rPr lang="ru-RU" dirty="0"/>
              <a:t>Потребне намирнице: 2кг печурки шампињона (ком 100), 200 г бутера, со, млевени бели бибер, веза першуновог лишћа, 1 кг пилеће џигерице. За сервирање и подлогу: 500 г динстаног пиринча (за подлогу), 200 г помчипса и букетић першуновог лишћа. Начин рада: Одабрати шампињоне, свеже, неоштећене, уједначене величине, опрати их, одстранити стабло. Потом клобуке поново опрати, оцедити и исполирати. Пилећу џигерицу, одабрати свежу, пријатног мириса. Одабрану пилећу џигерицу, очистити од жучи и жилица и исећи на погодне комадиће. Одабрати свеже першуново лишће, опрати и ситно исећи. Бутер исећи на коцкице. Припремити: со, динстани пиринач, бели млевени бибер и пон-чипс. Термичка обрада: Исполиране шампињоне са отвором окренутим на горе, поређати на умерено загрејан премазан роштиљ. У клобук ставити коцку бутера и со. За време печења шампињоне не окретати, како би се сачувао сок који испуштају за време термичке обраде. Истовремено, пилећу џигерицу поређати на роштиљ и исту пећи до златножуте боје. Избор посуде за сервирање и сервирање: Избор посуде-овала, зависи од врсте сервиса и броја особа. На изабрану чинију-овал, сложити подлогу од динстаног пиринча у висини од пола цм. На припремљену подлогу, пренети печене шампињоне. У клобуке сложити печену пилећу џигерицу, а потом зачинити пешуновим лишћем и млевеним бибером. Пржене листиће помчипса, сложити на слободан део чиније-овала. Сервиране шампињоне украсити букетићима француског першуна и одмах служити. Напомена: На исти начин се могу спремати и друге врсте печурака. Печурке се могу пунити и разним сосовима, млечним производима као и одређеним топлим, месним, пикантним надевима</a:t>
            </a:r>
            <a:endParaRPr lang="sr-Latn-RS" dirty="0"/>
          </a:p>
        </p:txBody>
      </p:sp>
    </p:spTree>
    <p:extLst>
      <p:ext uri="{BB962C8B-B14F-4D97-AF65-F5344CB8AC3E}">
        <p14:creationId xmlns:p14="http://schemas.microsoft.com/office/powerpoint/2010/main" val="137481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59666-7620-2E7E-139C-940A456A411D}"/>
              </a:ext>
            </a:extLst>
          </p:cNvPr>
          <p:cNvSpPr>
            <a:spLocks noGrp="1"/>
          </p:cNvSpPr>
          <p:nvPr>
            <p:ph idx="1"/>
          </p:nvPr>
        </p:nvSpPr>
        <p:spPr>
          <a:xfrm>
            <a:off x="280086" y="301925"/>
            <a:ext cx="11409406" cy="6362486"/>
          </a:xfrm>
        </p:spPr>
        <p:txBody>
          <a:bodyPr>
            <a:normAutofit/>
          </a:bodyPr>
          <a:lstStyle/>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Foie gras или "дебела јетра" на српском, је увећана јетра товљене гуске или патке</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Foie gras (оригинал fwah grah) се производи интензивним храњењем гусака или патака житарицама</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Птице се стављају на строг режим обилне исхране за време последње две до четири недеље пред клање, што узрокује да се јетра прошири од првобитних стотинак грама до петсто грама, па чак до једног килограма код гусака. Овај процес комплетно мења структуру јетре</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sz="3200" dirty="0">
                <a:effectLst/>
                <a:latin typeface="Times New Roman" panose="02020603050405020304" pitchFamily="18" charset="0"/>
                <a:ea typeface="Times New Roman" panose="02020603050405020304" pitchFamily="18" charset="0"/>
                <a:cs typeface="Times New Roman" panose="02020603050405020304" pitchFamily="18" charset="0"/>
              </a:rPr>
              <a:t>Стандарна јетра има кестењасту боју, са нешто горчине, док трансформисана има боју коже, са путерном структуром без трагова оштрог укуса</a:t>
            </a:r>
            <a:endParaRPr lang="sr-Cyrl-R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3200" dirty="0"/>
          </a:p>
        </p:txBody>
      </p:sp>
    </p:spTree>
    <p:extLst>
      <p:ext uri="{BB962C8B-B14F-4D97-AF65-F5344CB8AC3E}">
        <p14:creationId xmlns:p14="http://schemas.microsoft.com/office/powerpoint/2010/main" val="344830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1EA9-ED52-4CC5-A6B5-C55B6C4BCE7E}"/>
              </a:ext>
            </a:extLst>
          </p:cNvPr>
          <p:cNvSpPr>
            <a:spLocks noGrp="1"/>
          </p:cNvSpPr>
          <p:nvPr>
            <p:ph type="title"/>
          </p:nvPr>
        </p:nvSpPr>
        <p:spPr>
          <a:xfrm>
            <a:off x="1295402" y="982133"/>
            <a:ext cx="9601196" cy="107366"/>
          </a:xfrm>
        </p:spPr>
        <p:txBody>
          <a:bodyPr>
            <a:normAutofit fontScale="90000"/>
          </a:bodyPr>
          <a:lstStyle/>
          <a:p>
            <a:r>
              <a:rPr lang="sr-Cyrl-RS" sz="4900" dirty="0"/>
              <a:t>Историја гушчије џигерице</a:t>
            </a:r>
            <a:br>
              <a:rPr lang="sr-Cyrl-RS" dirty="0"/>
            </a:br>
            <a:endParaRPr lang="sr-Latn-RS" dirty="0"/>
          </a:p>
        </p:txBody>
      </p:sp>
      <p:sp>
        <p:nvSpPr>
          <p:cNvPr id="3" name="Content Placeholder 2">
            <a:extLst>
              <a:ext uri="{FF2B5EF4-FFF2-40B4-BE49-F238E27FC236}">
                <a16:creationId xmlns:a16="http://schemas.microsoft.com/office/drawing/2014/main" id="{C7597F70-9B96-48F9-9C6B-088FEA01BC27}"/>
              </a:ext>
            </a:extLst>
          </p:cNvPr>
          <p:cNvSpPr>
            <a:spLocks noGrp="1"/>
          </p:cNvSpPr>
          <p:nvPr>
            <p:ph idx="1"/>
          </p:nvPr>
        </p:nvSpPr>
        <p:spPr>
          <a:xfrm>
            <a:off x="379379" y="1420237"/>
            <a:ext cx="11644008" cy="5126477"/>
          </a:xfrm>
        </p:spPr>
        <p:txBody>
          <a:bodyPr>
            <a:normAutofit lnSpcReduction="10000"/>
          </a:bodyPr>
          <a:lstStyle/>
          <a:p>
            <a:r>
              <a:rPr lang="sr-Cyrl-RS" dirty="0">
                <a:effectLst/>
                <a:latin typeface="Times New Roman" panose="02020603050405020304" pitchFamily="18" charset="0"/>
                <a:ea typeface="Times New Roman" panose="02020603050405020304" pitchFamily="18" charset="0"/>
                <a:cs typeface="Times New Roman" panose="02020603050405020304" pitchFamily="18" charset="0"/>
              </a:rPr>
              <a:t>к</a:t>
            </a:r>
            <a:r>
              <a:rPr lang="sr-Latn-CS" dirty="0">
                <a:effectLst/>
                <a:latin typeface="Times New Roman" panose="02020603050405020304" pitchFamily="18" charset="0"/>
                <a:ea typeface="Times New Roman" panose="02020603050405020304" pitchFamily="18" charset="0"/>
                <a:cs typeface="Times New Roman" panose="02020603050405020304" pitchFamily="18" charset="0"/>
              </a:rPr>
              <a:t>орени прерађивања гушчије џигерице сежу из доба древног Египта, где су гуске поштоване као симбол везе између људи и божанског</a:t>
            </a:r>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dirty="0">
                <a:effectLst/>
                <a:latin typeface="Times New Roman" panose="02020603050405020304" pitchFamily="18" charset="0"/>
                <a:ea typeface="Times New Roman" panose="02020603050405020304" pitchFamily="18" charset="0"/>
                <a:cs typeface="Times New Roman" panose="02020603050405020304" pitchFamily="18" charset="0"/>
              </a:rPr>
              <a:t>Сматра се да су ловци открили да се гуске интензивно хране пред дугачке летове пред зиму, у топлије крајеве, тако што направе велике залихе масти у својој јетри.</a:t>
            </a:r>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dirty="0">
                <a:effectLst/>
                <a:latin typeface="Times New Roman" panose="02020603050405020304" pitchFamily="18" charset="0"/>
                <a:ea typeface="Times New Roman" panose="02020603050405020304" pitchFamily="18" charset="0"/>
                <a:cs typeface="Times New Roman" panose="02020603050405020304" pitchFamily="18" charset="0"/>
              </a:rPr>
              <a:t>Масти су биле луксуз, а не погодност брзе хране, што је данас случај</a:t>
            </a:r>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r-Latn-CS" dirty="0">
                <a:effectLst/>
                <a:latin typeface="Times New Roman" panose="02020603050405020304" pitchFamily="18" charset="0"/>
                <a:ea typeface="Times New Roman" panose="02020603050405020304" pitchFamily="18" charset="0"/>
                <a:cs typeface="Times New Roman" panose="02020603050405020304" pitchFamily="18" charset="0"/>
              </a:rPr>
              <a:t>Они су развили систем који је практиковао исхрану сувим смоквама уместо житом, што је производило слађу, деликатнију јетру, блиску данашњој</a:t>
            </a:r>
            <a:endParaRPr lang="sr-Cyrl-RS"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15170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EAB136-4650-40AB-9092-69A19FF6A799}"/>
              </a:ext>
            </a:extLst>
          </p:cNvPr>
          <p:cNvPicPr>
            <a:picLocks noChangeAspect="1"/>
          </p:cNvPicPr>
          <p:nvPr/>
        </p:nvPicPr>
        <p:blipFill>
          <a:blip r:embed="rId2"/>
          <a:stretch>
            <a:fillRect/>
          </a:stretch>
        </p:blipFill>
        <p:spPr>
          <a:xfrm>
            <a:off x="-155793" y="-8881"/>
            <a:ext cx="8543004" cy="6807573"/>
          </a:xfrm>
          <a:prstGeom prst="rect">
            <a:avLst/>
          </a:prstGeom>
        </p:spPr>
      </p:pic>
      <p:sp>
        <p:nvSpPr>
          <p:cNvPr id="4" name="TextBox 3">
            <a:extLst>
              <a:ext uri="{FF2B5EF4-FFF2-40B4-BE49-F238E27FC236}">
                <a16:creationId xmlns:a16="http://schemas.microsoft.com/office/drawing/2014/main" id="{FE5D98C1-7002-413C-B43B-4444D0F0E8CA}"/>
              </a:ext>
            </a:extLst>
          </p:cNvPr>
          <p:cNvSpPr txBox="1"/>
          <p:nvPr/>
        </p:nvSpPr>
        <p:spPr>
          <a:xfrm>
            <a:off x="5236547" y="1570725"/>
            <a:ext cx="4838631" cy="400110"/>
          </a:xfrm>
          <a:prstGeom prst="rect">
            <a:avLst/>
          </a:prstGeom>
          <a:noFill/>
        </p:spPr>
        <p:txBody>
          <a:bodyPr wrap="square" rtlCol="0">
            <a:spAutoFit/>
          </a:bodyPr>
          <a:lstStyle/>
          <a:p>
            <a:r>
              <a:rPr lang="sr-Cyrl-RS" sz="2000" dirty="0">
                <a:ln w="0"/>
                <a:effectLst>
                  <a:outerShdw blurRad="38100" dist="19050" dir="2700000" algn="tl" rotWithShape="0">
                    <a:schemeClr val="dk1">
                      <a:alpha val="40000"/>
                    </a:schemeClr>
                  </a:outerShdw>
                </a:effectLst>
              </a:rPr>
              <a:t>Лидери у производњи гушчије џигерице</a:t>
            </a:r>
            <a:endParaRPr lang="sr-Latn-RS" sz="2000" dirty="0">
              <a:ln w="0"/>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C5A3343-D1F1-6167-B180-3FE02F68484F}"/>
              </a:ext>
            </a:extLst>
          </p:cNvPr>
          <p:cNvSpPr txBox="1"/>
          <p:nvPr/>
        </p:nvSpPr>
        <p:spPr>
          <a:xfrm>
            <a:off x="5066951" y="2257024"/>
            <a:ext cx="1468074" cy="369332"/>
          </a:xfrm>
          <a:prstGeom prst="rect">
            <a:avLst/>
          </a:prstGeom>
          <a:noFill/>
        </p:spPr>
        <p:txBody>
          <a:bodyPr wrap="square">
            <a:spAutoFit/>
          </a:bodyPr>
          <a:lstStyle/>
          <a:p>
            <a:pPr algn="ctr"/>
            <a:r>
              <a:rPr lang="sr-Cyrl-RS" b="1" dirty="0"/>
              <a:t>Француска</a:t>
            </a:r>
            <a:endParaRPr lang="sr-Latn-RS" b="1" dirty="0"/>
          </a:p>
        </p:txBody>
      </p:sp>
      <p:sp>
        <p:nvSpPr>
          <p:cNvPr id="9" name="TextBox 8">
            <a:extLst>
              <a:ext uri="{FF2B5EF4-FFF2-40B4-BE49-F238E27FC236}">
                <a16:creationId xmlns:a16="http://schemas.microsoft.com/office/drawing/2014/main" id="{67DBF360-91B4-6774-7BEA-63E3D42E0BA4}"/>
              </a:ext>
            </a:extLst>
          </p:cNvPr>
          <p:cNvSpPr txBox="1"/>
          <p:nvPr/>
        </p:nvSpPr>
        <p:spPr>
          <a:xfrm>
            <a:off x="5265910" y="3025574"/>
            <a:ext cx="1353004" cy="369332"/>
          </a:xfrm>
          <a:prstGeom prst="rect">
            <a:avLst/>
          </a:prstGeom>
          <a:noFill/>
        </p:spPr>
        <p:txBody>
          <a:bodyPr wrap="square">
            <a:spAutoFit/>
          </a:bodyPr>
          <a:lstStyle/>
          <a:p>
            <a:r>
              <a:rPr lang="sr-Cyrl-RS" b="1" dirty="0"/>
              <a:t>Израел</a:t>
            </a:r>
            <a:endParaRPr lang="sr-Latn-RS" b="1" dirty="0"/>
          </a:p>
        </p:txBody>
      </p:sp>
      <p:sp>
        <p:nvSpPr>
          <p:cNvPr id="13" name="TextBox 12">
            <a:extLst>
              <a:ext uri="{FF2B5EF4-FFF2-40B4-BE49-F238E27FC236}">
                <a16:creationId xmlns:a16="http://schemas.microsoft.com/office/drawing/2014/main" id="{925E51F1-F672-A91B-56FA-8A089A980A79}"/>
              </a:ext>
            </a:extLst>
          </p:cNvPr>
          <p:cNvSpPr txBox="1"/>
          <p:nvPr/>
        </p:nvSpPr>
        <p:spPr>
          <a:xfrm>
            <a:off x="5265908" y="3651209"/>
            <a:ext cx="6149130" cy="369332"/>
          </a:xfrm>
          <a:prstGeom prst="rect">
            <a:avLst/>
          </a:prstGeom>
          <a:noFill/>
        </p:spPr>
        <p:txBody>
          <a:bodyPr wrap="square">
            <a:spAutoFit/>
          </a:bodyPr>
          <a:lstStyle/>
          <a:p>
            <a:r>
              <a:rPr lang="sr-Cyrl-RS" b="1" dirty="0"/>
              <a:t>Мађарска</a:t>
            </a:r>
            <a:endParaRPr lang="sr-Latn-RS" b="1" dirty="0"/>
          </a:p>
        </p:txBody>
      </p:sp>
      <p:sp>
        <p:nvSpPr>
          <p:cNvPr id="17" name="TextBox 16">
            <a:extLst>
              <a:ext uri="{FF2B5EF4-FFF2-40B4-BE49-F238E27FC236}">
                <a16:creationId xmlns:a16="http://schemas.microsoft.com/office/drawing/2014/main" id="{BBF8E590-35F0-F2BE-DCEA-4E6005CEE449}"/>
              </a:ext>
            </a:extLst>
          </p:cNvPr>
          <p:cNvSpPr txBox="1"/>
          <p:nvPr/>
        </p:nvSpPr>
        <p:spPr>
          <a:xfrm>
            <a:off x="5236547" y="4414649"/>
            <a:ext cx="1382367" cy="369332"/>
          </a:xfrm>
          <a:prstGeom prst="rect">
            <a:avLst/>
          </a:prstGeom>
          <a:noFill/>
        </p:spPr>
        <p:txBody>
          <a:bodyPr wrap="square">
            <a:spAutoFit/>
          </a:bodyPr>
          <a:lstStyle/>
          <a:p>
            <a:r>
              <a:rPr lang="sr-Cyrl-RS" b="1" dirty="0"/>
              <a:t>Аустрија</a:t>
            </a:r>
            <a:endParaRPr lang="sr-Latn-RS" b="1" dirty="0"/>
          </a:p>
        </p:txBody>
      </p:sp>
    </p:spTree>
    <p:extLst>
      <p:ext uri="{BB962C8B-B14F-4D97-AF65-F5344CB8AC3E}">
        <p14:creationId xmlns:p14="http://schemas.microsoft.com/office/powerpoint/2010/main" val="140149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ie-Gras nije guščija pašteta! Foie-Gras je... - Najbolji francuski sirevi  i delikatesi u Beogradu i Novom Sadu">
            <a:extLst>
              <a:ext uri="{FF2B5EF4-FFF2-40B4-BE49-F238E27FC236}">
                <a16:creationId xmlns:a16="http://schemas.microsoft.com/office/drawing/2014/main" id="{A2CDA2A5-504C-7B08-2AD4-E4616DA75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82" y="133542"/>
            <a:ext cx="8967718" cy="65909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BC3EBD-038A-4606-9BE2-93D8535C480A}"/>
              </a:ext>
            </a:extLst>
          </p:cNvPr>
          <p:cNvSpPr>
            <a:spLocks noGrp="1"/>
          </p:cNvSpPr>
          <p:nvPr>
            <p:ph type="title"/>
          </p:nvPr>
        </p:nvSpPr>
        <p:spPr>
          <a:xfrm>
            <a:off x="3401306" y="359201"/>
            <a:ext cx="5413180" cy="554838"/>
          </a:xfrm>
        </p:spPr>
        <p:txBody>
          <a:bodyPr>
            <a:normAutofit/>
          </a:bodyPr>
          <a:lstStyle/>
          <a:p>
            <a:r>
              <a:rPr lang="sr-Latn-CS" sz="2800" b="1" dirty="0">
                <a:effectLst/>
                <a:latin typeface="Algerian" panose="04020705040A02060702" pitchFamily="82" charset="0"/>
                <a:ea typeface="Times New Roman" panose="02020603050405020304" pitchFamily="18" charset="0"/>
                <a:cs typeface="Times New Roman" panose="02020603050405020304" pitchFamily="18" charset="0"/>
              </a:rPr>
              <a:t>К</a:t>
            </a:r>
            <a:r>
              <a:rPr lang="sr-Cyrl-RS" sz="2800" b="1" dirty="0">
                <a:latin typeface="Algerian" panose="04020705040A02060702" pitchFamily="82" charset="0"/>
                <a:ea typeface="Times New Roman" panose="02020603050405020304" pitchFamily="18" charset="0"/>
                <a:cs typeface="Times New Roman" panose="02020603050405020304" pitchFamily="18" charset="0"/>
              </a:rPr>
              <a:t>ЛАСЕ</a:t>
            </a:r>
            <a:r>
              <a:rPr lang="sr-Latn-CS" sz="2800" b="1" dirty="0">
                <a:effectLst/>
                <a:latin typeface="Algerian" panose="04020705040A02060702" pitchFamily="82" charset="0"/>
                <a:ea typeface="Times New Roman" panose="02020603050405020304" pitchFamily="18" charset="0"/>
                <a:cs typeface="Times New Roman" panose="02020603050405020304" pitchFamily="18" charset="0"/>
              </a:rPr>
              <a:t> ГУШЧИЈЕ ЏИГЕРИЦЕ</a:t>
            </a:r>
            <a:endParaRPr lang="sr-Latn-RS" sz="6000" dirty="0">
              <a:latin typeface="Algerian" panose="04020705040A02060702" pitchFamily="82" charset="0"/>
            </a:endParaRPr>
          </a:p>
        </p:txBody>
      </p:sp>
      <p:sp>
        <p:nvSpPr>
          <p:cNvPr id="4" name="TextBox 3">
            <a:extLst>
              <a:ext uri="{FF2B5EF4-FFF2-40B4-BE49-F238E27FC236}">
                <a16:creationId xmlns:a16="http://schemas.microsoft.com/office/drawing/2014/main" id="{12D8B114-3FDE-4A90-8F2F-E38CDE14DF8B}"/>
              </a:ext>
            </a:extLst>
          </p:cNvPr>
          <p:cNvSpPr txBox="1"/>
          <p:nvPr/>
        </p:nvSpPr>
        <p:spPr>
          <a:xfrm>
            <a:off x="54171" y="1172209"/>
            <a:ext cx="12034067" cy="5447645"/>
          </a:xfrm>
          <a:prstGeom prst="rect">
            <a:avLst/>
          </a:prstGeom>
          <a:noFill/>
        </p:spPr>
        <p:txBody>
          <a:bodyPr wrap="square" rtlCol="0">
            <a:spAutoFit/>
          </a:bodyPr>
          <a:lstStyle/>
          <a:p>
            <a:pPr lvl="0" algn="just">
              <a:tabLst>
                <a:tab pos="457200" algn="l"/>
              </a:tabLst>
            </a:pPr>
            <a:endParaRPr lang="sr-Cyrl-R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q"/>
              <a:tabLst>
                <a:tab pos="457200" algn="l"/>
              </a:tabLst>
            </a:pPr>
            <a:r>
              <a:rPr lang="sr-Latn-CS" sz="2400" b="1" dirty="0">
                <a:effectLst/>
                <a:latin typeface="Times New Roman" panose="02020603050405020304" pitchFamily="18" charset="0"/>
                <a:ea typeface="Times New Roman" panose="02020603050405020304" pitchFamily="18" charset="0"/>
                <a:cs typeface="Times New Roman" panose="02020603050405020304" pitchFamily="18" charset="0"/>
              </a:rPr>
              <a:t>Класа - А товљене јетра патке, која је врхунског квалитета, чврста, беле боје, тежине преко 500 г</a:t>
            </a:r>
            <a:endParaRPr lang="sr-Cyrl-R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57200" algn="l"/>
              </a:tabLst>
            </a:pPr>
            <a:endParaRPr lang="sr-Cyrl-R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tabLst>
                <a:tab pos="457200" algn="l"/>
              </a:tabLst>
            </a:pPr>
            <a:endParaRPr lang="sr-Cyrl-R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tabLst>
                <a:tab pos="457200" algn="l"/>
              </a:tabLst>
            </a:pPr>
            <a:r>
              <a:rPr lang="sr-Latn-CS" sz="2400" b="1" dirty="0">
                <a:effectLst/>
                <a:latin typeface="Times New Roman" panose="02020603050405020304" pitchFamily="18" charset="0"/>
                <a:ea typeface="Times New Roman" panose="02020603050405020304" pitchFamily="18" charset="0"/>
                <a:cs typeface="Times New Roman" panose="02020603050405020304" pitchFamily="18" charset="0"/>
              </a:rPr>
              <a:t> Класа - B, такође од патке, тежине нешто мање од 500 </a:t>
            </a:r>
            <a:r>
              <a:rPr lang="sr-Cyrl-CS" sz="2400" b="1" dirty="0">
                <a:effectLst/>
                <a:latin typeface="Times New Roman" panose="02020603050405020304" pitchFamily="18" charset="0"/>
                <a:ea typeface="Times New Roman" panose="02020603050405020304" pitchFamily="18" charset="0"/>
                <a:cs typeface="Times New Roman" panose="02020603050405020304" pitchFamily="18" charset="0"/>
              </a:rPr>
              <a:t>г</a:t>
            </a:r>
            <a:r>
              <a:rPr lang="sr-Latn-CS" sz="2400" b="1" dirty="0">
                <a:effectLst/>
                <a:latin typeface="Times New Roman" panose="02020603050405020304" pitchFamily="18" charset="0"/>
                <a:ea typeface="Times New Roman" panose="02020603050405020304" pitchFamily="18" charset="0"/>
                <a:cs typeface="Times New Roman" panose="02020603050405020304" pitchFamily="18" charset="0"/>
              </a:rPr>
              <a:t>, мекша је и нежнија од претходне. Ова класа је идеална за сотирање и сличне методе обраде на високим температурама. Неке јетре ове класе могу бити квалитетне као А класа, међутим, тежина је разлог зашто се сврставају у класу B.</a:t>
            </a:r>
            <a:endParaRPr lang="sr-Cyrl-R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tabLst>
                <a:tab pos="457200" algn="l"/>
              </a:tabLst>
            </a:pPr>
            <a:endParaRPr lang="sr-Cyrl-R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tabLst>
                <a:tab pos="457200" algn="l"/>
              </a:tabLst>
            </a:pPr>
            <a:endParaRPr lang="sr-Cyrl-R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tabLst>
                <a:tab pos="457200" algn="l"/>
              </a:tabLst>
            </a:pPr>
            <a:r>
              <a:rPr lang="sr-Latn-CS" sz="2400" b="1" dirty="0">
                <a:effectLst/>
                <a:latin typeface="Times New Roman" panose="02020603050405020304" pitchFamily="18" charset="0"/>
                <a:ea typeface="Times New Roman" panose="02020603050405020304" pitchFamily="18" charset="0"/>
                <a:cs typeface="Times New Roman" panose="02020603050405020304" pitchFamily="18" charset="0"/>
              </a:rPr>
              <a:t>Класа - C, такође од патке. Обично није доступна у продавницама јер завршава у облику мусева и паштета.</a:t>
            </a:r>
            <a:endParaRPr lang="sr-Latn-R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tabLst>
                <a:tab pos="457200" algn="l"/>
              </a:tabLst>
            </a:pPr>
            <a:endParaRPr lang="sr-Latn-RS" sz="1800" b="1" dirty="0">
              <a:effectLst/>
              <a:latin typeface="Arial" panose="020B0604020202020204" pitchFamily="34"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tabLst>
                <a:tab pos="457200" algn="l"/>
              </a:tabLst>
            </a:pPr>
            <a:endParaRPr lang="sr-Latn-RS" sz="1800" b="1" dirty="0">
              <a:effectLst/>
              <a:latin typeface="Arial" panose="020B0604020202020204" pitchFamily="34" charset="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37209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Foie Gras? Foie Gras vs Pate &amp; Uses | D'Artagnan">
            <a:extLst>
              <a:ext uri="{FF2B5EF4-FFF2-40B4-BE49-F238E27FC236}">
                <a16:creationId xmlns:a16="http://schemas.microsoft.com/office/drawing/2014/main" id="{7FF1A682-AC77-BA36-A300-8628B8AD1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717" y="213647"/>
            <a:ext cx="10294283" cy="6236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941CDF-1F72-4842-A376-64F401CCC7B8}"/>
              </a:ext>
            </a:extLst>
          </p:cNvPr>
          <p:cNvSpPr>
            <a:spLocks noGrp="1"/>
          </p:cNvSpPr>
          <p:nvPr>
            <p:ph type="title"/>
          </p:nvPr>
        </p:nvSpPr>
        <p:spPr>
          <a:xfrm>
            <a:off x="273994" y="213647"/>
            <a:ext cx="10622603" cy="1303867"/>
          </a:xfrm>
        </p:spPr>
        <p:txBody>
          <a:bodyPr>
            <a:normAutofit/>
          </a:bodyPr>
          <a:lstStyle/>
          <a:p>
            <a:r>
              <a:rPr lang="sr-Latn-CS" sz="24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Times New Roman" panose="02020603050405020304" pitchFamily="18" charset="0"/>
                <a:cs typeface="Times New Roman" panose="02020603050405020304" pitchFamily="18" charset="0"/>
              </a:rPr>
              <a:t>ОБРАДА ГУШЧИЈЕ ЏИГЕРИЦЕ</a:t>
            </a:r>
            <a:endParaRPr lang="sr-Latn-RS" sz="54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a:extLst>
              <a:ext uri="{FF2B5EF4-FFF2-40B4-BE49-F238E27FC236}">
                <a16:creationId xmlns:a16="http://schemas.microsoft.com/office/drawing/2014/main" id="{3A36A621-7116-4680-A115-19D9BFE15314}"/>
              </a:ext>
            </a:extLst>
          </p:cNvPr>
          <p:cNvSpPr txBox="1"/>
          <p:nvPr/>
        </p:nvSpPr>
        <p:spPr>
          <a:xfrm>
            <a:off x="1342534" y="1596817"/>
            <a:ext cx="10622603" cy="5047536"/>
          </a:xfrm>
          <a:prstGeom prst="rect">
            <a:avLst/>
          </a:prstGeom>
          <a:noFill/>
        </p:spPr>
        <p:txBody>
          <a:bodyPr wrap="square" rtlCol="0">
            <a:spAutoFit/>
          </a:bodyPr>
          <a:lstStyle/>
          <a:p>
            <a:pPr marL="285750" indent="-285750">
              <a:buFont typeface="Wingdings" panose="05000000000000000000" pitchFamily="2" charset="2"/>
              <a:buChar char="Ø"/>
            </a:pPr>
            <a:r>
              <a:rPr lang="sr-Latn-CS" sz="4000" i="1" dirty="0">
                <a:effectLst/>
                <a:highlight>
                  <a:srgbClr val="FFFF00"/>
                </a:highlight>
                <a:latin typeface="Times New Roman" panose="02020603050405020304" pitchFamily="18" charset="0"/>
                <a:ea typeface="Times New Roman" panose="02020603050405020304" pitchFamily="18" charset="0"/>
              </a:rPr>
              <a:t>Сечење јетре на медаљоне</a:t>
            </a:r>
            <a:endParaRPr lang="sr-Cyrl-RS" sz="4000" i="1" dirty="0">
              <a:effectLst/>
              <a:highlight>
                <a:srgbClr val="FFFF00"/>
              </a:highligh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endParaRPr lang="sr-Cyrl-RS" sz="4000" i="1" dirty="0">
              <a:highlight>
                <a:srgbClr val="FFFF00"/>
              </a:highlight>
              <a:latin typeface="Times New Roman" panose="02020603050405020304" pitchFamily="18" charset="0"/>
              <a:ea typeface="Times New Roman" panose="02020603050405020304" pitchFamily="18" charset="0"/>
            </a:endParaRPr>
          </a:p>
          <a:p>
            <a:endParaRPr lang="sr-Latn-CS" sz="4000" i="1" dirty="0">
              <a:effectLst/>
              <a:highlight>
                <a:srgbClr val="FFFF00"/>
              </a:highligh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sr-Latn-CS" sz="4000" i="1" dirty="0">
                <a:effectLst/>
                <a:highlight>
                  <a:srgbClr val="FFFF00"/>
                </a:highlight>
                <a:latin typeface="Times New Roman" panose="02020603050405020304" pitchFamily="18" charset="0"/>
                <a:ea typeface="Times New Roman" panose="02020603050405020304" pitchFamily="18" charset="0"/>
              </a:rPr>
              <a:t>Уклањање вена из целе јетр</a:t>
            </a:r>
            <a:r>
              <a:rPr lang="sr-Cyrl-RS" sz="4000" i="1" dirty="0">
                <a:effectLst/>
                <a:highlight>
                  <a:srgbClr val="FFFF00"/>
                </a:highlight>
                <a:latin typeface="Times New Roman" panose="02020603050405020304" pitchFamily="18" charset="0"/>
                <a:ea typeface="Times New Roman" panose="02020603050405020304" pitchFamily="18" charset="0"/>
              </a:rPr>
              <a:t>е</a:t>
            </a:r>
          </a:p>
          <a:p>
            <a:pPr marL="285750" indent="-285750">
              <a:buFont typeface="Wingdings" panose="05000000000000000000" pitchFamily="2" charset="2"/>
              <a:buChar char="Ø"/>
            </a:pPr>
            <a:endParaRPr lang="sr-Cyrl-RS" sz="4000" i="1" dirty="0">
              <a:highlight>
                <a:srgbClr val="FFFF00"/>
              </a:highlight>
              <a:latin typeface="Times New Roman" panose="02020603050405020304" pitchFamily="18" charset="0"/>
              <a:ea typeface="Times New Roman" panose="02020603050405020304" pitchFamily="18" charset="0"/>
            </a:endParaRPr>
          </a:p>
          <a:p>
            <a:endParaRPr lang="sr-Latn-CS" sz="4000" i="1" dirty="0">
              <a:effectLst/>
              <a:highlight>
                <a:srgbClr val="FFFF00"/>
              </a:highligh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sr-Latn-CS" sz="4000" i="1" dirty="0">
                <a:highlight>
                  <a:srgbClr val="FFFF00"/>
                </a:highlight>
                <a:latin typeface="Times New Roman" panose="02020603050405020304" pitchFamily="18" charset="0"/>
                <a:ea typeface="Times New Roman" panose="02020603050405020304" pitchFamily="18" charset="0"/>
              </a:rPr>
              <a:t>K</a:t>
            </a:r>
            <a:r>
              <a:rPr lang="sr-Cyrl-RS" sz="4000" i="1" dirty="0">
                <a:highlight>
                  <a:srgbClr val="FFFF00"/>
                </a:highlight>
                <a:latin typeface="Times New Roman" panose="02020603050405020304" pitchFamily="18" charset="0"/>
                <a:ea typeface="Times New Roman" panose="02020603050405020304" pitchFamily="18" charset="0"/>
              </a:rPr>
              <a:t>ување гушчије џигерице</a:t>
            </a:r>
            <a:endParaRPr lang="sr-Latn-CS" sz="4000" i="1" dirty="0">
              <a:effectLst/>
              <a:highlight>
                <a:srgbClr val="FFFF00"/>
              </a:highligh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endParaRPr lang="sr-Latn-CS" sz="2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endParaRPr lang="sr-Latn-RS" dirty="0">
              <a:highlight>
                <a:srgbClr val="FFFF00"/>
              </a:highlight>
            </a:endParaRPr>
          </a:p>
        </p:txBody>
      </p:sp>
    </p:spTree>
    <p:extLst>
      <p:ext uri="{BB962C8B-B14F-4D97-AF65-F5344CB8AC3E}">
        <p14:creationId xmlns:p14="http://schemas.microsoft.com/office/powerpoint/2010/main" val="9877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F2FD-CC3F-5BDA-36F3-7C981F86ADFC}"/>
              </a:ext>
            </a:extLst>
          </p:cNvPr>
          <p:cNvSpPr>
            <a:spLocks noGrp="1"/>
          </p:cNvSpPr>
          <p:nvPr>
            <p:ph type="title"/>
          </p:nvPr>
        </p:nvSpPr>
        <p:spPr/>
        <p:txBody>
          <a:bodyPr/>
          <a:lstStyle/>
          <a:p>
            <a:r>
              <a:rPr lang="sr-Cyrl-RS" dirty="0"/>
              <a:t>Гушчија џигерица</a:t>
            </a:r>
            <a:endParaRPr lang="sr-Latn-RS" dirty="0"/>
          </a:p>
        </p:txBody>
      </p:sp>
      <p:sp>
        <p:nvSpPr>
          <p:cNvPr id="3" name="Content Placeholder 2">
            <a:extLst>
              <a:ext uri="{FF2B5EF4-FFF2-40B4-BE49-F238E27FC236}">
                <a16:creationId xmlns:a16="http://schemas.microsoft.com/office/drawing/2014/main" id="{FE57F838-EDF0-6700-D522-7CDE766518C2}"/>
              </a:ext>
            </a:extLst>
          </p:cNvPr>
          <p:cNvSpPr>
            <a:spLocks noGrp="1"/>
          </p:cNvSpPr>
          <p:nvPr>
            <p:ph idx="1"/>
          </p:nvPr>
        </p:nvSpPr>
        <p:spPr>
          <a:xfrm>
            <a:off x="172995" y="1491049"/>
            <a:ext cx="11656540" cy="5082746"/>
          </a:xfrm>
        </p:spPr>
        <p:txBody>
          <a:bodyPr>
            <a:normAutofit/>
          </a:bodyPr>
          <a:lstStyle/>
          <a:p>
            <a:r>
              <a:rPr lang="sr-Cyrl-RS" dirty="0"/>
              <a:t>Сматра се највећим кулинарским ужитком, краљем паштете</a:t>
            </a:r>
          </a:p>
          <a:p>
            <a:r>
              <a:rPr lang="sr-Cyrl-RS" dirty="0"/>
              <a:t>Жан Жозеф Клаус је одговоран за популаризовање гушчије џигерице 1779. године</a:t>
            </a:r>
          </a:p>
          <a:p>
            <a:r>
              <a:rPr lang="sr-Cyrl-RS" dirty="0"/>
              <a:t>1827.године Стразбур је био познат као главни град гушчије џигерице у свету</a:t>
            </a:r>
          </a:p>
          <a:p>
            <a:r>
              <a:rPr lang="sr-Cyrl-RS" dirty="0"/>
              <a:t>Француски закон је захтевао да најмање 80% паштете буде направљено од  џигерице </a:t>
            </a:r>
          </a:p>
          <a:p>
            <a:r>
              <a:rPr lang="sr-Cyrl-RS" dirty="0"/>
              <a:t>Мус од џигерице садржи чак и мање тј 55% </a:t>
            </a:r>
          </a:p>
          <a:p>
            <a:r>
              <a:rPr lang="sr-Cyrl-RS" dirty="0"/>
              <a:t>Иако се паштета може послуживати и топла и хладна, деликатна текстура гушчије џигерице се лако топи тако да се служи расхлађена</a:t>
            </a:r>
          </a:p>
          <a:p>
            <a:endParaRPr lang="sr-Latn-RS" dirty="0"/>
          </a:p>
        </p:txBody>
      </p:sp>
    </p:spTree>
    <p:extLst>
      <p:ext uri="{BB962C8B-B14F-4D97-AF65-F5344CB8AC3E}">
        <p14:creationId xmlns:p14="http://schemas.microsoft.com/office/powerpoint/2010/main" val="125122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86B3-3D0B-14CA-F066-A7BF014D9E35}"/>
              </a:ext>
            </a:extLst>
          </p:cNvPr>
          <p:cNvSpPr>
            <a:spLocks noGrp="1"/>
          </p:cNvSpPr>
          <p:nvPr>
            <p:ph type="title"/>
          </p:nvPr>
        </p:nvSpPr>
        <p:spPr>
          <a:xfrm>
            <a:off x="838200" y="365126"/>
            <a:ext cx="10515600" cy="785746"/>
          </a:xfrm>
        </p:spPr>
        <p:txBody>
          <a:bodyPr/>
          <a:lstStyle/>
          <a:p>
            <a:r>
              <a:rPr lang="sr-Cyrl-RS" b="1" dirty="0"/>
              <a:t>Паштета</a:t>
            </a:r>
            <a:endParaRPr lang="sr-Latn-RS" b="1" dirty="0"/>
          </a:p>
        </p:txBody>
      </p:sp>
      <p:pic>
        <p:nvPicPr>
          <p:cNvPr id="4" name="Picture 2" descr="Duck Liver Pâté Recipe | Epicurious">
            <a:extLst>
              <a:ext uri="{FF2B5EF4-FFF2-40B4-BE49-F238E27FC236}">
                <a16:creationId xmlns:a16="http://schemas.microsoft.com/office/drawing/2014/main" id="{12CEA19B-D1DA-6C26-11AB-EE0BDA28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0"/>
            <a:ext cx="9255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F53B13-D9BB-780D-B1C4-45020E1A2246}"/>
              </a:ext>
            </a:extLst>
          </p:cNvPr>
          <p:cNvSpPr>
            <a:spLocks noGrp="1"/>
          </p:cNvSpPr>
          <p:nvPr>
            <p:ph idx="1"/>
          </p:nvPr>
        </p:nvSpPr>
        <p:spPr>
          <a:xfrm>
            <a:off x="403654" y="1362974"/>
            <a:ext cx="9173979" cy="5282923"/>
          </a:xfrm>
        </p:spPr>
        <p:txBody>
          <a:bodyPr>
            <a:normAutofit/>
          </a:bodyPr>
          <a:lstStyle/>
          <a:p>
            <a:r>
              <a:rPr lang="sr-Cyrl-RS" sz="4000" dirty="0"/>
              <a:t>Смеса која се састоји од једног основног састојка (џигерица, лосос, кувана пршута) која се стопи са маслацем и ароматизује зачином</a:t>
            </a:r>
          </a:p>
          <a:p>
            <a:r>
              <a:rPr lang="sr-Cyrl-RS" sz="4000" dirty="0"/>
              <a:t>Настала још у античком добу, Римљани су је сматрали посластицом</a:t>
            </a:r>
          </a:p>
          <a:p>
            <a:r>
              <a:rPr lang="sr-Cyrl-RS" sz="4000" dirty="0"/>
              <a:t>Најпознатија је паштета од гушчије џигерице </a:t>
            </a:r>
          </a:p>
          <a:p>
            <a:endParaRPr lang="sr-Cyrl-RS" dirty="0"/>
          </a:p>
          <a:p>
            <a:endParaRPr lang="sr-Cyrl-RS" dirty="0"/>
          </a:p>
        </p:txBody>
      </p:sp>
    </p:spTree>
    <p:extLst>
      <p:ext uri="{BB962C8B-B14F-4D97-AF65-F5344CB8AC3E}">
        <p14:creationId xmlns:p14="http://schemas.microsoft.com/office/powerpoint/2010/main" val="188099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4245AD-6B00-9A2C-1451-C061972FD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157" y="0"/>
            <a:ext cx="5254930" cy="7004649"/>
          </a:xfrm>
          <a:prstGeom prst="rect">
            <a:avLst/>
          </a:prstGeom>
        </p:spPr>
      </p:pic>
      <p:sp>
        <p:nvSpPr>
          <p:cNvPr id="3" name="Content Placeholder 2">
            <a:extLst>
              <a:ext uri="{FF2B5EF4-FFF2-40B4-BE49-F238E27FC236}">
                <a16:creationId xmlns:a16="http://schemas.microsoft.com/office/drawing/2014/main" id="{C742EC69-D582-5A21-D49B-A09AE2C2EDD5}"/>
              </a:ext>
            </a:extLst>
          </p:cNvPr>
          <p:cNvSpPr>
            <a:spLocks noGrp="1"/>
          </p:cNvSpPr>
          <p:nvPr>
            <p:ph idx="1"/>
          </p:nvPr>
        </p:nvSpPr>
        <p:spPr>
          <a:xfrm>
            <a:off x="152322" y="311327"/>
            <a:ext cx="8042772" cy="6434529"/>
          </a:xfrm>
        </p:spPr>
        <p:txBody>
          <a:bodyPr>
            <a:normAutofit/>
          </a:bodyPr>
          <a:lstStyle/>
          <a:p>
            <a:r>
              <a:rPr lang="ru-RU" sz="3200" dirty="0"/>
              <a:t>Данас најбољи кувари спремају невероватна кулинараска чуда од гушчије џигерице. </a:t>
            </a:r>
          </a:p>
          <a:p>
            <a:r>
              <a:rPr lang="ru-RU" sz="3200" dirty="0"/>
              <a:t>Врела гушчија џигерица се спрема од целе сирове јетре. </a:t>
            </a:r>
          </a:p>
          <a:p>
            <a:r>
              <a:rPr lang="ru-RU" sz="3200" dirty="0"/>
              <a:t>За припрему  џигерице тигањ треба да буде јако загрејан, а парчићи деликатеса дебљине 1, 5 цм се прже до пола минута са сваке стране, али при веома високој температури. Треба их мало промешати, да не загоре на тигању. Када су парчићи гушчије џигерице готови, стављају се на решетку да се добро оцеде од масноће.</a:t>
            </a:r>
          </a:p>
        </p:txBody>
      </p:sp>
    </p:spTree>
    <p:extLst>
      <p:ext uri="{BB962C8B-B14F-4D97-AF65-F5344CB8AC3E}">
        <p14:creationId xmlns:p14="http://schemas.microsoft.com/office/powerpoint/2010/main" val="62983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1411</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Arial</vt:lpstr>
      <vt:lpstr>Calibri</vt:lpstr>
      <vt:lpstr>Calibri Light</vt:lpstr>
      <vt:lpstr>Symbol</vt:lpstr>
      <vt:lpstr>Times New Roman</vt:lpstr>
      <vt:lpstr>Wingdings</vt:lpstr>
      <vt:lpstr>Office Theme</vt:lpstr>
      <vt:lpstr>Гушчија џигерица</vt:lpstr>
      <vt:lpstr>PowerPoint Presentation</vt:lpstr>
      <vt:lpstr>Историја гушчије џигерице </vt:lpstr>
      <vt:lpstr>PowerPoint Presentation</vt:lpstr>
      <vt:lpstr>КЛАСЕ ГУШЧИЈЕ ЏИГЕРИЦЕ</vt:lpstr>
      <vt:lpstr>ОБРАДА ГУШЧИЈЕ ЏИГЕРИЦЕ</vt:lpstr>
      <vt:lpstr>Гушчија џигерица</vt:lpstr>
      <vt:lpstr>Паштета</vt:lpstr>
      <vt:lpstr>PowerPoint Presentation</vt:lpstr>
      <vt:lpstr>Паштета</vt:lpstr>
      <vt:lpstr>PowerPoint Presentation</vt:lpstr>
      <vt:lpstr>Паштета од  џигерице </vt:lpstr>
      <vt:lpstr>Мус</vt:lpstr>
      <vt:lpstr>Крем потаж од гушчије џигерице </vt:lpstr>
      <vt:lpstr>Пуњени шампињони са пилећом џигерицом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Гушчија џигерица</dc:title>
  <dc:creator>Korisnik</dc:creator>
  <cp:lastModifiedBy>Korisnik</cp:lastModifiedBy>
  <cp:revision>12</cp:revision>
  <dcterms:created xsi:type="dcterms:W3CDTF">2024-02-18T21:19:46Z</dcterms:created>
  <dcterms:modified xsi:type="dcterms:W3CDTF">2024-02-21T22:48:22Z</dcterms:modified>
</cp:coreProperties>
</file>