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8" r:id="rId7"/>
    <p:sldId id="269" r:id="rId8"/>
    <p:sldId id="261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0" r:id="rId17"/>
    <p:sldId id="278" r:id="rId18"/>
    <p:sldId id="279" r:id="rId19"/>
    <p:sldId id="280" r:id="rId20"/>
    <p:sldId id="281" r:id="rId21"/>
    <p:sldId id="282" r:id="rId22"/>
    <p:sldId id="297" r:id="rId23"/>
    <p:sldId id="300" r:id="rId24"/>
    <p:sldId id="298" r:id="rId25"/>
    <p:sldId id="301" r:id="rId26"/>
    <p:sldId id="302" r:id="rId27"/>
    <p:sldId id="284" r:id="rId28"/>
    <p:sldId id="285" r:id="rId29"/>
    <p:sldId id="299" r:id="rId30"/>
    <p:sldId id="264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B902-546F-451B-74DE-DDA84BF2C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2274F-D3CF-B971-DDBE-BBE4FA907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34AE5-A506-B7C3-9C6D-38438052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E7CE4-B80B-F4A0-B0D2-0E5DDEC9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0C91-1246-EBFE-02DE-C50D3AE8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860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B6F1-4FB8-1EB3-ACF8-E17741BA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B3277-9D92-CBE7-0AA6-EBC6DF94A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ABAD-EF0B-946E-F03A-29082541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6E6D6-AE52-9C2F-D240-4FAE6B2F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32AB5-12B2-8537-B96E-552DB513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933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79DCD-0384-7730-F1E7-CE350D2EB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A7014-64E0-37FF-66F5-486693FB7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D39DF-7BD4-B749-378B-91E700D2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4B893-BAF2-C356-31FD-72006C4A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680E5-847E-1C5A-5048-974D838A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6854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F64E-ED29-1A9B-27C6-2577F16D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ED63-3650-AC11-5E36-1E5110715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AE447-FDCA-2DBA-5D45-7A7E086C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0BFBD-40A4-F912-F6AF-E2212C0F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3B5E-A887-BA3C-0A59-44A1693B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249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2F428-C54C-CFDC-844C-FFE753CB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D599-5CAB-286B-DB6B-C52CB740C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3CBD6-D909-EE2A-FA62-F7ED834E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7B48E-F4F7-9EA7-B0E9-9547CCE3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A8CE7-2706-82B8-45FF-A1FF1CEE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558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6457-9522-3EDF-AED1-8F886650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FE484-E134-548E-0D21-A4579724D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2E821-06AF-C67D-5080-05BC9A087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5A621-A191-45DA-5E82-89F0EE6D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6E935-B7C7-0925-206B-4FDB9D9D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E4527-F028-4330-3E64-1C50287C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1586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9DC9-32DC-F1F5-3FA0-98E05DE8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0E579-BF49-4B3E-7909-87F07BADD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DA1CB-E768-7278-CEAD-8E4DC6879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36163-217E-E8E5-9D38-C2CCE6FD2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5F288-9742-CB82-D471-CFA7E01FB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106F8-3AE3-287A-A17B-0CD2B900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7EB23-7802-B68E-87A7-B574F217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10ED9-34F1-BAD3-AC73-8B973366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318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2AE2-F587-8733-BD73-7A48B431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A12EF-E866-CE20-FA6D-24E7D043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35F4F-32D9-C85F-B5BA-0120D4AD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92F1A-685C-2CA6-DD09-0670EF0C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3897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14C9D-0D01-BDA8-F8E1-1832D29D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363ED-C6FD-F75E-F30C-D3F55388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D3B15-7FE8-36F4-D65F-3B26FFD3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008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DAE0-E613-A4C2-BB42-9D1F3031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13605-D7B5-2FF9-A2DF-319D6C2F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643BF-0AF4-6490-23BC-C344E0C79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235B4-6A0D-DB27-C662-F49C6D9F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D2AFF-3F23-39DA-1CAA-19C344F8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3052D-2270-FDCD-4815-0166934D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856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4F51D-C210-C4CE-ED21-C83AABC6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54FD1-9710-BB64-AC84-C823C64F3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90E41-2046-B5E5-BD7F-0B7BAA8F7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7A720-23BE-9DFC-E64C-DF3FFE75F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E157-ACEE-AD18-0600-7597041C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3F661-0378-87BB-56BC-CADDBB21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232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521A0-2EB1-589F-3F92-F9F9B94A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A0DBC-0206-B8CA-9674-CF040AAFE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FE7A0-8EB1-9308-ADA3-1FF9CCE2E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E2BC0-EA07-4B3B-AAB3-4D8F798E6610}" type="datetimeFigureOut">
              <a:rPr lang="sr-Latn-RS" smtClean="0"/>
              <a:t>21.2.2024.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56901-D912-2522-FF64-74FF4621E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E17C-259A-F9C7-6DAD-A2417CC2A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F938F-A28B-4766-AAAA-EE2849B3026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200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10" Type="http://schemas.openxmlformats.org/officeDocument/2006/relationships/image" Target="../media/image44.jpeg"/><Relationship Id="rId4" Type="http://schemas.openxmlformats.org/officeDocument/2006/relationships/image" Target="../media/image39.jp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uvanje jaja: Recept za ukusan doručak - Fagor">
            <a:extLst>
              <a:ext uri="{FF2B5EF4-FFF2-40B4-BE49-F238E27FC236}">
                <a16:creationId xmlns:a16="http://schemas.microsoft.com/office/drawing/2014/main" id="{09924C2A-DE70-154F-D9B1-7C31680F7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71" y="122811"/>
            <a:ext cx="5058313" cy="39137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0B3CC71-7A56-3193-7882-7315AB2DD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5519" y="1702999"/>
            <a:ext cx="6573536" cy="1611492"/>
          </a:xfrm>
        </p:spPr>
        <p:txBody>
          <a:bodyPr>
            <a:normAutofit/>
          </a:bodyPr>
          <a:lstStyle/>
          <a:p>
            <a:r>
              <a:rPr lang="en-US" sz="6000" dirty="0"/>
              <a:t>J</a:t>
            </a:r>
            <a:r>
              <a:rPr lang="sr-Cyrl-RS" sz="6000" dirty="0"/>
              <a:t>аја</a:t>
            </a:r>
            <a:endParaRPr lang="sr-Latn-RS" sz="6000" dirty="0"/>
          </a:p>
        </p:txBody>
      </p:sp>
      <p:pic>
        <p:nvPicPr>
          <p:cNvPr id="4" name="Picture 3" descr="Svaki dan jedno jaje,organizmu snagu daje&quot; - pogledajte da li je istina">
            <a:extLst>
              <a:ext uri="{FF2B5EF4-FFF2-40B4-BE49-F238E27FC236}">
                <a16:creationId xmlns:a16="http://schemas.microsoft.com/office/drawing/2014/main" id="{151364DA-D3CE-2DDA-E636-95F911DEE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85" y="3786909"/>
            <a:ext cx="5392050" cy="307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62200-BE8A-2013-B453-447C7CAB8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03885" cy="4011805"/>
          </a:xfrm>
          <a:prstGeom prst="rect">
            <a:avLst/>
          </a:prstGeom>
        </p:spPr>
      </p:pic>
      <p:pic>
        <p:nvPicPr>
          <p:cNvPr id="9" name="Picture 8" descr="Omlet, najlepši doručak - SuperRecepti.rs">
            <a:extLst>
              <a:ext uri="{FF2B5EF4-FFF2-40B4-BE49-F238E27FC236}">
                <a16:creationId xmlns:a16="http://schemas.microsoft.com/office/drawing/2014/main" id="{F8855FC2-A089-5123-B7A1-9EE514E0E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805"/>
            <a:ext cx="4303885" cy="289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D26956-7BC4-4021-7AF0-0231F5486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9282" y="2150075"/>
            <a:ext cx="2928824" cy="2952115"/>
          </a:xfrm>
          <a:prstGeom prst="rect">
            <a:avLst/>
          </a:prstGeom>
        </p:spPr>
      </p:pic>
      <p:pic>
        <p:nvPicPr>
          <p:cNvPr id="14" name="Picture 13" descr="Kako da skuvate savršeno meko i tvrdo kuvano jaje (VIDEO) | Stvar ukusa">
            <a:extLst>
              <a:ext uri="{FF2B5EF4-FFF2-40B4-BE49-F238E27FC236}">
                <a16:creationId xmlns:a16="http://schemas.microsoft.com/office/drawing/2014/main" id="{08196435-55A9-D506-E51C-3466432B7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35" y="5059577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Jaja na oko sa šunkom Rustico dostava hrane - Alideda">
            <a:extLst>
              <a:ext uri="{FF2B5EF4-FFF2-40B4-BE49-F238E27FC236}">
                <a16:creationId xmlns:a16="http://schemas.microsoft.com/office/drawing/2014/main" id="{191257F3-203E-AF41-5839-4EEACB49F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199" y="77586"/>
            <a:ext cx="2800712" cy="209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9012D0-527E-F740-CCEA-C39B5D24FD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1812" y="-37328"/>
            <a:ext cx="4273666" cy="1219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4EA9FC-69E6-D497-F6A3-1B80DEA36B37}"/>
              </a:ext>
            </a:extLst>
          </p:cNvPr>
          <p:cNvSpPr txBox="1"/>
          <p:nvPr/>
        </p:nvSpPr>
        <p:spPr>
          <a:xfrm>
            <a:off x="5416169" y="6443546"/>
            <a:ext cx="6618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sr-Cyrl-RS" sz="18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др </a:t>
            </a:r>
            <a:r>
              <a:rPr lang="ru-RU" sz="1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Гордана Јовановић</a:t>
            </a:r>
            <a:r>
              <a:rPr lang="en-US" sz="1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</a:t>
            </a:r>
            <a:r>
              <a:rPr lang="sr-Cyrl-RS" sz="18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sr-Cyrl-RS" sz="18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професор струковних студија</a:t>
            </a:r>
            <a:r>
              <a:rPr lang="ru-RU" sz="18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79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1C3FA4-AB3A-EC93-B976-E96545DCC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45" y="475270"/>
            <a:ext cx="7916563" cy="5834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05F1C1-E9F4-A8F4-DC61-2CA78966EB1A}"/>
              </a:ext>
            </a:extLst>
          </p:cNvPr>
          <p:cNvSpPr txBox="1"/>
          <p:nvPr/>
        </p:nvSpPr>
        <p:spPr>
          <a:xfrm>
            <a:off x="457200" y="167493"/>
            <a:ext cx="946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i="1" dirty="0"/>
              <a:t>Табела 1. Протеини у беланцету</a:t>
            </a:r>
            <a:endParaRPr lang="sr-Latn-RS" sz="1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A9623-3146-55C7-E534-95F28E580B58}"/>
              </a:ext>
            </a:extLst>
          </p:cNvPr>
          <p:cNvSpPr txBox="1"/>
          <p:nvPr/>
        </p:nvSpPr>
        <p:spPr>
          <a:xfrm>
            <a:off x="564550" y="6382730"/>
            <a:ext cx="894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1400" i="1" dirty="0"/>
              <a:t>Извор:Ј</a:t>
            </a:r>
            <a:r>
              <a:rPr lang="sr-Latn-RS" sz="1400" i="1" dirty="0"/>
              <a:t>ustin, G.2004.Nauka i znanje o kuvanju</a:t>
            </a:r>
          </a:p>
        </p:txBody>
      </p:sp>
      <p:pic>
        <p:nvPicPr>
          <p:cNvPr id="2" name="Picture 1" descr="Jaja na oko">
            <a:extLst>
              <a:ext uri="{FF2B5EF4-FFF2-40B4-BE49-F238E27FC236}">
                <a16:creationId xmlns:a16="http://schemas.microsoft.com/office/drawing/2014/main" id="{418494C1-6A5C-9924-E042-F724885BB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308558"/>
            <a:ext cx="2247900" cy="2381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2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ja na oko">
            <a:extLst>
              <a:ext uri="{FF2B5EF4-FFF2-40B4-BE49-F238E27FC236}">
                <a16:creationId xmlns:a16="http://schemas.microsoft.com/office/drawing/2014/main" id="{739415A1-A335-5BA5-57F7-043E62F1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32" y="0"/>
            <a:ext cx="3476625" cy="36839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DAFAA-AB99-9DE3-2A67-0869567E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356"/>
          </a:xfrm>
        </p:spPr>
        <p:txBody>
          <a:bodyPr/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Жуманце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521C-564F-E815-F924-EB35A7F7E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78" y="1548714"/>
            <a:ext cx="10966622" cy="518983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Aldhabi" panose="01000000000000000000" pitchFamily="2" charset="-78"/>
              </a:rPr>
              <a:t>Представља густу непрозирну, полужитку емулзију масти и воде, затворену у полупрозирни омотач (вителинска мембрана)</a:t>
            </a:r>
            <a:endParaRPr lang="sr-Cyrl-R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Aldhabi" panose="01000000000000000000" pitchFamily="2" charset="-78"/>
            </a:endParaRPr>
          </a:p>
          <a:p>
            <a:pPr algn="l"/>
            <a:r>
              <a:rPr lang="sr-Latn-C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Aldhabi" panose="01000000000000000000" pitchFamily="2" charset="-78"/>
              </a:rPr>
              <a:t>Халазе старењем јаја попуштају па се жуманце спушта на љуску јајета</a:t>
            </a:r>
            <a:endParaRPr lang="sr-Cyrl-R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Aldhabi" panose="01000000000000000000" pitchFamily="2" charset="-78"/>
            </a:endParaRPr>
          </a:p>
          <a:p>
            <a:pPr algn="l"/>
            <a:r>
              <a:rPr lang="sr-Latn-C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Aldhabi" panose="01000000000000000000" pitchFamily="2" charset="-78"/>
              </a:rPr>
              <a:t>Боја жуманцета није једнолична, већ је оно састављено од светлијих и тамнијих, жутих концентричних слојева</a:t>
            </a:r>
            <a:endParaRPr lang="sr-Cyrl-R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  <a:cs typeface="Aldhabi" panose="01000000000000000000" pitchFamily="2" charset="-78"/>
            </a:endParaRPr>
          </a:p>
          <a:p>
            <a:pPr algn="l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Жута боја жуманцета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не долази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од бета – каротена, наранџастог пигмента, већ од биљних пигмената који се зову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ксантофили,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које кокошка добија углавном из луцерке и кукурузне хране.  Произвођачи могу да допуне исхрану са латицама невена и другим адитивима ради продубљивања боје. </a:t>
            </a:r>
          </a:p>
          <a:p>
            <a:pPr algn="l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Жуманца пачијих јаја дугују своју јачу наранџасту боју обома и </a:t>
            </a: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бета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 </a:t>
            </a: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каротену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и црвенкастом пигменту </a:t>
            </a:r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ксантаксантину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dhabi" panose="01000000000000000000" pitchFamily="2" charset="-78"/>
              </a:rPr>
              <a:t>, који дивље патке добијају од малих водених инсеката и речних ракова, а патке – носиље из додатака храни.</a:t>
            </a:r>
            <a:endParaRPr lang="sr-Latn-R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dhabi" panose="01000000000000000000" pitchFamily="2" charset="-78"/>
            </a:endParaRPr>
          </a:p>
          <a:p>
            <a:endParaRPr lang="sr-Latn-RS" dirty="0"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11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1EC8-C03B-4EB4-A2C3-C1E9E8A1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487"/>
          </a:xfrm>
        </p:spPr>
        <p:txBody>
          <a:bodyPr/>
          <a:lstStyle/>
          <a:p>
            <a:r>
              <a:rPr lang="sr-Cyrl-RS" dirty="0"/>
              <a:t>Нутритијенти јаја</a:t>
            </a:r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8F6CF-EA97-4EB9-B5F4-B0C835B3B257}"/>
              </a:ext>
            </a:extLst>
          </p:cNvPr>
          <p:cNvSpPr txBox="1"/>
          <p:nvPr/>
        </p:nvSpPr>
        <p:spPr>
          <a:xfrm>
            <a:off x="186612" y="1396347"/>
            <a:ext cx="11818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C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Енергетска вредност јајета углавном потиче од масти и беланчевина, и то енергетска вредност жуманцета више од масти, а енергетска вредност беланцета искључиво од беланчевина, јер оно практично масти и не садржи. </a:t>
            </a:r>
            <a:endParaRPr lang="sr-Cyrl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sr-Latn-R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30B1E-0C5E-4676-AB1E-3B551C321955}"/>
              </a:ext>
            </a:extLst>
          </p:cNvPr>
          <p:cNvSpPr txBox="1"/>
          <p:nvPr/>
        </p:nvSpPr>
        <p:spPr>
          <a:xfrm>
            <a:off x="1240971" y="3349690"/>
            <a:ext cx="68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sr-Cyrl-R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Вода</a:t>
            </a:r>
            <a:endParaRPr lang="sr-Latn-R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sr-Cyrl-RS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75</a:t>
            </a:r>
            <a:endParaRPr lang="sr-Latn-RS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FAF63-91A7-4C3D-BF25-7382444B48E8}"/>
              </a:ext>
            </a:extLst>
          </p:cNvPr>
          <p:cNvSpPr txBox="1"/>
          <p:nvPr/>
        </p:nvSpPr>
        <p:spPr>
          <a:xfrm>
            <a:off x="186612" y="4196824"/>
            <a:ext cx="704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Цело јаје садржи  </a:t>
            </a:r>
            <a:endParaRPr lang="sr-Latn-R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218DCC-C8B5-43F0-8F52-29AC713D8A47}"/>
              </a:ext>
            </a:extLst>
          </p:cNvPr>
          <p:cNvSpPr/>
          <p:nvPr/>
        </p:nvSpPr>
        <p:spPr>
          <a:xfrm>
            <a:off x="2853785" y="2864498"/>
            <a:ext cx="2343366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Воде 75 %</a:t>
            </a:r>
            <a:endParaRPr lang="sr-Latn-R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D80417-9B66-4472-AAA0-CE7E623CA9FD}"/>
              </a:ext>
            </a:extLst>
          </p:cNvPr>
          <p:cNvSpPr/>
          <p:nvPr/>
        </p:nvSpPr>
        <p:spPr>
          <a:xfrm>
            <a:off x="2853785" y="3672855"/>
            <a:ext cx="2343366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Беланчевина 12,9 %</a:t>
            </a:r>
            <a:endParaRPr lang="sr-Latn-R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0EFF81-2699-4BAD-A7BC-5F42CF4969CE}"/>
              </a:ext>
            </a:extLst>
          </p:cNvPr>
          <p:cNvSpPr/>
          <p:nvPr/>
        </p:nvSpPr>
        <p:spPr>
          <a:xfrm>
            <a:off x="2853785" y="4492898"/>
            <a:ext cx="2343366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Масти 11,2 %</a:t>
            </a:r>
            <a:endParaRPr lang="sr-Latn-R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9BF959-FCA7-4321-8D5B-1F94232727A1}"/>
              </a:ext>
            </a:extLst>
          </p:cNvPr>
          <p:cNvSpPr/>
          <p:nvPr/>
        </p:nvSpPr>
        <p:spPr>
          <a:xfrm>
            <a:off x="2853785" y="5396114"/>
            <a:ext cx="2343366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Угљених хидрата 0,7 %</a:t>
            </a:r>
            <a:endParaRPr lang="sr-Latn-R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3A235E-3C4A-4354-8D4D-B6239611256D}"/>
              </a:ext>
            </a:extLst>
          </p:cNvPr>
          <p:cNvCxnSpPr>
            <a:endCxn id="13" idx="2"/>
          </p:cNvCxnSpPr>
          <p:nvPr/>
        </p:nvCxnSpPr>
        <p:spPr>
          <a:xfrm flipV="1">
            <a:off x="2086252" y="3335701"/>
            <a:ext cx="767533" cy="1045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95C9BB-A98E-4612-9A61-4197DF3B8033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2086252" y="3996021"/>
            <a:ext cx="767533" cy="385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181653-D6B3-4D93-95BA-B9D673CD2508}"/>
              </a:ext>
            </a:extLst>
          </p:cNvPr>
          <p:cNvCxnSpPr>
            <a:cxnSpLocks/>
          </p:cNvCxnSpPr>
          <p:nvPr/>
        </p:nvCxnSpPr>
        <p:spPr>
          <a:xfrm>
            <a:off x="2086252" y="4381490"/>
            <a:ext cx="665826" cy="38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9526FC-E373-42B8-A4F1-73CC789831AF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086252" y="4381490"/>
            <a:ext cx="767533" cy="133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BC4B1DB-5A2A-C3E4-C4D3-019E1CA41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55" y="3262184"/>
            <a:ext cx="6019957" cy="31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ja na oko">
            <a:extLst>
              <a:ext uri="{FF2B5EF4-FFF2-40B4-BE49-F238E27FC236}">
                <a16:creationId xmlns:a16="http://schemas.microsoft.com/office/drawing/2014/main" id="{9AB071B4-A8A5-FE5D-5CEB-8F76A269B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0"/>
            <a:ext cx="3048000" cy="32297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3766A-0209-A782-8896-DFC7B47E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367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Нутритијенти јаја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8C57-1E96-B7F9-E234-436F3C5C0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53" y="1614616"/>
            <a:ext cx="11648303" cy="509922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r-Latn-C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Лецитин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у жуманцима је растворљив у води и мастима те делује као заштитни колоид у емулзијама, на чему се темељи припрема мајонеза. </a:t>
            </a:r>
            <a:endParaRPr lang="sr-Cyrl-R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sr-Cyrl-R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 садржају минералних материја и витамина жуманце и беланце се битно разликују. Цело јаје садржи највише </a:t>
            </a:r>
            <a:r>
              <a:rPr lang="sr-Latn-C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фосфора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(216 </a:t>
            </a:r>
            <a:r>
              <a:rPr lang="sr-Cyrl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мг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затим </a:t>
            </a:r>
            <a:r>
              <a:rPr lang="sr-Latn-C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калијума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(147 </a:t>
            </a:r>
            <a:r>
              <a:rPr lang="sr-Cyrl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мг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). У знатним количинама јаје садржи и </a:t>
            </a:r>
            <a:r>
              <a:rPr lang="sr-Latn-C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калцијум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(56 </a:t>
            </a:r>
            <a:r>
              <a:rPr lang="sr-Cyrl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мг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sr-Latn-C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магнезијум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sr-Latn-C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гвожђе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Cyrl-R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sr-Cyrl-R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 погледу садржаја минералних састојака жуманце се разликује од беланца по томе што садржи знатно већу количину гвожђа (око 36 пута), више фосфора (за 28 пута) и око 13 пута већу количину калцијума. Осим тога, жуманце, садржи и друге важне минералне састојке као што су: манган, бакар, кобалт, цинк и други.</a:t>
            </a:r>
            <a:endParaRPr lang="sr-Cyrl-R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sr-Cyrl-R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Дакле, жуманце заједно са осталим хранљивим састојцима садржи све састојке неопходне за стварање крви, костију и меких ткива. </a:t>
            </a:r>
            <a:endParaRPr lang="sr-Latn-R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5678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EC613-76C0-BB58-EA8A-7E3F090D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897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Нутритијенти јаја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2ABDF-9ED9-A3A1-6BF2-E7782328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1153297"/>
            <a:ext cx="11458832" cy="5601730"/>
          </a:xfrm>
        </p:spPr>
        <p:txBody>
          <a:bodyPr>
            <a:normAutofit/>
          </a:bodyPr>
          <a:lstStyle/>
          <a:p>
            <a:pPr algn="l"/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 јајету се налазе витамини растворљиви у води, а и они који су растворљиви у мастима</a:t>
            </a:r>
            <a:endParaRPr lang="sr-Cyrl-R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l"/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Од витамина растворљивих у води јаје садржи знатне количине витамина В групе. Највеће количине витамина налазе се у жуманцету, док се у беланцету налази један део витамина В групе</a:t>
            </a:r>
            <a:endParaRPr lang="sr-Cyrl-R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l"/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Од витамина растворљивих у мастима јаје садржи највише витамина А и његов провитамин каротин и витамин D.</a:t>
            </a:r>
            <a:endParaRPr lang="sr-Cyrl-R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l"/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Поред масти јаје садржи и знатну количину холестерола </a:t>
            </a:r>
            <a:r>
              <a:rPr lang="sr-Cyrl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470</a:t>
            </a:r>
            <a:r>
              <a:rPr lang="sr-Cyrl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мг)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Cyrl-R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Пошто холестерол узрокује висок крвни притисак што повећава ризик од срчаних обољења, многе медицинске асоцијације одавно препоручују ограничену потрошњу жуманца до два или три недељно.</a:t>
            </a:r>
            <a:endParaRPr lang="sr-Latn-R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8362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ja na oko">
            <a:extLst>
              <a:ext uri="{FF2B5EF4-FFF2-40B4-BE49-F238E27FC236}">
                <a16:creationId xmlns:a16="http://schemas.microsoft.com/office/drawing/2014/main" id="{2F1DA0DB-EB0F-3F8C-2950-DFBEB571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63456"/>
            <a:ext cx="207645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CB97-C619-9B3D-96C6-D9B3C7E1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6" y="354227"/>
            <a:ext cx="11590638" cy="62772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C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Циљеви квалитета  </a:t>
            </a:r>
          </a:p>
          <a:p>
            <a:pPr algn="just"/>
            <a:r>
              <a:rPr lang="sr-Cyrl-C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Погледајте знак квалитета на љусци и на паковању. Проверите да ли су као црвени лав, то су јаја произведена по највишем стандарду безбедности хране укључујући и вакцинацију против салмонеле.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Купујте јаја од реномираног достављача који их превози и чува на температури испод 20˚С.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Чувај јаја након куповине на температури не већој од 10˚С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Чувај јаја одвојено од остале хране.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Користи јаја пре истека рока трајања који пише на паковању.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 руке пре и после рада са јајима.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Одстрани прљава и поломљена јаја.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Једите јела спремљена са јајима  што је пре могуће након кувања.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sr-Cyrl-R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Сва јела са јајима треба да се сервирају што је пре могуће након кувања. Јаја треба чувати на температури преко 63ᴼС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81809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5F5E6C-84B3-9457-7938-62954329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08" y="145240"/>
            <a:ext cx="10166658" cy="6567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2D6473-2DE3-10B5-3428-91E1E9C9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 свежини или начину конзервисања јаја се стављају у промет</a:t>
            </a:r>
            <a:r>
              <a:rPr lang="sr-Latn-CS" sz="3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r-Cyrl-RS" sz="3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C8313-4350-662B-E994-ABE6C6324B86}"/>
              </a:ext>
            </a:extLst>
          </p:cNvPr>
          <p:cNvSpPr txBox="1"/>
          <p:nvPr/>
        </p:nvSpPr>
        <p:spPr>
          <a:xfrm>
            <a:off x="7040583" y="2109571"/>
            <a:ext cx="2011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800" dirty="0"/>
              <a:t>свежа јаја</a:t>
            </a:r>
            <a:endParaRPr lang="sr-Latn-RS" sz="28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25DEA507-0FD4-637F-1DD6-B1870779BE9A}"/>
              </a:ext>
            </a:extLst>
          </p:cNvPr>
          <p:cNvSpPr/>
          <p:nvPr/>
        </p:nvSpPr>
        <p:spPr>
          <a:xfrm>
            <a:off x="268448" y="1560352"/>
            <a:ext cx="3592198" cy="18686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solidFill>
                  <a:schemeClr val="tx1"/>
                </a:solidFill>
              </a:rPr>
              <a:t>јаја из хладњаче</a:t>
            </a:r>
            <a:endParaRPr lang="sr-Latn-RS" sz="2800" dirty="0">
              <a:solidFill>
                <a:schemeClr val="tx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0A5D57C7-75D7-FD9A-AEAA-58F1A1E79194}"/>
              </a:ext>
            </a:extLst>
          </p:cNvPr>
          <p:cNvSpPr/>
          <p:nvPr/>
        </p:nvSpPr>
        <p:spPr>
          <a:xfrm>
            <a:off x="185534" y="4144161"/>
            <a:ext cx="3592198" cy="195463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solidFill>
                  <a:schemeClr val="tx1"/>
                </a:solidFill>
              </a:rPr>
              <a:t>дефектна јаја</a:t>
            </a:r>
            <a:endParaRPr lang="sr-Latn-RS" sz="2800" dirty="0">
              <a:solidFill>
                <a:schemeClr val="tx1"/>
              </a:solidFill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4FD7D57-6ED2-E477-B098-BC81D5F69D69}"/>
              </a:ext>
            </a:extLst>
          </p:cNvPr>
          <p:cNvSpPr/>
          <p:nvPr/>
        </p:nvSpPr>
        <p:spPr>
          <a:xfrm>
            <a:off x="8128932" y="4144161"/>
            <a:ext cx="3716323" cy="221469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solidFill>
                  <a:schemeClr val="tx1"/>
                </a:solidFill>
              </a:rPr>
              <a:t>конзервисана јаја</a:t>
            </a:r>
            <a:endParaRPr lang="sr-Latn-R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0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6D55BB-5E01-4605-B40D-537CCC4045C6}"/>
              </a:ext>
            </a:extLst>
          </p:cNvPr>
          <p:cNvSpPr txBox="1"/>
          <p:nvPr/>
        </p:nvSpPr>
        <p:spPr>
          <a:xfrm>
            <a:off x="990600" y="400050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СВЕЖИНА ЈАЈА</a:t>
            </a:r>
            <a:endParaRPr lang="sr-Latn-R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19ED4-5E00-4759-A141-67763937986C}"/>
              </a:ext>
            </a:extLst>
          </p:cNvPr>
          <p:cNvSpPr txBox="1"/>
          <p:nvPr/>
        </p:nvSpPr>
        <p:spPr>
          <a:xfrm>
            <a:off x="266700" y="1148902"/>
            <a:ext cx="11515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Свеже jaje има следеће карактеристике:</a:t>
            </a:r>
            <a:endParaRPr lang="sr-Cyrl-R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глатку, али не сјајну љуску; садржај који се приликом трешења не мућка; врло малу ваздушну комору; издвојено жуманце од беланцета. </a:t>
            </a:r>
            <a:endParaRPr lang="sr-Cyrl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Свеже јаје има пријатан, карактеристичан мирис и укус. У пракси свежина јаја се може веома лако и брзо одредити потапањем у 12 %-ни раствор кухињске соли. Веома свежа jaja у овом раствору падају на дно суда и то врхом окренута надоле</a:t>
            </a:r>
            <a:r>
              <a:rPr lang="sr-Cyrl-R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 старија јаја испливавају према површини воде.</a:t>
            </a:r>
            <a:endParaRPr lang="sr-Latn-R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19312-49AF-438B-8DFC-43916A15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1" y="4098252"/>
            <a:ext cx="4331873" cy="2725591"/>
          </a:xfrm>
          <a:prstGeom prst="rect">
            <a:avLst/>
          </a:prstGeom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EEFBE1-BC08-4258-9AC4-4FBF34C1083B}"/>
              </a:ext>
            </a:extLst>
          </p:cNvPr>
          <p:cNvCxnSpPr>
            <a:cxnSpLocks/>
          </p:cNvCxnSpPr>
          <p:nvPr/>
        </p:nvCxnSpPr>
        <p:spPr>
          <a:xfrm>
            <a:off x="8001000" y="5114925"/>
            <a:ext cx="1043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D533900-B0C7-4164-9583-41B6DF5DFA44}"/>
              </a:ext>
            </a:extLst>
          </p:cNvPr>
          <p:cNvSpPr/>
          <p:nvPr/>
        </p:nvSpPr>
        <p:spPr>
          <a:xfrm>
            <a:off x="9044749" y="4098252"/>
            <a:ext cx="1885950" cy="1733546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sr-Cyrl-RS" dirty="0"/>
              <a:t>Старије јаје</a:t>
            </a:r>
            <a:endParaRPr lang="sr-Latn-R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0F8965-41BA-4FF2-A6CC-8F4B128F3852}"/>
              </a:ext>
            </a:extLst>
          </p:cNvPr>
          <p:cNvCxnSpPr/>
          <p:nvPr/>
        </p:nvCxnSpPr>
        <p:spPr>
          <a:xfrm flipH="1">
            <a:off x="3004375" y="5524500"/>
            <a:ext cx="1243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58186DC-C1D1-4DEC-B10E-20B763A216D7}"/>
              </a:ext>
            </a:extLst>
          </p:cNvPr>
          <p:cNvSpPr/>
          <p:nvPr/>
        </p:nvSpPr>
        <p:spPr>
          <a:xfrm>
            <a:off x="990600" y="4965025"/>
            <a:ext cx="1876425" cy="1073825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sr-Cyrl-RS" dirty="0"/>
              <a:t>Свеже јаје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945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925E-2A94-48CA-9AE2-5B58EDDA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0"/>
            <a:ext cx="11125200" cy="1143000"/>
          </a:xfrm>
        </p:spPr>
        <p:txBody>
          <a:bodyPr/>
          <a:lstStyle/>
          <a:p>
            <a:r>
              <a:rPr lang="sr-Cyrl-R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Начини провере свежине јаја</a:t>
            </a:r>
            <a:endParaRPr lang="sr-Latn-R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ako da znam da li su jaja sveža i dobra | Magazin | Stil">
            <a:extLst>
              <a:ext uri="{FF2B5EF4-FFF2-40B4-BE49-F238E27FC236}">
                <a16:creationId xmlns:a16="http://schemas.microsoft.com/office/drawing/2014/main" id="{BF220E8A-96FA-4081-8AE8-F47C2208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4" y="1506758"/>
            <a:ext cx="3752850" cy="4069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F9CFC33-098C-4F28-884E-476893E34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46" y="1189038"/>
            <a:ext cx="6721929" cy="2352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61F0B3-1D89-4AB7-9B85-9528630A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97" y="3846513"/>
            <a:ext cx="4177679" cy="2352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AB4AA4-D999-496F-A715-B5B911EA602B}"/>
              </a:ext>
            </a:extLst>
          </p:cNvPr>
          <p:cNvSpPr txBox="1"/>
          <p:nvPr/>
        </p:nvSpPr>
        <p:spPr>
          <a:xfrm>
            <a:off x="409575" y="5717516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1400" i="1" dirty="0"/>
              <a:t>Слика бр2</a:t>
            </a:r>
            <a:r>
              <a:rPr lang="sr-Cyrl-RS" dirty="0"/>
              <a:t>.</a:t>
            </a:r>
            <a:endParaRPr lang="sr-Latn-R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A35ED-82CE-4EF6-84B8-689F680E55DD}"/>
              </a:ext>
            </a:extLst>
          </p:cNvPr>
          <p:cNvSpPr txBox="1"/>
          <p:nvPr/>
        </p:nvSpPr>
        <p:spPr>
          <a:xfrm>
            <a:off x="5453723" y="3357047"/>
            <a:ext cx="393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1200" i="1" dirty="0"/>
              <a:t>Слика бр 3</a:t>
            </a:r>
            <a:r>
              <a:rPr lang="sr-Cyrl-RS" dirty="0"/>
              <a:t>.</a:t>
            </a:r>
            <a:endParaRPr lang="sr-Latn-R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63480-DC04-4367-8DE7-7D69FD52A8EB}"/>
              </a:ext>
            </a:extLst>
          </p:cNvPr>
          <p:cNvSpPr txBox="1"/>
          <p:nvPr/>
        </p:nvSpPr>
        <p:spPr>
          <a:xfrm>
            <a:off x="5331797" y="5999719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1200" i="1" dirty="0"/>
              <a:t>Слика бр 4</a:t>
            </a:r>
            <a:r>
              <a:rPr lang="sr-Cyrl-R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362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6CEA-BCDA-4004-BD04-8E54AFCE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13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Класификација јаја</a:t>
            </a:r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F5EDA-1386-EB87-4A8D-EA8A5B391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53527"/>
            <a:ext cx="2619375" cy="17430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EFC2350-692B-42BA-B4A7-467E22929A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487717"/>
            <a:ext cx="9655777" cy="409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B9999A-634F-406A-8403-82922F44C830}"/>
              </a:ext>
            </a:extLst>
          </p:cNvPr>
          <p:cNvSpPr txBox="1"/>
          <p:nvPr/>
        </p:nvSpPr>
        <p:spPr>
          <a:xfrm>
            <a:off x="180203" y="1229023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1400" i="1" dirty="0"/>
              <a:t>Табела 2. Класификација јаја</a:t>
            </a:r>
            <a:endParaRPr lang="sr-Latn-RS" sz="1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209667-0DAC-4672-A040-FA5D00EA5923}"/>
              </a:ext>
            </a:extLst>
          </p:cNvPr>
          <p:cNvSpPr txBox="1"/>
          <p:nvPr/>
        </p:nvSpPr>
        <p:spPr>
          <a:xfrm>
            <a:off x="114299" y="5843182"/>
            <a:ext cx="770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1400" i="1" dirty="0"/>
              <a:t> Извор: </a:t>
            </a:r>
            <a:r>
              <a:rPr lang="sr-Latn-RS" sz="1400" i="1" dirty="0"/>
              <a:t>https://zivinarstvo.com/wp-content/uploads/2014/02/Tabela-klasiranje.jpg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0E387-1516-22AF-8039-BC049C745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213" y="2610277"/>
            <a:ext cx="1851649" cy="1851649"/>
          </a:xfrm>
          <a:prstGeom prst="rect">
            <a:avLst/>
          </a:prstGeom>
        </p:spPr>
      </p:pic>
      <p:pic>
        <p:nvPicPr>
          <p:cNvPr id="7" name="Picture 6" descr="Jaja na oko">
            <a:extLst>
              <a:ext uri="{FF2B5EF4-FFF2-40B4-BE49-F238E27FC236}">
                <a16:creationId xmlns:a16="http://schemas.microsoft.com/office/drawing/2014/main" id="{899994D3-A5AF-D43B-B882-9DE30F3B8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087" y="114201"/>
            <a:ext cx="2076450" cy="220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4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15" y="365125"/>
            <a:ext cx="8669547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sr-Latn-CS" dirty="0"/>
              <a:t>Jaja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371" y="1825551"/>
            <a:ext cx="8764436" cy="4395936"/>
          </a:xfrm>
        </p:spPr>
        <p:txBody>
          <a:bodyPr>
            <a:noAutofit/>
          </a:bodyPr>
          <a:lstStyle/>
          <a:p>
            <a:pPr eaLnBrk="1" hangingPunct="1"/>
            <a:r>
              <a:rPr lang="sr-Cyrl-RS" sz="3600" dirty="0"/>
              <a:t>Намирница високог биолошког значаја и хранљиве вредности</a:t>
            </a:r>
            <a:endParaRPr lang="sr-Latn-CS" sz="3600" dirty="0"/>
          </a:p>
          <a:p>
            <a:pPr eaLnBrk="1" hangingPunct="1"/>
            <a:r>
              <a:rPr lang="sr-Cyrl-RS" sz="3600" dirty="0"/>
              <a:t>По искористљивости протеина налази се на првом месту</a:t>
            </a:r>
            <a:endParaRPr lang="sr-Latn-CS" sz="3600" dirty="0"/>
          </a:p>
          <a:p>
            <a:pPr eaLnBrk="1" hangingPunct="1"/>
            <a:r>
              <a:rPr lang="sr-Cyrl-RS" sz="3600" dirty="0"/>
              <a:t>Према пореклу</a:t>
            </a:r>
            <a:r>
              <a:rPr lang="sr-Latn-CS" sz="3600" dirty="0"/>
              <a:t>: </a:t>
            </a:r>
            <a:r>
              <a:rPr lang="sr-Cyrl-RS" sz="3600" dirty="0"/>
              <a:t>кокошија, пачија, гушчија, ћурећа, препеличја и др.</a:t>
            </a:r>
            <a:endParaRPr lang="sr-Latn-CS" sz="3600" dirty="0"/>
          </a:p>
          <a:p>
            <a:pPr eaLnBrk="1" hangingPunct="1"/>
            <a:r>
              <a:rPr lang="sr-Cyrl-RS" sz="3600" dirty="0"/>
              <a:t>Под појмом јаја подразумевају се кокошија јаја </a:t>
            </a:r>
            <a:endParaRPr lang="sr-Latn-CS" sz="36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6362" y="404664"/>
            <a:ext cx="2995339" cy="239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BB0248-C024-7C5A-7021-2DCD566A2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02" y="3228699"/>
            <a:ext cx="3095258" cy="19843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ja na oko">
            <a:extLst>
              <a:ext uri="{FF2B5EF4-FFF2-40B4-BE49-F238E27FC236}">
                <a16:creationId xmlns:a16="http://schemas.microsoft.com/office/drawing/2014/main" id="{B901CC4F-DC70-2571-FB76-EE7F6DFF0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3" y="4657725"/>
            <a:ext cx="20764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Jaja na oko">
            <a:extLst>
              <a:ext uri="{FF2B5EF4-FFF2-40B4-BE49-F238E27FC236}">
                <a16:creationId xmlns:a16="http://schemas.microsoft.com/office/drawing/2014/main" id="{2054C555-7446-3520-F5BF-9E1BE61D5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67" y="79932"/>
            <a:ext cx="2076450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6B77D-1D73-4945-AB36-91FF0C1F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216"/>
          </a:xfrm>
        </p:spPr>
        <p:txBody>
          <a:bodyPr/>
          <a:lstStyle/>
          <a:p>
            <a:r>
              <a:rPr lang="sr-Cyrl-RS" dirty="0"/>
              <a:t>Примена јаја у Гастрономији</a:t>
            </a:r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6564C-09B6-4801-9882-79AF17A7C23B}"/>
              </a:ext>
            </a:extLst>
          </p:cNvPr>
          <p:cNvSpPr txBox="1"/>
          <p:nvPr/>
        </p:nvSpPr>
        <p:spPr>
          <a:xfrm>
            <a:off x="266700" y="1417638"/>
            <a:ext cx="1171575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Јела од јаја најчешће се користе за доручак за такозвану проширену варијанту енглеског и континенталног доручка као и за лагане пансионе a la carte вечере.</a:t>
            </a:r>
            <a:endParaRPr lang="sr-Cyrl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sr-Cyrl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својој гастрономској терминологији срећемо неколико познатих израза препознатљивих широм Европе. Ти изрази постали су синоним за одређена јела од јаја па их често пишемо у изворном облику који се одомаћио и код нас (бекендекс, хемендекс итд.)</a:t>
            </a:r>
            <a:endParaRPr lang="sr-Cyrl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sr-Cyrl-R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Latn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Јела од јаја делимо на топла и хладна. Хладна јела од јаја најчешће се служе као хладна предјела, а топла јела од јаја као топла предје</a:t>
            </a:r>
            <a:r>
              <a:rPr lang="sr-Cyrl-C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 или међујела.</a:t>
            </a:r>
            <a:endParaRPr lang="sr-Latn-R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r-Latn-R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847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D67E7F-F8C3-4AAB-9C13-6D116F3E84D6}"/>
              </a:ext>
            </a:extLst>
          </p:cNvPr>
          <p:cNvSpPr txBox="1"/>
          <p:nvPr/>
        </p:nvSpPr>
        <p:spPr>
          <a:xfrm>
            <a:off x="621437" y="452761"/>
            <a:ext cx="11319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C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ЈАЈА У ЉУСЦИ</a:t>
            </a:r>
            <a:r>
              <a:rPr lang="sr-Cyrl-R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Latn-C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eufs a coque</a:t>
            </a:r>
            <a:r>
              <a:rPr lang="sr-Cyrl-R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Latn-C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aja припремљена на овај начин често ce у народу и куварству називају ровита jaja. Јаја која кувамо у љусци на овај начин су меко кувана јаја и морају бити потпуно свежа. Пре кувања свежа јаја стављају ce у кључалу воду у којој се кувају 2-3 минута (према укусу). Госта увек треба питати каква јаја жели јер полусирова јаја, поготово беланце може код госта да изазове гадљивост. Ровито кувана јаја послужују ce у љусци и у посудама-чашама за jaja с кашичицом. </a:t>
            </a:r>
            <a:endParaRPr lang="sr-Latn-RS" sz="2400" dirty="0"/>
          </a:p>
        </p:txBody>
      </p:sp>
      <p:pic>
        <p:nvPicPr>
          <p:cNvPr id="3074" name="Picture 2" descr="Koliko minuta kuhati jaja: video. Kako i koliko se kuvaju mekana kuvana  jaja?">
            <a:extLst>
              <a:ext uri="{FF2B5EF4-FFF2-40B4-BE49-F238E27FC236}">
                <a16:creationId xmlns:a16="http://schemas.microsoft.com/office/drawing/2014/main" id="{9A438E27-CA4B-49AB-BB3D-8CC453ABE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7304"/>
            <a:ext cx="6900295" cy="32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5A6E80-8E76-44C5-A1A1-5810BE0110BB}"/>
              </a:ext>
            </a:extLst>
          </p:cNvPr>
          <p:cNvSpPr txBox="1"/>
          <p:nvPr/>
        </p:nvSpPr>
        <p:spPr>
          <a:xfrm>
            <a:off x="390618" y="6143629"/>
            <a:ext cx="615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1400" i="1" dirty="0"/>
              <a:t>Слика 5</a:t>
            </a:r>
          </a:p>
          <a:p>
            <a:pPr algn="l"/>
            <a:r>
              <a:rPr lang="sr-Cyrl-RS" sz="1400" i="1" dirty="0"/>
              <a:t>Извор: </a:t>
            </a:r>
            <a:r>
              <a:rPr lang="sr-Latn-RS" sz="1400" i="1" dirty="0"/>
              <a:t>google.com</a:t>
            </a:r>
            <a:r>
              <a:rPr lang="sr-Cyrl-RS" sz="1400" i="1" dirty="0"/>
              <a:t>  </a:t>
            </a:r>
            <a:endParaRPr lang="sr-Latn-RS" sz="1400" i="1" dirty="0"/>
          </a:p>
        </p:txBody>
      </p:sp>
      <p:pic>
        <p:nvPicPr>
          <p:cNvPr id="6" name="Picture 5" descr="Tvrdo naspram meko - koliko vremena je potrebno da se skuva jaje? –  Piće-Piće">
            <a:extLst>
              <a:ext uri="{FF2B5EF4-FFF2-40B4-BE49-F238E27FC236}">
                <a16:creationId xmlns:a16="http://schemas.microsoft.com/office/drawing/2014/main" id="{D2678E62-950C-46CB-38CD-0443BF3C6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70" y="3649363"/>
            <a:ext cx="5347730" cy="3208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6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426D-5B5B-EAFD-8EA5-F872B0DB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Поширана јаја </a:t>
            </a:r>
            <a:r>
              <a:rPr lang="sr-Latn-RS" dirty="0"/>
              <a:t>(Oeufs poches)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AEE59-FF0C-0FA1-79A1-81284B341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19" y="1825625"/>
            <a:ext cx="8163697" cy="4351338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Свежа јаја се поширају у води са додатком сирћета и соли</a:t>
            </a:r>
          </a:p>
          <a:p>
            <a:r>
              <a:rPr lang="sr-Cyrl-RS" dirty="0"/>
              <a:t>Треба водити рачуна да се не пошира одједном велики број јаја како се у посуди не би додиривала</a:t>
            </a:r>
          </a:p>
          <a:p>
            <a:r>
              <a:rPr lang="sr-Cyrl-RS" dirty="0"/>
              <a:t>Јаја која се користе за припремање јела у хладној кухињи треба поширати 4 минута. Када су готова, изваде се из вреле воде и ставе у посољену, хладну воду</a:t>
            </a:r>
          </a:p>
          <a:p>
            <a:r>
              <a:rPr lang="sr-Cyrl-RS" dirty="0"/>
              <a:t>Када се јаја охладе и изгубе киселину, треба их формирати и сервирати.</a:t>
            </a:r>
            <a:endParaRPr lang="sr-Latn-RS" dirty="0"/>
          </a:p>
        </p:txBody>
      </p:sp>
      <p:pic>
        <p:nvPicPr>
          <p:cNvPr id="4" name="Picture 3" descr="Comment cuire des œufs pochés : une recette facile et rapide">
            <a:extLst>
              <a:ext uri="{FF2B5EF4-FFF2-40B4-BE49-F238E27FC236}">
                <a16:creationId xmlns:a16="http://schemas.microsoft.com/office/drawing/2014/main" id="{06CE91C3-F77A-9AC5-6E77-6E2D84BAF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83" y="2142085"/>
            <a:ext cx="3659575" cy="295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omment faire cuire un œuf poché ?">
            <a:extLst>
              <a:ext uri="{FF2B5EF4-FFF2-40B4-BE49-F238E27FC236}">
                <a16:creationId xmlns:a16="http://schemas.microsoft.com/office/drawing/2014/main" id="{D642BEF0-72D5-3FB2-C107-58D38FED5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578" y="0"/>
            <a:ext cx="2922288" cy="214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Oeufs pochés (recette de base) : Recette de Oeufs pochés (recette de base)">
            <a:extLst>
              <a:ext uri="{FF2B5EF4-FFF2-40B4-BE49-F238E27FC236}">
                <a16:creationId xmlns:a16="http://schemas.microsoft.com/office/drawing/2014/main" id="{A2FF7662-487D-4F9C-281A-8CCDDB80F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689" y="4902929"/>
            <a:ext cx="2540066" cy="1955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767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2E30-F471-D3CE-E889-FFF3F568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94" y="236192"/>
            <a:ext cx="10515600" cy="722270"/>
          </a:xfrm>
        </p:spPr>
        <p:txBody>
          <a:bodyPr/>
          <a:lstStyle/>
          <a:p>
            <a:r>
              <a:rPr lang="sr-Cyrl-RS" dirty="0"/>
              <a:t>Поширана јаја </a:t>
            </a:r>
            <a:r>
              <a:rPr lang="sr-Latn-RS" dirty="0"/>
              <a:t>(Oeufs poches)</a:t>
            </a:r>
          </a:p>
        </p:txBody>
      </p:sp>
      <p:pic>
        <p:nvPicPr>
          <p:cNvPr id="4" name="Picture 3" descr="L'oeuf poché">
            <a:extLst>
              <a:ext uri="{FF2B5EF4-FFF2-40B4-BE49-F238E27FC236}">
                <a16:creationId xmlns:a16="http://schemas.microsoft.com/office/drawing/2014/main" id="{FDB82DCC-7D1A-B7AD-D543-14216655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6" y="822175"/>
            <a:ext cx="5943600" cy="3343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Technique de l'oeuf poché - chefNini">
            <a:extLst>
              <a:ext uri="{FF2B5EF4-FFF2-40B4-BE49-F238E27FC236}">
                <a16:creationId xmlns:a16="http://schemas.microsoft.com/office/drawing/2014/main" id="{0B71278D-6780-787F-099D-2A7046ED9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81" y="825563"/>
            <a:ext cx="2786449" cy="3339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omment pocher un œuf comme un pro | Lesoeufs.ca">
            <a:extLst>
              <a:ext uri="{FF2B5EF4-FFF2-40B4-BE49-F238E27FC236}">
                <a16:creationId xmlns:a16="http://schemas.microsoft.com/office/drawing/2014/main" id="{14235858-6267-C6C6-CB1C-17679C481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39" y="3692611"/>
            <a:ext cx="5484341" cy="3343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Oeufs pochés">
            <a:extLst>
              <a:ext uri="{FF2B5EF4-FFF2-40B4-BE49-F238E27FC236}">
                <a16:creationId xmlns:a16="http://schemas.microsoft.com/office/drawing/2014/main" id="{E625A7BD-CC69-C938-05B0-FE1BA5ECD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10" y="3910184"/>
            <a:ext cx="4552629" cy="3035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1930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7CD81-4CCF-F62B-AED7-D6E8AE9C8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57" y="517890"/>
            <a:ext cx="10790023" cy="4598474"/>
          </a:xfrm>
        </p:spPr>
        <p:txBody>
          <a:bodyPr/>
          <a:lstStyle/>
          <a:p>
            <a:r>
              <a:rPr lang="sr-Cyrl-RS" sz="3600" dirty="0"/>
              <a:t>Меко кувана јаја </a:t>
            </a:r>
            <a:r>
              <a:rPr lang="sr-Latn-RS" sz="3600" dirty="0"/>
              <a:t>(Oeufs mollets)</a:t>
            </a:r>
          </a:p>
          <a:p>
            <a:r>
              <a:rPr lang="sr-Cyrl-RS" sz="3600" dirty="0"/>
              <a:t>Јаја на око </a:t>
            </a:r>
            <a:r>
              <a:rPr lang="sr-Latn-RS" sz="3600" dirty="0"/>
              <a:t>(Oeufs sur plat)</a:t>
            </a:r>
            <a:endParaRPr lang="sr-Cyrl-RS" sz="3600" dirty="0"/>
          </a:p>
          <a:p>
            <a:r>
              <a:rPr lang="sr-Cyrl-RS" sz="3600" dirty="0"/>
              <a:t>Кајгана</a:t>
            </a:r>
            <a:r>
              <a:rPr lang="sr-Latn-RS" sz="3600" dirty="0"/>
              <a:t> (Oeufs brouilles)</a:t>
            </a:r>
            <a:endParaRPr lang="sr-Cyrl-RS" sz="3600" dirty="0"/>
          </a:p>
          <a:p>
            <a:r>
              <a:rPr lang="sr-Cyrl-RS" sz="3600" dirty="0"/>
              <a:t>Омлет</a:t>
            </a:r>
            <a:r>
              <a:rPr lang="sr-Latn-RS" sz="3600" dirty="0"/>
              <a:t> (</a:t>
            </a:r>
            <a:r>
              <a:rPr lang="sr-Cyrl-RS" sz="3600" dirty="0"/>
              <a:t>О</a:t>
            </a:r>
            <a:r>
              <a:rPr lang="sr-Latn-RS" sz="3600" dirty="0"/>
              <a:t>mellete)</a:t>
            </a:r>
            <a:endParaRPr lang="sr-Cyrl-RS" sz="3600" dirty="0"/>
          </a:p>
          <a:p>
            <a:endParaRPr lang="sr-Latn-R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09AA1E2-55E7-D534-7EAD-4353F6EE9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43" y="3019440"/>
            <a:ext cx="3042251" cy="182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A9958D-D15B-5A8F-EEED-122B83632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" y="5010150"/>
            <a:ext cx="24669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30705D-B839-AF64-BBE5-D3B862D9D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11" y="2586681"/>
            <a:ext cx="3003225" cy="2032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DDB7E-FA7E-62F8-B243-9C36AA45F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09" y="416990"/>
            <a:ext cx="3211233" cy="1783018"/>
          </a:xfrm>
          <a:prstGeom prst="rect">
            <a:avLst/>
          </a:prstGeom>
        </p:spPr>
      </p:pic>
      <p:pic>
        <p:nvPicPr>
          <p:cNvPr id="2" name="Picture 1" descr="branka-mirković-kuvar: KAJGANA SA MANJE KALORIJA">
            <a:extLst>
              <a:ext uri="{FF2B5EF4-FFF2-40B4-BE49-F238E27FC236}">
                <a16:creationId xmlns:a16="http://schemas.microsoft.com/office/drawing/2014/main" id="{EE955756-7C78-0352-7483-4D2F8832E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40" y="4968426"/>
            <a:ext cx="3110064" cy="174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Jaja u paprici | Index Recepti">
            <a:extLst>
              <a:ext uri="{FF2B5EF4-FFF2-40B4-BE49-F238E27FC236}">
                <a16:creationId xmlns:a16="http://schemas.microsoft.com/office/drawing/2014/main" id="{9BAF7A3C-EE8B-F20C-8922-C2CD60B75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054" y="2269182"/>
            <a:ext cx="3268135" cy="245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omment faire cuire un œuf poché ?">
            <a:extLst>
              <a:ext uri="{FF2B5EF4-FFF2-40B4-BE49-F238E27FC236}">
                <a16:creationId xmlns:a16="http://schemas.microsoft.com/office/drawing/2014/main" id="{A7D328C0-3204-330F-FC21-0CAA95BAFA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" y="32166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AAED82-FC2C-817C-4054-8CC2B5B231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1245" y="4948702"/>
            <a:ext cx="2524495" cy="1826600"/>
          </a:xfrm>
          <a:prstGeom prst="rect">
            <a:avLst/>
          </a:prstGeom>
        </p:spPr>
      </p:pic>
      <p:pic>
        <p:nvPicPr>
          <p:cNvPr id="13" name="Picture 12" descr="Kajgana Sa Slaninom | Ja i Majka">
            <a:extLst>
              <a:ext uri="{FF2B5EF4-FFF2-40B4-BE49-F238E27FC236}">
                <a16:creationId xmlns:a16="http://schemas.microsoft.com/office/drawing/2014/main" id="{B63D3C0C-80C2-B9DC-57B2-226577940F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054" y="4783960"/>
            <a:ext cx="3110064" cy="2074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231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C659-5C8C-60D1-6D50-0BE597F3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Хемендекс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1AE63-85E6-5108-4ABF-BC87CCB8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3" y="1825624"/>
            <a:ext cx="12051957" cy="50323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Потребне намирнице: 0,2 дл уља, 3 јаја, 50 г шунке, соли, першуново лишће. </a:t>
            </a:r>
          </a:p>
          <a:p>
            <a:r>
              <a:rPr lang="ru-RU" dirty="0"/>
              <a:t>Начин рада: Одабрати свежа јаја, опрати млаком водом, исполирати и дезинфиковати. Потом јаја пажљиво разбити, изручити у тембал и посолити. Шунку исећи на шните, за једну особу две до три шните. </a:t>
            </a:r>
          </a:p>
          <a:p>
            <a:r>
              <a:rPr lang="ru-RU" dirty="0"/>
              <a:t>Пржење хемендекса: У одговарајући тигањ сипати уље, а када се уље умерено загреје додати шунку. Када шунка буде сотирана, пажљиво из тембала изручити јаја. Јаја пржити да се беланца не згрушавају, а жуманца треба да остану ровита</a:t>
            </a:r>
            <a:r>
              <a:rPr lang="ru-RU"/>
              <a:t>. </a:t>
            </a:r>
          </a:p>
          <a:p>
            <a:r>
              <a:rPr lang="ru-RU"/>
              <a:t>Сервирање </a:t>
            </a:r>
            <a:r>
              <a:rPr lang="ru-RU" dirty="0"/>
              <a:t>хемендекса: Хемендекс се сервира на плитки топли тањир, тако што се помоћу куварске лопатице пренесе из тигања. На средину жуманаца ставити по једно зрнце бибера, а тањир украсити першуновим лишћем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729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FE89-3899-FF15-EDFC-7BA000CE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7513"/>
          </a:xfrm>
        </p:spPr>
        <p:txBody>
          <a:bodyPr>
            <a:normAutofit fontScale="90000"/>
          </a:bodyPr>
          <a:lstStyle/>
          <a:p>
            <a:r>
              <a:rPr lang="ru-RU" dirty="0"/>
              <a:t>Бекендекс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B0D8-507B-5B25-0BF9-C8591E14F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5" y="1070918"/>
            <a:ext cx="11730681" cy="5634681"/>
          </a:xfrm>
        </p:spPr>
        <p:txBody>
          <a:bodyPr>
            <a:normAutofit/>
          </a:bodyPr>
          <a:lstStyle/>
          <a:p>
            <a:r>
              <a:rPr lang="ru-RU" dirty="0"/>
              <a:t>Потребне намирнице: 2 дл уља, 3 јаја, 500 г суве сланине, 10 г соли, веза першуновог лишћа. Начин рада: Одабрати свежа јаја, опрати млаком водом, исполирати и дезинфиковати. Потом јаја пажљиво разбити, изручити у тембал и посолити. Суву сланину без кожуре исећи на шните, за једну особу две до три шните. Пржење бекендекса: У одговарајући тигањ сипати уље, а када се уље умерено загреје додати сланину, када се осети мирис сланине, пажљиво из тембала изручити јаја. Јаја пржити да се беланца не згрушавају, а жуманца треба да остану ровита. </a:t>
            </a:r>
          </a:p>
          <a:p>
            <a:r>
              <a:rPr lang="ru-RU" dirty="0"/>
              <a:t>Сервирање бекендекса: Бекендекс се сервира на плитки топли тањир, тако што се помоћу куварске лопатице пренесе из тигања. На средину жуманаца ставити по једно зрнце бибера, а тањир украсити першуновим лишћем.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0676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22F1-A973-423A-63F7-16FE0C61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/>
          <a:lstStyle/>
          <a:p>
            <a:r>
              <a:rPr lang="sr-Cyrl-RS" dirty="0"/>
              <a:t>Хладна предјела од јаја 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05D27-823E-1C5F-2024-69A32DE2C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9903"/>
            <a:ext cx="11780108" cy="5006003"/>
          </a:xfrm>
        </p:spPr>
        <p:txBody>
          <a:bodyPr>
            <a:normAutofit/>
          </a:bodyPr>
          <a:lstStyle/>
          <a:p>
            <a:r>
              <a:rPr lang="sr-Cyrl-RS" dirty="0"/>
              <a:t>Јаја пуњена руском салатом</a:t>
            </a:r>
          </a:p>
          <a:p>
            <a:r>
              <a:rPr lang="sr-Cyrl-RS" dirty="0"/>
              <a:t>Јаја пуњена пилећом салатом</a:t>
            </a:r>
          </a:p>
          <a:p>
            <a:r>
              <a:rPr lang="sr-Cyrl-RS" dirty="0"/>
              <a:t>Јаја пуњена мусом од гушчије џигерице</a:t>
            </a:r>
          </a:p>
          <a:p>
            <a:r>
              <a:rPr lang="sr-Cyrl-RS" dirty="0"/>
              <a:t>Јаја пуњена салатом од ракова</a:t>
            </a:r>
          </a:p>
          <a:p>
            <a:r>
              <a:rPr lang="sr-Cyrl-RS" dirty="0"/>
              <a:t>Јаја пуњена Валдорф салатом</a:t>
            </a:r>
          </a:p>
          <a:p>
            <a:r>
              <a:rPr lang="sr-Cyrl-RS" dirty="0"/>
              <a:t>Јаја пуњена салатом од хоботнице</a:t>
            </a:r>
          </a:p>
          <a:p>
            <a:r>
              <a:rPr lang="sr-Cyrl-RS" dirty="0"/>
              <a:t>Јаја пуњена салатом од лигњи</a:t>
            </a:r>
          </a:p>
          <a:p>
            <a:r>
              <a:rPr lang="sr-Cyrl-RS" dirty="0"/>
              <a:t>Јаја у мајонезу</a:t>
            </a:r>
          </a:p>
          <a:p>
            <a:r>
              <a:rPr lang="ru-RU" dirty="0"/>
              <a:t>Јаја пуњена кајмаком, јаја пуњена српским сиром, јаја пуњена урнебесом</a:t>
            </a:r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66798-3731-3E5F-69F5-BBA016EB4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75" y="60268"/>
            <a:ext cx="3269938" cy="3269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57EC4-A503-D97E-80EB-1FD08B9D6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53" y="3330206"/>
            <a:ext cx="4101752" cy="2391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6290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F166-ADC5-A284-C5DD-55250B13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dirty="0"/>
              <a:t>Поширана јаја у аспику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58E27-81E2-4132-DD01-721A49379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7" y="1095632"/>
            <a:ext cx="11837773" cy="567587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Потребне намирнице: 10 јаја. За поширање: 1 л воде, 2 дл сирћета, 10 г соли. За шмизирање форми: 3 дл темпираног аспика. За декорисање форми: 50 г трифли. За заливање пошираних јаја у форми: 8 дл аспика. За подлогу: 500 г француске салате. За декорисање и маскирање подлоге: 2 дл мајонеза. За прилог: 1 веза дресираних ротквица, 50 г маслина, 100 г парадајза, 100 г краставаца, 1 веза француског першуна. Начин рада: Одабрати јаја свежа и здрава. Одабрана јаја опрати топлом водом, дезинфиковати и исполирати. Исполирана јаја пажљиво разбијати и спуштати-поширати у благо слану накиселу воду, која лагано струји, 5 до 6 минута. Приликом поширања, француском кашиком, обавијати беланце око жуманцета. Жуманце треба да остане мало ровито. Поширана јаја вадити француском кашиком и иста уронити у хладну воду да би се неутралисала киселина. Пуњење аузмасираних форми пошираним јајима: У одабрану, аузмасирану и декорисану форму сложити поширана, обликована и исполирана јаја. За једну особу два комада. Заливање пошираних јаја темпираним аспиком: Охлађене форме са сложеним јајима залити темпираним аспиком. Хлађење и чување пошираних јаја до сервирања: Форму са пошираним јајима чувати у фрижидеру до сервирања. Избор посуде за сервирање и сервирање: Избор посуде зависи од поруџбине, броја особа и сервиса.Одабрати одговарајући росфрај тањир, кристалну чинију или сребрни овал. Потом обликовати подлогу од француске салате висине 2 цм. Спољни део форме са пошираним јајима кратко уронити у топлу воду, а садржај пажљиво истрести на формирану подлогу од француске салате. Потом, површину француске салате ошприцати-маскирати, мајонезом. Гарнирање пошираних јаја: Чинију са пошираним јајима гарнирати дресираним ротквицама, маслинама, кришкама парадајза, лепезама краставца и букетићима француског першуна. Чинију са пошираним јајима, чувати у фрижидеру до услуживања. Напомена: Јаја као хладна јела или прилог могу се припремати и на следеће начине: јаја пуњена кајмаком, јаја пуњена српским сиром, јаја пуњена урнебесом, јаја на руски начин, јаја на пикантан начин, јаја на московски начин, јаја на лењинградски начин, јаја а ла Толстој, јаја на шведски начин, …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73387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D50A7-2E3F-4E77-9C7A-E48FF15F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Јаја и вино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EE188-23B3-449B-A27F-EB3A3835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30" y="1359243"/>
            <a:ext cx="7718854" cy="5288692"/>
          </a:xfrm>
        </p:spPr>
        <p:txBody>
          <a:bodyPr>
            <a:noAutofit/>
          </a:bodyPr>
          <a:lstStyle/>
          <a:p>
            <a:r>
              <a:rPr lang="sr-Cyrl-RS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Latn-C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све врсте јела обично се предлажу и пића која могу да их прате и која истичу њихове особене стране. Овога пута немамо ништа слично. Јајима, у ствари, није потребна никаква пратња те врсте. </a:t>
            </a:r>
            <a:endParaRPr lang="sr-Cyrl-R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Истина је да алкохолна пића уопште, а нарочито вина, ништа не добијају у друштву са јајима. </a:t>
            </a:r>
            <a:endParaRPr lang="sr-Cyrl-R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CS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 томе, немојте се трошити ни због чега. Вина која добро иду са другим јелима у оброку, ићи ће добро и уз јело са јајима. Ако је јело са јајима главно у оброку, најбоље је да одаберете или неко сладуњаво вино или лако црно вино. </a:t>
            </a:r>
            <a:endParaRPr lang="sr-Latn-RS" sz="2600" dirty="0"/>
          </a:p>
        </p:txBody>
      </p:sp>
    </p:spTree>
    <p:extLst>
      <p:ext uri="{BB962C8B-B14F-4D97-AF65-F5344CB8AC3E}">
        <p14:creationId xmlns:p14="http://schemas.microsoft.com/office/powerpoint/2010/main" val="7378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969B-0294-E3A6-7716-14612407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Jaja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F6410-B190-E90E-5ABB-94888691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91" y="0"/>
            <a:ext cx="982542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0822-BF6C-DA78-5CDB-0E68B5330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45" y="1606378"/>
            <a:ext cx="11722443" cy="5181600"/>
          </a:xfrm>
        </p:spPr>
        <p:txBody>
          <a:bodyPr>
            <a:normAutofit/>
          </a:bodyPr>
          <a:lstStyle/>
          <a:p>
            <a:r>
              <a:rPr lang="sr-Cyrl-RS" sz="32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Н</a:t>
            </a:r>
            <a:r>
              <a:rPr lang="sr-Cyrl-R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ајчешће намирнице које кувари користе.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C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Symbol" panose="05050102010706020507" pitchFamily="18" charset="2"/>
              </a:rPr>
              <a:t>За филозофа јаје је извор живота и дискусије: „Шта је старије - кокош или јаје?"</a:t>
            </a:r>
            <a:endParaRPr lang="sr-Latn-RS" sz="32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C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Symbol" panose="05050102010706020507" pitchFamily="18" charset="2"/>
              </a:rPr>
              <a:t>За љубитеља лепоте оно је савршен космички облик.</a:t>
            </a:r>
            <a:endParaRPr lang="sr-Latn-RS" sz="32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C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Symbol" panose="05050102010706020507" pitchFamily="18" charset="2"/>
              </a:rPr>
              <a:t>За гастронома оно је извор укусних, оригиналних и префињених јела.</a:t>
            </a:r>
            <a:endParaRPr lang="sr-Latn-RS" sz="32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C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Symbol" panose="05050102010706020507" pitchFamily="18" charset="2"/>
              </a:rPr>
              <a:t>За дијететичара оно је изванредан извор протеина и једна од намирница неправедно оспоравана.</a:t>
            </a:r>
            <a:endParaRPr lang="sr-Latn-RS" sz="32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r-Latn-C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Times New Roman" panose="02020603050405020304" pitchFamily="18" charset="0"/>
                <a:cs typeface="Symbol" panose="05050102010706020507" pitchFamily="18" charset="2"/>
              </a:rPr>
              <a:t>За штедљиву, савремену и ужурбану домаћицу оно је основа оброка који разгаљује велике и мале.</a:t>
            </a:r>
            <a:endParaRPr lang="sr-Latn-RS" sz="32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416067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3E33E2-B3AC-9DFD-EB9F-879310808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35" y="-1"/>
            <a:ext cx="9813766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87F15-736F-58F8-D33D-18ECE407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2378234" cy="6857998"/>
          </a:xfrm>
          <a:solidFill>
            <a:srgbClr val="FFCCFF"/>
          </a:solidFill>
        </p:spPr>
        <p:txBody>
          <a:bodyPr/>
          <a:lstStyle/>
          <a:p>
            <a:r>
              <a:rPr lang="sr-Cyrl-RS" b="1" dirty="0"/>
              <a:t>Хвала на пажњи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71756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372A-E6DF-3E71-EC42-F1F84E74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sr-Cyrl-R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Настанак и производња јаја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CBF77-2DDC-8156-D0AE-44CBA6A3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" y="1400432"/>
            <a:ext cx="11747157" cy="5457567"/>
          </a:xfrm>
        </p:spPr>
        <p:txBody>
          <a:bodyPr>
            <a:normAutofit/>
          </a:bodyPr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 животиње раде напорно на пољу репродукције, али кокошка чини и више од тога. </a:t>
            </a: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Свако јаје је око 3% тежине кокошке, тако да за годину дана полагања, она око осам пута претвори своји телесну тежину у јаја</a:t>
            </a:r>
            <a:endParaRPr lang="sr-Latn-RS" sz="2800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Домаће јаја</a:t>
            </a:r>
          </a:p>
          <a:p>
            <a:pPr marL="0" indent="0">
              <a:buNone/>
            </a:pPr>
            <a:endParaRPr lang="sr-Cyrl-R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Индустријска  јаја</a:t>
            </a:r>
          </a:p>
          <a:p>
            <a:pPr marL="0" indent="0">
              <a:buNone/>
            </a:pPr>
            <a:r>
              <a:rPr lang="sr-Cyrl-R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sr-Cyrl-R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Масовна производња јаја </a:t>
            </a:r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10AA8-3FAE-2753-B365-3EFD18ADF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710" y="3888259"/>
            <a:ext cx="4292290" cy="29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1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665C1A-32D1-FE42-36BD-025B927E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449" y="57666"/>
            <a:ext cx="9733003" cy="6722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798FD-84C5-B871-5786-A4E9799A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Састав јаја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C4F01-8DE8-FDF3-B847-6AAB7FA3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05" y="1425146"/>
            <a:ext cx="11252887" cy="521455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C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Јаје је намирница велике хранљиве вредности, пријатног укуса, a у технологији припремања разноврсних јела многоструко може да </a:t>
            </a:r>
            <a:r>
              <a:rPr lang="sr-Cyrl-R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 </a:t>
            </a:r>
            <a:r>
              <a:rPr lang="sr-Latn-C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користи</a:t>
            </a:r>
            <a:endParaRPr lang="sr-Cyrl-RS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RS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C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називом јаје, без поближе ознаке порекла, подразумева се кокошије јаје. Свака друга врста јаја мора се посебно означит</a:t>
            </a:r>
            <a:r>
              <a:rPr lang="sr-Cyrl-R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sr-Cyrl-C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</a:t>
            </a:r>
            <a:r>
              <a:rPr lang="sr-Latn-C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ао</a:t>
            </a:r>
            <a:r>
              <a:rPr lang="sr-Cyrl-C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sr-Latn-C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пловчија јаја, ћурећа, гушчиј</a:t>
            </a:r>
            <a:r>
              <a:rPr lang="sr-Cyrl-R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а, препеличја, пачија</a:t>
            </a:r>
            <a:r>
              <a:rPr lang="sr-Latn-C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друга</a:t>
            </a:r>
            <a:endParaRPr lang="sr-Cyrl-RS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r-Cyrl-RS" sz="28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Latn-C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Јаје се састоји </a:t>
            </a:r>
            <a:r>
              <a:rPr lang="sr-Cyrl-R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три основна дела: </a:t>
            </a:r>
            <a:r>
              <a:rPr lang="sr-Latn-CS" sz="28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љуске, беланца и жуманца. </a:t>
            </a:r>
            <a:endParaRPr lang="sr-Latn-RS" sz="2800" b="1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3637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0B830E-2DFE-490A-985C-F46822D5A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51" y="577049"/>
            <a:ext cx="10354330" cy="56427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49FD6-C851-4505-B5E7-014946ECCEE7}"/>
              </a:ext>
            </a:extLst>
          </p:cNvPr>
          <p:cNvSpPr txBox="1"/>
          <p:nvPr/>
        </p:nvSpPr>
        <p:spPr>
          <a:xfrm>
            <a:off x="387651" y="6086461"/>
            <a:ext cx="710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1400" i="1" dirty="0"/>
              <a:t>Слика 1</a:t>
            </a:r>
          </a:p>
          <a:p>
            <a:pPr algn="l"/>
            <a:r>
              <a:rPr lang="sr-Cyrl-RS" sz="1400" i="1" dirty="0"/>
              <a:t>Извор:</a:t>
            </a:r>
            <a:r>
              <a:rPr lang="sr-Latn-RS" sz="1400" i="1" dirty="0"/>
              <a:t>http://studenti.mojsajt.rs/uploads/20177/documents/JAJA_2.pdf</a:t>
            </a:r>
          </a:p>
        </p:txBody>
      </p:sp>
    </p:spTree>
    <p:extLst>
      <p:ext uri="{BB962C8B-B14F-4D97-AF65-F5344CB8AC3E}">
        <p14:creationId xmlns:p14="http://schemas.microsoft.com/office/powerpoint/2010/main" val="12293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927C-2FC9-85BB-C0EA-0F58103F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Састав јаја</a:t>
            </a:r>
            <a:endParaRPr lang="sr-Latn-R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A65DA7-8308-8779-9704-99DA65F1A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8296" y="87827"/>
            <a:ext cx="5438672" cy="668234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453325-E95A-CAB5-0F54-9FA4321CAF64}"/>
              </a:ext>
            </a:extLst>
          </p:cNvPr>
          <p:cNvSpPr txBox="1">
            <a:spLocks/>
          </p:cNvSpPr>
          <p:nvPr/>
        </p:nvSpPr>
        <p:spPr>
          <a:xfrm>
            <a:off x="370702" y="1852029"/>
            <a:ext cx="4217773" cy="432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 целокупне тежине јајета на љуску отпада око 11 %, на беланце око 58 %, а на жуманце </a:t>
            </a:r>
            <a:r>
              <a:rPr lang="sr-Cyrl-C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31%.</a:t>
            </a:r>
            <a:br>
              <a:rPr lang="sr-Cyrl-C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r-Latn-R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C3489-1014-0911-B6E7-AC5C5B868884}"/>
              </a:ext>
            </a:extLst>
          </p:cNvPr>
          <p:cNvSpPr/>
          <p:nvPr/>
        </p:nvSpPr>
        <p:spPr>
          <a:xfrm>
            <a:off x="5320909" y="1409298"/>
            <a:ext cx="2194316" cy="5586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Љуска јајета</a:t>
            </a:r>
            <a:endParaRPr lang="sr-Latn-R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9B42A-DD8F-B2B1-88C9-63142F72E5F6}"/>
              </a:ext>
            </a:extLst>
          </p:cNvPr>
          <p:cNvSpPr/>
          <p:nvPr/>
        </p:nvSpPr>
        <p:spPr>
          <a:xfrm>
            <a:off x="4676775" y="3153557"/>
            <a:ext cx="2838450" cy="5508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/>
              <a:t>Калцијум фосфата</a:t>
            </a:r>
            <a:endParaRPr lang="sr-Latn-R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B0C29-FB2C-082F-7B92-E0930C5B816A}"/>
              </a:ext>
            </a:extLst>
          </p:cNvPr>
          <p:cNvSpPr txBox="1"/>
          <p:nvPr/>
        </p:nvSpPr>
        <p:spPr>
          <a:xfrm>
            <a:off x="2677298" y="5079370"/>
            <a:ext cx="4837928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sr-Cyrl-RS" sz="2400" dirty="0">
                <a:solidFill>
                  <a:schemeClr val="bg1"/>
                </a:solidFill>
              </a:rPr>
              <a:t>Калцијум, магнезијум-карбонат</a:t>
            </a:r>
            <a:endParaRPr lang="sr-Latn-R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0828C5-0CE4-9B95-5919-6F1142A2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184" y="-14602"/>
            <a:ext cx="8543004" cy="68075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6A5EEB-AD9C-D64F-43D5-8FEF1983651A}"/>
              </a:ext>
            </a:extLst>
          </p:cNvPr>
          <p:cNvSpPr/>
          <p:nvPr/>
        </p:nvSpPr>
        <p:spPr>
          <a:xfrm>
            <a:off x="5263978" y="1334530"/>
            <a:ext cx="6713837" cy="77695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ln w="66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љусци се налазе и беланчевинасте материје које повезују кречну грађу љуске</a:t>
            </a:r>
            <a:endParaRPr lang="sr-Latn-RS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724A8-D855-91A2-FFA1-385794CDDBF1}"/>
              </a:ext>
            </a:extLst>
          </p:cNvPr>
          <p:cNvSpPr/>
          <p:nvPr/>
        </p:nvSpPr>
        <p:spPr>
          <a:xfrm>
            <a:off x="5263977" y="2265405"/>
            <a:ext cx="6260758" cy="4695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b="1" dirty="0">
                <a:ln w="66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Љуска јајета је обавијена беланчевинастом кожицом</a:t>
            </a:r>
            <a:r>
              <a:rPr lang="sr-Latn-CS" b="1" dirty="0">
                <a:ln w="66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Cyrl-RS" b="1" dirty="0">
              <a:ln w="66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43861-2533-4EF0-EF25-1119C87A01CC}"/>
              </a:ext>
            </a:extLst>
          </p:cNvPr>
          <p:cNvSpPr txBox="1"/>
          <p:nvPr/>
        </p:nvSpPr>
        <p:spPr>
          <a:xfrm>
            <a:off x="5263977" y="2888878"/>
            <a:ext cx="6713837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sr-Latn-CS" sz="1800" b="1" dirty="0">
                <a:ln w="66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унутрашњој страни налазе се и обавијају је две опне мрежасте структуре</a:t>
            </a:r>
            <a:endParaRPr lang="sr-Latn-R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6E734-36F5-6D91-6E49-64CF8FF13DDB}"/>
              </a:ext>
            </a:extLst>
          </p:cNvPr>
          <p:cNvSpPr txBox="1"/>
          <p:nvPr/>
        </p:nvSpPr>
        <p:spPr>
          <a:xfrm>
            <a:off x="5263977" y="3666267"/>
            <a:ext cx="6771504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sr-Latn-CS" sz="1800" b="1" dirty="0">
                <a:ln w="66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љусци се налази велики број шупљина које служе за размену ваздуха.</a:t>
            </a:r>
            <a:endParaRPr lang="sr-Cyrl-RS" sz="1800" b="1" dirty="0">
              <a:ln w="6600">
                <a:solidFill>
                  <a:schemeClr val="bg2">
                    <a:lumMod val="10000"/>
                  </a:schemeClr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2E3432-0800-1FA0-4A11-E10E04978400}"/>
              </a:ext>
            </a:extLst>
          </p:cNvPr>
          <p:cNvSpPr txBox="1"/>
          <p:nvPr/>
        </p:nvSpPr>
        <p:spPr>
          <a:xfrm>
            <a:off x="5263977" y="4443656"/>
            <a:ext cx="612895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sr-Latn-CS" sz="1800" b="1" dirty="0">
                <a:ln w="66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Јаја са тамнијом љуском садрже и пигменте.</a:t>
            </a:r>
            <a:endParaRPr lang="sr-Latn-R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A3F1E6-80A0-C59B-F47E-9556052C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8973" y="4443656"/>
            <a:ext cx="2183027" cy="234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D1365F-8F4D-2F46-DAC7-E32B7F48E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58" y="5149242"/>
            <a:ext cx="2421119" cy="16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2F1D-CF2D-B9DE-0D07-5B65C754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/>
          <a:lstStyle/>
          <a:p>
            <a:r>
              <a:rPr lang="sr-Latn-C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Беланце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95CF4-E17A-19CD-C1A9-6AA2C055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1219200"/>
            <a:ext cx="11780108" cy="5453449"/>
          </a:xfrm>
        </p:spPr>
        <p:txBody>
          <a:bodyPr>
            <a:normAutofit fontScale="625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r-Latn-CS" sz="5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Беланце се састоји од беланчевина растворених у води, па би се могло рећи да представља беланчевинама засићену течност.</a:t>
            </a:r>
            <a:endParaRPr lang="sr-Cyrl-RS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r-Latn-CS" sz="5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Оно је зеленкастожуте боје која потиче од природне боје </a:t>
            </a:r>
            <a:r>
              <a:rPr lang="sr-Latn-CS" sz="5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овофлавина</a:t>
            </a:r>
            <a:r>
              <a:rPr lang="sr-Latn-CS" sz="5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она показује исту физиолошку активност као рибофлавин (витамин В2).</a:t>
            </a:r>
            <a:endParaRPr lang="sr-Cyrl-RS" sz="5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r-Cyrl-RS" sz="5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Можемо разликовати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sr-Cyrl-RS" sz="5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Густо беланце </a:t>
            </a:r>
            <a:r>
              <a:rPr lang="sr-Cyrl-RS" sz="5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(представља највећи део беланцета и одличан је извор протеина и рибофлавина),</a:t>
            </a:r>
          </a:p>
          <a:p>
            <a:pPr algn="l"/>
            <a:r>
              <a:rPr lang="sr-Cyrl-RS" sz="5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Чврсто обавија жуманце и не разлива се када се јаје разбије 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sr-Cyrl-RS" sz="5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Ретко беланце </a:t>
            </a:r>
            <a:r>
              <a:rPr lang="sr-Cyrl-RS" sz="5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(налази се у танком слоју око жуманца и представља 17% укупне масе беланцета)</a:t>
            </a:r>
          </a:p>
          <a:p>
            <a:pPr algn="l"/>
            <a:r>
              <a:rPr lang="sr-Latn-CS" sz="5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Старењем јајета беланце се мења. Постаје ређе јер се муцини под утицајем фермената разграђују</a:t>
            </a:r>
            <a:endParaRPr lang="sr-Cyrl-RS" sz="5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2011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2388</Words>
  <Application>Microsoft Office PowerPoint</Application>
  <PresentationFormat>Widescreen</PresentationFormat>
  <Paragraphs>154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Jaja</vt:lpstr>
      <vt:lpstr>Jaja</vt:lpstr>
      <vt:lpstr>Настанак и производња јаја</vt:lpstr>
      <vt:lpstr>Састав јаја</vt:lpstr>
      <vt:lpstr>PowerPoint Presentation</vt:lpstr>
      <vt:lpstr>Састав јаја</vt:lpstr>
      <vt:lpstr>PowerPoint Presentation</vt:lpstr>
      <vt:lpstr>Беланце</vt:lpstr>
      <vt:lpstr>PowerPoint Presentation</vt:lpstr>
      <vt:lpstr>Жуманце</vt:lpstr>
      <vt:lpstr>Нутритијенти јаја</vt:lpstr>
      <vt:lpstr>Нутритијенти јаја</vt:lpstr>
      <vt:lpstr>Нутритијенти јаја</vt:lpstr>
      <vt:lpstr>PowerPoint Presentation</vt:lpstr>
      <vt:lpstr>Према свежини или начину конзервисања јаја се стављају у промет: </vt:lpstr>
      <vt:lpstr>PowerPoint Presentation</vt:lpstr>
      <vt:lpstr>Начини провере свежине јаја</vt:lpstr>
      <vt:lpstr>Класификација јаја</vt:lpstr>
      <vt:lpstr>Примена јаја у Гастрономији</vt:lpstr>
      <vt:lpstr>PowerPoint Presentation</vt:lpstr>
      <vt:lpstr>Поширана јаја (Oeufs poches)</vt:lpstr>
      <vt:lpstr>Поширана јаја (Oeufs poches)</vt:lpstr>
      <vt:lpstr>PowerPoint Presentation</vt:lpstr>
      <vt:lpstr>Хемендекс</vt:lpstr>
      <vt:lpstr>Бекендекс</vt:lpstr>
      <vt:lpstr>Хладна предјела од јаја </vt:lpstr>
      <vt:lpstr>Поширана јаја у аспику</vt:lpstr>
      <vt:lpstr>Јаја и вино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10</cp:revision>
  <dcterms:created xsi:type="dcterms:W3CDTF">2024-02-10T19:10:09Z</dcterms:created>
  <dcterms:modified xsi:type="dcterms:W3CDTF">2024-02-21T22:35:34Z</dcterms:modified>
</cp:coreProperties>
</file>