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0">
  <p:sldMasterIdLst>
    <p:sldMasterId id="214748372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7" initials="W" lastIdx="1" clrIdx="0">
    <p:extLst>
      <p:ext uri="{19B8F6BF-5375-455C-9EA6-DF929625EA0E}">
        <p15:presenceInfo xmlns:p15="http://schemas.microsoft.com/office/powerpoint/2012/main" userId="Win7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418F6-1052-44A4-A6A3-43DA6968E31B}" type="datetimeFigureOut">
              <a:rPr lang="sr-Latn-RS" smtClean="0"/>
              <a:t>8.2.2024.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A4EEF5-F3E0-4F20-B160-E8FB471EEE7F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1379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A4EEF5-F3E0-4F20-B160-E8FB471EEE7F}" type="slidenum">
              <a:rPr lang="sr-Latn-RS" smtClean="0"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450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2B93D87-D8C2-4E60-A075-79367A07537C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023F151-8EA2-4193-BB12-E1244D634F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990600"/>
            <a:ext cx="5562600" cy="1600200"/>
          </a:xfrm>
        </p:spPr>
        <p:txBody>
          <a:bodyPr>
            <a:noAutofit/>
          </a:bodyPr>
          <a:lstStyle/>
          <a:p>
            <a:r>
              <a:rPr lang="sr-Cyrl-RS" sz="4000" i="1" dirty="0"/>
              <a:t>	Гастрономија 2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3048000"/>
            <a:ext cx="3200400" cy="914400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Правилник за израду семинарског рада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633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28245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Пример:</a:t>
            </a:r>
          </a:p>
          <a:p>
            <a:pPr marL="137160" indent="0" algn="just">
              <a:buNone/>
            </a:pPr>
            <a:r>
              <a:rPr lang="ru-RU" sz="2600" dirty="0">
                <a:solidFill>
                  <a:schemeClr val="tx1"/>
                </a:solidFill>
              </a:rPr>
              <a:t>Табела 1. Хемијски састав и енергетска вредност пилећег и ћурећег меса са и без коже </a:t>
            </a:r>
            <a:endParaRPr lang="sr-Latn-RS" sz="2600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endParaRPr lang="sr-Latn-RS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sr-Latn-RS" i="1" dirty="0">
                <a:solidFill>
                  <a:schemeClr val="tx1"/>
                </a:solidFill>
              </a:rPr>
              <a:t>Izvor: Rašeta i Dacić (1997)</a:t>
            </a:r>
          </a:p>
          <a:p>
            <a:pPr marL="13716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726683"/>
              </p:ext>
            </p:extLst>
          </p:nvPr>
        </p:nvGraphicFramePr>
        <p:xfrm>
          <a:off x="457200" y="1600200"/>
          <a:ext cx="8229600" cy="428524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93336"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VRSTA</a:t>
                      </a:r>
                      <a:r>
                        <a:rPr lang="sr-Latn-RS" sz="1050" baseline="0" dirty="0"/>
                        <a:t> MESA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MESO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KOŽA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VODA (%)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PROTEINI (%)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LIPID</a:t>
                      </a:r>
                      <a:r>
                        <a:rPr lang="sr-Latn-RS" sz="1050" baseline="0" dirty="0"/>
                        <a:t>I (%)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PEPEO (%)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ENERGETSKA VREDNOST (%)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483">
                <a:tc rowSpan="4"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PILETINA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SVETLO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+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68,60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20,30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11,10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0,86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778,00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483"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74,90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23,20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1,60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0,98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477,00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483"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TAMNO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+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65,40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16,70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18,30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0,76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992,00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483"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75,90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20,10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4,30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0,94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524,00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483">
                <a:tc rowSpan="4"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ĆURETINA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SVETLO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+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69,80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21,60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7,40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0,90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665,00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483">
                <a:tc vMerge="1"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73,80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23,50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1,60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1,00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481,00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483">
                <a:tc vMerge="1">
                  <a:txBody>
                    <a:bodyPr/>
                    <a:lstStyle/>
                    <a:p>
                      <a:endParaRPr 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sr-Latn-RS" sz="1050" dirty="0"/>
                    </a:p>
                    <a:p>
                      <a:pPr algn="ctr"/>
                      <a:endParaRPr lang="sr-Latn-RS" sz="1050" dirty="0"/>
                    </a:p>
                    <a:p>
                      <a:pPr algn="ctr"/>
                      <a:r>
                        <a:rPr lang="sr-Latn-RS" sz="1050" dirty="0"/>
                        <a:t>TAMNO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+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71,10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18,90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8,80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0,86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670,00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-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74,50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20,10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4,40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0,93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50" dirty="0"/>
                        <a:t>523,00</a:t>
                      </a:r>
                      <a:endParaRPr 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16839C3-D669-4485-BC3E-9B4C100E774B}"/>
              </a:ext>
            </a:extLst>
          </p:cNvPr>
          <p:cNvSpPr txBox="1"/>
          <p:nvPr/>
        </p:nvSpPr>
        <p:spPr>
          <a:xfrm>
            <a:off x="381000" y="5885445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i="1" dirty="0"/>
              <a:t>Извор: Расета и Дачић (1997)</a:t>
            </a:r>
            <a:endParaRPr lang="sr-Latn-RS" i="1" dirty="0"/>
          </a:p>
        </p:txBody>
      </p:sp>
    </p:spTree>
    <p:extLst>
      <p:ext uri="{BB962C8B-B14F-4D97-AF65-F5344CB8AC3E}">
        <p14:creationId xmlns:p14="http://schemas.microsoft.com/office/powerpoint/2010/main" val="733494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 lnSpcReduction="10000"/>
          </a:bodyPr>
          <a:lstStyle/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	Списак коришћене литературе и других текстуалних/графичких извора на крају рада (посебно поглавље) се наводе на следећи начин:</a:t>
            </a:r>
          </a:p>
          <a:p>
            <a:pPr marL="137160" indent="0" algn="just">
              <a:buNone/>
            </a:pPr>
            <a:endParaRPr lang="ru-RU" sz="2200" i="1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	Књига (аутор/година издавања/назив књиге/ издавач/ град)</a:t>
            </a:r>
          </a:p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	Шкрињар, М., Тешановић, Д. (2007): Храна у угоститељству и њено чување, ПМФ,</a:t>
            </a:r>
          </a:p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Департман за географију, туризам и хотелијерство Нови Сад</a:t>
            </a:r>
          </a:p>
          <a:p>
            <a:pPr marL="137160" indent="0" algn="just">
              <a:buNone/>
            </a:pPr>
            <a:endParaRPr lang="ru-RU" sz="2200" i="1" dirty="0">
              <a:solidFill>
                <a:schemeClr val="tx1"/>
              </a:solidFill>
            </a:endParaRPr>
          </a:p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	Часопис (аутор, година издавања/назив текста/</a:t>
            </a:r>
            <a:r>
              <a:rPr lang="en-US" sz="2200" i="1" dirty="0">
                <a:solidFill>
                  <a:schemeClr val="tx1"/>
                </a:solidFill>
              </a:rPr>
              <a:t>”</a:t>
            </a:r>
            <a:r>
              <a:rPr lang="ru-RU" sz="2200" i="1" dirty="0">
                <a:solidFill>
                  <a:schemeClr val="tx1"/>
                </a:solidFill>
              </a:rPr>
              <a:t>назив часописа</a:t>
            </a:r>
            <a:r>
              <a:rPr lang="en-US" sz="2200" i="1" dirty="0">
                <a:solidFill>
                  <a:schemeClr val="tx1"/>
                </a:solidFill>
              </a:rPr>
              <a:t>”</a:t>
            </a:r>
            <a:r>
              <a:rPr lang="ru-RU" sz="2200" i="1" dirty="0">
                <a:solidFill>
                  <a:schemeClr val="tx1"/>
                </a:solidFill>
              </a:rPr>
              <a:t>/број часописа/стране на којој је цитиран текст/издавач/град)</a:t>
            </a:r>
          </a:p>
          <a:p>
            <a:pPr marL="137160" indent="0" algn="just">
              <a:buNone/>
            </a:pPr>
            <a:r>
              <a:rPr lang="ru-RU" sz="2200" i="1" dirty="0">
                <a:solidFill>
                  <a:schemeClr val="tx1"/>
                </a:solidFill>
              </a:rPr>
              <a:t>	Девић, Б.(2004): Сензорна својства печених пилећих трупова у топлом, охлађеном и одмрзнутом стању. „Технологија меса“, бр. 45, стр. 10-12, Институт за хигијену и технологију меса, Београд.</a:t>
            </a:r>
          </a:p>
          <a:p>
            <a:pPr marL="137160" indent="0" algn="just">
              <a:buNone/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017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51000" b="-5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"/>
            <a:ext cx="8229600" cy="5852160"/>
          </a:xfrm>
        </p:spPr>
        <p:txBody>
          <a:bodyPr/>
          <a:lstStyle/>
          <a:p>
            <a:pPr algn="just"/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sr-Latn-R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Последњи рок за предају радова је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  <a:r>
              <a:rPr 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sr-Cyrl-R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.202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sr-Latn-R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</a:rPr>
              <a:t>Радове слати на </a:t>
            </a:r>
            <a:r>
              <a:rPr lang="en-US" b="1" dirty="0">
                <a:solidFill>
                  <a:schemeClr val="bg1"/>
                </a:solidFill>
              </a:rPr>
              <a:t>mail </a:t>
            </a:r>
            <a:r>
              <a:rPr lang="sr-Cyrl-RS" b="1" dirty="0">
                <a:solidFill>
                  <a:schemeClr val="bg1"/>
                </a:solidFill>
              </a:rPr>
              <a:t>адресу:</a:t>
            </a:r>
          </a:p>
          <a:p>
            <a:pPr algn="just">
              <a:lnSpc>
                <a:spcPct val="150000"/>
              </a:lnSpc>
            </a:pPr>
            <a:r>
              <a:rPr lang="sr-Cyrl-R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gordana.jovanovic@vhs.edu.rs</a:t>
            </a:r>
            <a:endParaRPr lang="sr-Latn-RS" b="1" dirty="0">
              <a:solidFill>
                <a:schemeClr val="bg1"/>
              </a:solidFill>
            </a:endParaRPr>
          </a:p>
          <a:p>
            <a:endParaRPr lang="sr-Latn-RS" b="1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9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429000"/>
            <a:ext cx="9144000" cy="2362200"/>
          </a:xfrm>
        </p:spPr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Семинарски радови који не буду написани у складу са овим правилником неће бити прегледани и оцењивани.</a:t>
            </a:r>
          </a:p>
          <a:p>
            <a:pPr marL="137160" indent="0" algn="just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5522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>
            <a:normAutofit fontScale="92500"/>
          </a:bodyPr>
          <a:lstStyle/>
          <a:p>
            <a:pPr marL="13716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	Семинарски радови за које се утврди да су плагијат, неће бити прегледани и оцењени</a:t>
            </a:r>
          </a:p>
          <a:p>
            <a:pPr marL="13716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	Дозвољено је коришћење електронских књига скинутих са интернета чији се аутори и извођачи знају.</a:t>
            </a:r>
          </a:p>
          <a:p>
            <a:pPr marL="13716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	Дозвољено је користити и проверене изворе са појединих портала, потписане од стране компетентних стручњака. 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Потребно је минимално навести 3 коришћена извора стручне литературе + интернет извори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3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686800" cy="56235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ru-RU" sz="2600" dirty="0">
                <a:solidFill>
                  <a:schemeClr val="tx1"/>
                </a:solidFill>
              </a:rPr>
              <a:t>Насловна страна и структура семинарског рада треба да буде следећег </a:t>
            </a:r>
            <a:r>
              <a:rPr lang="ru-RU" dirty="0">
                <a:solidFill>
                  <a:schemeClr val="tx1"/>
                </a:solidFill>
              </a:rPr>
              <a:t>садржаја: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НАСЛОВНА СТРАНА (1 страна)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САДРЖАЈ (1 страна)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УВОД (1 страна)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РАД  минимум 15 страна 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Рецептуре у гастрономско технолошкој карти (2 рецептуре на задату тему)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ЗАКЉУЧАК (1 страна)</a:t>
            </a:r>
          </a:p>
          <a:p>
            <a:pPr marL="594360" indent="-4572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ЛИТЕРАТУРА (1 страна)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8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7091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Наслови у тексту морају бити рангирани обликом и величином слова: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Првог ранга су наслови главних поглавља (сва слова велика, наслов центриран): величина 14 Фонт Сизе, задебљана слова –Болд.</a:t>
            </a: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Другог ранга су поднаслови главних поглавља (сва слова велика, наслов може, али не мора бити центриран): величина 12 Фонт Сизе, задебљана слова – Болд.</a:t>
            </a: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И у садржају се мора поштовати рангирање наслова (величина слова не мора бити као у тексту, али пропорција и облик морају остати)</a:t>
            </a:r>
            <a:endParaRPr lang="sr-Latn-R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42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Никада се не куцају два наслова један до другог, као ни табела за табелом (графикон за графиконом, слика за сликом), а да између њих не стоји текст. Увек је добро ново поглавље почети са једном или више уводном реченицом. Пасус или поглавље никад не почињу табелом, сликом, картицом, графиконом...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Рад се не може писати у првом лицу једнине, већ у трећем лицу: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Исправно – Може се закључити... Важно је напоменути да... Уочава се...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Методолошки некоректно – Закључила сам... Сматрам... Мислим... Рекао бих да...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0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458200" cy="59283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solidFill>
                  <a:schemeClr val="tx1"/>
                </a:solidFill>
              </a:rPr>
              <a:t>Литература или други коришћени извори се морају наводити у тексту. Ако је део текста или пасуса преузет (препричан) из одређене књиге или часописа, након поменутог текста се на крају последње реченице наводи у загради презиме аутора и година издавања, односно пуна интернет адреса: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Један аутор - ... се деле на хотелијерство и ресторатерство (Гагић, 2013.)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Два или три аутора – ... постепеног истицања вредносних месних сокова (Шкрињар и Тешановић, 2007; Јовић, Марић, Дукић, 2010.)</a:t>
            </a:r>
          </a:p>
          <a:p>
            <a:pPr algn="just"/>
            <a:r>
              <a:rPr lang="ru-RU" dirty="0">
                <a:solidFill>
                  <a:schemeClr val="tx1"/>
                </a:solidFill>
              </a:rPr>
              <a:t>Више аутора - ... служење вина (Јовић и сар., 2010.)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2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1828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solidFill>
                  <a:schemeClr val="bg1"/>
                </a:solidFill>
              </a:rPr>
              <a:t>Пре знакова интерпукције (тачка, зарез, две тачке, тачка-зарез, упитник, узвичник) се не ставља размак, већ обавезно након њих.</a:t>
            </a:r>
          </a:p>
          <a:p>
            <a:pPr algn="just"/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623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chemeClr val="tx1"/>
                </a:solidFill>
              </a:rPr>
              <a:t>Сва имена и називе писати на српском (како изговарамо), а само код правог помена у загради навести оригниал. Нпр: Њу Јорк или Њујорк (</a:t>
            </a:r>
            <a:r>
              <a:rPr lang="sr-Latn-RS" b="1" dirty="0">
                <a:solidFill>
                  <a:schemeClr val="tx1"/>
                </a:solidFill>
              </a:rPr>
              <a:t>New York</a:t>
            </a:r>
            <a:r>
              <a:rPr lang="ru-RU" b="1" dirty="0">
                <a:solidFill>
                  <a:schemeClr val="tx1"/>
                </a:solidFill>
              </a:rPr>
              <a:t>).</a:t>
            </a:r>
          </a:p>
          <a:p>
            <a:pPr algn="just"/>
            <a:endParaRPr lang="ru-RU" b="1" dirty="0">
              <a:solidFill>
                <a:schemeClr val="tx1"/>
              </a:solidFill>
            </a:endParaRPr>
          </a:p>
          <a:p>
            <a:pPr algn="just"/>
            <a:r>
              <a:rPr lang="ru-RU" b="1" dirty="0">
                <a:solidFill>
                  <a:schemeClr val="tx1"/>
                </a:solidFill>
              </a:rPr>
              <a:t>Код превода стране литератује важно је обратити пажњу да су конструкције реченица у нашем језику и у другим (посебно енглеском) веома различите. Приликом превода неопходно је да се текст прилагоди духу нашег језика и научној терминологији (никако буквалан превод).</a:t>
            </a: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151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800</TotalTime>
  <Words>811</Words>
  <Application>Microsoft Office PowerPoint</Application>
  <PresentationFormat>On-screen Show (4:3)</PresentationFormat>
  <Paragraphs>141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Century Gothic</vt:lpstr>
      <vt:lpstr>Verdana</vt:lpstr>
      <vt:lpstr>Wingdings</vt:lpstr>
      <vt:lpstr>Wingdings 2</vt:lpstr>
      <vt:lpstr>Verve</vt:lpstr>
      <vt:lpstr> Гастрономија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Kreativna gastronomija</dc:title>
  <dc:creator>Julija</dc:creator>
  <cp:lastModifiedBy>Korisnik</cp:lastModifiedBy>
  <cp:revision>31</cp:revision>
  <dcterms:created xsi:type="dcterms:W3CDTF">2021-04-14T08:19:38Z</dcterms:created>
  <dcterms:modified xsi:type="dcterms:W3CDTF">2024-02-08T13:48:13Z</dcterms:modified>
</cp:coreProperties>
</file>