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4" r:id="rId2"/>
    <p:sldId id="318" r:id="rId3"/>
    <p:sldId id="319" r:id="rId4"/>
    <p:sldId id="320" r:id="rId5"/>
    <p:sldId id="321" r:id="rId6"/>
    <p:sldId id="313" r:id="rId7"/>
    <p:sldId id="322" r:id="rId8"/>
    <p:sldId id="317" r:id="rId9"/>
    <p:sldId id="324" r:id="rId10"/>
    <p:sldId id="323" r:id="rId11"/>
    <p:sldId id="257" r:id="rId12"/>
    <p:sldId id="343" r:id="rId13"/>
    <p:sldId id="338" r:id="rId14"/>
    <p:sldId id="340" r:id="rId15"/>
    <p:sldId id="316" r:id="rId16"/>
    <p:sldId id="341" r:id="rId17"/>
    <p:sldId id="344" r:id="rId18"/>
    <p:sldId id="325" r:id="rId19"/>
    <p:sldId id="326" r:id="rId20"/>
    <p:sldId id="307" r:id="rId21"/>
    <p:sldId id="328" r:id="rId22"/>
    <p:sldId id="332" r:id="rId23"/>
    <p:sldId id="329" r:id="rId24"/>
    <p:sldId id="330" r:id="rId25"/>
    <p:sldId id="331" r:id="rId26"/>
    <p:sldId id="271" r:id="rId27"/>
    <p:sldId id="306" r:id="rId28"/>
    <p:sldId id="327" r:id="rId29"/>
    <p:sldId id="333" r:id="rId30"/>
    <p:sldId id="334" r:id="rId31"/>
    <p:sldId id="347" r:id="rId32"/>
    <p:sldId id="346" r:id="rId33"/>
    <p:sldId id="345" r:id="rId34"/>
    <p:sldId id="348" r:id="rId35"/>
    <p:sldId id="259" r:id="rId36"/>
    <p:sldId id="264" r:id="rId37"/>
    <p:sldId id="342" r:id="rId38"/>
    <p:sldId id="308" r:id="rId39"/>
    <p:sldId id="265" r:id="rId40"/>
    <p:sldId id="266" r:id="rId4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B5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93" d="100"/>
          <a:sy n="93" d="100"/>
        </p:scale>
        <p:origin x="43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06F62062-E75F-4074-BCAF-EBC4BF61C23E}" type="datetimeFigureOut">
              <a:rPr lang="sr-Latn-RS" smtClean="0"/>
              <a:t>8.2.2024.</a:t>
            </a:fld>
            <a:endParaRPr lang="sr-Latn-R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sr-Latn-R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F3952AF-078A-49A5-A25E-C694D24D0228}" type="slidenum">
              <a:rPr lang="sr-Latn-RS" smtClean="0"/>
              <a:t>‹#›</a:t>
            </a:fld>
            <a:endParaRPr lang="sr-Latn-R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F62062-E75F-4074-BCAF-EBC4BF61C23E}" type="datetimeFigureOut">
              <a:rPr lang="sr-Latn-RS" smtClean="0"/>
              <a:t>8.2.2024.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F3952AF-078A-49A5-A25E-C694D24D0228}"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F62062-E75F-4074-BCAF-EBC4BF61C23E}" type="datetimeFigureOut">
              <a:rPr lang="sr-Latn-RS" smtClean="0"/>
              <a:t>8.2.2024.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F3952AF-078A-49A5-A25E-C694D24D0228}"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6F62062-E75F-4074-BCAF-EBC4BF61C23E}" type="datetimeFigureOut">
              <a:rPr lang="sr-Latn-RS" smtClean="0"/>
              <a:t>8.2.2024.</a:t>
            </a:fld>
            <a:endParaRPr lang="sr-Latn-RS"/>
          </a:p>
        </p:txBody>
      </p:sp>
      <p:sp>
        <p:nvSpPr>
          <p:cNvPr id="9" name="Slide Number Placeholder 8"/>
          <p:cNvSpPr>
            <a:spLocks noGrp="1"/>
          </p:cNvSpPr>
          <p:nvPr>
            <p:ph type="sldNum" sz="quarter" idx="15"/>
          </p:nvPr>
        </p:nvSpPr>
        <p:spPr/>
        <p:txBody>
          <a:bodyPr rtlCol="0"/>
          <a:lstStyle/>
          <a:p>
            <a:fld id="{4F3952AF-078A-49A5-A25E-C694D24D0228}" type="slidenum">
              <a:rPr lang="sr-Latn-RS" smtClean="0"/>
              <a:t>‹#›</a:t>
            </a:fld>
            <a:endParaRPr lang="sr-Latn-RS"/>
          </a:p>
        </p:txBody>
      </p:sp>
      <p:sp>
        <p:nvSpPr>
          <p:cNvPr id="10" name="Footer Placeholder 9"/>
          <p:cNvSpPr>
            <a:spLocks noGrp="1"/>
          </p:cNvSpPr>
          <p:nvPr>
            <p:ph type="ftr" sz="quarter" idx="16"/>
          </p:nvPr>
        </p:nvSpPr>
        <p:spPr/>
        <p:txBody>
          <a:bodyPr rtlCol="0"/>
          <a:lstStyle/>
          <a:p>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6F62062-E75F-4074-BCAF-EBC4BF61C23E}" type="datetimeFigureOut">
              <a:rPr lang="sr-Latn-RS" smtClean="0"/>
              <a:t>8.2.2024.</a:t>
            </a:fld>
            <a:endParaRPr lang="sr-Latn-R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sr-Latn-R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F3952AF-078A-49A5-A25E-C694D24D0228}"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6F62062-E75F-4074-BCAF-EBC4BF61C23E}" type="datetimeFigureOut">
              <a:rPr lang="sr-Latn-RS" smtClean="0"/>
              <a:t>8.2.2024.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F3952AF-078A-49A5-A25E-C694D24D0228}" type="slidenum">
              <a:rPr lang="sr-Latn-RS" smtClean="0"/>
              <a:t>‹#›</a:t>
            </a:fld>
            <a:endParaRPr lang="sr-Latn-R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6F62062-E75F-4074-BCAF-EBC4BF61C23E}" type="datetimeFigureOut">
              <a:rPr lang="sr-Latn-RS" smtClean="0"/>
              <a:t>8.2.2024.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4F3952AF-078A-49A5-A25E-C694D24D0228}" type="slidenum">
              <a:rPr lang="sr-Latn-RS" smtClean="0"/>
              <a:t>‹#›</a:t>
            </a:fld>
            <a:endParaRPr lang="sr-Latn-R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6F62062-E75F-4074-BCAF-EBC4BF61C23E}" type="datetimeFigureOut">
              <a:rPr lang="sr-Latn-RS" smtClean="0"/>
              <a:t>8.2.2024.</a:t>
            </a:fld>
            <a:endParaRPr lang="sr-Latn-RS"/>
          </a:p>
        </p:txBody>
      </p:sp>
      <p:sp>
        <p:nvSpPr>
          <p:cNvPr id="7" name="Slide Number Placeholder 6"/>
          <p:cNvSpPr>
            <a:spLocks noGrp="1"/>
          </p:cNvSpPr>
          <p:nvPr>
            <p:ph type="sldNum" sz="quarter" idx="11"/>
          </p:nvPr>
        </p:nvSpPr>
        <p:spPr/>
        <p:txBody>
          <a:bodyPr rtlCol="0"/>
          <a:lstStyle/>
          <a:p>
            <a:fld id="{4F3952AF-078A-49A5-A25E-C694D24D0228}" type="slidenum">
              <a:rPr lang="sr-Latn-RS" smtClean="0"/>
              <a:t>‹#›</a:t>
            </a:fld>
            <a:endParaRPr lang="sr-Latn-RS"/>
          </a:p>
        </p:txBody>
      </p:sp>
      <p:sp>
        <p:nvSpPr>
          <p:cNvPr id="8" name="Footer Placeholder 7"/>
          <p:cNvSpPr>
            <a:spLocks noGrp="1"/>
          </p:cNvSpPr>
          <p:nvPr>
            <p:ph type="ftr" sz="quarter" idx="12"/>
          </p:nvPr>
        </p:nvSpPr>
        <p:spPr/>
        <p:txBody>
          <a:bodyPr rtlCol="0"/>
          <a:lstStyle/>
          <a:p>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62062-E75F-4074-BCAF-EBC4BF61C23E}" type="datetimeFigureOut">
              <a:rPr lang="sr-Latn-RS" smtClean="0"/>
              <a:t>8.2.2024.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4F3952AF-078A-49A5-A25E-C694D24D0228}"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6F62062-E75F-4074-BCAF-EBC4BF61C23E}" type="datetimeFigureOut">
              <a:rPr lang="sr-Latn-RS" smtClean="0"/>
              <a:t>8.2.2024.</a:t>
            </a:fld>
            <a:endParaRPr lang="sr-Latn-RS"/>
          </a:p>
        </p:txBody>
      </p:sp>
      <p:sp>
        <p:nvSpPr>
          <p:cNvPr id="22" name="Slide Number Placeholder 21"/>
          <p:cNvSpPr>
            <a:spLocks noGrp="1"/>
          </p:cNvSpPr>
          <p:nvPr>
            <p:ph type="sldNum" sz="quarter" idx="15"/>
          </p:nvPr>
        </p:nvSpPr>
        <p:spPr/>
        <p:txBody>
          <a:bodyPr rtlCol="0"/>
          <a:lstStyle/>
          <a:p>
            <a:fld id="{4F3952AF-078A-49A5-A25E-C694D24D0228}" type="slidenum">
              <a:rPr lang="sr-Latn-RS" smtClean="0"/>
              <a:t>‹#›</a:t>
            </a:fld>
            <a:endParaRPr lang="sr-Latn-RS"/>
          </a:p>
        </p:txBody>
      </p:sp>
      <p:sp>
        <p:nvSpPr>
          <p:cNvPr id="23" name="Footer Placeholder 22"/>
          <p:cNvSpPr>
            <a:spLocks noGrp="1"/>
          </p:cNvSpPr>
          <p:nvPr>
            <p:ph type="ftr" sz="quarter" idx="16"/>
          </p:nvPr>
        </p:nvSpPr>
        <p:spPr/>
        <p:txBody>
          <a:bodyPr rtlCol="0"/>
          <a:lstStyle/>
          <a:p>
            <a:endParaRPr lang="sr-Latn-R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6F62062-E75F-4074-BCAF-EBC4BF61C23E}" type="datetimeFigureOut">
              <a:rPr lang="sr-Latn-RS" smtClean="0"/>
              <a:t>8.2.2024.</a:t>
            </a:fld>
            <a:endParaRPr lang="sr-Latn-RS"/>
          </a:p>
        </p:txBody>
      </p:sp>
      <p:sp>
        <p:nvSpPr>
          <p:cNvPr id="18" name="Slide Number Placeholder 17"/>
          <p:cNvSpPr>
            <a:spLocks noGrp="1"/>
          </p:cNvSpPr>
          <p:nvPr>
            <p:ph type="sldNum" sz="quarter" idx="11"/>
          </p:nvPr>
        </p:nvSpPr>
        <p:spPr/>
        <p:txBody>
          <a:bodyPr rtlCol="0"/>
          <a:lstStyle/>
          <a:p>
            <a:fld id="{4F3952AF-078A-49A5-A25E-C694D24D0228}" type="slidenum">
              <a:rPr lang="sr-Latn-RS" smtClean="0"/>
              <a:t>‹#›</a:t>
            </a:fld>
            <a:endParaRPr lang="sr-Latn-RS"/>
          </a:p>
        </p:txBody>
      </p:sp>
      <p:sp>
        <p:nvSpPr>
          <p:cNvPr id="21" name="Footer Placeholder 20"/>
          <p:cNvSpPr>
            <a:spLocks noGrp="1"/>
          </p:cNvSpPr>
          <p:nvPr>
            <p:ph type="ftr" sz="quarter" idx="12"/>
          </p:nvPr>
        </p:nvSpPr>
        <p:spPr/>
        <p:txBody>
          <a:bodyPr rtlCol="0"/>
          <a:lstStyle/>
          <a:p>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6F62062-E75F-4074-BCAF-EBC4BF61C23E}" type="datetimeFigureOut">
              <a:rPr lang="sr-Latn-RS" smtClean="0"/>
              <a:t>8.2.2024.</a:t>
            </a:fld>
            <a:endParaRPr lang="sr-Latn-R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r-Latn-R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F3952AF-078A-49A5-A25E-C694D24D0228}"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webp"/><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webp"/><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B4682-0084-064D-490D-8D3C1DEDC952}"/>
              </a:ext>
            </a:extLst>
          </p:cNvPr>
          <p:cNvSpPr>
            <a:spLocks noGrp="1"/>
          </p:cNvSpPr>
          <p:nvPr>
            <p:ph sz="quarter" idx="1"/>
          </p:nvPr>
        </p:nvSpPr>
        <p:spPr>
          <a:xfrm>
            <a:off x="611560" y="1811776"/>
            <a:ext cx="7920880" cy="1977263"/>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sp3d extrusionH="57150">
              <a:bevelT w="38100" h="38100"/>
            </a:sp3d>
          </a:bodyPr>
          <a:lstStyle/>
          <a:p>
            <a:pPr marL="0" indent="0" algn="ctr">
              <a:buNone/>
            </a:pPr>
            <a:r>
              <a:rPr lang="sr-Cyrl-RS" sz="4800" b="1" spc="50" dirty="0">
                <a:ln w="9525" cmpd="sng">
                  <a:solidFill>
                    <a:schemeClr val="accent1"/>
                  </a:solidFill>
                  <a:prstDash val="solid"/>
                </a:ln>
                <a:solidFill>
                  <a:schemeClr val="accent1">
                    <a:lumMod val="60000"/>
                    <a:lumOff val="40000"/>
                  </a:schemeClr>
                </a:solidFill>
                <a:effectLst>
                  <a:glow rad="38100">
                    <a:schemeClr val="accent1">
                      <a:alpha val="40000"/>
                    </a:schemeClr>
                  </a:glow>
                  <a:reflection blurRad="6350" stA="55000" endA="300" endPos="45500" dir="5400000" sy="-100000" algn="bl" rotWithShape="0"/>
                </a:effectLst>
              </a:rPr>
              <a:t>ГАСТРОНОМИЈА 2</a:t>
            </a:r>
            <a:endParaRPr lang="sr-Latn-RS" sz="4800" b="1" spc="50" dirty="0">
              <a:ln w="9525" cmpd="sng">
                <a:solidFill>
                  <a:schemeClr val="accent1"/>
                </a:solidFill>
                <a:prstDash val="solid"/>
              </a:ln>
              <a:solidFill>
                <a:schemeClr val="accent1">
                  <a:lumMod val="60000"/>
                  <a:lumOff val="40000"/>
                </a:schemeClr>
              </a:solidFill>
              <a:effectLst>
                <a:glow rad="38100">
                  <a:schemeClr val="accent1">
                    <a:alpha val="40000"/>
                  </a:schemeClr>
                </a:glow>
                <a:reflection blurRad="6350" stA="55000" endA="300" endPos="45500" dir="5400000" sy="-100000" algn="bl" rotWithShape="0"/>
              </a:effectLst>
            </a:endParaRPr>
          </a:p>
        </p:txBody>
      </p:sp>
      <p:pic>
        <p:nvPicPr>
          <p:cNvPr id="4" name="Picture 3">
            <a:extLst>
              <a:ext uri="{FF2B5EF4-FFF2-40B4-BE49-F238E27FC236}">
                <a16:creationId xmlns:a16="http://schemas.microsoft.com/office/drawing/2014/main" id="{109012D0-527E-F740-CCEA-C39B5D24FDCB}"/>
              </a:ext>
            </a:extLst>
          </p:cNvPr>
          <p:cNvPicPr>
            <a:picLocks noChangeAspect="1"/>
          </p:cNvPicPr>
          <p:nvPr/>
        </p:nvPicPr>
        <p:blipFill>
          <a:blip r:embed="rId2"/>
          <a:stretch>
            <a:fillRect/>
          </a:stretch>
        </p:blipFill>
        <p:spPr>
          <a:xfrm>
            <a:off x="2339752" y="116632"/>
            <a:ext cx="4273666" cy="1219306"/>
          </a:xfrm>
          <a:prstGeom prst="rect">
            <a:avLst/>
          </a:prstGeom>
        </p:spPr>
      </p:pic>
      <p:pic>
        <p:nvPicPr>
          <p:cNvPr id="6" name="Picture 5">
            <a:extLst>
              <a:ext uri="{FF2B5EF4-FFF2-40B4-BE49-F238E27FC236}">
                <a16:creationId xmlns:a16="http://schemas.microsoft.com/office/drawing/2014/main" id="{13F0A923-27CF-5120-40C2-D6F083F78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3429000"/>
            <a:ext cx="3046747" cy="3428050"/>
          </a:xfrm>
          <a:prstGeom prst="rect">
            <a:avLst/>
          </a:prstGeom>
        </p:spPr>
      </p:pic>
      <p:pic>
        <p:nvPicPr>
          <p:cNvPr id="8" name="Picture 7">
            <a:extLst>
              <a:ext uri="{FF2B5EF4-FFF2-40B4-BE49-F238E27FC236}">
                <a16:creationId xmlns:a16="http://schemas.microsoft.com/office/drawing/2014/main" id="{FE78D1DE-38FE-5F94-2062-39930C969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878" y="3429000"/>
            <a:ext cx="3245203" cy="3429000"/>
          </a:xfrm>
          <a:prstGeom prst="rect">
            <a:avLst/>
          </a:prstGeom>
        </p:spPr>
      </p:pic>
      <p:pic>
        <p:nvPicPr>
          <p:cNvPr id="9" name="Picture 8">
            <a:extLst>
              <a:ext uri="{FF2B5EF4-FFF2-40B4-BE49-F238E27FC236}">
                <a16:creationId xmlns:a16="http://schemas.microsoft.com/office/drawing/2014/main" id="{7AF83C6C-5941-DAD6-7445-4AACD49E9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0235" y="5229200"/>
            <a:ext cx="2689644" cy="1632915"/>
          </a:xfrm>
          <a:prstGeom prst="rect">
            <a:avLst/>
          </a:prstGeom>
        </p:spPr>
      </p:pic>
      <p:pic>
        <p:nvPicPr>
          <p:cNvPr id="10" name="Picture 9">
            <a:extLst>
              <a:ext uri="{FF2B5EF4-FFF2-40B4-BE49-F238E27FC236}">
                <a16:creationId xmlns:a16="http://schemas.microsoft.com/office/drawing/2014/main" id="{C39C7D73-8220-6C1A-56E2-198ADBB01B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0235" y="3423935"/>
            <a:ext cx="2689643" cy="1826022"/>
          </a:xfrm>
          <a:prstGeom prst="rect">
            <a:avLst/>
          </a:prstGeom>
        </p:spPr>
      </p:pic>
    </p:spTree>
    <p:extLst>
      <p:ext uri="{BB962C8B-B14F-4D97-AF65-F5344CB8AC3E}">
        <p14:creationId xmlns:p14="http://schemas.microsoft.com/office/powerpoint/2010/main" val="411149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BB52-A4CF-04E8-C70D-C46439087BCE}"/>
              </a:ext>
            </a:extLst>
          </p:cNvPr>
          <p:cNvSpPr>
            <a:spLocks noGrp="1"/>
          </p:cNvSpPr>
          <p:nvPr>
            <p:ph type="title"/>
          </p:nvPr>
        </p:nvSpPr>
        <p:spPr>
          <a:xfrm>
            <a:off x="457200" y="274638"/>
            <a:ext cx="7467600" cy="490066"/>
          </a:xfrm>
        </p:spPr>
        <p:txBody>
          <a:bodyPr>
            <a:normAutofit fontScale="90000"/>
          </a:bodyPr>
          <a:lstStyle/>
          <a:p>
            <a:r>
              <a:rPr lang="sr-Cyrl-RS" dirty="0"/>
              <a:t>Предјела</a:t>
            </a:r>
            <a:endParaRPr lang="sr-Latn-RS" dirty="0"/>
          </a:p>
        </p:txBody>
      </p:sp>
      <p:sp>
        <p:nvSpPr>
          <p:cNvPr id="3" name="Content Placeholder 2">
            <a:extLst>
              <a:ext uri="{FF2B5EF4-FFF2-40B4-BE49-F238E27FC236}">
                <a16:creationId xmlns:a16="http://schemas.microsoft.com/office/drawing/2014/main" id="{FCE2C9EA-7A87-116A-730E-92FB7D9EF2C5}"/>
              </a:ext>
            </a:extLst>
          </p:cNvPr>
          <p:cNvSpPr>
            <a:spLocks noGrp="1"/>
          </p:cNvSpPr>
          <p:nvPr>
            <p:ph sz="quarter" idx="1"/>
          </p:nvPr>
        </p:nvSpPr>
        <p:spPr>
          <a:xfrm>
            <a:off x="179512" y="898412"/>
            <a:ext cx="5616624" cy="5061176"/>
          </a:xfrm>
        </p:spPr>
        <p:txBody>
          <a:bodyPr>
            <a:noAutofit/>
          </a:bodyPr>
          <a:lstStyle/>
          <a:p>
            <a:r>
              <a:rPr lang="sr-Cyrl-RS" sz="3200" dirty="0"/>
              <a:t>Подела према термичкој обради</a:t>
            </a:r>
          </a:p>
          <a:p>
            <a:pPr lvl="1"/>
            <a:r>
              <a:rPr lang="sr-Cyrl-RS" sz="3200" dirty="0"/>
              <a:t>Хладна</a:t>
            </a:r>
          </a:p>
          <a:p>
            <a:pPr lvl="1"/>
            <a:r>
              <a:rPr lang="sr-Cyrl-RS" sz="3200" dirty="0"/>
              <a:t>Топла</a:t>
            </a:r>
          </a:p>
          <a:p>
            <a:pPr lvl="1"/>
            <a:endParaRPr lang="sr-Cyrl-RS" sz="3200" dirty="0"/>
          </a:p>
          <a:p>
            <a:r>
              <a:rPr lang="sr-Cyrl-RS" sz="3200" dirty="0"/>
              <a:t>Подела према сложености</a:t>
            </a:r>
          </a:p>
          <a:p>
            <a:pPr lvl="1"/>
            <a:r>
              <a:rPr lang="sr-Cyrl-RS" sz="3200" dirty="0"/>
              <a:t>Једноставна</a:t>
            </a:r>
          </a:p>
          <a:p>
            <a:pPr lvl="1"/>
            <a:r>
              <a:rPr lang="sr-Cyrl-RS" sz="3200" dirty="0"/>
              <a:t>Сложена</a:t>
            </a:r>
          </a:p>
          <a:p>
            <a:pPr lvl="1"/>
            <a:r>
              <a:rPr lang="sr-Cyrl-RS" sz="3200" dirty="0"/>
              <a:t>Мешана</a:t>
            </a:r>
          </a:p>
          <a:p>
            <a:pPr lvl="1"/>
            <a:r>
              <a:rPr lang="sr-Cyrl-RS" sz="3200" dirty="0"/>
              <a:t>Специјална</a:t>
            </a:r>
          </a:p>
        </p:txBody>
      </p:sp>
      <p:pic>
        <p:nvPicPr>
          <p:cNvPr id="5" name="Picture 4">
            <a:extLst>
              <a:ext uri="{FF2B5EF4-FFF2-40B4-BE49-F238E27FC236}">
                <a16:creationId xmlns:a16="http://schemas.microsoft.com/office/drawing/2014/main" id="{22EECD42-CD5F-47BD-AAAC-9BD76B5C5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681"/>
            <a:ext cx="3491880" cy="3240360"/>
          </a:xfrm>
          <a:prstGeom prst="rect">
            <a:avLst/>
          </a:prstGeom>
        </p:spPr>
      </p:pic>
      <p:pic>
        <p:nvPicPr>
          <p:cNvPr id="6" name="Picture 5">
            <a:extLst>
              <a:ext uri="{FF2B5EF4-FFF2-40B4-BE49-F238E27FC236}">
                <a16:creationId xmlns:a16="http://schemas.microsoft.com/office/drawing/2014/main" id="{EB67D7C3-47A2-31E6-A35B-E590F2B05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12976"/>
            <a:ext cx="3491879" cy="3645024"/>
          </a:xfrm>
          <a:prstGeom prst="rect">
            <a:avLst/>
          </a:prstGeom>
        </p:spPr>
      </p:pic>
    </p:spTree>
    <p:extLst>
      <p:ext uri="{BB962C8B-B14F-4D97-AF65-F5344CB8AC3E}">
        <p14:creationId xmlns:p14="http://schemas.microsoft.com/office/powerpoint/2010/main" val="42259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68952" cy="1080120"/>
          </a:xfrm>
          <a:solidFill>
            <a:schemeClr val="accent3">
              <a:lumMod val="60000"/>
              <a:lumOff val="40000"/>
            </a:schemeClr>
          </a:solidFill>
        </p:spPr>
        <p:txBody>
          <a:bodyPr anchor="ctr">
            <a:normAutofit/>
          </a:bodyPr>
          <a:lstStyle/>
          <a:p>
            <a:pPr algn="ctr"/>
            <a:r>
              <a:rPr lang="sr-Cyrl-RS" sz="36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Хладна предјела</a:t>
            </a:r>
            <a:endParaRPr lang="sr-Latn-RS" sz="36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Content Placeholder 2"/>
          <p:cNvSpPr>
            <a:spLocks noGrp="1"/>
          </p:cNvSpPr>
          <p:nvPr>
            <p:ph sz="quarter" idx="1"/>
          </p:nvPr>
        </p:nvSpPr>
        <p:spPr>
          <a:xfrm>
            <a:off x="179512" y="1196752"/>
            <a:ext cx="8568952" cy="5544616"/>
          </a:xfrm>
          <a:solidFill>
            <a:schemeClr val="accent1">
              <a:lumMod val="20000"/>
              <a:lumOff val="80000"/>
            </a:schemeClr>
          </a:solidFill>
        </p:spPr>
        <p:txBody>
          <a:bodyPr>
            <a:normAutofit lnSpcReduction="10000"/>
          </a:bodyPr>
          <a:lstStyle/>
          <a:p>
            <a:pPr marL="285750" indent="-285750" algn="just">
              <a:buFont typeface="Arial" pitchFamily="34" charset="0"/>
              <a:buChar char="•"/>
            </a:pPr>
            <a:r>
              <a:rPr lang="sr-Cyrl-RS" sz="2800" dirty="0">
                <a:latin typeface="Times New Roman" pitchFamily="18" charset="0"/>
                <a:cs typeface="Times New Roman" pitchFamily="18" charset="0"/>
              </a:rPr>
              <a:t>Представљају припремљена мала, хладна јела која се сервирају пре главних јела</a:t>
            </a:r>
            <a:r>
              <a:rPr lang="sr-Latn-RS" dirty="0">
                <a:latin typeface="Times New Roman" pitchFamily="18" charset="0"/>
                <a:cs typeface="Times New Roman" pitchFamily="18" charset="0"/>
              </a:rPr>
              <a:t>. </a:t>
            </a:r>
          </a:p>
          <a:p>
            <a:pPr marL="0" indent="0" algn="just">
              <a:buNone/>
            </a:pPr>
            <a:endParaRPr lang="en-US" dirty="0">
              <a:latin typeface="Times New Roman" pitchFamily="18" charset="0"/>
              <a:cs typeface="Times New Roman" pitchFamily="18" charset="0"/>
            </a:endParaRPr>
          </a:p>
          <a:p>
            <a:pPr marL="285750" indent="-285750" algn="just">
              <a:buFont typeface="Arial" pitchFamily="34" charset="0"/>
              <a:buChar char="•"/>
            </a:pPr>
            <a:r>
              <a:rPr lang="sr-Cyrl-RS" sz="2800" dirty="0">
                <a:latin typeface="Times New Roman" pitchFamily="18" charset="0"/>
                <a:cs typeface="Times New Roman" pitchFamily="18" charset="0"/>
              </a:rPr>
              <a:t>У нашим менијима</a:t>
            </a:r>
            <a:r>
              <a:rPr lang="sr-Latn-RS" sz="2800" dirty="0">
                <a:latin typeface="Times New Roman" pitchFamily="18" charset="0"/>
                <a:cs typeface="Times New Roman" pitchFamily="18" charset="0"/>
              </a:rPr>
              <a:t>, </a:t>
            </a:r>
            <a:r>
              <a:rPr lang="sr-Cyrl-RS" sz="2800" dirty="0">
                <a:latin typeface="Times New Roman" pitchFamily="18" charset="0"/>
                <a:cs typeface="Times New Roman" pitchFamily="18" charset="0"/>
              </a:rPr>
              <a:t>предјела се могу наћи и под називом </a:t>
            </a:r>
            <a:r>
              <a:rPr lang="sr-Cyrl-RS" sz="2800" u="sng" dirty="0">
                <a:latin typeface="Times New Roman" pitchFamily="18" charset="0"/>
                <a:cs typeface="Times New Roman" pitchFamily="18" charset="0"/>
              </a:rPr>
              <a:t>закуске</a:t>
            </a:r>
            <a:r>
              <a:rPr lang="sr-Latn-RS" sz="2800" dirty="0">
                <a:latin typeface="Times New Roman" pitchFamily="18" charset="0"/>
                <a:cs typeface="Times New Roman" pitchFamily="18" charset="0"/>
              </a:rPr>
              <a:t>.</a:t>
            </a:r>
            <a:endParaRPr lang="sr-Cyrl-RS" sz="2800" dirty="0">
              <a:latin typeface="Times New Roman" pitchFamily="18" charset="0"/>
              <a:cs typeface="Times New Roman" pitchFamily="18" charset="0"/>
            </a:endParaRPr>
          </a:p>
          <a:p>
            <a:pPr marL="285750" indent="-285750" algn="just">
              <a:buFont typeface="Arial" pitchFamily="34" charset="0"/>
              <a:buChar char="•"/>
            </a:pPr>
            <a:endParaRPr lang="sr-Latn-RS" sz="2800" dirty="0">
              <a:latin typeface="Times New Roman" pitchFamily="18" charset="0"/>
              <a:cs typeface="Times New Roman" pitchFamily="18" charset="0"/>
            </a:endParaRPr>
          </a:p>
          <a:p>
            <a:pPr marL="285750" indent="-285750" algn="just">
              <a:buFont typeface="Arial" pitchFamily="34" charset="0"/>
              <a:buChar char="•"/>
            </a:pPr>
            <a:r>
              <a:rPr lang="sr-Cyrl-RS" sz="2800" dirty="0">
                <a:latin typeface="Times New Roman" pitchFamily="18" charset="0"/>
                <a:cs typeface="Times New Roman" pitchFamily="18" charset="0"/>
              </a:rPr>
              <a:t>Сервирају се за ручак, као прво јело, али се могу сервирати и увече, уместо супе или чорбе. </a:t>
            </a:r>
            <a:endParaRPr lang="sr-Latn-RS" sz="2800" dirty="0">
              <a:latin typeface="Times New Roman" pitchFamily="18" charset="0"/>
              <a:cs typeface="Times New Roman" pitchFamily="18" charset="0"/>
            </a:endParaRPr>
          </a:p>
          <a:p>
            <a:pPr marL="285750" indent="-285750" algn="just">
              <a:buFont typeface="Arial" pitchFamily="34" charset="0"/>
              <a:buChar char="•"/>
            </a:pPr>
            <a:endParaRPr lang="sr-Latn-RS" sz="2800" dirty="0">
              <a:latin typeface="Times New Roman" pitchFamily="18" charset="0"/>
              <a:cs typeface="Times New Roman" pitchFamily="18" charset="0"/>
            </a:endParaRPr>
          </a:p>
          <a:p>
            <a:pPr marL="285750" indent="-285750" algn="just">
              <a:buFont typeface="Arial" pitchFamily="34" charset="0"/>
              <a:buChar char="•"/>
            </a:pPr>
            <a:r>
              <a:rPr lang="sr-Cyrl-RS" sz="2800" dirty="0">
                <a:latin typeface="Times New Roman" pitchFamily="18" charset="0"/>
                <a:cs typeface="Times New Roman" pitchFamily="18" charset="0"/>
              </a:rPr>
              <a:t>Производе се од пресног, бареног, куваног или пуњеног поврћа, разних салата, цереалија, трајних или барених нарезака, барене или пресне рибе итд.</a:t>
            </a:r>
            <a:endParaRPr lang="sr-Latn-RS" sz="2800" dirty="0">
              <a:latin typeface="Times New Roman" pitchFamily="18" charset="0"/>
              <a:cs typeface="Times New Roman" pitchFamily="18" charset="0"/>
            </a:endParaRPr>
          </a:p>
          <a:p>
            <a:endParaRPr lang="sr-Latn-RS" dirty="0"/>
          </a:p>
        </p:txBody>
      </p:sp>
    </p:spTree>
    <p:extLst>
      <p:ext uri="{BB962C8B-B14F-4D97-AF65-F5344CB8AC3E}">
        <p14:creationId xmlns:p14="http://schemas.microsoft.com/office/powerpoint/2010/main" val="53782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0CAF-6097-546B-1070-BADC974F23D5}"/>
              </a:ext>
            </a:extLst>
          </p:cNvPr>
          <p:cNvSpPr>
            <a:spLocks noGrp="1"/>
          </p:cNvSpPr>
          <p:nvPr>
            <p:ph type="title"/>
          </p:nvPr>
        </p:nvSpPr>
        <p:spPr>
          <a:xfrm>
            <a:off x="457200" y="274638"/>
            <a:ext cx="7467600" cy="706090"/>
          </a:xfrm>
        </p:spPr>
        <p:txBody>
          <a:bodyPr/>
          <a:lstStyle/>
          <a:p>
            <a:r>
              <a:rPr lang="sr-Cyrl-RS" sz="2800" b="1" dirty="0">
                <a:solidFill>
                  <a:schemeClr val="tx1"/>
                </a:solidFill>
                <a:latin typeface="Times New Roman" pitchFamily="18" charset="0"/>
                <a:cs typeface="Times New Roman" pitchFamily="18" charset="0"/>
              </a:rPr>
              <a:t>Хладна предјела</a:t>
            </a:r>
            <a:endParaRPr lang="en-US" dirty="0"/>
          </a:p>
        </p:txBody>
      </p:sp>
      <p:sp>
        <p:nvSpPr>
          <p:cNvPr id="3" name="Content Placeholder 2">
            <a:extLst>
              <a:ext uri="{FF2B5EF4-FFF2-40B4-BE49-F238E27FC236}">
                <a16:creationId xmlns:a16="http://schemas.microsoft.com/office/drawing/2014/main" id="{F0448E25-D49F-AE05-E3AA-80FA5B419022}"/>
              </a:ext>
            </a:extLst>
          </p:cNvPr>
          <p:cNvSpPr>
            <a:spLocks noGrp="1"/>
          </p:cNvSpPr>
          <p:nvPr>
            <p:ph sz="quarter" idx="1"/>
          </p:nvPr>
        </p:nvSpPr>
        <p:spPr>
          <a:xfrm>
            <a:off x="179512" y="1196752"/>
            <a:ext cx="8712968" cy="5544616"/>
          </a:xfrm>
        </p:spPr>
        <p:txBody>
          <a:bodyPr>
            <a:noAutofit/>
          </a:bodyPr>
          <a:lstStyle/>
          <a:p>
            <a:r>
              <a:rPr lang="sr-Cyrl-RS" sz="3200" dirty="0"/>
              <a:t>Једноставна предјела састављена су од једне или две намирнице, чија је улога у гастрономској обради минимална, која се секу, слажу и декоришу</a:t>
            </a:r>
          </a:p>
          <a:p>
            <a:r>
              <a:rPr lang="sr-Cyrl-RS" sz="3200" dirty="0"/>
              <a:t>Мешана предјела су састављена од више различитих животних намирница, које су међусобно повезане истим или сличним зачинима где се и укуси надопуњују</a:t>
            </a:r>
          </a:p>
          <a:p>
            <a:r>
              <a:rPr lang="sr-Cyrl-RS" sz="3200" dirty="0"/>
              <a:t>Сложена предјела чине више једноставних предјела укомпонованих према боји и врсти животне намирнице</a:t>
            </a:r>
            <a:endParaRPr lang="en-US" sz="3200" dirty="0"/>
          </a:p>
        </p:txBody>
      </p:sp>
    </p:spTree>
    <p:extLst>
      <p:ext uri="{BB962C8B-B14F-4D97-AF65-F5344CB8AC3E}">
        <p14:creationId xmlns:p14="http://schemas.microsoft.com/office/powerpoint/2010/main" val="232724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94BB2-9508-A38B-1B24-0FC889253567}"/>
              </a:ext>
            </a:extLst>
          </p:cNvPr>
          <p:cNvSpPr>
            <a:spLocks noGrp="1"/>
          </p:cNvSpPr>
          <p:nvPr>
            <p:ph sz="quarter" idx="1"/>
          </p:nvPr>
        </p:nvSpPr>
        <p:spPr>
          <a:xfrm>
            <a:off x="251520" y="1340768"/>
            <a:ext cx="8424936" cy="5133184"/>
          </a:xfrm>
        </p:spPr>
        <p:txBody>
          <a:bodyPr>
            <a:noAutofit/>
          </a:bodyPr>
          <a:lstStyle/>
          <a:p>
            <a:r>
              <a:rPr lang="sr-Cyrl-RS" sz="2800" dirty="0"/>
              <a:t>Приликом слагања хладних предјела треба водити рачуна о бојама намирница којима се располаже. Намирнице истих боја неће се стављати једна поред друге, него ће се водити рачуна о основним бојама.</a:t>
            </a:r>
          </a:p>
          <a:p>
            <a:r>
              <a:rPr lang="sr-Cyrl-RS" sz="2800" dirty="0"/>
              <a:t>Комбинована предјела од више боја треба да имају изглед мозаика.  За израду хладних предјела веома је битно како су намирнице резане, тј ког су геометријског облика. Ако су сви изрезани комади неког хладног предјела истог облика и димензија, то предјело ће изгледати симетричније и лепше.</a:t>
            </a:r>
            <a:endParaRPr lang="en-US" sz="2800" dirty="0"/>
          </a:p>
        </p:txBody>
      </p:sp>
      <p:sp>
        <p:nvSpPr>
          <p:cNvPr id="2" name="Title 1">
            <a:extLst>
              <a:ext uri="{FF2B5EF4-FFF2-40B4-BE49-F238E27FC236}">
                <a16:creationId xmlns:a16="http://schemas.microsoft.com/office/drawing/2014/main" id="{0220C04C-94B1-3FA6-BEE1-CBF278E20AE9}"/>
              </a:ext>
            </a:extLst>
          </p:cNvPr>
          <p:cNvSpPr txBox="1">
            <a:spLocks/>
          </p:cNvSpPr>
          <p:nvPr/>
        </p:nvSpPr>
        <p:spPr>
          <a:xfrm>
            <a:off x="609600" y="427038"/>
            <a:ext cx="7467600" cy="70609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sr-Cyrl-RS" sz="2800" b="1" dirty="0">
                <a:solidFill>
                  <a:schemeClr val="tx1"/>
                </a:solidFill>
                <a:latin typeface="Times New Roman" pitchFamily="18" charset="0"/>
                <a:cs typeface="Times New Roman" pitchFamily="18" charset="0"/>
              </a:rPr>
              <a:t>Хладна предјела</a:t>
            </a:r>
            <a:endParaRPr lang="en-US" dirty="0"/>
          </a:p>
        </p:txBody>
      </p:sp>
    </p:spTree>
    <p:extLst>
      <p:ext uri="{BB962C8B-B14F-4D97-AF65-F5344CB8AC3E}">
        <p14:creationId xmlns:p14="http://schemas.microsoft.com/office/powerpoint/2010/main" val="38547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3D2E3-F3CA-C0D1-7BFD-C021EE10B792}"/>
              </a:ext>
            </a:extLst>
          </p:cNvPr>
          <p:cNvSpPr>
            <a:spLocks noGrp="1"/>
          </p:cNvSpPr>
          <p:nvPr>
            <p:ph sz="quarter" idx="1"/>
          </p:nvPr>
        </p:nvSpPr>
        <p:spPr>
          <a:xfrm>
            <a:off x="323528" y="1124744"/>
            <a:ext cx="8496944" cy="5328592"/>
          </a:xfrm>
        </p:spPr>
        <p:txBody>
          <a:bodyPr/>
          <a:lstStyle/>
          <a:p>
            <a:r>
              <a:rPr lang="sr-Cyrl-RS" dirty="0"/>
              <a:t>Специјална хладна предјела представљају групације производа, као што су мусеви, паштете, парфеи и кремови. Намирнице ових хладних предјела се мељу, пасирају и зачињавају. </a:t>
            </a:r>
            <a:endParaRPr lang="en-US" dirty="0"/>
          </a:p>
        </p:txBody>
      </p:sp>
      <p:pic>
        <p:nvPicPr>
          <p:cNvPr id="4" name="Picture 3">
            <a:extLst>
              <a:ext uri="{FF2B5EF4-FFF2-40B4-BE49-F238E27FC236}">
                <a16:creationId xmlns:a16="http://schemas.microsoft.com/office/drawing/2014/main" id="{3C13EB00-EB8F-1063-CBA1-74D5C7FC4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810" y="2636912"/>
            <a:ext cx="6466348" cy="4221088"/>
          </a:xfrm>
          <a:prstGeom prst="rect">
            <a:avLst/>
          </a:prstGeom>
        </p:spPr>
      </p:pic>
      <p:sp>
        <p:nvSpPr>
          <p:cNvPr id="5" name="Title 1">
            <a:extLst>
              <a:ext uri="{FF2B5EF4-FFF2-40B4-BE49-F238E27FC236}">
                <a16:creationId xmlns:a16="http://schemas.microsoft.com/office/drawing/2014/main" id="{CA469DA7-490E-9EBC-69F1-0457FAA0D1A3}"/>
              </a:ext>
            </a:extLst>
          </p:cNvPr>
          <p:cNvSpPr>
            <a:spLocks noGrp="1"/>
          </p:cNvSpPr>
          <p:nvPr>
            <p:ph type="title"/>
          </p:nvPr>
        </p:nvSpPr>
        <p:spPr>
          <a:xfrm>
            <a:off x="457200" y="274638"/>
            <a:ext cx="7467600" cy="706090"/>
          </a:xfrm>
        </p:spPr>
        <p:txBody>
          <a:bodyPr/>
          <a:lstStyle/>
          <a:p>
            <a:r>
              <a:rPr lang="sr-Cyrl-RS" sz="2800" b="1" dirty="0">
                <a:solidFill>
                  <a:schemeClr val="tx1"/>
                </a:solidFill>
                <a:latin typeface="Times New Roman" pitchFamily="18" charset="0"/>
                <a:cs typeface="Times New Roman" pitchFamily="18" charset="0"/>
              </a:rPr>
              <a:t>Хладна предјела</a:t>
            </a:r>
            <a:endParaRPr lang="en-US" dirty="0"/>
          </a:p>
        </p:txBody>
      </p:sp>
    </p:spTree>
    <p:extLst>
      <p:ext uri="{BB962C8B-B14F-4D97-AF65-F5344CB8AC3E}">
        <p14:creationId xmlns:p14="http://schemas.microsoft.com/office/powerpoint/2010/main" val="250171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52FED-1AF9-DBCC-F1B6-00D84C3D1A33}"/>
              </a:ext>
            </a:extLst>
          </p:cNvPr>
          <p:cNvSpPr>
            <a:spLocks noGrp="1"/>
          </p:cNvSpPr>
          <p:nvPr>
            <p:ph sz="quarter" idx="1"/>
          </p:nvPr>
        </p:nvSpPr>
        <p:spPr/>
        <p:txBody>
          <a:bodyPr/>
          <a:lstStyle/>
          <a:p>
            <a:r>
              <a:rPr lang="sr-Cyrl-RS" dirty="0"/>
              <a:t>За декорације хладних предјела могу се користити јестиве намирнице живописних боја:</a:t>
            </a:r>
          </a:p>
          <a:p>
            <a:r>
              <a:rPr lang="sr-Cyrl-RS" dirty="0"/>
              <a:t>Кувана шаргарепа</a:t>
            </a:r>
          </a:p>
          <a:p>
            <a:r>
              <a:rPr lang="sr-Cyrl-RS" dirty="0"/>
              <a:t>Кувани спанаћ у облику кугли</a:t>
            </a:r>
          </a:p>
          <a:p>
            <a:r>
              <a:rPr lang="sr-Cyrl-RS" dirty="0"/>
              <a:t>Кувани кромпир ауштехован</a:t>
            </a:r>
          </a:p>
          <a:p>
            <a:r>
              <a:rPr lang="sr-Cyrl-RS" dirty="0"/>
              <a:t>Кувани цветови карфиола</a:t>
            </a:r>
          </a:p>
          <a:p>
            <a:r>
              <a:rPr lang="sr-Cyrl-RS" dirty="0"/>
              <a:t>Першунов лист,</a:t>
            </a:r>
          </a:p>
          <a:p>
            <a:r>
              <a:rPr lang="sr-Cyrl-RS" dirty="0"/>
              <a:t>Рукола лист,</a:t>
            </a:r>
          </a:p>
          <a:p>
            <a:r>
              <a:rPr lang="sr-Cyrl-RS" dirty="0"/>
              <a:t>Целер, паприка, парадајз, шпаргле, печурке, маслине, капри, грашак, кавијар, јабуке, линун, наранџа, конзервиран кукуруз</a:t>
            </a:r>
            <a:endParaRPr lang="en-US" dirty="0"/>
          </a:p>
        </p:txBody>
      </p:sp>
      <p:sp>
        <p:nvSpPr>
          <p:cNvPr id="4" name="Title 1">
            <a:extLst>
              <a:ext uri="{FF2B5EF4-FFF2-40B4-BE49-F238E27FC236}">
                <a16:creationId xmlns:a16="http://schemas.microsoft.com/office/drawing/2014/main" id="{378F1B48-3282-07DD-227E-FA02A45F31D8}"/>
              </a:ext>
            </a:extLst>
          </p:cNvPr>
          <p:cNvSpPr>
            <a:spLocks noGrp="1"/>
          </p:cNvSpPr>
          <p:nvPr>
            <p:ph type="title"/>
          </p:nvPr>
        </p:nvSpPr>
        <p:spPr>
          <a:xfrm>
            <a:off x="457200" y="274638"/>
            <a:ext cx="7467600" cy="1143000"/>
          </a:xfrm>
        </p:spPr>
        <p:txBody>
          <a:bodyPr/>
          <a:lstStyle/>
          <a:p>
            <a:r>
              <a:rPr lang="sr-Cyrl-RS" dirty="0"/>
              <a:t>Хладна предјела</a:t>
            </a:r>
            <a:endParaRPr lang="en-US" dirty="0"/>
          </a:p>
        </p:txBody>
      </p:sp>
    </p:spTree>
    <p:extLst>
      <p:ext uri="{BB962C8B-B14F-4D97-AF65-F5344CB8AC3E}">
        <p14:creationId xmlns:p14="http://schemas.microsoft.com/office/powerpoint/2010/main" val="113885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E82D-BDF0-31E1-AA01-7B8500EAFBCC}"/>
              </a:ext>
            </a:extLst>
          </p:cNvPr>
          <p:cNvSpPr>
            <a:spLocks noGrp="1"/>
          </p:cNvSpPr>
          <p:nvPr>
            <p:ph type="title"/>
          </p:nvPr>
        </p:nvSpPr>
        <p:spPr/>
        <p:txBody>
          <a:bodyPr/>
          <a:lstStyle/>
          <a:p>
            <a:r>
              <a:rPr lang="sr-Cyrl-RS" dirty="0"/>
              <a:t>Хладна предјела</a:t>
            </a:r>
            <a:endParaRPr lang="en-US" dirty="0"/>
          </a:p>
        </p:txBody>
      </p:sp>
      <p:pic>
        <p:nvPicPr>
          <p:cNvPr id="4" name="Picture 3">
            <a:extLst>
              <a:ext uri="{FF2B5EF4-FFF2-40B4-BE49-F238E27FC236}">
                <a16:creationId xmlns:a16="http://schemas.microsoft.com/office/drawing/2014/main" id="{D0F2DD15-CC7B-30C4-73B4-724F339C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94936">
            <a:off x="4256246" y="2600641"/>
            <a:ext cx="4919526" cy="3425503"/>
          </a:xfrm>
          <a:prstGeom prst="rect">
            <a:avLst/>
          </a:prstGeom>
        </p:spPr>
      </p:pic>
      <p:sp>
        <p:nvSpPr>
          <p:cNvPr id="3" name="Content Placeholder 2">
            <a:extLst>
              <a:ext uri="{FF2B5EF4-FFF2-40B4-BE49-F238E27FC236}">
                <a16:creationId xmlns:a16="http://schemas.microsoft.com/office/drawing/2014/main" id="{601DA1FE-8798-0422-AD94-59BD63401C2E}"/>
              </a:ext>
            </a:extLst>
          </p:cNvPr>
          <p:cNvSpPr>
            <a:spLocks noGrp="1"/>
          </p:cNvSpPr>
          <p:nvPr>
            <p:ph sz="quarter" idx="1"/>
          </p:nvPr>
        </p:nvSpPr>
        <p:spPr>
          <a:xfrm>
            <a:off x="251520" y="1600200"/>
            <a:ext cx="5256584" cy="4873752"/>
          </a:xfrm>
        </p:spPr>
        <p:txBody>
          <a:bodyPr>
            <a:normAutofit/>
          </a:bodyPr>
          <a:lstStyle/>
          <a:p>
            <a:r>
              <a:rPr lang="sr-Cyrl-RS" sz="2800" dirty="0"/>
              <a:t>Могу се понудити госту на више начина:</a:t>
            </a:r>
          </a:p>
          <a:p>
            <a:r>
              <a:rPr lang="sr-Cyrl-RS" sz="2800" dirty="0"/>
              <a:t>Са колица предвиђених за предјела,</a:t>
            </a:r>
          </a:p>
          <a:p>
            <a:r>
              <a:rPr lang="sr-Cyrl-RS" sz="2800" dirty="0"/>
              <a:t>Са бифе стола,</a:t>
            </a:r>
          </a:p>
          <a:p>
            <a:r>
              <a:rPr lang="sr-Cyrl-RS" sz="2800" dirty="0"/>
              <a:t>Из разних витрина,</a:t>
            </a:r>
          </a:p>
          <a:p>
            <a:r>
              <a:rPr lang="sr-Cyrl-RS" sz="2800" dirty="0"/>
              <a:t>У тањирима,</a:t>
            </a:r>
          </a:p>
          <a:p>
            <a:r>
              <a:rPr lang="sr-Cyrl-RS" sz="2800" dirty="0"/>
              <a:t>Сложена на овалу за више особа. </a:t>
            </a:r>
            <a:endParaRPr lang="en-US" sz="2800" dirty="0"/>
          </a:p>
        </p:txBody>
      </p:sp>
    </p:spTree>
    <p:extLst>
      <p:ext uri="{BB962C8B-B14F-4D97-AF65-F5344CB8AC3E}">
        <p14:creationId xmlns:p14="http://schemas.microsoft.com/office/powerpoint/2010/main" val="194743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0FA8-ADD1-CFFF-CB31-1291B55D00C0}"/>
              </a:ext>
            </a:extLst>
          </p:cNvPr>
          <p:cNvSpPr>
            <a:spLocks noGrp="1"/>
          </p:cNvSpPr>
          <p:nvPr>
            <p:ph type="title"/>
          </p:nvPr>
        </p:nvSpPr>
        <p:spPr>
          <a:xfrm>
            <a:off x="457200" y="274638"/>
            <a:ext cx="7467600" cy="928121"/>
          </a:xfrm>
        </p:spPr>
        <p:txBody>
          <a:bodyPr/>
          <a:lstStyle/>
          <a:p>
            <a:r>
              <a:rPr lang="sr-Cyrl-RS" dirty="0"/>
              <a:t>Хладна предјела</a:t>
            </a:r>
            <a:endParaRPr lang="en-US" dirty="0"/>
          </a:p>
        </p:txBody>
      </p:sp>
      <p:sp>
        <p:nvSpPr>
          <p:cNvPr id="3" name="Content Placeholder 2">
            <a:extLst>
              <a:ext uri="{FF2B5EF4-FFF2-40B4-BE49-F238E27FC236}">
                <a16:creationId xmlns:a16="http://schemas.microsoft.com/office/drawing/2014/main" id="{E3A2E8FC-62C2-7BFB-8926-2911F46CE103}"/>
              </a:ext>
            </a:extLst>
          </p:cNvPr>
          <p:cNvSpPr>
            <a:spLocks noGrp="1"/>
          </p:cNvSpPr>
          <p:nvPr>
            <p:ph sz="quarter" idx="1"/>
          </p:nvPr>
        </p:nvSpPr>
        <p:spPr>
          <a:xfrm>
            <a:off x="107504" y="1600200"/>
            <a:ext cx="7817296" cy="4873752"/>
          </a:xfrm>
        </p:spPr>
        <p:txBody>
          <a:bodyPr>
            <a:normAutofit fontScale="92500" lnSpcReduction="20000"/>
          </a:bodyPr>
          <a:lstStyle/>
          <a:p>
            <a:r>
              <a:rPr lang="sr-Cyrl-RS" b="1" dirty="0">
                <a:solidFill>
                  <a:schemeClr val="accent3"/>
                </a:solidFill>
              </a:rPr>
              <a:t>Према намирницама од којих се припремају</a:t>
            </a:r>
          </a:p>
          <a:p>
            <a:r>
              <a:rPr lang="sr-Cyrl-RS" dirty="0"/>
              <a:t>Деликатесна предјела (ракови, шкољке...)</a:t>
            </a:r>
          </a:p>
          <a:p>
            <a:r>
              <a:rPr lang="sr-Cyrl-RS" dirty="0"/>
              <a:t>Предјела од воћа,</a:t>
            </a:r>
          </a:p>
          <a:p>
            <a:r>
              <a:rPr lang="sr-Cyrl-RS" dirty="0"/>
              <a:t>Предјела од салата,</a:t>
            </a:r>
          </a:p>
          <a:p>
            <a:r>
              <a:rPr lang="sr-Cyrl-RS" dirty="0"/>
              <a:t>Предјела од јаја,</a:t>
            </a:r>
          </a:p>
          <a:p>
            <a:r>
              <a:rPr lang="sr-Cyrl-RS" dirty="0"/>
              <a:t>Предјела од меса и сухомеснатих производа,</a:t>
            </a:r>
          </a:p>
          <a:p>
            <a:endParaRPr lang="sr-Cyrl-RS" dirty="0"/>
          </a:p>
          <a:p>
            <a:r>
              <a:rPr lang="sr-Cyrl-RS" dirty="0"/>
              <a:t>Коктеле,</a:t>
            </a:r>
          </a:p>
          <a:p>
            <a:r>
              <a:rPr lang="sr-Cyrl-RS" dirty="0"/>
              <a:t>Специјална предјела,</a:t>
            </a:r>
          </a:p>
          <a:p>
            <a:r>
              <a:rPr lang="sr-Cyrl-RS" dirty="0"/>
              <a:t>Националне закуске,</a:t>
            </a:r>
          </a:p>
          <a:p>
            <a:r>
              <a:rPr lang="sr-Cyrl-RS" dirty="0"/>
              <a:t>Француску закуску,</a:t>
            </a:r>
          </a:p>
          <a:p>
            <a:r>
              <a:rPr lang="sr-Cyrl-RS" dirty="0"/>
              <a:t>Сендвиче,</a:t>
            </a:r>
          </a:p>
          <a:p>
            <a:r>
              <a:rPr lang="sr-Cyrl-RS" dirty="0"/>
              <a:t>Канапеее</a:t>
            </a:r>
            <a:endParaRPr lang="en-US" dirty="0"/>
          </a:p>
        </p:txBody>
      </p:sp>
      <p:pic>
        <p:nvPicPr>
          <p:cNvPr id="4" name="Picture 3">
            <a:extLst>
              <a:ext uri="{FF2B5EF4-FFF2-40B4-BE49-F238E27FC236}">
                <a16:creationId xmlns:a16="http://schemas.microsoft.com/office/drawing/2014/main" id="{9E795727-EC7B-0B7D-6F10-6355E467A7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958" y="1202759"/>
            <a:ext cx="1868301" cy="2477229"/>
          </a:xfrm>
          <a:prstGeom prst="rect">
            <a:avLst/>
          </a:prstGeom>
        </p:spPr>
      </p:pic>
      <p:pic>
        <p:nvPicPr>
          <p:cNvPr id="6" name="Picture 5">
            <a:extLst>
              <a:ext uri="{FF2B5EF4-FFF2-40B4-BE49-F238E27FC236}">
                <a16:creationId xmlns:a16="http://schemas.microsoft.com/office/drawing/2014/main" id="{833B820E-82D7-7301-EF17-362F5206B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679988"/>
            <a:ext cx="5088324" cy="3191405"/>
          </a:xfrm>
          <a:prstGeom prst="rect">
            <a:avLst/>
          </a:prstGeom>
        </p:spPr>
      </p:pic>
    </p:spTree>
    <p:extLst>
      <p:ext uri="{BB962C8B-B14F-4D97-AF65-F5344CB8AC3E}">
        <p14:creationId xmlns:p14="http://schemas.microsoft.com/office/powerpoint/2010/main" val="78688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05F2-6005-6576-6CFE-24146EA7B4C6}"/>
              </a:ext>
            </a:extLst>
          </p:cNvPr>
          <p:cNvSpPr>
            <a:spLocks noGrp="1"/>
          </p:cNvSpPr>
          <p:nvPr>
            <p:ph type="title"/>
          </p:nvPr>
        </p:nvSpPr>
        <p:spPr/>
        <p:txBody>
          <a:bodyPr/>
          <a:lstStyle/>
          <a:p>
            <a:r>
              <a:rPr lang="ru-RU" dirty="0"/>
              <a:t>Деликатесна хладна предјела</a:t>
            </a:r>
            <a:endParaRPr lang="sr-Latn-RS" dirty="0"/>
          </a:p>
        </p:txBody>
      </p:sp>
      <p:sp>
        <p:nvSpPr>
          <p:cNvPr id="3" name="Content Placeholder 2">
            <a:extLst>
              <a:ext uri="{FF2B5EF4-FFF2-40B4-BE49-F238E27FC236}">
                <a16:creationId xmlns:a16="http://schemas.microsoft.com/office/drawing/2014/main" id="{D47BBDD6-9048-6A0F-9402-2CD9D17BB175}"/>
              </a:ext>
            </a:extLst>
          </p:cNvPr>
          <p:cNvSpPr>
            <a:spLocks noGrp="1"/>
          </p:cNvSpPr>
          <p:nvPr>
            <p:ph sz="quarter" idx="1"/>
          </p:nvPr>
        </p:nvSpPr>
        <p:spPr>
          <a:xfrm>
            <a:off x="323528" y="1600200"/>
            <a:ext cx="7848872" cy="5069160"/>
          </a:xfrm>
        </p:spPr>
        <p:txBody>
          <a:bodyPr>
            <a:normAutofit/>
          </a:bodyPr>
          <a:lstStyle/>
          <a:p>
            <a:r>
              <a:rPr lang="ru-RU" dirty="0"/>
              <a:t>Јела састављена од елитних намирница. </a:t>
            </a:r>
          </a:p>
          <a:p>
            <a:r>
              <a:rPr lang="ru-RU" dirty="0"/>
              <a:t>Ову групу деликатесних хладних предјела и јела чине следећи гастрономски производи: </a:t>
            </a:r>
          </a:p>
          <a:p>
            <a:r>
              <a:rPr lang="ru-RU" dirty="0"/>
              <a:t>Тартар бифтек-маслац-тост, </a:t>
            </a:r>
          </a:p>
          <a:p>
            <a:r>
              <a:rPr lang="ru-RU" dirty="0"/>
              <a:t>Кавијар на леду-бутер, тост, </a:t>
            </a:r>
          </a:p>
          <a:p>
            <a:r>
              <a:rPr lang="ru-RU" dirty="0"/>
              <a:t>Блини са кавијаром-бутер, тост, </a:t>
            </a:r>
          </a:p>
          <a:p>
            <a:r>
              <a:rPr lang="ru-RU" dirty="0"/>
              <a:t>Сушени бакалар, </a:t>
            </a:r>
          </a:p>
          <a:p>
            <a:r>
              <a:rPr lang="ru-RU" dirty="0"/>
              <a:t>Паштета од гушчије џигерице-бутер, тост, </a:t>
            </a:r>
          </a:p>
          <a:p>
            <a:r>
              <a:rPr lang="ru-RU" dirty="0"/>
              <a:t>Његушки пршут, скоруп,</a:t>
            </a:r>
          </a:p>
          <a:p>
            <a:r>
              <a:rPr lang="ru-RU" dirty="0"/>
              <a:t>Димљени лосос, </a:t>
            </a:r>
          </a:p>
          <a:p>
            <a:r>
              <a:rPr lang="ru-RU" dirty="0"/>
              <a:t>Салата од шкампи, бутер, тост, ....</a:t>
            </a:r>
          </a:p>
        </p:txBody>
      </p:sp>
    </p:spTree>
    <p:extLst>
      <p:ext uri="{BB962C8B-B14F-4D97-AF65-F5344CB8AC3E}">
        <p14:creationId xmlns:p14="http://schemas.microsoft.com/office/powerpoint/2010/main" val="22128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60648"/>
            <a:ext cx="8377014" cy="4248472"/>
          </a:xfrm>
        </p:spPr>
        <p:txBody>
          <a:bodyPr>
            <a:normAutofit/>
          </a:bodyPr>
          <a:lstStyle/>
          <a:p>
            <a:pPr marL="0" indent="0" algn="just">
              <a:buNone/>
            </a:pPr>
            <a:r>
              <a:rPr lang="sr-Cyrl-RS" sz="2800" b="1" dirty="0">
                <a:latin typeface="Times New Roman" pitchFamily="18" charset="0"/>
                <a:cs typeface="Times New Roman" pitchFamily="18" charset="0"/>
              </a:rPr>
              <a:t>Тартар бифтек</a:t>
            </a:r>
            <a:r>
              <a:rPr lang="sr-Latn-RS" sz="2800" b="1" dirty="0">
                <a:latin typeface="Times New Roman" pitchFamily="18" charset="0"/>
                <a:cs typeface="Times New Roman" pitchFamily="18" charset="0"/>
              </a:rPr>
              <a:t> </a:t>
            </a:r>
            <a:endParaRPr lang="sr-Latn-RS" sz="2800" dirty="0">
              <a:latin typeface="Times New Roman" pitchFamily="18" charset="0"/>
              <a:cs typeface="Times New Roman" pitchFamily="18" charset="0"/>
            </a:endParaRPr>
          </a:p>
          <a:p>
            <a:pPr algn="just"/>
            <a:r>
              <a:rPr lang="sr-Cyrl-RS" sz="2700" dirty="0">
                <a:latin typeface="Times New Roman" pitchFamily="18" charset="0"/>
                <a:cs typeface="Times New Roman" pitchFamily="18" charset="0"/>
              </a:rPr>
              <a:t>Месо мора бити изванредно свеже, а прави се од најквалитетнијих делова говеђег филеа</a:t>
            </a:r>
            <a:r>
              <a:rPr lang="sr-Latn-RS" sz="2700" dirty="0">
                <a:latin typeface="Times New Roman" pitchFamily="18" charset="0"/>
                <a:cs typeface="Times New Roman" pitchFamily="18" charset="0"/>
              </a:rPr>
              <a:t>. </a:t>
            </a:r>
          </a:p>
          <a:p>
            <a:pPr algn="just"/>
            <a:r>
              <a:rPr lang="sr-Cyrl-RS" sz="2700" dirty="0">
                <a:latin typeface="Times New Roman" pitchFamily="18" charset="0"/>
                <a:cs typeface="Times New Roman" pitchFamily="18" charset="0"/>
              </a:rPr>
              <a:t>Месо добро очистити од жилица и масти а након тога га добро уситнити</a:t>
            </a:r>
            <a:r>
              <a:rPr lang="sr-Latn-RS" sz="2700" dirty="0">
                <a:latin typeface="Times New Roman" pitchFamily="18" charset="0"/>
                <a:cs typeface="Times New Roman" pitchFamily="18" charset="0"/>
              </a:rPr>
              <a:t> </a:t>
            </a:r>
          </a:p>
          <a:p>
            <a:pPr marL="0" indent="0" algn="just">
              <a:buNone/>
            </a:pPr>
            <a:endParaRPr lang="sr-Latn-RS" sz="1900"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p:txBody>
      </p:sp>
      <p:pic>
        <p:nvPicPr>
          <p:cNvPr id="2050" name="Picture 2" descr="Image result for tartar bif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6" y="2930212"/>
            <a:ext cx="4750615" cy="3468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artar bift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30212"/>
            <a:ext cx="3600400" cy="346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0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8246D-5F39-97AA-2620-BFF0500E7D95}"/>
              </a:ext>
            </a:extLst>
          </p:cNvPr>
          <p:cNvSpPr>
            <a:spLocks noGrp="1"/>
          </p:cNvSpPr>
          <p:nvPr>
            <p:ph sz="quarter" idx="1"/>
          </p:nvPr>
        </p:nvSpPr>
        <p:spPr>
          <a:xfrm>
            <a:off x="323528" y="476672"/>
            <a:ext cx="7715200" cy="4873752"/>
          </a:xfrm>
        </p:spPr>
        <p:txBody>
          <a:bodyPr>
            <a:normAutofit/>
          </a:bodyPr>
          <a:lstStyle/>
          <a:p>
            <a:pPr>
              <a:buFont typeface="Wingdings" panose="05000000000000000000" pitchFamily="2" charset="2"/>
              <a:buChar char="v"/>
            </a:pP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Предметни наставник: </a:t>
            </a:r>
            <a:endPar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endParaRPr>
          </a:p>
          <a:p>
            <a:pPr lvl="2">
              <a:buFont typeface="Wingdings" panose="05000000000000000000" pitchFamily="2" charset="2"/>
              <a:buChar char="v"/>
            </a:pPr>
            <a:r>
              <a:rPr lang="sr-Cyrl-RS" sz="2800" b="1" dirty="0">
                <a:ln w="0">
                  <a:solidFill>
                    <a:schemeClr val="tx1"/>
                  </a:solidFill>
                </a:ln>
                <a:solidFill>
                  <a:schemeClr val="accent1"/>
                </a:solidFill>
                <a:effectLst>
                  <a:outerShdw blurRad="38100" dist="25400" dir="5400000" algn="ctr" rotWithShape="0">
                    <a:srgbClr val="6E747A">
                      <a:alpha val="43000"/>
                    </a:srgbClr>
                  </a:outerShdw>
                </a:effectLst>
              </a:rPr>
              <a:t>др </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Гордана Јовановић</a:t>
            </a:r>
            <a:r>
              <a:rPr lang="en-U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a:t>
            </a:r>
            <a:r>
              <a:rPr lang="sr-Cyrl-RS" sz="2800" dirty="0">
                <a:ln w="0">
                  <a:solidFill>
                    <a:schemeClr val="tx1"/>
                  </a:solidFill>
                </a:ln>
                <a:solidFill>
                  <a:schemeClr val="accent1"/>
                </a:solidFill>
                <a:effectLst>
                  <a:outerShdw blurRad="38100" dist="25400" dir="5400000" algn="ctr" rotWithShape="0">
                    <a:srgbClr val="6E747A">
                      <a:alpha val="43000"/>
                    </a:srgbClr>
                  </a:outerShdw>
                </a:effectLst>
              </a:rPr>
              <a:t> </a:t>
            </a:r>
            <a:r>
              <a:rPr lang="sr-Cyrl-RS" sz="2800" b="1" dirty="0">
                <a:ln w="0">
                  <a:solidFill>
                    <a:schemeClr val="tx1"/>
                  </a:solidFill>
                </a:ln>
                <a:solidFill>
                  <a:schemeClr val="accent1"/>
                </a:solidFill>
                <a:effectLst>
                  <a:outerShdw blurRad="38100" dist="25400" dir="5400000" algn="ctr" rotWithShape="0">
                    <a:srgbClr val="6E747A">
                      <a:alpha val="43000"/>
                    </a:srgbClr>
                  </a:outerShdw>
                </a:effectLst>
              </a:rPr>
              <a:t>професор струковних студија</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  </a:t>
            </a:r>
          </a:p>
          <a:p>
            <a:pPr>
              <a:buFont typeface="Wingdings" panose="05000000000000000000" pitchFamily="2" charset="2"/>
              <a:buChar char="v"/>
            </a:pPr>
            <a:r>
              <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e</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 mail: </a:t>
            </a:r>
            <a:endPar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endParaRPr>
          </a:p>
          <a:p>
            <a:pPr lvl="2">
              <a:buFont typeface="Wingdings" panose="05000000000000000000" pitchFamily="2" charset="2"/>
              <a:buChar char="v"/>
            </a:pPr>
            <a:r>
              <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gordana</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a:t>
            </a:r>
            <a:r>
              <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jovanov</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ic@vhs.edu.rs  </a:t>
            </a:r>
            <a:endPar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endParaRPr>
          </a:p>
          <a:p>
            <a:pPr>
              <a:buFont typeface="Wingdings" panose="05000000000000000000" pitchFamily="2" charset="2"/>
              <a:buChar char="v"/>
            </a:pP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Консултације : </a:t>
            </a:r>
            <a:endPar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endParaRPr>
          </a:p>
          <a:p>
            <a:pPr lvl="2">
              <a:buFont typeface="Wingdings" panose="05000000000000000000" pitchFamily="2" charset="2"/>
              <a:buChar char="v"/>
            </a:pP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Уторак 1</a:t>
            </a:r>
            <a:r>
              <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1</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a:t>
            </a:r>
            <a:r>
              <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30</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 – 13:</a:t>
            </a:r>
            <a:r>
              <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00</a:t>
            </a:r>
            <a:r>
              <a:rPr lang="ru-RU"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rPr>
              <a:t> </a:t>
            </a:r>
            <a:endParaRPr lang="sr-Latn-RS" sz="2800" b="1" spc="50" dirty="0">
              <a:ln w="9525" cmpd="sng">
                <a:solidFill>
                  <a:schemeClr val="tx1"/>
                </a:solidFill>
                <a:prstDash val="solid"/>
              </a:ln>
              <a:solidFill>
                <a:schemeClr val="accent3">
                  <a:lumMod val="60000"/>
                  <a:lumOff val="40000"/>
                </a:schemeClr>
              </a:solidFill>
              <a:effectLst>
                <a:glow rad="38100">
                  <a:schemeClr val="accent1">
                    <a:alpha val="40000"/>
                  </a:schemeClr>
                </a:glow>
              </a:effectLst>
            </a:endParaRPr>
          </a:p>
        </p:txBody>
      </p:sp>
      <p:pic>
        <p:nvPicPr>
          <p:cNvPr id="4" name="Picture 3">
            <a:extLst>
              <a:ext uri="{FF2B5EF4-FFF2-40B4-BE49-F238E27FC236}">
                <a16:creationId xmlns:a16="http://schemas.microsoft.com/office/drawing/2014/main" id="{572D39F7-7966-2C85-9483-9CB32B043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004029"/>
            <a:ext cx="3478500" cy="3853972"/>
          </a:xfrm>
          <a:prstGeom prst="rect">
            <a:avLst/>
          </a:prstGeom>
        </p:spPr>
      </p:pic>
      <p:pic>
        <p:nvPicPr>
          <p:cNvPr id="5" name="Picture 4">
            <a:extLst>
              <a:ext uri="{FF2B5EF4-FFF2-40B4-BE49-F238E27FC236}">
                <a16:creationId xmlns:a16="http://schemas.microsoft.com/office/drawing/2014/main" id="{7939A9D8-01BF-167A-BB0B-6A8EB183D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159" y="3515944"/>
            <a:ext cx="2767961" cy="3342056"/>
          </a:xfrm>
          <a:prstGeom prst="rect">
            <a:avLst/>
          </a:prstGeom>
        </p:spPr>
      </p:pic>
      <p:pic>
        <p:nvPicPr>
          <p:cNvPr id="6" name="Picture 5">
            <a:extLst>
              <a:ext uri="{FF2B5EF4-FFF2-40B4-BE49-F238E27FC236}">
                <a16:creationId xmlns:a16="http://schemas.microsoft.com/office/drawing/2014/main" id="{A4B48B47-0B10-08FE-9486-9FC80842C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 y="5013176"/>
            <a:ext cx="2885374" cy="1844824"/>
          </a:xfrm>
          <a:prstGeom prst="rect">
            <a:avLst/>
          </a:prstGeom>
        </p:spPr>
      </p:pic>
    </p:spTree>
    <p:extLst>
      <p:ext uri="{BB962C8B-B14F-4D97-AF65-F5344CB8AC3E}">
        <p14:creationId xmlns:p14="http://schemas.microsoft.com/office/powerpoint/2010/main" val="93332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7920880" cy="4945760"/>
          </a:xfrm>
        </p:spPr>
        <p:txBody>
          <a:bodyPr>
            <a:normAutofit/>
          </a:bodyPr>
          <a:lstStyle/>
          <a:p>
            <a:pPr algn="just"/>
            <a:r>
              <a:rPr lang="sr-Cyrl-RS" sz="2800" dirty="0">
                <a:latin typeface="Times New Roman" pitchFamily="18" charset="0"/>
                <a:cs typeface="Times New Roman" pitchFamily="18" charset="0"/>
              </a:rPr>
              <a:t>Додати со, бибер, свеже пресно жуманце и исецкану главицу црног лука</a:t>
            </a:r>
            <a:r>
              <a:rPr lang="sr-Latn-RS" sz="2800" dirty="0">
                <a:latin typeface="Times New Roman" pitchFamily="18" charset="0"/>
                <a:cs typeface="Times New Roman" pitchFamily="18" charset="0"/>
              </a:rPr>
              <a:t>. </a:t>
            </a:r>
          </a:p>
          <a:p>
            <a:pPr algn="just"/>
            <a:r>
              <a:rPr lang="sr-Cyrl-RS" sz="2800" dirty="0">
                <a:latin typeface="Times New Roman" pitchFamily="18" charset="0"/>
                <a:cs typeface="Times New Roman" pitchFamily="18" charset="0"/>
              </a:rPr>
              <a:t>Ивице бифтека поравнати, удубити бифтек на средини и ставити једно цело пресно жуманце</a:t>
            </a:r>
          </a:p>
          <a:p>
            <a:pPr algn="just"/>
            <a:r>
              <a:rPr lang="sr-Cyrl-RS" sz="2800" dirty="0">
                <a:latin typeface="Times New Roman" pitchFamily="18" charset="0"/>
                <a:cs typeface="Times New Roman" pitchFamily="18" charset="0"/>
              </a:rPr>
              <a:t>Татар бифтек мора бити округлог облика</a:t>
            </a:r>
            <a:r>
              <a:rPr lang="sr-Latn-RS" sz="2800" dirty="0">
                <a:latin typeface="Times New Roman" pitchFamily="18" charset="0"/>
                <a:cs typeface="Times New Roman" pitchFamily="18" charset="0"/>
              </a:rPr>
              <a:t>. </a:t>
            </a:r>
          </a:p>
          <a:p>
            <a:pPr algn="just"/>
            <a:r>
              <a:rPr lang="sr-Cyrl-RS" sz="2800" dirty="0">
                <a:latin typeface="Times New Roman" pitchFamily="18" charset="0"/>
                <a:cs typeface="Times New Roman" pitchFamily="18" charset="0"/>
              </a:rPr>
              <a:t>Уз татар бифтек служити исецкане киселе краставце, капар</a:t>
            </a:r>
            <a:r>
              <a:rPr lang="sr-Latn-RS" sz="2800" dirty="0">
                <a:latin typeface="Times New Roman" pitchFamily="18" charset="0"/>
                <a:cs typeface="Times New Roman" pitchFamily="18" charset="0"/>
              </a:rPr>
              <a:t>, </a:t>
            </a:r>
            <a:r>
              <a:rPr lang="sr-Cyrl-RS" sz="2800" dirty="0">
                <a:latin typeface="Times New Roman" pitchFamily="18" charset="0"/>
                <a:cs typeface="Times New Roman" pitchFamily="18" charset="0"/>
              </a:rPr>
              <a:t>сенф, бибер и лимун</a:t>
            </a:r>
            <a:r>
              <a:rPr lang="sr-Latn-RS" sz="2800" dirty="0">
                <a:latin typeface="Times New Roman" pitchFamily="18" charset="0"/>
                <a:cs typeface="Times New Roman" pitchFamily="18" charset="0"/>
              </a:rPr>
              <a:t>.</a:t>
            </a:r>
          </a:p>
        </p:txBody>
      </p:sp>
      <p:pic>
        <p:nvPicPr>
          <p:cNvPr id="1026" name="Picture 2" descr="Recept: TARTAR BIFTEK | Vino Kalem">
            <a:extLst>
              <a:ext uri="{FF2B5EF4-FFF2-40B4-BE49-F238E27FC236}">
                <a16:creationId xmlns:a16="http://schemas.microsoft.com/office/drawing/2014/main" id="{8275DB45-C2F6-72A0-D503-D824DE372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599920"/>
            <a:ext cx="4417929"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TARSKI BIFTEK OD KONJSKOG ILI JUNEĆEG MESA - Vitalni &amp; VITKI">
            <a:extLst>
              <a:ext uri="{FF2B5EF4-FFF2-40B4-BE49-F238E27FC236}">
                <a16:creationId xmlns:a16="http://schemas.microsoft.com/office/drawing/2014/main" id="{D432255E-7611-6DDA-410A-7E98B54C6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16" y="3599920"/>
            <a:ext cx="4594647"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9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357F-9A3B-ACB4-5775-6F5446DB6D81}"/>
              </a:ext>
            </a:extLst>
          </p:cNvPr>
          <p:cNvSpPr>
            <a:spLocks noGrp="1"/>
          </p:cNvSpPr>
          <p:nvPr>
            <p:ph type="title"/>
          </p:nvPr>
        </p:nvSpPr>
        <p:spPr>
          <a:xfrm>
            <a:off x="457200" y="274638"/>
            <a:ext cx="7467600" cy="778098"/>
          </a:xfrm>
        </p:spPr>
        <p:txBody>
          <a:bodyPr/>
          <a:lstStyle/>
          <a:p>
            <a:r>
              <a:rPr lang="sr-Cyrl-RS" dirty="0"/>
              <a:t>Предјела од салата</a:t>
            </a:r>
            <a:endParaRPr lang="sr-Latn-RS" dirty="0"/>
          </a:p>
        </p:txBody>
      </p:sp>
      <p:sp>
        <p:nvSpPr>
          <p:cNvPr id="3" name="Content Placeholder 2">
            <a:extLst>
              <a:ext uri="{FF2B5EF4-FFF2-40B4-BE49-F238E27FC236}">
                <a16:creationId xmlns:a16="http://schemas.microsoft.com/office/drawing/2014/main" id="{4661983F-F047-AF92-94F6-C5A044EAE490}"/>
              </a:ext>
            </a:extLst>
          </p:cNvPr>
          <p:cNvSpPr>
            <a:spLocks noGrp="1"/>
          </p:cNvSpPr>
          <p:nvPr>
            <p:ph sz="quarter" idx="1"/>
          </p:nvPr>
        </p:nvSpPr>
        <p:spPr>
          <a:xfrm>
            <a:off x="179512" y="1196752"/>
            <a:ext cx="8568952" cy="5544616"/>
          </a:xfrm>
        </p:spPr>
        <p:txBody>
          <a:bodyPr>
            <a:normAutofit/>
          </a:bodyPr>
          <a:lstStyle/>
          <a:p>
            <a:r>
              <a:rPr lang="sr-Cyrl-RS" sz="3200" dirty="0"/>
              <a:t>Јела припремљена од термички обрађених намирница анималног порекла, сировог, свежег или термички обрађеног поврћа или воћа, зачињене уљем, сирћетом или лимуновим соком и разним зачинским миришљавим биљем. </a:t>
            </a:r>
          </a:p>
          <a:p>
            <a:r>
              <a:rPr lang="sr-Cyrl-RS" sz="3200" dirty="0"/>
              <a:t>Основа свих салата је добро познавање намирница и њихово међусобно слагање, одговарајући дресинг, адекватно посуђе које ће истаћи лепоту салате и креативност</a:t>
            </a:r>
          </a:p>
        </p:txBody>
      </p:sp>
    </p:spTree>
    <p:extLst>
      <p:ext uri="{BB962C8B-B14F-4D97-AF65-F5344CB8AC3E}">
        <p14:creationId xmlns:p14="http://schemas.microsoft.com/office/powerpoint/2010/main" val="742517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D57C-C0B7-73BC-E745-4E865E1556BE}"/>
              </a:ext>
            </a:extLst>
          </p:cNvPr>
          <p:cNvSpPr>
            <a:spLocks noGrp="1"/>
          </p:cNvSpPr>
          <p:nvPr>
            <p:ph type="title"/>
          </p:nvPr>
        </p:nvSpPr>
        <p:spPr>
          <a:xfrm>
            <a:off x="457200" y="273050"/>
            <a:ext cx="7543800" cy="707678"/>
          </a:xfrm>
        </p:spPr>
        <p:txBody>
          <a:bodyPr/>
          <a:lstStyle/>
          <a:p>
            <a:r>
              <a:rPr lang="sr-Cyrl-RS" cap="none" dirty="0">
                <a:ln w="0"/>
                <a:solidFill>
                  <a:schemeClr val="accent1"/>
                </a:solidFill>
                <a:effectLst>
                  <a:outerShdw blurRad="38100" dist="25400" dir="5400000" algn="ctr" rotWithShape="0">
                    <a:srgbClr val="6E747A">
                      <a:alpha val="43000"/>
                    </a:srgbClr>
                  </a:outerShdw>
                </a:effectLst>
              </a:rPr>
              <a:t>Предјела од салата</a:t>
            </a:r>
            <a:endParaRPr lang="sr-Latn-RS" cap="none"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C6D3EC01-E800-07E2-55CA-D16EEF41F35C}"/>
              </a:ext>
            </a:extLst>
          </p:cNvPr>
          <p:cNvSpPr>
            <a:spLocks noGrp="1"/>
          </p:cNvSpPr>
          <p:nvPr>
            <p:ph sz="quarter" idx="2"/>
          </p:nvPr>
        </p:nvSpPr>
        <p:spPr>
          <a:xfrm>
            <a:off x="251520" y="2381758"/>
            <a:ext cx="4032448" cy="4203192"/>
          </a:xfrm>
        </p:spPr>
        <p:txBody>
          <a:bodyPr>
            <a:normAutofit fontScale="92500" lnSpcReduction="20000"/>
          </a:bodyPr>
          <a:lstStyle/>
          <a:p>
            <a:r>
              <a:rPr lang="ru-RU" dirty="0"/>
              <a:t>Потребне намирнице: 1 кг кромпира, 300 г шаргарепе, 300 г целер корена, 100 г паштрнака, 100 г першун корена, 50 г грашка, 300 г киселих краставаца, 300 г </a:t>
            </a:r>
            <a:r>
              <a:rPr lang="ru-RU" dirty="0">
                <a:highlight>
                  <a:srgbClr val="00FF00"/>
                </a:highlight>
              </a:rPr>
              <a:t>прашке шунке</a:t>
            </a:r>
            <a:r>
              <a:rPr lang="ru-RU" dirty="0"/>
              <a:t>, 5 тврдо куваних јаја, 200 г конзервираних ринглица, 20 г сенфа, 1 г млевеног бибера, 100 г лимуна, 1 веза першуновог лишћа, 20 г соли, 300 г мајонеза</a:t>
            </a:r>
            <a:endParaRPr lang="sr-Latn-RS" dirty="0"/>
          </a:p>
        </p:txBody>
      </p:sp>
      <p:sp>
        <p:nvSpPr>
          <p:cNvPr id="6" name="Content Placeholder 5">
            <a:extLst>
              <a:ext uri="{FF2B5EF4-FFF2-40B4-BE49-F238E27FC236}">
                <a16:creationId xmlns:a16="http://schemas.microsoft.com/office/drawing/2014/main" id="{38EA0734-C883-5260-2DDF-49A335C616BA}"/>
              </a:ext>
            </a:extLst>
          </p:cNvPr>
          <p:cNvSpPr>
            <a:spLocks noGrp="1"/>
          </p:cNvSpPr>
          <p:nvPr>
            <p:ph sz="quarter" idx="4"/>
          </p:nvPr>
        </p:nvSpPr>
        <p:spPr>
          <a:xfrm>
            <a:off x="4371974" y="2362200"/>
            <a:ext cx="4160465" cy="3886200"/>
          </a:xfrm>
        </p:spPr>
        <p:txBody>
          <a:bodyPr>
            <a:normAutofit fontScale="92500" lnSpcReduction="20000"/>
          </a:bodyPr>
          <a:lstStyle/>
          <a:p>
            <a:r>
              <a:rPr lang="ru-RU" dirty="0"/>
              <a:t>Потребне намирнице: 1 кг кромпира, 300 г шаргарепе, 300 г целер корена, 100 г паштрнака, 100 г першун корена, 50 г грашка, 300 г киселих краставаца, 300 г </a:t>
            </a:r>
            <a:r>
              <a:rPr lang="ru-RU" dirty="0">
                <a:highlight>
                  <a:srgbClr val="FFFF00"/>
                </a:highlight>
              </a:rPr>
              <a:t>киселих јабука</a:t>
            </a:r>
            <a:r>
              <a:rPr lang="ru-RU" dirty="0"/>
              <a:t>, 5 тврдо куваних јаја, 200 г конзервираних ринглица, 20 г сенфа, 1 г млевеног бибера, 100 г лимуна, 1 веза першуновог лишћа, 20 г соли, 300 г мајонеза</a:t>
            </a:r>
            <a:endParaRPr lang="sr-Latn-RS" dirty="0"/>
          </a:p>
        </p:txBody>
      </p:sp>
      <p:sp>
        <p:nvSpPr>
          <p:cNvPr id="4" name="Text Placeholder 3">
            <a:extLst>
              <a:ext uri="{FF2B5EF4-FFF2-40B4-BE49-F238E27FC236}">
                <a16:creationId xmlns:a16="http://schemas.microsoft.com/office/drawing/2014/main" id="{EA4F73ED-60B5-3681-9E2D-49A0D5EF74FA}"/>
              </a:ext>
            </a:extLst>
          </p:cNvPr>
          <p:cNvSpPr>
            <a:spLocks noGrp="1"/>
          </p:cNvSpPr>
          <p:nvPr>
            <p:ph type="body" sz="quarter" idx="1"/>
          </p:nvPr>
        </p:nvSpPr>
        <p:spPr>
          <a:xfrm>
            <a:off x="251520" y="1416050"/>
            <a:ext cx="3863280" cy="812038"/>
          </a:xfrm>
        </p:spPr>
        <p:txBody>
          <a:bodyPr/>
          <a:lstStyle/>
          <a:p>
            <a:r>
              <a:rPr lang="ru-RU" dirty="0"/>
              <a:t>Руска салата</a:t>
            </a:r>
            <a:endParaRPr lang="sr-Latn-RS" dirty="0"/>
          </a:p>
        </p:txBody>
      </p:sp>
      <p:sp>
        <p:nvSpPr>
          <p:cNvPr id="5" name="Text Placeholder 4">
            <a:extLst>
              <a:ext uri="{FF2B5EF4-FFF2-40B4-BE49-F238E27FC236}">
                <a16:creationId xmlns:a16="http://schemas.microsoft.com/office/drawing/2014/main" id="{DF14C641-4271-E8DB-3348-5AF5F6CB28DE}"/>
              </a:ext>
            </a:extLst>
          </p:cNvPr>
          <p:cNvSpPr>
            <a:spLocks noGrp="1"/>
          </p:cNvSpPr>
          <p:nvPr>
            <p:ph type="body" sz="quarter" idx="3"/>
          </p:nvPr>
        </p:nvSpPr>
        <p:spPr>
          <a:xfrm>
            <a:off x="4343400" y="1416050"/>
            <a:ext cx="4343400" cy="812038"/>
          </a:xfrm>
        </p:spPr>
        <p:txBody>
          <a:bodyPr/>
          <a:lstStyle/>
          <a:p>
            <a:r>
              <a:rPr lang="ru-RU" dirty="0"/>
              <a:t>Француска салата</a:t>
            </a:r>
            <a:endParaRPr lang="sr-Latn-RS" dirty="0"/>
          </a:p>
        </p:txBody>
      </p:sp>
    </p:spTree>
    <p:extLst>
      <p:ext uri="{BB962C8B-B14F-4D97-AF65-F5344CB8AC3E}">
        <p14:creationId xmlns:p14="http://schemas.microsoft.com/office/powerpoint/2010/main" val="219117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975C-FF0F-B230-9A40-56ACDB5CC4BD}"/>
              </a:ext>
            </a:extLst>
          </p:cNvPr>
          <p:cNvSpPr>
            <a:spLocks noGrp="1"/>
          </p:cNvSpPr>
          <p:nvPr>
            <p:ph type="title"/>
          </p:nvPr>
        </p:nvSpPr>
        <p:spPr>
          <a:xfrm>
            <a:off x="455360" y="116632"/>
            <a:ext cx="7467600" cy="720080"/>
          </a:xfrm>
        </p:spPr>
        <p:txBody>
          <a:bodyPr/>
          <a:lstStyle/>
          <a:p>
            <a:r>
              <a:rPr lang="ru-RU" dirty="0"/>
              <a:t>Валдорф салата</a:t>
            </a:r>
            <a:endParaRPr lang="sr-Latn-RS" dirty="0"/>
          </a:p>
        </p:txBody>
      </p:sp>
      <p:sp>
        <p:nvSpPr>
          <p:cNvPr id="3" name="Content Placeholder 2">
            <a:extLst>
              <a:ext uri="{FF2B5EF4-FFF2-40B4-BE49-F238E27FC236}">
                <a16:creationId xmlns:a16="http://schemas.microsoft.com/office/drawing/2014/main" id="{262D1CF3-4C73-5209-7CCE-3554E5315247}"/>
              </a:ext>
            </a:extLst>
          </p:cNvPr>
          <p:cNvSpPr>
            <a:spLocks noGrp="1"/>
          </p:cNvSpPr>
          <p:nvPr>
            <p:ph sz="quarter" idx="1"/>
          </p:nvPr>
        </p:nvSpPr>
        <p:spPr>
          <a:xfrm>
            <a:off x="179512" y="908720"/>
            <a:ext cx="8568952" cy="5832648"/>
          </a:xfrm>
        </p:spPr>
        <p:txBody>
          <a:bodyPr>
            <a:normAutofit fontScale="85000" lnSpcReduction="10000"/>
          </a:bodyPr>
          <a:lstStyle/>
          <a:p>
            <a:pPr algn="just"/>
            <a:r>
              <a:rPr lang="ru-RU" dirty="0"/>
              <a:t>Потребне намирнице: 800 г целер корена, 400 г киселих јабука, 100 г очишћених ораха, 100 г пистација, 150 г мајонеза, 15 г сенфа, 1 г бели бибер, ½ веза першуновог лишћа, 10 г соли, 100 г лимуна, 10 листова зелене салате, 100 г парадајза, 50 г маслина, 1 веза ротквица и ½ везе француског першуна. </a:t>
            </a:r>
          </a:p>
          <a:p>
            <a:pPr algn="just"/>
            <a:r>
              <a:rPr lang="ru-RU" dirty="0"/>
              <a:t>Начин рада: Корен целера опрати, ољуштити и исећи на жилијен, киселе јабуке опрати, ољуштити и исећи на жилијен. Очишћене орахе и пистаће ситно исећи. Першуново лишће опрати и ситно исећи, а остале намирнице припремити. </a:t>
            </a:r>
          </a:p>
          <a:p>
            <a:pPr algn="just"/>
            <a:r>
              <a:rPr lang="ru-RU" dirty="0"/>
              <a:t>Састављање, зачињавање и повезивање намирница у валдорф салату: У одговарајућу посуду саставити исечен целер, јабуке, орахе и пистације, посолити, зачинити бибером, першуновим лишћем, сенфом и лимуновим соком. Састављене намирнице повезати мајонезом. </a:t>
            </a:r>
          </a:p>
          <a:p>
            <a:pPr algn="just"/>
            <a:r>
              <a:rPr lang="ru-RU" dirty="0"/>
              <a:t>Сервирање: На одговарајућу чинију формирати подлогу од опраних листова зелене салате. На подлогу поставити обликовану валдорф салату у виду купе или пирамиде. Чинију декорисати дресираним ротквицама, кришкама парадајза, маслинама и букетићима француског першуна</a:t>
            </a:r>
            <a:endParaRPr lang="sr-Latn-RS" dirty="0"/>
          </a:p>
        </p:txBody>
      </p:sp>
    </p:spTree>
    <p:extLst>
      <p:ext uri="{BB962C8B-B14F-4D97-AF65-F5344CB8AC3E}">
        <p14:creationId xmlns:p14="http://schemas.microsoft.com/office/powerpoint/2010/main" val="79413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CDD5-3092-38EE-F034-A94CF295E40F}"/>
              </a:ext>
            </a:extLst>
          </p:cNvPr>
          <p:cNvSpPr>
            <a:spLocks noGrp="1"/>
          </p:cNvSpPr>
          <p:nvPr>
            <p:ph type="title"/>
          </p:nvPr>
        </p:nvSpPr>
        <p:spPr>
          <a:xfrm>
            <a:off x="457200" y="274638"/>
            <a:ext cx="7467600" cy="490066"/>
          </a:xfrm>
        </p:spPr>
        <p:txBody>
          <a:bodyPr>
            <a:normAutofit fontScale="90000"/>
          </a:bodyPr>
          <a:lstStyle/>
          <a:p>
            <a:r>
              <a:rPr lang="ru-RU" dirty="0"/>
              <a:t>Целер ремулад</a:t>
            </a:r>
            <a:endParaRPr lang="sr-Latn-RS" dirty="0"/>
          </a:p>
        </p:txBody>
      </p:sp>
      <p:sp>
        <p:nvSpPr>
          <p:cNvPr id="3" name="Content Placeholder 2">
            <a:extLst>
              <a:ext uri="{FF2B5EF4-FFF2-40B4-BE49-F238E27FC236}">
                <a16:creationId xmlns:a16="http://schemas.microsoft.com/office/drawing/2014/main" id="{148AA6C1-1348-B821-7F58-B65F425AFC6D}"/>
              </a:ext>
            </a:extLst>
          </p:cNvPr>
          <p:cNvSpPr>
            <a:spLocks noGrp="1"/>
          </p:cNvSpPr>
          <p:nvPr>
            <p:ph sz="quarter" idx="1"/>
          </p:nvPr>
        </p:nvSpPr>
        <p:spPr>
          <a:xfrm>
            <a:off x="179512" y="1196752"/>
            <a:ext cx="8640960" cy="5616624"/>
          </a:xfrm>
        </p:spPr>
        <p:txBody>
          <a:bodyPr>
            <a:normAutofit fontScale="92500" lnSpcReduction="10000"/>
          </a:bodyPr>
          <a:lstStyle/>
          <a:p>
            <a:r>
              <a:rPr lang="ru-RU" dirty="0"/>
              <a:t>Потребне намирнице: 1,5 кг целер корена, 300 г мајонеза, 20 г сенфа, 100 г лимуна, 10 г соли, 1 г млевеног белог бибера, 10 листова зелене салате, 1 веза ротквица, 1 веза француског першуна, 1 веза ротквица, 50 г маслина и 100 г парадајза. </a:t>
            </a:r>
          </a:p>
          <a:p>
            <a:r>
              <a:rPr lang="ru-RU" dirty="0"/>
              <a:t>Начин рада: Главице целера опрати, ољуштити и исећи на ситне резанце. Першуново лишће опрати и ситно исећи. Лимун опрати и исцедити. Остале намирнице припремити. </a:t>
            </a:r>
          </a:p>
          <a:p>
            <a:r>
              <a:rPr lang="ru-RU" dirty="0"/>
              <a:t>Састављање, зачињавање и повезивање ремулада: Исечен целер ставити у одговарајућу посуду, посолити, зачинити бибером, сенфом, першуновим лишћем, лимуновим соком и повезати мајонезом. </a:t>
            </a:r>
          </a:p>
          <a:p>
            <a:r>
              <a:rPr lang="ru-RU" dirty="0"/>
              <a:t>Сервирање: На одговарајућу чинију формирати подлогу од опраних листова зелене салате. На подлогу поставити обликован целер у ремулади у виду купе или пирамиде. Чинију декорисати дресираним ротквицама, кришкама парадајза, маслинама и букетићима француског першуна</a:t>
            </a:r>
            <a:endParaRPr lang="sr-Latn-RS" dirty="0"/>
          </a:p>
        </p:txBody>
      </p:sp>
    </p:spTree>
    <p:extLst>
      <p:ext uri="{BB962C8B-B14F-4D97-AF65-F5344CB8AC3E}">
        <p14:creationId xmlns:p14="http://schemas.microsoft.com/office/powerpoint/2010/main" val="316943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56BE-F82B-94C1-B6DE-B39CFF165FC6}"/>
              </a:ext>
            </a:extLst>
          </p:cNvPr>
          <p:cNvSpPr>
            <a:spLocks noGrp="1"/>
          </p:cNvSpPr>
          <p:nvPr>
            <p:ph type="title"/>
          </p:nvPr>
        </p:nvSpPr>
        <p:spPr>
          <a:xfrm>
            <a:off x="457200" y="274638"/>
            <a:ext cx="7467600" cy="634082"/>
          </a:xfrm>
        </p:spPr>
        <p:txBody>
          <a:bodyPr/>
          <a:lstStyle/>
          <a:p>
            <a:r>
              <a:rPr lang="ru-RU" dirty="0"/>
              <a:t>Виндзор салата</a:t>
            </a:r>
            <a:endParaRPr lang="sr-Latn-RS" dirty="0"/>
          </a:p>
        </p:txBody>
      </p:sp>
      <p:sp>
        <p:nvSpPr>
          <p:cNvPr id="3" name="Content Placeholder 2">
            <a:extLst>
              <a:ext uri="{FF2B5EF4-FFF2-40B4-BE49-F238E27FC236}">
                <a16:creationId xmlns:a16="http://schemas.microsoft.com/office/drawing/2014/main" id="{22CA5A0A-72D7-4335-0636-D622F5B13BD3}"/>
              </a:ext>
            </a:extLst>
          </p:cNvPr>
          <p:cNvSpPr>
            <a:spLocks noGrp="1"/>
          </p:cNvSpPr>
          <p:nvPr>
            <p:ph sz="quarter" idx="1"/>
          </p:nvPr>
        </p:nvSpPr>
        <p:spPr>
          <a:xfrm>
            <a:off x="179512" y="1052736"/>
            <a:ext cx="8496944" cy="5805264"/>
          </a:xfrm>
        </p:spPr>
        <p:txBody>
          <a:bodyPr>
            <a:normAutofit fontScale="92500" lnSpcReduction="20000"/>
          </a:bodyPr>
          <a:lstStyle/>
          <a:p>
            <a:r>
              <a:rPr lang="ru-RU" dirty="0"/>
              <a:t>Потребне намирнице: 400 куваног пилећег белог меса б/к, 250 г телећег куваног језика, 150 г маринираних печурака, 200 г целера, 150 г мајонеза, 15 г сенфа, 1 г млевеног белог бибера, 100 г лимуна, ½ везе першуновог лишћа, 10 г соли, 1 веза ротквица, 10 листова зелена салата, 50 г маслина, веза француског першуна. </a:t>
            </a:r>
          </a:p>
          <a:p>
            <a:r>
              <a:rPr lang="ru-RU" dirty="0"/>
              <a:t>Начин рада: Кувано пилеће месо, куван телећи језик и мариниране печурке исећи на жилијен. Главице целера опрати, ољуштити и исећи на жилијен. Першуново лишће опрати и ситно исећи. </a:t>
            </a:r>
          </a:p>
          <a:p>
            <a:r>
              <a:rPr lang="ru-RU" dirty="0"/>
              <a:t>Састављање и зачињавање салате виндзор: Пилеће месо, језик, печурке, целер, посолити, зачинити бибером, сенфом, першуновим лишћем и соком од лимуна. Састављне намирнице повезати мајонезом. </a:t>
            </a:r>
          </a:p>
          <a:p>
            <a:r>
              <a:rPr lang="ru-RU" dirty="0"/>
              <a:t>Сервирање: На одговарајућу чинију формирати подлогу од опраних листова зелене салате. На подлогу поставити обликовану виндзор салату у виду купе. Чинију декорисати дресираним ротквицама, маслинама и букетићима француског першуна</a:t>
            </a:r>
            <a:endParaRPr lang="sr-Latn-RS" dirty="0"/>
          </a:p>
        </p:txBody>
      </p:sp>
    </p:spTree>
    <p:extLst>
      <p:ext uri="{BB962C8B-B14F-4D97-AF65-F5344CB8AC3E}">
        <p14:creationId xmlns:p14="http://schemas.microsoft.com/office/powerpoint/2010/main" val="122706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dinja sa pršu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5656">
            <a:off x="4388442" y="3027720"/>
            <a:ext cx="4450361" cy="32329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2652">
            <a:off x="321927" y="3347912"/>
            <a:ext cx="4499075"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184099" y="52848"/>
            <a:ext cx="8424936" cy="5112568"/>
          </a:xfrm>
          <a:ln>
            <a:solidFill>
              <a:srgbClr val="DB5BB0"/>
            </a:solidFill>
          </a:ln>
        </p:spPr>
        <p:txBody>
          <a:bodyPr/>
          <a:lstStyle/>
          <a:p>
            <a:pPr lvl="0" algn="just"/>
            <a:r>
              <a:rPr lang="sr-Cyrl-RS" b="1" u="sng" dirty="0">
                <a:solidFill>
                  <a:schemeClr val="accent6"/>
                </a:solidFill>
                <a:cs typeface="Times New Roman" pitchFamily="18" charset="0"/>
              </a:rPr>
              <a:t>Хладна предјела од поврћа</a:t>
            </a:r>
            <a:r>
              <a:rPr lang="sr-Latn-RS" b="1" dirty="0">
                <a:solidFill>
                  <a:schemeClr val="accent6"/>
                </a:solidFill>
                <a:cs typeface="Times New Roman" pitchFamily="18" charset="0"/>
              </a:rPr>
              <a:t> </a:t>
            </a:r>
            <a:r>
              <a:rPr lang="sr-Latn-RS" dirty="0">
                <a:cs typeface="Times New Roman" pitchFamily="18" charset="0"/>
              </a:rPr>
              <a:t>– </a:t>
            </a:r>
            <a:r>
              <a:rPr lang="sr-Cyrl-RS" dirty="0">
                <a:cs typeface="Times New Roman" pitchFamily="18" charset="0"/>
              </a:rPr>
              <a:t>целер, шпаргле....</a:t>
            </a:r>
            <a:endParaRPr lang="sr-Latn-RS" dirty="0">
              <a:cs typeface="Times New Roman" pitchFamily="18" charset="0"/>
            </a:endParaRPr>
          </a:p>
          <a:p>
            <a:pPr lvl="0" algn="just"/>
            <a:r>
              <a:rPr lang="sr-Cyrl-RS" b="1" u="sng" dirty="0">
                <a:solidFill>
                  <a:srgbClr val="00B050"/>
                </a:solidFill>
                <a:cs typeface="Times New Roman" pitchFamily="18" charset="0"/>
              </a:rPr>
              <a:t>Хладна предјела са воћем </a:t>
            </a:r>
            <a:r>
              <a:rPr lang="sr-Latn-RS" dirty="0">
                <a:cs typeface="Times New Roman" pitchFamily="18" charset="0"/>
              </a:rPr>
              <a:t>– </a:t>
            </a:r>
            <a:r>
              <a:rPr lang="sr-Cyrl-RS" dirty="0">
                <a:cs typeface="Times New Roman" pitchFamily="18" charset="0"/>
              </a:rPr>
              <a:t>диња са пршутом</a:t>
            </a:r>
            <a:r>
              <a:rPr lang="sr-Latn-RS" dirty="0">
                <a:cs typeface="Times New Roman" pitchFamily="18" charset="0"/>
              </a:rPr>
              <a:t>, </a:t>
            </a:r>
            <a:r>
              <a:rPr lang="sr-Cyrl-RS" dirty="0">
                <a:cs typeface="Times New Roman" pitchFamily="18" charset="0"/>
              </a:rPr>
              <a:t>киви пуњен црвеним кавијаром, авокадо пуњен раковима...</a:t>
            </a:r>
            <a:endParaRPr lang="sr-Latn-RS" dirty="0">
              <a:cs typeface="Times New Roman" pitchFamily="18" charset="0"/>
            </a:endParaRPr>
          </a:p>
          <a:p>
            <a:pPr lvl="0" algn="just"/>
            <a:r>
              <a:rPr lang="sr-Cyrl-RS" b="1" u="sng" dirty="0">
                <a:solidFill>
                  <a:schemeClr val="accent6">
                    <a:lumMod val="50000"/>
                  </a:schemeClr>
                </a:solidFill>
                <a:cs typeface="Times New Roman" pitchFamily="18" charset="0"/>
              </a:rPr>
              <a:t>Хладна предјела од телећег и јунећег меса</a:t>
            </a:r>
            <a:r>
              <a:rPr lang="sr-Latn-RS" b="1" dirty="0">
                <a:solidFill>
                  <a:schemeClr val="accent6">
                    <a:lumMod val="50000"/>
                  </a:schemeClr>
                </a:solidFill>
                <a:cs typeface="Times New Roman" pitchFamily="18" charset="0"/>
              </a:rPr>
              <a:t> </a:t>
            </a:r>
            <a:r>
              <a:rPr lang="sr-Latn-RS" dirty="0">
                <a:cs typeface="Times New Roman" pitchFamily="18" charset="0"/>
              </a:rPr>
              <a:t>–</a:t>
            </a:r>
            <a:r>
              <a:rPr lang="sr-Cyrl-RS" dirty="0">
                <a:cs typeface="Times New Roman" pitchFamily="18" charset="0"/>
              </a:rPr>
              <a:t> говеђа пршута, језик и кобасице</a:t>
            </a:r>
            <a:r>
              <a:rPr lang="sr-Latn-RS" dirty="0">
                <a:cs typeface="Times New Roman" pitchFamily="18" charset="0"/>
              </a:rPr>
              <a:t>, </a:t>
            </a:r>
            <a:r>
              <a:rPr lang="sr-Cyrl-RS" dirty="0">
                <a:cs typeface="Times New Roman" pitchFamily="18" charset="0"/>
              </a:rPr>
              <a:t>хладан телећи фрикандо</a:t>
            </a:r>
            <a:r>
              <a:rPr lang="sr-Latn-RS" dirty="0">
                <a:cs typeface="Times New Roman" pitchFamily="18" charset="0"/>
              </a:rPr>
              <a:t>, </a:t>
            </a:r>
            <a:r>
              <a:rPr lang="sr-Cyrl-RS" dirty="0"/>
              <a:t>карпаћо</a:t>
            </a:r>
            <a:r>
              <a:rPr lang="sr-Latn-RS" dirty="0">
                <a:cs typeface="Times New Roman" pitchFamily="18" charset="0"/>
              </a:rPr>
              <a:t>.</a:t>
            </a:r>
            <a:r>
              <a:rPr lang="sr-Cyrl-RS" dirty="0">
                <a:cs typeface="Times New Roman" pitchFamily="18" charset="0"/>
              </a:rPr>
              <a:t>..</a:t>
            </a:r>
            <a:endParaRPr lang="sr-Latn-RS" dirty="0">
              <a:cs typeface="Times New Roman" pitchFamily="18" charset="0"/>
            </a:endParaRPr>
          </a:p>
          <a:p>
            <a:endParaRPr lang="sr-Latn-RS" dirty="0"/>
          </a:p>
        </p:txBody>
      </p:sp>
    </p:spTree>
    <p:extLst>
      <p:ext uri="{BB962C8B-B14F-4D97-AF65-F5344CB8AC3E}">
        <p14:creationId xmlns:p14="http://schemas.microsoft.com/office/powerpoint/2010/main" val="293395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640960" cy="5328592"/>
          </a:xfrm>
        </p:spPr>
        <p:txBody>
          <a:bodyPr/>
          <a:lstStyle/>
          <a:p>
            <a:pPr marL="0" indent="0" algn="just">
              <a:buNone/>
            </a:pPr>
            <a:r>
              <a:rPr lang="sr-Cyrl-RS" b="1" dirty="0">
                <a:latin typeface="Times New Roman" pitchFamily="18" charset="0"/>
                <a:cs typeface="Times New Roman" pitchFamily="18" charset="0"/>
              </a:rPr>
              <a:t>Карпаћо</a:t>
            </a:r>
            <a:r>
              <a:rPr lang="en-US" b="1" dirty="0">
                <a:latin typeface="Times New Roman" pitchFamily="18" charset="0"/>
                <a:cs typeface="Times New Roman" pitchFamily="18" charset="0"/>
              </a:rPr>
              <a:t> </a:t>
            </a:r>
            <a:r>
              <a:rPr lang="sr-Cyrl-RS" b="1" dirty="0">
                <a:latin typeface="Times New Roman" pitchFamily="18" charset="0"/>
                <a:cs typeface="Times New Roman" pitchFamily="18" charset="0"/>
              </a:rPr>
              <a:t>(</a:t>
            </a:r>
            <a:r>
              <a:rPr lang="en-US" b="1" dirty="0">
                <a:latin typeface="Times New Roman" pitchFamily="18" charset="0"/>
                <a:cs typeface="Times New Roman" pitchFamily="18" charset="0"/>
              </a:rPr>
              <a:t>Carpaccio</a:t>
            </a:r>
            <a:r>
              <a:rPr lang="sr-Cyrl-RS" b="1" dirty="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algn="just"/>
            <a:r>
              <a:rPr lang="sr-Cyrl-RS" dirty="0">
                <a:cs typeface="Times New Roman" pitchFamily="18" charset="0"/>
              </a:rPr>
              <a:t>Италијанско јело</a:t>
            </a:r>
            <a:r>
              <a:rPr lang="sr-Latn-RS" dirty="0">
                <a:cs typeface="Times New Roman" pitchFamily="18" charset="0"/>
              </a:rPr>
              <a:t>, </a:t>
            </a:r>
            <a:r>
              <a:rPr lang="sr-Cyrl-RS" dirty="0">
                <a:cs typeface="Times New Roman" pitchFamily="18" charset="0"/>
              </a:rPr>
              <a:t>чија је основа јунеће месо -бифтек или леђа – које се најпре слабо замрзне, а затим сече на веома танке листиће, тање од 1</a:t>
            </a:r>
            <a:r>
              <a:rPr lang="sr-Latn-RS" dirty="0">
                <a:cs typeface="Times New Roman" pitchFamily="18" charset="0"/>
              </a:rPr>
              <a:t>mm. </a:t>
            </a:r>
          </a:p>
          <a:p>
            <a:pPr marL="0" indent="0" algn="just">
              <a:buNone/>
            </a:pPr>
            <a:endParaRPr lang="sr-Latn-RS" sz="1050" dirty="0">
              <a:cs typeface="Times New Roman" pitchFamily="18" charset="0"/>
            </a:endParaRPr>
          </a:p>
          <a:p>
            <a:pPr algn="just"/>
            <a:r>
              <a:rPr lang="sr-Cyrl-RS" dirty="0">
                <a:cs typeface="Times New Roman" pitchFamily="18" charset="0"/>
              </a:rPr>
              <a:t>Овакви наресци се аранжирају са листом зелене салате, руколе, зачине маслиновим уљем и делимично покривају наренданим тврдим сиром.</a:t>
            </a:r>
            <a:endParaRPr lang="sr-Latn-RS" dirty="0">
              <a:cs typeface="Times New Roman" pitchFamily="18" charset="0"/>
            </a:endParaRPr>
          </a:p>
          <a:p>
            <a:endParaRPr lang="sr-Latn-RS" dirty="0"/>
          </a:p>
        </p:txBody>
      </p:sp>
      <p:pic>
        <p:nvPicPr>
          <p:cNvPr id="2052" name="Picture 4" descr="Belosh – Belosh">
            <a:extLst>
              <a:ext uri="{FF2B5EF4-FFF2-40B4-BE49-F238E27FC236}">
                <a16:creationId xmlns:a16="http://schemas.microsoft.com/office/drawing/2014/main" id="{65E13CF1-A3AA-D036-1547-713119012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491046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zzeria Amici Beograd - Karpaćo Bistecca - biftek, rukola, parmezan i  aromatično ulje. | Facebook">
            <a:extLst>
              <a:ext uri="{FF2B5EF4-FFF2-40B4-BE49-F238E27FC236}">
                <a16:creationId xmlns:a16="http://schemas.microsoft.com/office/drawing/2014/main" id="{DA646DA9-BAF9-2A12-AD52-0BC73A741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462" y="3284984"/>
            <a:ext cx="3914554" cy="338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7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9901-C89E-A6E9-C8DD-CA4D54580E0A}"/>
              </a:ext>
            </a:extLst>
          </p:cNvPr>
          <p:cNvSpPr>
            <a:spLocks noGrp="1"/>
          </p:cNvSpPr>
          <p:nvPr>
            <p:ph type="title"/>
          </p:nvPr>
        </p:nvSpPr>
        <p:spPr>
          <a:xfrm>
            <a:off x="467544" y="89035"/>
            <a:ext cx="7467600" cy="562074"/>
          </a:xfrm>
        </p:spPr>
        <p:txBody>
          <a:bodyPr>
            <a:normAutofit/>
          </a:bodyPr>
          <a:lstStyle/>
          <a:p>
            <a:r>
              <a:rPr lang="sr-Cyrl-RS" b="1" dirty="0">
                <a:solidFill>
                  <a:srgbClr val="C00000"/>
                </a:solidFill>
                <a:latin typeface="Times New Roman" pitchFamily="18" charset="0"/>
                <a:cs typeface="Times New Roman" pitchFamily="18" charset="0"/>
              </a:rPr>
              <a:t>Хладна предјела од јаја</a:t>
            </a:r>
            <a:endParaRPr lang="sr-Latn-RS" dirty="0">
              <a:solidFill>
                <a:srgbClr val="C00000"/>
              </a:solidFill>
            </a:endParaRPr>
          </a:p>
        </p:txBody>
      </p:sp>
      <p:pic>
        <p:nvPicPr>
          <p:cNvPr id="4" name="Picture 4" descr="LILA JAJA ZA SREĆU BEZ KRAJA Napravite dekorativno predjelo za maštovitu  uskršnju trpezu (VIDEO) | Trpeza">
            <a:extLst>
              <a:ext uri="{FF2B5EF4-FFF2-40B4-BE49-F238E27FC236}">
                <a16:creationId xmlns:a16="http://schemas.microsoft.com/office/drawing/2014/main" id="{63E888A0-3D1B-3870-51C2-2F4227C6729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6240" y="1869091"/>
            <a:ext cx="4662533" cy="2720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cept za slavsko predjelo pečurke od kuvanih jaja | Stvar ukusa">
            <a:extLst>
              <a:ext uri="{FF2B5EF4-FFF2-40B4-BE49-F238E27FC236}">
                <a16:creationId xmlns:a16="http://schemas.microsoft.com/office/drawing/2014/main" id="{296B9A32-F34C-6448-275C-AC9979EF1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310" y="1814458"/>
            <a:ext cx="3095506" cy="2713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Kazinska jaja - punjena jaja - dekorativno predjelo - YouTube">
            <a:extLst>
              <a:ext uri="{FF2B5EF4-FFF2-40B4-BE49-F238E27FC236}">
                <a16:creationId xmlns:a16="http://schemas.microsoft.com/office/drawing/2014/main" id="{2498EA42-EB54-1A5D-807F-F9DE67ED65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4618">
            <a:off x="3308433" y="4691016"/>
            <a:ext cx="2910170" cy="19053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unjena jaja">
            <a:extLst>
              <a:ext uri="{FF2B5EF4-FFF2-40B4-BE49-F238E27FC236}">
                <a16:creationId xmlns:a16="http://schemas.microsoft.com/office/drawing/2014/main" id="{3EBFF7B8-EF97-1DE4-7A42-F64CD22A7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10308">
            <a:off x="5890772" y="2046"/>
            <a:ext cx="3043955" cy="2024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Želirana jaja">
            <a:extLst>
              <a:ext uri="{FF2B5EF4-FFF2-40B4-BE49-F238E27FC236}">
                <a16:creationId xmlns:a16="http://schemas.microsoft.com/office/drawing/2014/main" id="{444936AD-1DA5-D0E4-B98A-EC03BCB7D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01272">
            <a:off x="132830" y="4608280"/>
            <a:ext cx="3070319" cy="22474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edjela, prilozi Архиве - Za kuvanje">
            <a:extLst>
              <a:ext uri="{FF2B5EF4-FFF2-40B4-BE49-F238E27FC236}">
                <a16:creationId xmlns:a16="http://schemas.microsoft.com/office/drawing/2014/main" id="{63D26EDE-D4D8-B1B8-06FC-67D18595CF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8773" y="2800823"/>
            <a:ext cx="1887620" cy="17886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a:extLst>
              <a:ext uri="{FF2B5EF4-FFF2-40B4-BE49-F238E27FC236}">
                <a16:creationId xmlns:a16="http://schemas.microsoft.com/office/drawing/2014/main" id="{0E7F8204-CF06-BD0A-BFC1-AFCA8DFC8A4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79826">
            <a:off x="6337690" y="4560074"/>
            <a:ext cx="2556344" cy="20852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3B3FC46-2B63-F7C8-DE2B-8D92B9545D9A}"/>
              </a:ext>
            </a:extLst>
          </p:cNvPr>
          <p:cNvSpPr txBox="1"/>
          <p:nvPr/>
        </p:nvSpPr>
        <p:spPr>
          <a:xfrm>
            <a:off x="107504" y="691901"/>
            <a:ext cx="5802806" cy="1200329"/>
          </a:xfrm>
          <a:prstGeom prst="rect">
            <a:avLst/>
          </a:prstGeom>
          <a:noFill/>
        </p:spPr>
        <p:txBody>
          <a:bodyPr wrap="square">
            <a:spAutoFit/>
          </a:bodyPr>
          <a:lstStyle/>
          <a:p>
            <a:pPr lvl="0" algn="just"/>
            <a:r>
              <a:rPr lang="sr-Latn-RS" sz="2400" dirty="0">
                <a:latin typeface="Times New Roman" pitchFamily="18" charset="0"/>
                <a:cs typeface="Times New Roman" pitchFamily="18" charset="0"/>
              </a:rPr>
              <a:t>jaja </a:t>
            </a:r>
            <a:r>
              <a:rPr lang="sr-Cyrl-RS" sz="2400" dirty="0">
                <a:latin typeface="Times New Roman" pitchFamily="18" charset="0"/>
                <a:cs typeface="Times New Roman" pitchFamily="18" charset="0"/>
              </a:rPr>
              <a:t>пуњена кавијаром, поширана јаја у аспику, пуњена пилећом салатом, мусом од џигерице....</a:t>
            </a:r>
            <a:endParaRPr lang="sr-Latn-RS" sz="2400" dirty="0">
              <a:latin typeface="Times New Roman" pitchFamily="18" charset="0"/>
              <a:cs typeface="Times New Roman" pitchFamily="18" charset="0"/>
            </a:endParaRPr>
          </a:p>
        </p:txBody>
      </p:sp>
      <p:pic>
        <p:nvPicPr>
          <p:cNvPr id="13" name="Picture 2" descr="Recept za piliće predjelo od punjenih jaja | Stvar ukusa">
            <a:extLst>
              <a:ext uri="{FF2B5EF4-FFF2-40B4-BE49-F238E27FC236}">
                <a16:creationId xmlns:a16="http://schemas.microsoft.com/office/drawing/2014/main" id="{33107658-3213-FC73-7B03-61EC561E13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518" y="1611815"/>
            <a:ext cx="1961128" cy="12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91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7FCAA-3250-5237-0468-14FFC1760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92570">
            <a:off x="3773378" y="1474885"/>
            <a:ext cx="4893672" cy="4795424"/>
          </a:xfrm>
          <a:prstGeom prst="rect">
            <a:avLst/>
          </a:prstGeom>
        </p:spPr>
      </p:pic>
      <p:sp>
        <p:nvSpPr>
          <p:cNvPr id="2" name="Title 1">
            <a:extLst>
              <a:ext uri="{FF2B5EF4-FFF2-40B4-BE49-F238E27FC236}">
                <a16:creationId xmlns:a16="http://schemas.microsoft.com/office/drawing/2014/main" id="{0D2320FF-8833-142D-774F-3273BDF8B23C}"/>
              </a:ext>
            </a:extLst>
          </p:cNvPr>
          <p:cNvSpPr>
            <a:spLocks noGrp="1"/>
          </p:cNvSpPr>
          <p:nvPr>
            <p:ph type="title"/>
          </p:nvPr>
        </p:nvSpPr>
        <p:spPr>
          <a:xfrm>
            <a:off x="457200" y="274638"/>
            <a:ext cx="8219256" cy="706090"/>
          </a:xfrm>
        </p:spPr>
        <p:txBody>
          <a:bodyPr>
            <a:normAutofit/>
          </a:bodyPr>
          <a:lstStyle/>
          <a:p>
            <a:r>
              <a:rPr lang="ru-RU" dirty="0"/>
              <a:t>Предјела од сувомеснатих производа  </a:t>
            </a:r>
            <a:endParaRPr lang="sr-Latn-RS" dirty="0"/>
          </a:p>
        </p:txBody>
      </p:sp>
      <p:pic>
        <p:nvPicPr>
          <p:cNvPr id="7" name="Picture 6">
            <a:extLst>
              <a:ext uri="{FF2B5EF4-FFF2-40B4-BE49-F238E27FC236}">
                <a16:creationId xmlns:a16="http://schemas.microsoft.com/office/drawing/2014/main" id="{466DD478-88B7-8351-3B11-01CA7CECF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63328" flipH="1">
            <a:off x="439629" y="3832440"/>
            <a:ext cx="2169681" cy="2850720"/>
          </a:xfrm>
          <a:prstGeom prst="rect">
            <a:avLst/>
          </a:prstGeom>
        </p:spPr>
      </p:pic>
      <p:sp>
        <p:nvSpPr>
          <p:cNvPr id="3" name="Content Placeholder 2">
            <a:extLst>
              <a:ext uri="{FF2B5EF4-FFF2-40B4-BE49-F238E27FC236}">
                <a16:creationId xmlns:a16="http://schemas.microsoft.com/office/drawing/2014/main" id="{B10E930F-82C4-A350-EA00-DC3A92F54352}"/>
              </a:ext>
            </a:extLst>
          </p:cNvPr>
          <p:cNvSpPr>
            <a:spLocks noGrp="1"/>
          </p:cNvSpPr>
          <p:nvPr>
            <p:ph sz="quarter" idx="1"/>
          </p:nvPr>
        </p:nvSpPr>
        <p:spPr>
          <a:xfrm>
            <a:off x="217060" y="1382123"/>
            <a:ext cx="7673280" cy="4873752"/>
          </a:xfrm>
        </p:spPr>
        <p:txBody>
          <a:bodyPr/>
          <a:lstStyle/>
          <a:p>
            <a:r>
              <a:rPr lang="ru-RU" dirty="0"/>
              <a:t>Његушки пршут</a:t>
            </a:r>
          </a:p>
          <a:p>
            <a:r>
              <a:rPr lang="ru-RU" dirty="0"/>
              <a:t>Свињска печеница</a:t>
            </a:r>
          </a:p>
          <a:p>
            <a:r>
              <a:rPr lang="sr-Cyrl-RS" dirty="0"/>
              <a:t>Говеђа пршута</a:t>
            </a:r>
          </a:p>
          <a:p>
            <a:r>
              <a:rPr lang="sr-Cyrl-RS" dirty="0"/>
              <a:t>Суви свињски врат</a:t>
            </a:r>
          </a:p>
          <a:p>
            <a:r>
              <a:rPr lang="sr-Cyrl-RS" dirty="0"/>
              <a:t>Кулен и др.кобасице</a:t>
            </a:r>
            <a:endParaRPr lang="sr-Latn-RS" dirty="0"/>
          </a:p>
        </p:txBody>
      </p:sp>
      <p:pic>
        <p:nvPicPr>
          <p:cNvPr id="8" name="Picture 7">
            <a:extLst>
              <a:ext uri="{FF2B5EF4-FFF2-40B4-BE49-F238E27FC236}">
                <a16:creationId xmlns:a16="http://schemas.microsoft.com/office/drawing/2014/main" id="{51AA5174-B102-7F34-3300-2D9C31436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63387">
            <a:off x="2782118" y="4323967"/>
            <a:ext cx="2543165" cy="2358316"/>
          </a:xfrm>
          <a:prstGeom prst="rect">
            <a:avLst/>
          </a:prstGeom>
        </p:spPr>
      </p:pic>
    </p:spTree>
    <p:extLst>
      <p:ext uri="{BB962C8B-B14F-4D97-AF65-F5344CB8AC3E}">
        <p14:creationId xmlns:p14="http://schemas.microsoft.com/office/powerpoint/2010/main" val="374119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D2C1EB-3347-0B81-3DF0-0462BF8BFF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4002504"/>
          </a:xfrm>
          <a:prstGeom prst="rect">
            <a:avLst/>
          </a:prstGeom>
          <a:noFill/>
          <a:ln>
            <a:noFill/>
          </a:ln>
        </p:spPr>
      </p:pic>
      <p:sp>
        <p:nvSpPr>
          <p:cNvPr id="2" name="Title 1">
            <a:extLst>
              <a:ext uri="{FF2B5EF4-FFF2-40B4-BE49-F238E27FC236}">
                <a16:creationId xmlns:a16="http://schemas.microsoft.com/office/drawing/2014/main" id="{006F8758-8794-C28F-CE6A-2035BC985445}"/>
              </a:ext>
            </a:extLst>
          </p:cNvPr>
          <p:cNvSpPr>
            <a:spLocks noGrp="1"/>
          </p:cNvSpPr>
          <p:nvPr>
            <p:ph type="title"/>
          </p:nvPr>
        </p:nvSpPr>
        <p:spPr>
          <a:xfrm>
            <a:off x="730188" y="2924944"/>
            <a:ext cx="7467600" cy="1143000"/>
          </a:xfrm>
        </p:spPr>
        <p:txBody>
          <a:bodyPr/>
          <a:lstStyle/>
          <a:p>
            <a:r>
              <a:rPr lang="sr-Cyrl-RS" dirty="0"/>
              <a:t>Литература</a:t>
            </a:r>
            <a:endParaRPr lang="sr-Latn-RS" dirty="0"/>
          </a:p>
        </p:txBody>
      </p:sp>
      <p:sp>
        <p:nvSpPr>
          <p:cNvPr id="3" name="Content Placeholder 2">
            <a:extLst>
              <a:ext uri="{FF2B5EF4-FFF2-40B4-BE49-F238E27FC236}">
                <a16:creationId xmlns:a16="http://schemas.microsoft.com/office/drawing/2014/main" id="{191185B6-7759-1ECB-62E4-214F4DA58448}"/>
              </a:ext>
            </a:extLst>
          </p:cNvPr>
          <p:cNvSpPr>
            <a:spLocks noGrp="1"/>
          </p:cNvSpPr>
          <p:nvPr>
            <p:ph sz="quarter" idx="1"/>
          </p:nvPr>
        </p:nvSpPr>
        <p:spPr>
          <a:xfrm>
            <a:off x="636948" y="4221088"/>
            <a:ext cx="7560840" cy="2450274"/>
          </a:xfrm>
        </p:spPr>
        <p:txBody>
          <a:bodyPr/>
          <a:lstStyle/>
          <a:p>
            <a:pPr>
              <a:buFont typeface="Wingdings" panose="05000000000000000000" pitchFamily="2" charset="2"/>
              <a:buChar char="Ø"/>
            </a:pPr>
            <a:r>
              <a:rPr lang="ru-RU" dirty="0"/>
              <a:t>Вукић М. (2019). Гастрономија 2 : Висока хотелијерска школа, Београд.</a:t>
            </a:r>
          </a:p>
          <a:p>
            <a:pPr>
              <a:buFont typeface="Wingdings" panose="05000000000000000000" pitchFamily="2" charset="2"/>
              <a:buChar char="Ø"/>
            </a:pPr>
            <a:r>
              <a:rPr lang="ru-RU" dirty="0"/>
              <a:t>Предавања</a:t>
            </a:r>
            <a:r>
              <a:rPr lang="en-US" dirty="0"/>
              <a:t> (</a:t>
            </a:r>
            <a:r>
              <a:rPr lang="sr-Cyrl-RS" dirty="0"/>
              <a:t>уторак од 10.00 до 11.30</a:t>
            </a:r>
            <a:r>
              <a:rPr lang="en-US" dirty="0"/>
              <a:t>)</a:t>
            </a:r>
            <a:endParaRPr lang="ru-RU" dirty="0"/>
          </a:p>
          <a:p>
            <a:pPr marL="0" indent="0">
              <a:buNone/>
            </a:pPr>
            <a:endParaRPr lang="sr-Latn-RS" dirty="0"/>
          </a:p>
        </p:txBody>
      </p:sp>
    </p:spTree>
    <p:extLst>
      <p:ext uri="{BB962C8B-B14F-4D97-AF65-F5344CB8AC3E}">
        <p14:creationId xmlns:p14="http://schemas.microsoft.com/office/powerpoint/2010/main" val="4105750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E22F3FD-85FF-F0C6-9CA7-096DFABC2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790" y="0"/>
            <a:ext cx="4769210" cy="4512331"/>
          </a:xfrm>
          <a:prstGeom prst="rect">
            <a:avLst/>
          </a:prstGeom>
        </p:spPr>
      </p:pic>
      <p:sp>
        <p:nvSpPr>
          <p:cNvPr id="2" name="Title 1">
            <a:extLst>
              <a:ext uri="{FF2B5EF4-FFF2-40B4-BE49-F238E27FC236}">
                <a16:creationId xmlns:a16="http://schemas.microsoft.com/office/drawing/2014/main" id="{00505D0E-D806-6249-F262-B7AE97A084D2}"/>
              </a:ext>
            </a:extLst>
          </p:cNvPr>
          <p:cNvSpPr>
            <a:spLocks noGrp="1"/>
          </p:cNvSpPr>
          <p:nvPr>
            <p:ph type="title"/>
          </p:nvPr>
        </p:nvSpPr>
        <p:spPr>
          <a:xfrm>
            <a:off x="323528" y="274638"/>
            <a:ext cx="8280920" cy="490066"/>
          </a:xfrm>
        </p:spPr>
        <p:txBody>
          <a:bodyPr>
            <a:normAutofit fontScale="90000"/>
          </a:bodyPr>
          <a:lstStyle/>
          <a:p>
            <a:r>
              <a:rPr lang="ru-RU" dirty="0"/>
              <a:t>Млечни производи као хладна предјела </a:t>
            </a:r>
            <a:endParaRPr lang="sr-Latn-RS" dirty="0"/>
          </a:p>
        </p:txBody>
      </p:sp>
      <p:sp>
        <p:nvSpPr>
          <p:cNvPr id="3" name="Content Placeholder 2">
            <a:extLst>
              <a:ext uri="{FF2B5EF4-FFF2-40B4-BE49-F238E27FC236}">
                <a16:creationId xmlns:a16="http://schemas.microsoft.com/office/drawing/2014/main" id="{38F039D5-EDAC-25EE-A352-3B47F145F4B1}"/>
              </a:ext>
            </a:extLst>
          </p:cNvPr>
          <p:cNvSpPr>
            <a:spLocks noGrp="1"/>
          </p:cNvSpPr>
          <p:nvPr>
            <p:ph sz="quarter" idx="1"/>
          </p:nvPr>
        </p:nvSpPr>
        <p:spPr>
          <a:xfrm>
            <a:off x="107504" y="1196752"/>
            <a:ext cx="8427069" cy="5277200"/>
          </a:xfrm>
        </p:spPr>
        <p:txBody>
          <a:bodyPr>
            <a:noAutofit/>
          </a:bodyPr>
          <a:lstStyle/>
          <a:p>
            <a:r>
              <a:rPr lang="sr-Cyrl-RS" sz="2800" dirty="0"/>
              <a:t>Сир</a:t>
            </a:r>
          </a:p>
          <a:p>
            <a:pPr lvl="1"/>
            <a:r>
              <a:rPr lang="ru-RU" sz="2800" dirty="0"/>
              <a:t>Бели краљевачки сир, ужички сир, сјенички сир, његушки сир и други. </a:t>
            </a:r>
          </a:p>
          <a:p>
            <a:pPr lvl="1"/>
            <a:r>
              <a:rPr lang="sr-Cyrl-RS" sz="2800" dirty="0">
                <a:solidFill>
                  <a:srgbClr val="0070C0"/>
                </a:solidFill>
              </a:rPr>
              <a:t>Рокфор</a:t>
            </a:r>
            <a:r>
              <a:rPr lang="sr-Cyrl-RS" sz="2800" dirty="0"/>
              <a:t>, камембер, бри</a:t>
            </a:r>
          </a:p>
          <a:p>
            <a:pPr lvl="1"/>
            <a:r>
              <a:rPr lang="sr-Cyrl-RS" sz="2800" dirty="0">
                <a:solidFill>
                  <a:srgbClr val="0070C0"/>
                </a:solidFill>
              </a:rPr>
              <a:t>Стилтон</a:t>
            </a:r>
            <a:r>
              <a:rPr lang="sr-Cyrl-RS" sz="2800" dirty="0"/>
              <a:t>, чедар</a:t>
            </a:r>
          </a:p>
          <a:p>
            <a:pPr lvl="1"/>
            <a:r>
              <a:rPr lang="sr-Cyrl-RS" sz="2800" dirty="0">
                <a:solidFill>
                  <a:srgbClr val="0070C0"/>
                </a:solidFill>
              </a:rPr>
              <a:t>Горгозола</a:t>
            </a:r>
            <a:r>
              <a:rPr lang="sr-Cyrl-RS" sz="2800" dirty="0"/>
              <a:t>, пармезан</a:t>
            </a:r>
          </a:p>
          <a:p>
            <a:pPr lvl="1"/>
            <a:r>
              <a:rPr lang="sr-Cyrl-RS" sz="2800" dirty="0"/>
              <a:t>Ементалер,</a:t>
            </a:r>
          </a:p>
          <a:p>
            <a:pPr lvl="1"/>
            <a:r>
              <a:rPr lang="sr-Cyrl-RS" sz="2800" dirty="0"/>
              <a:t>Гауда, едамер</a:t>
            </a:r>
          </a:p>
          <a:p>
            <a:r>
              <a:rPr lang="sr-Cyrl-RS" sz="2800" dirty="0"/>
              <a:t>Кајмак</a:t>
            </a:r>
          </a:p>
          <a:p>
            <a:pPr lvl="1"/>
            <a:r>
              <a:rPr lang="ru-RU" sz="2800" dirty="0"/>
              <a:t>српски кајмак  </a:t>
            </a:r>
          </a:p>
          <a:p>
            <a:pPr lvl="1"/>
            <a:r>
              <a:rPr lang="ru-RU" sz="2800" dirty="0"/>
              <a:t>црногорски скоруп</a:t>
            </a:r>
            <a:endParaRPr lang="sr-Latn-RS" sz="2800" dirty="0"/>
          </a:p>
        </p:txBody>
      </p:sp>
      <p:pic>
        <p:nvPicPr>
          <p:cNvPr id="22" name="Picture 21">
            <a:extLst>
              <a:ext uri="{FF2B5EF4-FFF2-40B4-BE49-F238E27FC236}">
                <a16:creationId xmlns:a16="http://schemas.microsoft.com/office/drawing/2014/main" id="{15EFB17C-8842-652A-641E-448C83432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091" y="4512331"/>
            <a:ext cx="3307296" cy="2391550"/>
          </a:xfrm>
          <a:prstGeom prst="rect">
            <a:avLst/>
          </a:prstGeom>
        </p:spPr>
      </p:pic>
      <p:pic>
        <p:nvPicPr>
          <p:cNvPr id="25" name="Picture 24">
            <a:extLst>
              <a:ext uri="{FF2B5EF4-FFF2-40B4-BE49-F238E27FC236}">
                <a16:creationId xmlns:a16="http://schemas.microsoft.com/office/drawing/2014/main" id="{75E0065F-897E-6278-F17C-93D70B4C3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790" y="3722712"/>
            <a:ext cx="2103101" cy="1554323"/>
          </a:xfrm>
          <a:prstGeom prst="rect">
            <a:avLst/>
          </a:prstGeom>
        </p:spPr>
      </p:pic>
    </p:spTree>
    <p:extLst>
      <p:ext uri="{BB962C8B-B14F-4D97-AF65-F5344CB8AC3E}">
        <p14:creationId xmlns:p14="http://schemas.microsoft.com/office/powerpoint/2010/main" val="90544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4909-C9FB-476C-4810-3902D25B8905}"/>
              </a:ext>
            </a:extLst>
          </p:cNvPr>
          <p:cNvSpPr>
            <a:spLocks noGrp="1"/>
          </p:cNvSpPr>
          <p:nvPr>
            <p:ph type="title"/>
          </p:nvPr>
        </p:nvSpPr>
        <p:spPr>
          <a:xfrm>
            <a:off x="457200" y="274638"/>
            <a:ext cx="7467600" cy="490066"/>
          </a:xfrm>
        </p:spPr>
        <p:txBody>
          <a:bodyPr>
            <a:normAutofit fontScale="90000"/>
          </a:bodyPr>
          <a:lstStyle/>
          <a:p>
            <a:r>
              <a:rPr lang="ru-RU" sz="3200" dirty="0">
                <a:effectLst/>
                <a:latin typeface="Times New Roman" panose="02020603050405020304" pitchFamily="18" charset="0"/>
              </a:rPr>
              <a:t>Сиреви</a:t>
            </a:r>
            <a:endParaRPr lang="sr-Latn-RS" dirty="0"/>
          </a:p>
        </p:txBody>
      </p:sp>
      <p:sp>
        <p:nvSpPr>
          <p:cNvPr id="3" name="Content Placeholder 2">
            <a:extLst>
              <a:ext uri="{FF2B5EF4-FFF2-40B4-BE49-F238E27FC236}">
                <a16:creationId xmlns:a16="http://schemas.microsoft.com/office/drawing/2014/main" id="{B32ADC37-BD44-2F2B-FEA4-51D38824BBF5}"/>
              </a:ext>
            </a:extLst>
          </p:cNvPr>
          <p:cNvSpPr>
            <a:spLocks noGrp="1"/>
          </p:cNvSpPr>
          <p:nvPr>
            <p:ph sz="quarter" idx="1"/>
          </p:nvPr>
        </p:nvSpPr>
        <p:spPr>
          <a:xfrm>
            <a:off x="179512" y="908720"/>
            <a:ext cx="8568952" cy="5832648"/>
          </a:xfrm>
        </p:spPr>
        <p:txBody>
          <a:bodyPr>
            <a:normAutofit fontScale="92500" lnSpcReduction="10000"/>
          </a:bodyPr>
          <a:lstStyle/>
          <a:p>
            <a:pPr indent="457200" algn="just">
              <a:lnSpc>
                <a:spcPct val="115000"/>
              </a:lnSpc>
            </a:pPr>
            <a:r>
              <a:rPr lang="ru-RU" sz="1800" dirty="0">
                <a:latin typeface="Times New Roman" panose="02020603050405020304" pitchFamily="18" charset="0"/>
              </a:rPr>
              <a:t>С</a:t>
            </a:r>
            <a:r>
              <a:rPr lang="ru-RU" sz="1800" dirty="0">
                <a:effectLst/>
                <a:latin typeface="Times New Roman" panose="02020603050405020304" pitchFamily="18" charset="0"/>
              </a:rPr>
              <a:t>вежи производи или производи са различитим степеном зрелости, који се производе одвајањем сурутке након коагулације млека (крављег, овчијег, козјег, бивољег млека и/или њихових мешавина). У производњи сирева дозвољена је употреба бактерија млечне киселине, сирила и/или других одговарајућих коагулишућих ензима и/или дозвољених киселина за коагулацију.</a:t>
            </a:r>
            <a:endParaRPr lang="ru-RU" dirty="0">
              <a:effectLst/>
            </a:endParaRPr>
          </a:p>
          <a:p>
            <a:pPr indent="457200" algn="just">
              <a:lnSpc>
                <a:spcPct val="115000"/>
              </a:lnSpc>
            </a:pPr>
            <a:r>
              <a:rPr lang="ru-RU" sz="1800" dirty="0">
                <a:effectLst/>
                <a:latin typeface="Times New Roman" panose="02020603050405020304" pitchFamily="18" charset="0"/>
              </a:rPr>
              <a:t>Сиреви се стављају у промет као: 1) сиреви са зрењем; 2) сиреви без зрења. Сиреви са зрењем су сиреви који имају процес зрења под одређеним условима и у одређеном временским периоду у којем се дешавају одговарајуће биохемијске и физичке промене када попримају специфичне сензорне карактеристике, у складу са произвођачком спецификацијом. У процесу зрења могу се користити плесни на површини и унутрашњости сира, као и деловањем површинске микрофлоре и зрење у саламури. </a:t>
            </a:r>
            <a:endParaRPr lang="ru-RU" dirty="0">
              <a:effectLst/>
            </a:endParaRPr>
          </a:p>
          <a:p>
            <a:pPr indent="457200" algn="just">
              <a:lnSpc>
                <a:spcPct val="115000"/>
              </a:lnSpc>
            </a:pPr>
            <a:r>
              <a:rPr lang="ru-RU" sz="1800" dirty="0">
                <a:effectLst/>
                <a:latin typeface="Times New Roman" panose="02020603050405020304" pitchFamily="18" charset="0"/>
              </a:rPr>
              <a:t> </a:t>
            </a:r>
            <a:endParaRPr lang="ru-RU" dirty="0">
              <a:effectLst/>
            </a:endParaRPr>
          </a:p>
          <a:p>
            <a:pPr marL="457200" algn="just">
              <a:lnSpc>
                <a:spcPct val="115000"/>
              </a:lnSpc>
            </a:pPr>
            <a:r>
              <a:rPr lang="ru-RU" sz="1800" dirty="0">
                <a:effectLst/>
                <a:latin typeface="Times New Roman" panose="02020603050405020304" pitchFamily="18" charset="0"/>
              </a:rPr>
              <a:t>Минимални период зрења је за:</a:t>
            </a:r>
            <a:endParaRPr lang="ru-RU" dirty="0">
              <a:effectLst/>
            </a:endParaRPr>
          </a:p>
          <a:p>
            <a:pPr marL="457200" algn="just">
              <a:lnSpc>
                <a:spcPct val="115000"/>
              </a:lnSpc>
            </a:pPr>
            <a:r>
              <a:rPr lang="ru-RU" sz="1800" dirty="0">
                <a:effectLst/>
                <a:latin typeface="Times New Roman" panose="02020603050405020304" pitchFamily="18" charset="0"/>
              </a:rPr>
              <a:t>1) екстра тврди сир - шест месеци; </a:t>
            </a:r>
            <a:endParaRPr lang="ru-RU" dirty="0">
              <a:effectLst/>
            </a:endParaRPr>
          </a:p>
          <a:p>
            <a:pPr marL="457200" algn="just">
              <a:lnSpc>
                <a:spcPct val="115000"/>
              </a:lnSpc>
            </a:pPr>
            <a:r>
              <a:rPr lang="ru-RU" sz="1800" dirty="0">
                <a:effectLst/>
                <a:latin typeface="Times New Roman" panose="02020603050405020304" pitchFamily="18" charset="0"/>
              </a:rPr>
              <a:t>2) тврди сир - пет недеља; </a:t>
            </a:r>
            <a:endParaRPr lang="ru-RU" dirty="0">
              <a:effectLst/>
            </a:endParaRPr>
          </a:p>
          <a:p>
            <a:pPr marL="457200" algn="just">
              <a:lnSpc>
                <a:spcPct val="115000"/>
              </a:lnSpc>
            </a:pPr>
            <a:r>
              <a:rPr lang="ru-RU" sz="1800" dirty="0">
                <a:effectLst/>
                <a:latin typeface="Times New Roman" panose="02020603050405020304" pitchFamily="18" charset="0"/>
              </a:rPr>
              <a:t>3) полутврди сир - две недеље; </a:t>
            </a:r>
            <a:endParaRPr lang="ru-RU" dirty="0">
              <a:effectLst/>
            </a:endParaRPr>
          </a:p>
          <a:p>
            <a:pPr marL="457200" algn="just">
              <a:lnSpc>
                <a:spcPct val="115000"/>
              </a:lnSpc>
            </a:pPr>
            <a:r>
              <a:rPr lang="ru-RU" sz="1800" dirty="0">
                <a:effectLst/>
                <a:latin typeface="Times New Roman" panose="02020603050405020304" pitchFamily="18" charset="0"/>
              </a:rPr>
              <a:t>4) меки сир - најмање седам дана.</a:t>
            </a:r>
            <a:endParaRPr lang="ru-RU" dirty="0">
              <a:effectLst/>
            </a:endParaRPr>
          </a:p>
          <a:p>
            <a:endParaRPr lang="sr-Latn-RS" dirty="0"/>
          </a:p>
        </p:txBody>
      </p:sp>
    </p:spTree>
    <p:extLst>
      <p:ext uri="{BB962C8B-B14F-4D97-AF65-F5344CB8AC3E}">
        <p14:creationId xmlns:p14="http://schemas.microsoft.com/office/powerpoint/2010/main" val="11439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F32C400-D921-F031-5503-BE451552EF39}"/>
              </a:ext>
            </a:extLst>
          </p:cNvPr>
          <p:cNvGraphicFramePr>
            <a:graphicFrameLocks noGrp="1"/>
          </p:cNvGraphicFramePr>
          <p:nvPr>
            <p:ph sz="quarter" idx="1"/>
            <p:extLst>
              <p:ext uri="{D42A27DB-BD31-4B8C-83A1-F6EECF244321}">
                <p14:modId xmlns:p14="http://schemas.microsoft.com/office/powerpoint/2010/main" val="1361443272"/>
              </p:ext>
            </p:extLst>
          </p:nvPr>
        </p:nvGraphicFramePr>
        <p:xfrm>
          <a:off x="539552" y="908720"/>
          <a:ext cx="7787208" cy="3818776"/>
        </p:xfrm>
        <a:graphic>
          <a:graphicData uri="http://schemas.openxmlformats.org/drawingml/2006/table">
            <a:tbl>
              <a:tblPr/>
              <a:tblGrid>
                <a:gridCol w="3890434">
                  <a:extLst>
                    <a:ext uri="{9D8B030D-6E8A-4147-A177-3AD203B41FA5}">
                      <a16:colId xmlns:a16="http://schemas.microsoft.com/office/drawing/2014/main" val="4025156465"/>
                    </a:ext>
                  </a:extLst>
                </a:gridCol>
                <a:gridCol w="3896774">
                  <a:extLst>
                    <a:ext uri="{9D8B030D-6E8A-4147-A177-3AD203B41FA5}">
                      <a16:colId xmlns:a16="http://schemas.microsoft.com/office/drawing/2014/main" val="2057817028"/>
                    </a:ext>
                  </a:extLst>
                </a:gridCol>
              </a:tblGrid>
              <a:tr h="1432041">
                <a:tc>
                  <a:txBody>
                    <a:bodyPr/>
                    <a:lstStyle/>
                    <a:p>
                      <a:r>
                        <a:rPr lang="ru-RU" sz="1800" b="1" dirty="0">
                          <a:ln>
                            <a:solidFill>
                              <a:schemeClr val="accent1"/>
                            </a:solidFill>
                          </a:ln>
                          <a:solidFill>
                            <a:schemeClr val="tx1"/>
                          </a:solidFill>
                          <a:effectLst/>
                          <a:latin typeface="Verdana" panose="020B0604030504040204" pitchFamily="34" charset="0"/>
                        </a:rPr>
                        <a:t>Назив сира у односу на удео млечне масти у сувој материји*</a:t>
                      </a:r>
                    </a:p>
                  </a:txBody>
                  <a:tcPr marL="0" marR="0" marT="0" marB="0">
                    <a:lnL>
                      <a:noFill/>
                    </a:lnL>
                    <a:lnR>
                      <a:noFill/>
                    </a:lnR>
                    <a:lnT>
                      <a:noFill/>
                    </a:lnT>
                    <a:lnB>
                      <a:noFill/>
                    </a:lnB>
                  </a:tcPr>
                </a:tc>
                <a:tc>
                  <a:txBody>
                    <a:bodyPr/>
                    <a:lstStyle/>
                    <a:p>
                      <a:r>
                        <a:rPr lang="ru-RU" sz="1800" b="1" dirty="0">
                          <a:ln>
                            <a:solidFill>
                              <a:schemeClr val="accent1"/>
                            </a:solidFill>
                          </a:ln>
                          <a:solidFill>
                            <a:schemeClr val="tx1"/>
                          </a:solidFill>
                          <a:effectLst/>
                          <a:latin typeface="Verdana" panose="020B0604030504040204" pitchFamily="34" charset="0"/>
                        </a:rPr>
                        <a:t>Удео млечне масти у сувој материји (%)*</a:t>
                      </a:r>
                    </a:p>
                  </a:txBody>
                  <a:tcPr marL="0" marR="0" marT="0" marB="0">
                    <a:lnL>
                      <a:noFill/>
                    </a:lnL>
                    <a:lnR>
                      <a:noFill/>
                    </a:lnR>
                    <a:lnT>
                      <a:noFill/>
                    </a:lnT>
                    <a:lnB>
                      <a:noFill/>
                    </a:lnB>
                  </a:tcPr>
                </a:tc>
                <a:extLst>
                  <a:ext uri="{0D108BD9-81ED-4DB2-BD59-A6C34878D82A}">
                    <a16:rowId xmlns:a16="http://schemas.microsoft.com/office/drawing/2014/main" val="2436258429"/>
                  </a:ext>
                </a:extLst>
              </a:tr>
              <a:tr h="477347">
                <a:tc>
                  <a:txBody>
                    <a:bodyPr/>
                    <a:lstStyle/>
                    <a:p>
                      <a:r>
                        <a:rPr lang="sr-Cyrl-RS" sz="1800" b="1" dirty="0">
                          <a:ln>
                            <a:solidFill>
                              <a:schemeClr val="accent1"/>
                            </a:solidFill>
                          </a:ln>
                          <a:solidFill>
                            <a:schemeClr val="tx1"/>
                          </a:solidFill>
                          <a:effectLst/>
                          <a:latin typeface="Verdana" panose="020B0604030504040204" pitchFamily="34" charset="0"/>
                        </a:rPr>
                        <a:t>Екстрамасни*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sr-Latn-RS" sz="1800" b="1">
                          <a:ln>
                            <a:solidFill>
                              <a:schemeClr val="accent1"/>
                            </a:solidFill>
                          </a:ln>
                          <a:solidFill>
                            <a:schemeClr val="tx1"/>
                          </a:solidFill>
                          <a:effectLst/>
                          <a:latin typeface="Verdana" panose="020B0604030504040204" pitchFamily="34" charset="0"/>
                        </a:rPr>
                        <a:t>≥60*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739914"/>
                  </a:ext>
                </a:extLst>
              </a:tr>
              <a:tr h="477347">
                <a:tc>
                  <a:txBody>
                    <a:bodyPr/>
                    <a:lstStyle/>
                    <a:p>
                      <a:r>
                        <a:rPr lang="sr-Cyrl-RS" sz="1800" b="1" dirty="0">
                          <a:ln>
                            <a:solidFill>
                              <a:schemeClr val="accent1"/>
                            </a:solidFill>
                          </a:ln>
                          <a:solidFill>
                            <a:schemeClr val="tx1"/>
                          </a:solidFill>
                          <a:effectLst/>
                          <a:latin typeface="Verdana" panose="020B0604030504040204" pitchFamily="34" charset="0"/>
                        </a:rPr>
                        <a:t>Пуномасни*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Cyrl-RS" sz="1800" b="1" dirty="0">
                          <a:ln>
                            <a:solidFill>
                              <a:schemeClr val="accent1"/>
                            </a:solidFill>
                          </a:ln>
                          <a:solidFill>
                            <a:schemeClr val="tx1"/>
                          </a:solidFill>
                          <a:effectLst/>
                          <a:latin typeface="Verdana" panose="020B0604030504040204" pitchFamily="34" charset="0"/>
                        </a:rPr>
                        <a:t>≥45 и &lt;60*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275064"/>
                  </a:ext>
                </a:extLst>
              </a:tr>
              <a:tr h="477347">
                <a:tc>
                  <a:txBody>
                    <a:bodyPr/>
                    <a:lstStyle/>
                    <a:p>
                      <a:r>
                        <a:rPr lang="sr-Cyrl-RS" sz="1800" b="1">
                          <a:ln>
                            <a:solidFill>
                              <a:schemeClr val="accent1"/>
                            </a:solidFill>
                          </a:ln>
                          <a:solidFill>
                            <a:schemeClr val="tx1"/>
                          </a:solidFill>
                          <a:effectLst/>
                          <a:latin typeface="Verdana" panose="020B0604030504040204" pitchFamily="34" charset="0"/>
                        </a:rPr>
                        <a:t>Полумасни*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Cyrl-RS" sz="1800" b="1">
                          <a:ln>
                            <a:solidFill>
                              <a:schemeClr val="accent1"/>
                            </a:solidFill>
                          </a:ln>
                          <a:solidFill>
                            <a:schemeClr val="tx1"/>
                          </a:solidFill>
                          <a:effectLst/>
                          <a:latin typeface="Verdana" panose="020B0604030504040204" pitchFamily="34" charset="0"/>
                        </a:rPr>
                        <a:t>≥25 и &lt;45*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100885"/>
                  </a:ext>
                </a:extLst>
              </a:tr>
              <a:tr h="477347">
                <a:tc>
                  <a:txBody>
                    <a:bodyPr/>
                    <a:lstStyle/>
                    <a:p>
                      <a:r>
                        <a:rPr lang="sr-Cyrl-RS" sz="1800" b="1">
                          <a:ln>
                            <a:solidFill>
                              <a:schemeClr val="accent1"/>
                            </a:solidFill>
                          </a:ln>
                          <a:solidFill>
                            <a:schemeClr val="tx1"/>
                          </a:solidFill>
                          <a:effectLst/>
                          <a:latin typeface="Verdana" panose="020B0604030504040204" pitchFamily="34" charset="0"/>
                        </a:rPr>
                        <a:t>Нискомасни*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Cyrl-RS" sz="1800" b="1">
                          <a:ln>
                            <a:solidFill>
                              <a:schemeClr val="accent1"/>
                            </a:solidFill>
                          </a:ln>
                          <a:solidFill>
                            <a:schemeClr val="tx1"/>
                          </a:solidFill>
                          <a:effectLst/>
                          <a:latin typeface="Verdana" panose="020B0604030504040204" pitchFamily="34" charset="0"/>
                        </a:rPr>
                        <a:t>≥10 и &lt;25*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434827"/>
                  </a:ext>
                </a:extLst>
              </a:tr>
              <a:tr h="477347">
                <a:tc>
                  <a:txBody>
                    <a:bodyPr/>
                    <a:lstStyle/>
                    <a:p>
                      <a:r>
                        <a:rPr lang="sr-Cyrl-RS" sz="1800" b="1">
                          <a:ln>
                            <a:solidFill>
                              <a:schemeClr val="accent1"/>
                            </a:solidFill>
                          </a:ln>
                          <a:solidFill>
                            <a:schemeClr val="tx1"/>
                          </a:solidFill>
                          <a:effectLst/>
                          <a:latin typeface="Verdana" panose="020B0604030504040204" pitchFamily="34" charset="0"/>
                        </a:rPr>
                        <a:t>Обрани*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RS" sz="1800" b="1" dirty="0">
                          <a:ln>
                            <a:solidFill>
                              <a:schemeClr val="accent1"/>
                            </a:solidFill>
                          </a:ln>
                          <a:solidFill>
                            <a:schemeClr val="tx1"/>
                          </a:solidFill>
                          <a:effectLst/>
                          <a:latin typeface="Verdana" panose="020B0604030504040204" pitchFamily="34" charset="0"/>
                        </a:rPr>
                        <a:t>&lt;10*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004953"/>
                  </a:ext>
                </a:extLst>
              </a:tr>
            </a:tbl>
          </a:graphicData>
        </a:graphic>
      </p:graphicFrame>
      <p:sp>
        <p:nvSpPr>
          <p:cNvPr id="5" name="Rectangle 1">
            <a:extLst>
              <a:ext uri="{FF2B5EF4-FFF2-40B4-BE49-F238E27FC236}">
                <a16:creationId xmlns:a16="http://schemas.microsoft.com/office/drawing/2014/main" id="{9A95FB45-E058-4979-FB57-A8DE2CC590BD}"/>
              </a:ext>
            </a:extLst>
          </p:cNvPr>
          <p:cNvSpPr>
            <a:spLocks noChangeArrowheads="1"/>
          </p:cNvSpPr>
          <p:nvPr/>
        </p:nvSpPr>
        <p:spPr bwMode="auto">
          <a:xfrm>
            <a:off x="-1" y="113184"/>
            <a:ext cx="9535357"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900" b="0" i="0" u="none" strike="noStrike" cap="none" normalizeH="0" baseline="0">
                <a:ln>
                  <a:noFill/>
                </a:ln>
                <a:solidFill>
                  <a:srgbClr val="333333"/>
                </a:solidFill>
                <a:effectLst/>
                <a:latin typeface="Verdana" panose="020B0604030504040204" pitchFamily="34" charset="0"/>
                <a:cs typeface="Open Sans" panose="020B0606030504020204" pitchFamily="34" charset="0"/>
              </a:rPr>
              <a:t> </a:t>
            </a: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244E475-C0E6-1ACC-9888-7C8F25A55957}"/>
              </a:ext>
            </a:extLst>
          </p:cNvPr>
          <p:cNvSpPr txBox="1"/>
          <p:nvPr/>
        </p:nvSpPr>
        <p:spPr>
          <a:xfrm>
            <a:off x="433948" y="6406522"/>
            <a:ext cx="4769708" cy="369332"/>
          </a:xfrm>
          <a:prstGeom prst="rect">
            <a:avLst/>
          </a:prstGeom>
          <a:noFill/>
        </p:spPr>
        <p:txBody>
          <a:bodyPr wrap="square">
            <a:spAutoFit/>
          </a:bodyPr>
          <a:lstStyle/>
          <a:p>
            <a:r>
              <a:rPr lang="ru-RU" b="0" i="0" dirty="0">
                <a:solidFill>
                  <a:srgbClr val="FF0000"/>
                </a:solidFill>
                <a:effectLst/>
                <a:latin typeface="Verdana" panose="020B0604030504040204" pitchFamily="34" charset="0"/>
              </a:rPr>
              <a:t>*Службени гласник РС, број 69/2010</a:t>
            </a:r>
            <a:endParaRPr lang="sr-Latn-RS" dirty="0">
              <a:solidFill>
                <a:srgbClr val="FF0000"/>
              </a:solidFill>
            </a:endParaRPr>
          </a:p>
        </p:txBody>
      </p:sp>
    </p:spTree>
    <p:extLst>
      <p:ext uri="{BB962C8B-B14F-4D97-AF65-F5344CB8AC3E}">
        <p14:creationId xmlns:p14="http://schemas.microsoft.com/office/powerpoint/2010/main" val="279762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3FB4-30E6-9609-F4C3-84B83A0063A5}"/>
              </a:ext>
            </a:extLst>
          </p:cNvPr>
          <p:cNvSpPr>
            <a:spLocks noGrp="1"/>
          </p:cNvSpPr>
          <p:nvPr>
            <p:ph type="title"/>
          </p:nvPr>
        </p:nvSpPr>
        <p:spPr/>
        <p:txBody>
          <a:bodyPr/>
          <a:lstStyle/>
          <a:p>
            <a:r>
              <a:rPr lang="ru-RU" b="0" i="0" dirty="0">
                <a:solidFill>
                  <a:srgbClr val="333333"/>
                </a:solidFill>
                <a:effectLst/>
                <a:latin typeface="Verdana" panose="020B0604030504040204" pitchFamily="34" charset="0"/>
              </a:rPr>
              <a:t>Назив сира у односу на садржај воде у безмасној материји сира</a:t>
            </a:r>
            <a:endParaRPr lang="sr-Latn-R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AB184B8-9530-3952-9CEB-029EEF5CA6F9}"/>
                  </a:ext>
                </a:extLst>
              </p:cNvPr>
              <p:cNvSpPr>
                <a:spLocks noGrp="1"/>
              </p:cNvSpPr>
              <p:nvPr>
                <p:ph sz="quarter" idx="1"/>
              </p:nvPr>
            </p:nvSpPr>
            <p:spPr>
              <a:xfrm>
                <a:off x="251520" y="1600200"/>
                <a:ext cx="8280920" cy="4873752"/>
              </a:xfrm>
            </p:spPr>
            <p:txBody>
              <a:bodyPr>
                <a:normAutofit/>
              </a:bodyPr>
              <a:lstStyle/>
              <a:p>
                <a:pPr algn="l"/>
                <a:r>
                  <a:rPr lang="ru-RU" sz="2800" b="0" i="0" dirty="0">
                    <a:solidFill>
                      <a:srgbClr val="333333"/>
                    </a:solidFill>
                    <a:effectLst/>
                    <a:latin typeface="Verdana" panose="020B0604030504040204" pitchFamily="34" charset="0"/>
                  </a:rPr>
                  <a:t>С обзиром на садржај воде у безмасној материји сира, конзистенцију и грађу, сиреви се производе и стављају у промет под називима:</a:t>
                </a:r>
              </a:p>
              <a:p>
                <a:pPr algn="l"/>
                <a:r>
                  <a:rPr lang="ru-RU" sz="2800" b="0" i="0" dirty="0">
                    <a:solidFill>
                      <a:srgbClr val="333333"/>
                    </a:solidFill>
                    <a:effectLst/>
                    <a:latin typeface="Verdana" panose="020B0604030504040204" pitchFamily="34" charset="0"/>
                  </a:rPr>
                  <a:t>1) екстра тврди сир</a:t>
                </a:r>
                <a:r>
                  <a:rPr lang="en-US" sz="2800" b="0" i="0" dirty="0">
                    <a:solidFill>
                      <a:srgbClr val="333333"/>
                    </a:solidFill>
                    <a:effectLst/>
                    <a:latin typeface="Verdana" panose="020B0604030504040204" pitchFamily="34" charset="0"/>
                  </a:rPr>
                  <a:t> </a:t>
                </a:r>
                <a14:m>
                  <m:oMath xmlns:m="http://schemas.openxmlformats.org/officeDocument/2006/math">
                    <m:r>
                      <a:rPr lang="en-US" sz="2800" b="0" i="1" smtClean="0">
                        <a:solidFill>
                          <a:srgbClr val="333333"/>
                        </a:solidFill>
                        <a:effectLst/>
                        <a:latin typeface="Cambria Math" panose="02040503050406030204" pitchFamily="18" charset="0"/>
                      </a:rPr>
                      <m:t>&lt;</m:t>
                    </m:r>
                  </m:oMath>
                </a14:m>
                <a:r>
                  <a:rPr lang="en-US" sz="2800" b="0" i="0" dirty="0">
                    <a:solidFill>
                      <a:srgbClr val="333333"/>
                    </a:solidFill>
                    <a:effectLst/>
                    <a:latin typeface="Verdana" panose="020B0604030504040204" pitchFamily="34" charset="0"/>
                  </a:rPr>
                  <a:t>51% </a:t>
                </a:r>
                <a:r>
                  <a:rPr lang="sr-Cyrl-RS" sz="2800" dirty="0">
                    <a:solidFill>
                      <a:srgbClr val="333333"/>
                    </a:solidFill>
                    <a:latin typeface="Verdana" panose="020B0604030504040204" pitchFamily="34" charset="0"/>
                  </a:rPr>
                  <a:t>влаг</a:t>
                </a:r>
                <a:r>
                  <a:rPr lang="en-US" sz="2800" b="0" i="0" dirty="0">
                    <a:solidFill>
                      <a:srgbClr val="333333"/>
                    </a:solidFill>
                    <a:effectLst/>
                    <a:latin typeface="Verdana" panose="020B0604030504040204" pitchFamily="34" charset="0"/>
                  </a:rPr>
                  <a:t>e</a:t>
                </a:r>
                <a:r>
                  <a:rPr lang="ru-RU" sz="2800" b="0" i="0" dirty="0">
                    <a:solidFill>
                      <a:srgbClr val="333333"/>
                    </a:solidFill>
                    <a:effectLst/>
                    <a:latin typeface="Verdana" panose="020B0604030504040204" pitchFamily="34" charset="0"/>
                  </a:rPr>
                  <a:t>;</a:t>
                </a:r>
              </a:p>
              <a:p>
                <a:pPr algn="l"/>
                <a:r>
                  <a:rPr lang="ru-RU" sz="2800" b="0" i="0" dirty="0">
                    <a:solidFill>
                      <a:srgbClr val="333333"/>
                    </a:solidFill>
                    <a:effectLst/>
                    <a:latin typeface="Verdana" panose="020B0604030504040204" pitchFamily="34" charset="0"/>
                  </a:rPr>
                  <a:t>2) тврди сир</a:t>
                </a:r>
                <a:r>
                  <a:rPr lang="en-US" sz="2800" b="0" i="0" dirty="0">
                    <a:solidFill>
                      <a:srgbClr val="333333"/>
                    </a:solidFill>
                    <a:effectLst/>
                    <a:latin typeface="Verdana" panose="020B0604030504040204" pitchFamily="34" charset="0"/>
                  </a:rPr>
                  <a:t> 49-56%</a:t>
                </a:r>
                <a:r>
                  <a:rPr lang="sr-Cyrl-RS" sz="2800" b="0" i="0" dirty="0">
                    <a:solidFill>
                      <a:srgbClr val="333333"/>
                    </a:solidFill>
                    <a:effectLst/>
                    <a:latin typeface="Verdana" panose="020B0604030504040204" pitchFamily="34" charset="0"/>
                  </a:rPr>
                  <a:t> влаге</a:t>
                </a:r>
                <a:r>
                  <a:rPr lang="ru-RU" sz="2800" b="0" i="0" dirty="0">
                    <a:solidFill>
                      <a:srgbClr val="333333"/>
                    </a:solidFill>
                    <a:effectLst/>
                    <a:latin typeface="Verdana" panose="020B0604030504040204" pitchFamily="34" charset="0"/>
                  </a:rPr>
                  <a:t>;</a:t>
                </a:r>
              </a:p>
              <a:p>
                <a:pPr algn="l"/>
                <a:r>
                  <a:rPr lang="ru-RU" sz="2800" b="0" i="0" dirty="0">
                    <a:solidFill>
                      <a:srgbClr val="333333"/>
                    </a:solidFill>
                    <a:effectLst/>
                    <a:latin typeface="Verdana" panose="020B0604030504040204" pitchFamily="34" charset="0"/>
                  </a:rPr>
                  <a:t>3) полутврди сир 54-69</a:t>
                </a:r>
                <a:r>
                  <a:rPr lang="en-US" sz="2800" b="0" i="0" dirty="0">
                    <a:solidFill>
                      <a:srgbClr val="333333"/>
                    </a:solidFill>
                    <a:effectLst/>
                    <a:latin typeface="Verdana" panose="020B0604030504040204" pitchFamily="34" charset="0"/>
                  </a:rPr>
                  <a:t>%</a:t>
                </a:r>
                <a:r>
                  <a:rPr lang="sr-Cyrl-RS" sz="2800" b="0" i="0" dirty="0">
                    <a:solidFill>
                      <a:srgbClr val="333333"/>
                    </a:solidFill>
                    <a:effectLst/>
                    <a:latin typeface="Verdana" panose="020B0604030504040204" pitchFamily="34" charset="0"/>
                  </a:rPr>
                  <a:t> влаге</a:t>
                </a:r>
                <a:r>
                  <a:rPr lang="ru-RU" sz="2800" b="0" i="0" dirty="0">
                    <a:solidFill>
                      <a:srgbClr val="333333"/>
                    </a:solidFill>
                    <a:effectLst/>
                    <a:latin typeface="Verdana" panose="020B0604030504040204" pitchFamily="34" charset="0"/>
                  </a:rPr>
                  <a:t> ;</a:t>
                </a:r>
              </a:p>
              <a:p>
                <a:pPr algn="l"/>
                <a:r>
                  <a:rPr lang="ru-RU" sz="2800" b="0" i="0" dirty="0">
                    <a:solidFill>
                      <a:srgbClr val="333333"/>
                    </a:solidFill>
                    <a:effectLst/>
                    <a:latin typeface="Verdana" panose="020B0604030504040204" pitchFamily="34" charset="0"/>
                  </a:rPr>
                  <a:t>4) меки сир &gt;67</a:t>
                </a:r>
                <a:r>
                  <a:rPr lang="en-US" sz="2800" b="0" i="0" dirty="0">
                    <a:solidFill>
                      <a:srgbClr val="333333"/>
                    </a:solidFill>
                    <a:effectLst/>
                    <a:latin typeface="Verdana" panose="020B0604030504040204" pitchFamily="34" charset="0"/>
                  </a:rPr>
                  <a:t>%</a:t>
                </a:r>
                <a:r>
                  <a:rPr lang="sr-Cyrl-RS" sz="2800" b="0" i="0" dirty="0">
                    <a:solidFill>
                      <a:srgbClr val="333333"/>
                    </a:solidFill>
                    <a:effectLst/>
                    <a:latin typeface="Verdana" panose="020B0604030504040204" pitchFamily="34" charset="0"/>
                  </a:rPr>
                  <a:t> влаге</a:t>
                </a:r>
                <a:r>
                  <a:rPr lang="ru-RU" sz="2800" b="0" i="0" dirty="0">
                    <a:solidFill>
                      <a:srgbClr val="333333"/>
                    </a:solidFill>
                    <a:effectLst/>
                    <a:latin typeface="Verdana" panose="020B0604030504040204" pitchFamily="34" charset="0"/>
                  </a:rPr>
                  <a:t>.</a:t>
                </a:r>
              </a:p>
              <a:p>
                <a:endParaRPr lang="sr-Latn-RS" sz="2800" dirty="0"/>
              </a:p>
            </p:txBody>
          </p:sp>
        </mc:Choice>
        <mc:Fallback>
          <p:sp>
            <p:nvSpPr>
              <p:cNvPr id="3" name="Content Placeholder 2">
                <a:extLst>
                  <a:ext uri="{FF2B5EF4-FFF2-40B4-BE49-F238E27FC236}">
                    <a16:creationId xmlns:a16="http://schemas.microsoft.com/office/drawing/2014/main" id="{8AB184B8-9530-3952-9CEB-029EEF5CA6F9}"/>
                  </a:ext>
                </a:extLst>
              </p:cNvPr>
              <p:cNvSpPr>
                <a:spLocks noGrp="1" noRot="1" noChangeAspect="1" noMove="1" noResize="1" noEditPoints="1" noAdjustHandles="1" noChangeArrowheads="1" noChangeShapeType="1" noTextEdit="1"/>
              </p:cNvSpPr>
              <p:nvPr>
                <p:ph sz="quarter" idx="1"/>
              </p:nvPr>
            </p:nvSpPr>
            <p:spPr>
              <a:xfrm>
                <a:off x="251520" y="1600200"/>
                <a:ext cx="8280920" cy="4873752"/>
              </a:xfrm>
              <a:blipFill>
                <a:blip r:embed="rId2"/>
                <a:stretch>
                  <a:fillRect l="-589" t="-1377" r="-2502"/>
                </a:stretch>
              </a:blipFill>
            </p:spPr>
            <p:txBody>
              <a:bodyPr/>
              <a:lstStyle/>
              <a:p>
                <a:r>
                  <a:rPr lang="sr-Latn-RS">
                    <a:noFill/>
                  </a:rPr>
                  <a:t> </a:t>
                </a:r>
              </a:p>
            </p:txBody>
          </p:sp>
        </mc:Fallback>
      </mc:AlternateContent>
      <p:sp>
        <p:nvSpPr>
          <p:cNvPr id="5" name="TextBox 4">
            <a:extLst>
              <a:ext uri="{FF2B5EF4-FFF2-40B4-BE49-F238E27FC236}">
                <a16:creationId xmlns:a16="http://schemas.microsoft.com/office/drawing/2014/main" id="{B0DCB227-96B8-2264-3C4F-3C402C1EDBE7}"/>
              </a:ext>
            </a:extLst>
          </p:cNvPr>
          <p:cNvSpPr txBox="1"/>
          <p:nvPr/>
        </p:nvSpPr>
        <p:spPr>
          <a:xfrm>
            <a:off x="251520" y="6010183"/>
            <a:ext cx="8136904" cy="646331"/>
          </a:xfrm>
          <a:prstGeom prst="rect">
            <a:avLst/>
          </a:prstGeom>
          <a:noFill/>
        </p:spPr>
        <p:txBody>
          <a:bodyPr wrap="square">
            <a:spAutoFit/>
          </a:bodyPr>
          <a:lstStyle/>
          <a:p>
            <a:r>
              <a:rPr lang="ru-RU" b="0" i="0" dirty="0">
                <a:solidFill>
                  <a:srgbClr val="FF0000"/>
                </a:solidFill>
                <a:effectLst/>
                <a:latin typeface="Open Sans" panose="020B0606030504020204" pitchFamily="34" charset="0"/>
              </a:rPr>
              <a:t>Правилник о квалитету производа од млека и стартер култура: 33/2010-22, 69/2010-53, 43/2013-130 (др. правилник), 34/2014-33</a:t>
            </a:r>
            <a:endParaRPr lang="sr-Latn-RS" dirty="0">
              <a:solidFill>
                <a:srgbClr val="FF0000"/>
              </a:solidFill>
            </a:endParaRPr>
          </a:p>
        </p:txBody>
      </p:sp>
    </p:spTree>
    <p:extLst>
      <p:ext uri="{BB962C8B-B14F-4D97-AF65-F5344CB8AC3E}">
        <p14:creationId xmlns:p14="http://schemas.microsoft.com/office/powerpoint/2010/main" val="163722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CF6E-58E1-D6B2-29BE-083186FD57AF}"/>
              </a:ext>
            </a:extLst>
          </p:cNvPr>
          <p:cNvSpPr>
            <a:spLocks noGrp="1"/>
          </p:cNvSpPr>
          <p:nvPr>
            <p:ph type="title"/>
          </p:nvPr>
        </p:nvSpPr>
        <p:spPr>
          <a:xfrm>
            <a:off x="457200" y="274638"/>
            <a:ext cx="7467600" cy="706090"/>
          </a:xfrm>
        </p:spPr>
        <p:txBody>
          <a:bodyPr/>
          <a:lstStyle/>
          <a:p>
            <a:r>
              <a:rPr lang="sr-Cyrl-RS" sz="3200" b="1" dirty="0">
                <a:effectLst/>
                <a:latin typeface="Times New Roman" panose="02020603050405020304" pitchFamily="18" charset="0"/>
              </a:rPr>
              <a:t>Кајмак - скоруп</a:t>
            </a:r>
            <a:endParaRPr lang="sr-Latn-RS" dirty="0"/>
          </a:p>
        </p:txBody>
      </p:sp>
      <p:sp>
        <p:nvSpPr>
          <p:cNvPr id="3" name="Content Placeholder 2">
            <a:extLst>
              <a:ext uri="{FF2B5EF4-FFF2-40B4-BE49-F238E27FC236}">
                <a16:creationId xmlns:a16="http://schemas.microsoft.com/office/drawing/2014/main" id="{2D50004E-8585-B777-A9F6-2A18D6D27BB4}"/>
              </a:ext>
            </a:extLst>
          </p:cNvPr>
          <p:cNvSpPr>
            <a:spLocks noGrp="1"/>
          </p:cNvSpPr>
          <p:nvPr>
            <p:ph sz="quarter" idx="1"/>
          </p:nvPr>
        </p:nvSpPr>
        <p:spPr>
          <a:xfrm>
            <a:off x="251520" y="1196752"/>
            <a:ext cx="8424936" cy="5277200"/>
          </a:xfrm>
        </p:spPr>
        <p:txBody>
          <a:bodyPr>
            <a:normAutofit/>
          </a:bodyPr>
          <a:lstStyle/>
          <a:p>
            <a:pPr indent="457200" algn="just">
              <a:lnSpc>
                <a:spcPct val="115000"/>
              </a:lnSpc>
            </a:pPr>
            <a:r>
              <a:rPr lang="sr-Cyrl-RS" dirty="0">
                <a:latin typeface="Times New Roman" panose="02020603050405020304" pitchFamily="18" charset="0"/>
              </a:rPr>
              <a:t>ј</a:t>
            </a:r>
            <a:r>
              <a:rPr lang="sr-Cyrl-RS" dirty="0">
                <a:effectLst/>
                <a:latin typeface="Times New Roman" panose="02020603050405020304" pitchFamily="18" charset="0"/>
              </a:rPr>
              <a:t>е производ добивен одвајањем горњег слоја термички обрађеног и охлађеног млека (крављег, овчијег, козјег и бивољег или њихових мешавина). </a:t>
            </a:r>
          </a:p>
          <a:p>
            <a:pPr indent="457200" algn="just">
              <a:lnSpc>
                <a:spcPct val="115000"/>
              </a:lnSpc>
            </a:pPr>
            <a:r>
              <a:rPr lang="sr-Cyrl-RS" dirty="0">
                <a:effectLst/>
                <a:latin typeface="Times New Roman" panose="02020603050405020304" pitchFamily="18" charset="0"/>
              </a:rPr>
              <a:t>Кајмак - скоруп у производњи и промету мора да испуњава следеће захтеве:</a:t>
            </a:r>
            <a:endParaRPr lang="sr-Cyrl-RS" dirty="0">
              <a:effectLst/>
            </a:endParaRPr>
          </a:p>
          <a:p>
            <a:pPr marL="342900" algn="just">
              <a:lnSpc>
                <a:spcPct val="115000"/>
              </a:lnSpc>
            </a:pPr>
            <a:r>
              <a:rPr lang="sr-Cyrl-RS" dirty="0">
                <a:effectLst/>
                <a:latin typeface="Times New Roman" panose="02020603050405020304" pitchFamily="18" charset="0"/>
              </a:rPr>
              <a:t>1) да је беле или жућкасте боје;</a:t>
            </a:r>
            <a:endParaRPr lang="sr-Cyrl-RS" dirty="0">
              <a:effectLst/>
            </a:endParaRPr>
          </a:p>
          <a:p>
            <a:pPr marL="342900" algn="just">
              <a:lnSpc>
                <a:spcPct val="115000"/>
              </a:lnSpc>
            </a:pPr>
            <a:r>
              <a:rPr lang="sr-Cyrl-RS" dirty="0">
                <a:effectLst/>
                <a:latin typeface="Times New Roman" panose="02020603050405020304" pitchFamily="18" charset="0"/>
              </a:rPr>
              <a:t>2) да има својствен пријатан мирис и укус;</a:t>
            </a:r>
            <a:endParaRPr lang="sr-Cyrl-RS" dirty="0">
              <a:effectLst/>
            </a:endParaRPr>
          </a:p>
          <a:p>
            <a:pPr marL="342900" algn="just">
              <a:lnSpc>
                <a:spcPct val="115000"/>
              </a:lnSpc>
            </a:pPr>
            <a:r>
              <a:rPr lang="sr-Cyrl-RS" dirty="0">
                <a:effectLst/>
                <a:latin typeface="Times New Roman" panose="02020603050405020304" pitchFamily="18" charset="0"/>
              </a:rPr>
              <a:t>3) да садржи најмање 75% млечне масти у сувој материји;</a:t>
            </a:r>
            <a:endParaRPr lang="sr-Cyrl-RS" dirty="0">
              <a:effectLst/>
            </a:endParaRPr>
          </a:p>
          <a:p>
            <a:pPr marL="342900" algn="just">
              <a:lnSpc>
                <a:spcPct val="115000"/>
              </a:lnSpc>
            </a:pPr>
            <a:r>
              <a:rPr lang="sr-Cyrl-RS" dirty="0">
                <a:effectLst/>
                <a:latin typeface="Times New Roman" panose="02020603050405020304" pitchFamily="18" charset="0"/>
              </a:rPr>
              <a:t>4) да садржи најмање 60% суве материје;</a:t>
            </a:r>
            <a:endParaRPr lang="sr-Cyrl-RS" dirty="0">
              <a:effectLst/>
            </a:endParaRPr>
          </a:p>
          <a:p>
            <a:pPr marL="342900" algn="just">
              <a:lnSpc>
                <a:spcPct val="115000"/>
              </a:lnSpc>
            </a:pPr>
            <a:r>
              <a:rPr lang="sr-Cyrl-RS" dirty="0">
                <a:effectLst/>
                <a:latin typeface="Times New Roman" panose="02020603050405020304" pitchFamily="18" charset="0"/>
              </a:rPr>
              <a:t>5) да садржи највише 2% кухињске соли.</a:t>
            </a:r>
            <a:endParaRPr lang="sr-Cyrl-RS" dirty="0">
              <a:effectLst/>
            </a:endParaRPr>
          </a:p>
          <a:p>
            <a:endParaRPr lang="sr-Latn-RS" dirty="0"/>
          </a:p>
        </p:txBody>
      </p:sp>
      <p:sp>
        <p:nvSpPr>
          <p:cNvPr id="4" name="TextBox 3">
            <a:extLst>
              <a:ext uri="{FF2B5EF4-FFF2-40B4-BE49-F238E27FC236}">
                <a16:creationId xmlns:a16="http://schemas.microsoft.com/office/drawing/2014/main" id="{55134C4A-821A-13CE-A6C4-8B08931876AE}"/>
              </a:ext>
            </a:extLst>
          </p:cNvPr>
          <p:cNvSpPr txBox="1"/>
          <p:nvPr/>
        </p:nvSpPr>
        <p:spPr>
          <a:xfrm>
            <a:off x="251520" y="6010183"/>
            <a:ext cx="8136904" cy="646331"/>
          </a:xfrm>
          <a:prstGeom prst="rect">
            <a:avLst/>
          </a:prstGeom>
          <a:noFill/>
        </p:spPr>
        <p:txBody>
          <a:bodyPr wrap="square">
            <a:spAutoFit/>
          </a:bodyPr>
          <a:lstStyle/>
          <a:p>
            <a:r>
              <a:rPr lang="ru-RU" b="0" i="0" dirty="0">
                <a:solidFill>
                  <a:srgbClr val="FF0000"/>
                </a:solidFill>
                <a:effectLst/>
                <a:latin typeface="Open Sans" panose="020B0606030504020204" pitchFamily="34" charset="0"/>
              </a:rPr>
              <a:t>Правилник о квалитету производа од млека и стартер култура: 33/2010-22, 69/2010-53, 43/2013-130 (др. правилник), 34/2014-33</a:t>
            </a:r>
            <a:endParaRPr lang="sr-Latn-RS" dirty="0">
              <a:solidFill>
                <a:srgbClr val="FF0000"/>
              </a:solidFill>
            </a:endParaRPr>
          </a:p>
        </p:txBody>
      </p:sp>
    </p:spTree>
    <p:extLst>
      <p:ext uri="{BB962C8B-B14F-4D97-AF65-F5344CB8AC3E}">
        <p14:creationId xmlns:p14="http://schemas.microsoft.com/office/powerpoint/2010/main" val="163890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352928" cy="6624736"/>
          </a:xfrm>
        </p:spPr>
        <p:txBody>
          <a:bodyPr>
            <a:normAutofit/>
          </a:bodyPr>
          <a:lstStyle/>
          <a:p>
            <a:pPr lvl="0" algn="just"/>
            <a:r>
              <a:rPr lang="sr-Cyrl-RS" b="1" u="sng" dirty="0">
                <a:solidFill>
                  <a:srgbClr val="FF0000"/>
                </a:solidFill>
                <a:latin typeface="Times New Roman" pitchFamily="18" charset="0"/>
                <a:cs typeface="Times New Roman" pitchFamily="18" charset="0"/>
              </a:rPr>
              <a:t>Хладна предјела од рибе</a:t>
            </a:r>
            <a:r>
              <a:rPr lang="sr-Latn-RS" b="1" dirty="0">
                <a:solidFill>
                  <a:srgbClr val="FF0000"/>
                </a:solidFill>
                <a:latin typeface="Times New Roman" pitchFamily="18" charset="0"/>
                <a:cs typeface="Times New Roman" pitchFamily="18" charset="0"/>
              </a:rPr>
              <a:t> </a:t>
            </a:r>
            <a:r>
              <a:rPr lang="sr-Latn-RS" dirty="0">
                <a:latin typeface="Times New Roman" pitchFamily="18" charset="0"/>
                <a:cs typeface="Times New Roman" pitchFamily="18" charset="0"/>
              </a:rPr>
              <a:t>– </a:t>
            </a:r>
            <a:r>
              <a:rPr lang="sr-Cyrl-RS" dirty="0">
                <a:latin typeface="Times New Roman" pitchFamily="18" charset="0"/>
                <a:cs typeface="Times New Roman" pitchFamily="18" charset="0"/>
              </a:rPr>
              <a:t>филе смуђа у аспику, пире од бакалара</a:t>
            </a:r>
            <a:r>
              <a:rPr lang="sr-Latn-RS" dirty="0">
                <a:latin typeface="Times New Roman" pitchFamily="18" charset="0"/>
                <a:cs typeface="Times New Roman" pitchFamily="18" charset="0"/>
              </a:rPr>
              <a:t>;</a:t>
            </a:r>
          </a:p>
          <a:p>
            <a:pPr lvl="0" algn="just"/>
            <a:r>
              <a:rPr lang="sr-Cyrl-RS" b="1" u="sng" dirty="0">
                <a:solidFill>
                  <a:srgbClr val="7030A0"/>
                </a:solidFill>
                <a:latin typeface="Times New Roman" pitchFamily="18" charset="0"/>
                <a:cs typeface="Times New Roman" pitchFamily="18" charset="0"/>
              </a:rPr>
              <a:t>Хладна предјела од шкољки </a:t>
            </a:r>
            <a:r>
              <a:rPr lang="sr-Latn-RS" dirty="0">
                <a:latin typeface="Times New Roman" pitchFamily="18" charset="0"/>
                <a:cs typeface="Times New Roman" pitchFamily="18" charset="0"/>
              </a:rPr>
              <a:t>– </a:t>
            </a:r>
            <a:r>
              <a:rPr lang="sr-Cyrl-RS" dirty="0">
                <a:latin typeface="Times New Roman" pitchFamily="18" charset="0"/>
                <a:cs typeface="Times New Roman" pitchFamily="18" charset="0"/>
              </a:rPr>
              <a:t>каменице на леду, мушуле у аспику, салата од морских плодова</a:t>
            </a:r>
            <a:r>
              <a:rPr lang="sr-Latn-RS" dirty="0">
                <a:latin typeface="Times New Roman" pitchFamily="18" charset="0"/>
                <a:cs typeface="Times New Roman" pitchFamily="18" charset="0"/>
              </a:rPr>
              <a:t>;</a:t>
            </a:r>
          </a:p>
          <a:p>
            <a:pPr lvl="0" algn="just"/>
            <a:r>
              <a:rPr lang="sr-Cyrl-RS" b="1" u="sng" dirty="0">
                <a:solidFill>
                  <a:srgbClr val="C00000"/>
                </a:solidFill>
                <a:latin typeface="Times New Roman" pitchFamily="18" charset="0"/>
                <a:cs typeface="Times New Roman" pitchFamily="18" charset="0"/>
              </a:rPr>
              <a:t>Хладна предјела од ракова</a:t>
            </a:r>
            <a:r>
              <a:rPr lang="sr-Latn-RS" b="1" dirty="0">
                <a:solidFill>
                  <a:srgbClr val="C00000"/>
                </a:solidFill>
                <a:latin typeface="Times New Roman" pitchFamily="18" charset="0"/>
                <a:cs typeface="Times New Roman" pitchFamily="18" charset="0"/>
              </a:rPr>
              <a:t> </a:t>
            </a:r>
            <a:r>
              <a:rPr lang="sr-Latn-RS" dirty="0">
                <a:latin typeface="Times New Roman" pitchFamily="18" charset="0"/>
                <a:cs typeface="Times New Roman" pitchFamily="18" charset="0"/>
              </a:rPr>
              <a:t>– </a:t>
            </a:r>
            <a:r>
              <a:rPr lang="sr-Cyrl-RS" dirty="0">
                <a:latin typeface="Times New Roman" pitchFamily="18" charset="0"/>
                <a:cs typeface="Times New Roman" pitchFamily="18" charset="0"/>
              </a:rPr>
              <a:t>коктел од ракова, мус од ракова, пирамида од шкампи</a:t>
            </a:r>
            <a:r>
              <a:rPr lang="sr-Latn-RS" dirty="0">
                <a:latin typeface="Times New Roman" pitchFamily="18" charset="0"/>
                <a:cs typeface="Times New Roman" pitchFamily="18" charset="0"/>
              </a:rPr>
              <a:t>;</a:t>
            </a:r>
          </a:p>
          <a:p>
            <a:pPr lvl="0" algn="just"/>
            <a:r>
              <a:rPr lang="sr-Cyrl-RS" b="1" u="sng" dirty="0">
                <a:solidFill>
                  <a:srgbClr val="002060"/>
                </a:solidFill>
                <a:latin typeface="Times New Roman" pitchFamily="18" charset="0"/>
                <a:cs typeface="Times New Roman" pitchFamily="18" charset="0"/>
              </a:rPr>
              <a:t>Хладна предјела од мекушаца</a:t>
            </a:r>
            <a:r>
              <a:rPr lang="sr-Latn-RS" b="1" dirty="0">
                <a:solidFill>
                  <a:srgbClr val="002060"/>
                </a:solidFill>
                <a:latin typeface="Times New Roman" pitchFamily="18" charset="0"/>
                <a:cs typeface="Times New Roman" pitchFamily="18" charset="0"/>
              </a:rPr>
              <a:t> </a:t>
            </a:r>
            <a:r>
              <a:rPr lang="sr-Latn-RS" dirty="0">
                <a:latin typeface="Times New Roman" pitchFamily="18" charset="0"/>
                <a:cs typeface="Times New Roman" pitchFamily="18" charset="0"/>
              </a:rPr>
              <a:t>– </a:t>
            </a:r>
            <a:r>
              <a:rPr lang="sr-Cyrl-RS" dirty="0">
                <a:latin typeface="Times New Roman" pitchFamily="18" charset="0"/>
                <a:cs typeface="Times New Roman" pitchFamily="18" charset="0"/>
              </a:rPr>
              <a:t>салата од сипе, лигње португез, салата од хоботнице.</a:t>
            </a:r>
            <a:endParaRPr lang="sr-Latn-R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p:txBody>
      </p:sp>
      <p:pic>
        <p:nvPicPr>
          <p:cNvPr id="5124" name="Picture 4" descr="Image result for pire od bakal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358" y="3284984"/>
            <a:ext cx="259271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kamenice na l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429000"/>
            <a:ext cx="5328592" cy="32901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koktel od rako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358" y="5124539"/>
            <a:ext cx="2592710" cy="17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617C-A721-659F-A755-99C6881F3E89}"/>
              </a:ext>
            </a:extLst>
          </p:cNvPr>
          <p:cNvSpPr>
            <a:spLocks noGrp="1"/>
          </p:cNvSpPr>
          <p:nvPr>
            <p:ph type="title"/>
          </p:nvPr>
        </p:nvSpPr>
        <p:spPr>
          <a:xfrm>
            <a:off x="457200" y="274638"/>
            <a:ext cx="7467600" cy="778098"/>
          </a:xfrm>
        </p:spPr>
        <p:txBody>
          <a:bodyPr/>
          <a:lstStyle/>
          <a:p>
            <a:r>
              <a:rPr lang="sr-Cyrl-RS" dirty="0"/>
              <a:t>Топла предјела</a:t>
            </a:r>
            <a:endParaRPr lang="en-US" dirty="0"/>
          </a:p>
        </p:txBody>
      </p:sp>
      <p:sp>
        <p:nvSpPr>
          <p:cNvPr id="3" name="Content Placeholder 2"/>
          <p:cNvSpPr>
            <a:spLocks noGrp="1"/>
          </p:cNvSpPr>
          <p:nvPr>
            <p:ph sz="quarter" idx="1"/>
          </p:nvPr>
        </p:nvSpPr>
        <p:spPr>
          <a:xfrm>
            <a:off x="323528" y="1268760"/>
            <a:ext cx="7848872" cy="5205192"/>
          </a:xfrm>
        </p:spPr>
        <p:txBody>
          <a:bodyPr>
            <a:normAutofit/>
          </a:bodyPr>
          <a:lstStyle/>
          <a:p>
            <a:pPr algn="just"/>
            <a:r>
              <a:rPr lang="sr-Cyrl-RS" sz="2600" b="1" dirty="0">
                <a:latin typeface="Times New Roman" pitchFamily="18" charset="0"/>
                <a:cs typeface="Times New Roman" pitchFamily="18" charset="0"/>
              </a:rPr>
              <a:t>Мањи, лакше пробављиви, укусни топли оброци који су у саставу менија као самостално послужење (ганг), а по редоследу послуживања могу бити први на менију или одмах после супе</a:t>
            </a:r>
            <a:r>
              <a:rPr lang="sr-Latn-RS" sz="2600" dirty="0">
                <a:latin typeface="Times New Roman" pitchFamily="18" charset="0"/>
                <a:cs typeface="Times New Roman" pitchFamily="18" charset="0"/>
              </a:rPr>
              <a:t>.</a:t>
            </a:r>
          </a:p>
          <a:p>
            <a:endParaRPr lang="sr-Latn-RS" sz="1800" dirty="0"/>
          </a:p>
          <a:p>
            <a:r>
              <a:rPr lang="sr-Cyrl-RS" sz="2800" dirty="0"/>
              <a:t>Потребно је повести рачуна да се намирнице од којих се припремају топла предјела не понављају у менију.</a:t>
            </a:r>
          </a:p>
          <a:p>
            <a:r>
              <a:rPr lang="sr-Cyrl-RS" sz="2800" dirty="0"/>
              <a:t>Послужују се као мањи оброци а животне намирнице морају бити квалитетне (Фина поврћа, квалитетно месо стоке за клање, перади, риба, ракова и шкољки).</a:t>
            </a:r>
            <a:endParaRPr lang="en-US" sz="2800" dirty="0"/>
          </a:p>
          <a:p>
            <a:endParaRPr lang="sr-Latn-RS" dirty="0"/>
          </a:p>
        </p:txBody>
      </p:sp>
    </p:spTree>
    <p:extLst>
      <p:ext uri="{BB962C8B-B14F-4D97-AF65-F5344CB8AC3E}">
        <p14:creationId xmlns:p14="http://schemas.microsoft.com/office/powerpoint/2010/main" val="189823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unjene pečurke, pečurke">
            <a:extLst>
              <a:ext uri="{FF2B5EF4-FFF2-40B4-BE49-F238E27FC236}">
                <a16:creationId xmlns:a16="http://schemas.microsoft.com/office/drawing/2014/main" id="{68878C0D-1DC3-267B-A29D-9889B4443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8443">
            <a:off x="4366559" y="752298"/>
            <a:ext cx="4699703" cy="3251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87A05D-56DB-A56A-7B9B-80B951418712}"/>
              </a:ext>
            </a:extLst>
          </p:cNvPr>
          <p:cNvSpPr>
            <a:spLocks noGrp="1"/>
          </p:cNvSpPr>
          <p:nvPr>
            <p:ph type="title"/>
          </p:nvPr>
        </p:nvSpPr>
        <p:spPr/>
        <p:txBody>
          <a:bodyPr/>
          <a:lstStyle/>
          <a:p>
            <a:r>
              <a:rPr lang="sr-Cyrl-RS" dirty="0"/>
              <a:t>Топла предјела</a:t>
            </a:r>
            <a:endParaRPr lang="en-US" dirty="0"/>
          </a:p>
        </p:txBody>
      </p:sp>
      <p:sp>
        <p:nvSpPr>
          <p:cNvPr id="3" name="Content Placeholder 2">
            <a:extLst>
              <a:ext uri="{FF2B5EF4-FFF2-40B4-BE49-F238E27FC236}">
                <a16:creationId xmlns:a16="http://schemas.microsoft.com/office/drawing/2014/main" id="{BB2CA962-6315-4A90-29C3-E86981CD1DD7}"/>
              </a:ext>
            </a:extLst>
          </p:cNvPr>
          <p:cNvSpPr>
            <a:spLocks noGrp="1"/>
          </p:cNvSpPr>
          <p:nvPr>
            <p:ph sz="quarter" idx="1"/>
          </p:nvPr>
        </p:nvSpPr>
        <p:spPr/>
        <p:txBody>
          <a:bodyPr/>
          <a:lstStyle/>
          <a:p>
            <a:r>
              <a:rPr lang="sr-Cyrl-RS" dirty="0"/>
              <a:t>Предјела од јаја,</a:t>
            </a:r>
          </a:p>
          <a:p>
            <a:r>
              <a:rPr lang="sr-Cyrl-RS" dirty="0"/>
              <a:t>Предјела од теста,</a:t>
            </a:r>
          </a:p>
          <a:p>
            <a:r>
              <a:rPr lang="sr-Cyrl-RS" dirty="0"/>
              <a:t>Предјела од поврћа,</a:t>
            </a:r>
          </a:p>
          <a:p>
            <a:r>
              <a:rPr lang="sr-Cyrl-RS" dirty="0"/>
              <a:t>Предјела од гљива,</a:t>
            </a:r>
          </a:p>
          <a:p>
            <a:r>
              <a:rPr lang="sr-Cyrl-RS" dirty="0"/>
              <a:t>Предјела од пиринча и меса</a:t>
            </a:r>
          </a:p>
          <a:p>
            <a:endParaRPr lang="sr-Cyrl-RS" dirty="0"/>
          </a:p>
          <a:p>
            <a:r>
              <a:rPr lang="sr-Cyrl-RS" dirty="0"/>
              <a:t>За топла предјела, појединачни комади не смеју бити већи у пречнику од 4 </a:t>
            </a:r>
            <a:r>
              <a:rPr lang="sr-Latn-RS" dirty="0"/>
              <a:t>cm</a:t>
            </a:r>
            <a:r>
              <a:rPr lang="sr-Cyrl-RS" dirty="0"/>
              <a:t> и висине 3,5 до 5 </a:t>
            </a:r>
            <a:r>
              <a:rPr lang="sr-Latn-RS" dirty="0"/>
              <a:t>cm</a:t>
            </a:r>
            <a:r>
              <a:rPr lang="sr-Cyrl-RS" dirty="0"/>
              <a:t>, баркете и штапићи не смеју бити дужи од 6</a:t>
            </a:r>
            <a:r>
              <a:rPr lang="sr-Latn-RS" dirty="0"/>
              <a:t>cm</a:t>
            </a:r>
            <a:r>
              <a:rPr lang="sr-Cyrl-RS" dirty="0"/>
              <a:t> а тортице пречника до 5</a:t>
            </a:r>
            <a:r>
              <a:rPr lang="sr-Latn-RS" dirty="0"/>
              <a:t>cm.</a:t>
            </a:r>
            <a:endParaRPr lang="en-US" dirty="0"/>
          </a:p>
        </p:txBody>
      </p:sp>
    </p:spTree>
    <p:extLst>
      <p:ext uri="{BB962C8B-B14F-4D97-AF65-F5344CB8AC3E}">
        <p14:creationId xmlns:p14="http://schemas.microsoft.com/office/powerpoint/2010/main" val="2968137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5FE3-2FC9-DDED-BE0E-84B086D78505}"/>
              </a:ext>
            </a:extLst>
          </p:cNvPr>
          <p:cNvSpPr>
            <a:spLocks noGrp="1"/>
          </p:cNvSpPr>
          <p:nvPr>
            <p:ph type="title"/>
          </p:nvPr>
        </p:nvSpPr>
        <p:spPr>
          <a:xfrm>
            <a:off x="457200" y="274638"/>
            <a:ext cx="8219256" cy="835016"/>
          </a:xfrm>
          <a:solidFill>
            <a:schemeClr val="accent1">
              <a:lumMod val="40000"/>
              <a:lumOff val="60000"/>
            </a:schemeClr>
          </a:solidFill>
        </p:spPr>
        <p:txBody>
          <a:bodyPr/>
          <a:lstStyle/>
          <a:p>
            <a:r>
              <a:rPr lang="sr-Cyrl-RS" dirty="0"/>
              <a:t>Топла предјела од јаја</a:t>
            </a:r>
            <a:endParaRPr lang="en-US" dirty="0"/>
          </a:p>
        </p:txBody>
      </p:sp>
      <p:pic>
        <p:nvPicPr>
          <p:cNvPr id="9" name="Picture 8">
            <a:extLst>
              <a:ext uri="{FF2B5EF4-FFF2-40B4-BE49-F238E27FC236}">
                <a16:creationId xmlns:a16="http://schemas.microsoft.com/office/drawing/2014/main" id="{8AC7E8C2-ECD0-2304-342B-EEF34C572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944408">
            <a:off x="658998" y="4163027"/>
            <a:ext cx="2129498" cy="2839330"/>
          </a:xfrm>
          <a:prstGeom prst="rect">
            <a:avLst/>
          </a:prstGeom>
        </p:spPr>
      </p:pic>
      <p:sp>
        <p:nvSpPr>
          <p:cNvPr id="3" name="Content Placeholder 2">
            <a:extLst>
              <a:ext uri="{FF2B5EF4-FFF2-40B4-BE49-F238E27FC236}">
                <a16:creationId xmlns:a16="http://schemas.microsoft.com/office/drawing/2014/main" id="{F2B81C2B-E43E-CAA8-5B8F-04249ABE6230}"/>
              </a:ext>
            </a:extLst>
          </p:cNvPr>
          <p:cNvSpPr>
            <a:spLocks noGrp="1"/>
          </p:cNvSpPr>
          <p:nvPr>
            <p:ph sz="quarter" idx="1"/>
          </p:nvPr>
        </p:nvSpPr>
        <p:spPr>
          <a:xfrm>
            <a:off x="108526" y="1340768"/>
            <a:ext cx="8639937" cy="5133184"/>
          </a:xfrm>
        </p:spPr>
        <p:txBody>
          <a:bodyPr>
            <a:normAutofit/>
          </a:bodyPr>
          <a:lstStyle/>
          <a:p>
            <a:pPr lvl="1" algn="just"/>
            <a:r>
              <a:rPr lang="sr-Cyrl-RS" sz="2400" dirty="0">
                <a:latin typeface="Times New Roman" pitchFamily="18" charset="0"/>
                <a:cs typeface="Times New Roman" pitchFamily="18" charset="0"/>
              </a:rPr>
              <a:t>У </a:t>
            </a:r>
            <a:r>
              <a:rPr lang="sr-Latn-RS" sz="2400" dirty="0">
                <a:latin typeface="Times New Roman" pitchFamily="18" charset="0"/>
                <a:cs typeface="Times New Roman" pitchFamily="18" charset="0"/>
              </a:rPr>
              <a:t> a la carte </a:t>
            </a:r>
            <a:r>
              <a:rPr lang="sr-Cyrl-RS" sz="2400" dirty="0">
                <a:latin typeface="Times New Roman" pitchFamily="18" charset="0"/>
                <a:cs typeface="Times New Roman" pitchFamily="18" charset="0"/>
              </a:rPr>
              <a:t>верзијама спрема се </a:t>
            </a:r>
            <a:r>
              <a:rPr lang="sr-Latn-RS" sz="2400" dirty="0">
                <a:latin typeface="Times New Roman" pitchFamily="18" charset="0"/>
                <a:cs typeface="Times New Roman" pitchFamily="18" charset="0"/>
              </a:rPr>
              <a:t>2 -3 jaje</a:t>
            </a:r>
            <a:r>
              <a:rPr lang="sr-Cyrl-RS" sz="2400" dirty="0">
                <a:latin typeface="Times New Roman" pitchFamily="18" charset="0"/>
                <a:cs typeface="Times New Roman" pitchFamily="18" charset="0"/>
              </a:rPr>
              <a:t>т</a:t>
            </a:r>
            <a:r>
              <a:rPr lang="sr-Latn-RS" sz="2400" dirty="0">
                <a:latin typeface="Times New Roman" pitchFamily="18" charset="0"/>
                <a:cs typeface="Times New Roman" pitchFamily="18" charset="0"/>
              </a:rPr>
              <a:t>a, </a:t>
            </a:r>
            <a:r>
              <a:rPr lang="sr-Cyrl-RS" sz="2400" dirty="0">
                <a:latin typeface="Times New Roman" pitchFamily="18" charset="0"/>
                <a:cs typeface="Times New Roman" pitchFamily="18" charset="0"/>
              </a:rPr>
              <a:t>док у пансионској исхрани је норматив </a:t>
            </a:r>
            <a:r>
              <a:rPr lang="sr-Latn-RS" sz="2400" dirty="0">
                <a:latin typeface="Times New Roman" pitchFamily="18" charset="0"/>
                <a:cs typeface="Times New Roman" pitchFamily="18" charset="0"/>
              </a:rPr>
              <a:t>1 -2  jaje</a:t>
            </a:r>
            <a:r>
              <a:rPr lang="sr-Cyrl-RS" sz="2400" dirty="0">
                <a:latin typeface="Times New Roman" pitchFamily="18" charset="0"/>
                <a:cs typeface="Times New Roman" pitchFamily="18" charset="0"/>
              </a:rPr>
              <a:t>та</a:t>
            </a:r>
            <a:r>
              <a:rPr lang="sr-Latn-RS" sz="2400" dirty="0">
                <a:latin typeface="Times New Roman" pitchFamily="18" charset="0"/>
                <a:cs typeface="Times New Roman" pitchFamily="18" charset="0"/>
              </a:rPr>
              <a:t>.</a:t>
            </a:r>
            <a:endParaRPr lang="sr-Cyrl-RS" sz="2400" dirty="0">
              <a:latin typeface="Times New Roman" pitchFamily="18" charset="0"/>
              <a:cs typeface="Times New Roman" pitchFamily="18" charset="0"/>
            </a:endParaRPr>
          </a:p>
          <a:p>
            <a:pPr lvl="1" algn="just"/>
            <a:r>
              <a:rPr lang="sr-Cyrl-RS" sz="2400" dirty="0">
                <a:latin typeface="Times New Roman" pitchFamily="18" charset="0"/>
                <a:cs typeface="Times New Roman" pitchFamily="18" charset="0"/>
              </a:rPr>
              <a:t>Пракса је да се спремају на маслацу, уместо на другим масноћама</a:t>
            </a:r>
          </a:p>
          <a:p>
            <a:pPr lvl="1" algn="just"/>
            <a:r>
              <a:rPr lang="sr-Cyrl-RS" sz="2400" dirty="0">
                <a:latin typeface="Times New Roman" pitchFamily="18" charset="0"/>
                <a:cs typeface="Times New Roman" pitchFamily="18" charset="0"/>
              </a:rPr>
              <a:t>Када је реч о услуживању ове врсте топлих предјела, најчешће се послужују са десертним прибором и искључиво на порцуланском тањиру </a:t>
            </a:r>
          </a:p>
        </p:txBody>
      </p:sp>
      <p:pic>
        <p:nvPicPr>
          <p:cNvPr id="5" name="Picture 4">
            <a:extLst>
              <a:ext uri="{FF2B5EF4-FFF2-40B4-BE49-F238E27FC236}">
                <a16:creationId xmlns:a16="http://schemas.microsoft.com/office/drawing/2014/main" id="{36E0B3D1-D894-78EF-A7E2-3507D362A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673617">
            <a:off x="6374192" y="4061278"/>
            <a:ext cx="2154662" cy="2872882"/>
          </a:xfrm>
          <a:prstGeom prst="rect">
            <a:avLst/>
          </a:prstGeom>
        </p:spPr>
      </p:pic>
      <p:pic>
        <p:nvPicPr>
          <p:cNvPr id="7" name="Picture 6">
            <a:extLst>
              <a:ext uri="{FF2B5EF4-FFF2-40B4-BE49-F238E27FC236}">
                <a16:creationId xmlns:a16="http://schemas.microsoft.com/office/drawing/2014/main" id="{454CE9C1-9263-F4E0-B807-869F507CD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235123">
            <a:off x="3627988" y="4363718"/>
            <a:ext cx="2031016" cy="2708021"/>
          </a:xfrm>
          <a:prstGeom prst="rect">
            <a:avLst/>
          </a:prstGeom>
        </p:spPr>
      </p:pic>
    </p:spTree>
    <p:extLst>
      <p:ext uri="{BB962C8B-B14F-4D97-AF65-F5344CB8AC3E}">
        <p14:creationId xmlns:p14="http://schemas.microsoft.com/office/powerpoint/2010/main" val="184550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AAA0-F5D2-A519-4F77-3843FF3E76E8}"/>
              </a:ext>
            </a:extLst>
          </p:cNvPr>
          <p:cNvSpPr>
            <a:spLocks noGrp="1"/>
          </p:cNvSpPr>
          <p:nvPr>
            <p:ph type="title"/>
          </p:nvPr>
        </p:nvSpPr>
        <p:spPr>
          <a:xfrm>
            <a:off x="457200" y="274638"/>
            <a:ext cx="7467600" cy="706090"/>
          </a:xfrm>
        </p:spPr>
        <p:txBody>
          <a:bodyPr/>
          <a:lstStyle/>
          <a:p>
            <a:r>
              <a:rPr lang="sr-Cyrl-RS" dirty="0"/>
              <a:t>Топла предјела од тестенина</a:t>
            </a:r>
            <a:endParaRPr lang="en-US" dirty="0"/>
          </a:p>
        </p:txBody>
      </p:sp>
      <p:sp>
        <p:nvSpPr>
          <p:cNvPr id="3" name="Content Placeholder 2"/>
          <p:cNvSpPr>
            <a:spLocks noGrp="1"/>
          </p:cNvSpPr>
          <p:nvPr>
            <p:ph sz="quarter" idx="1"/>
          </p:nvPr>
        </p:nvSpPr>
        <p:spPr>
          <a:xfrm>
            <a:off x="251520" y="1196752"/>
            <a:ext cx="8712968" cy="5472608"/>
          </a:xfrm>
        </p:spPr>
        <p:txBody>
          <a:bodyPr>
            <a:normAutofit lnSpcReduction="10000"/>
          </a:bodyPr>
          <a:lstStyle/>
          <a:p>
            <a:pPr algn="just"/>
            <a:r>
              <a:rPr lang="sr-Cyrl-RS" sz="2600" dirty="0">
                <a:latin typeface="Times New Roman" pitchFamily="18" charset="0"/>
                <a:cs typeface="Times New Roman" pitchFamily="18" charset="0"/>
              </a:rPr>
              <a:t>Шпагете, макарони, млинци, њоке, лазање </a:t>
            </a:r>
          </a:p>
          <a:p>
            <a:pPr algn="just"/>
            <a:r>
              <a:rPr lang="sr-Cyrl-RS" sz="2600" dirty="0">
                <a:latin typeface="Times New Roman" pitchFamily="18" charset="0"/>
                <a:cs typeface="Times New Roman" pitchFamily="18" charset="0"/>
              </a:rPr>
              <a:t>Гибанице</a:t>
            </a:r>
            <a:r>
              <a:rPr lang="sr-Latn-RS" sz="2600" dirty="0">
                <a:latin typeface="Times New Roman" pitchFamily="18" charset="0"/>
                <a:cs typeface="Times New Roman" pitchFamily="18" charset="0"/>
              </a:rPr>
              <a:t>. </a:t>
            </a:r>
          </a:p>
          <a:p>
            <a:pPr lvl="1" algn="just">
              <a:buFont typeface="Wingdings" pitchFamily="2" charset="2"/>
              <a:buChar char="Ø"/>
            </a:pPr>
            <a:endParaRPr lang="sr-Cyrl-RS" sz="2500" dirty="0">
              <a:latin typeface="Times New Roman" pitchFamily="18" charset="0"/>
              <a:cs typeface="Times New Roman" pitchFamily="18" charset="0"/>
            </a:endParaRPr>
          </a:p>
          <a:p>
            <a:pPr lvl="1" algn="just">
              <a:buFont typeface="Wingdings" pitchFamily="2" charset="2"/>
              <a:buChar char="Ø"/>
            </a:pPr>
            <a:r>
              <a:rPr lang="sr-Cyrl-RS" sz="2500" dirty="0">
                <a:latin typeface="Times New Roman" pitchFamily="18" charset="0"/>
                <a:cs typeface="Times New Roman" pitchFamily="18" charset="0"/>
              </a:rPr>
              <a:t>Тестенине се кувају у сланој кипућој води, не смеју бити прекуване, морају бити „</a:t>
            </a:r>
            <a:r>
              <a:rPr lang="sr-Latn-RS" sz="2500" dirty="0">
                <a:latin typeface="Times New Roman" pitchFamily="18" charset="0"/>
                <a:cs typeface="Times New Roman" pitchFamily="18" charset="0"/>
              </a:rPr>
              <a:t>al dente</a:t>
            </a:r>
            <a:r>
              <a:rPr lang="sr-Cyrl-RS" sz="2500" dirty="0">
                <a:latin typeface="Times New Roman" pitchFamily="18" charset="0"/>
                <a:cs typeface="Times New Roman" pitchFamily="18" charset="0"/>
              </a:rPr>
              <a:t>“</a:t>
            </a:r>
            <a:r>
              <a:rPr lang="sr-Latn-RS" sz="2500" dirty="0">
                <a:latin typeface="Times New Roman" pitchFamily="18" charset="0"/>
                <a:cs typeface="Times New Roman" pitchFamily="18" charset="0"/>
              </a:rPr>
              <a:t>. </a:t>
            </a:r>
          </a:p>
          <a:p>
            <a:pPr lvl="1" algn="just">
              <a:buFont typeface="Wingdings" pitchFamily="2" charset="2"/>
              <a:buChar char="Ø"/>
            </a:pPr>
            <a:r>
              <a:rPr lang="sr-Cyrl-RS" sz="2500" dirty="0">
                <a:latin typeface="Times New Roman" pitchFamily="18" charset="0"/>
                <a:cs typeface="Times New Roman" pitchFamily="18" charset="0"/>
              </a:rPr>
              <a:t>Након тога се процеде, исперу под млазом воде да се спере скроб који их слепљује</a:t>
            </a:r>
            <a:r>
              <a:rPr lang="sr-Latn-RS" sz="2500" dirty="0">
                <a:latin typeface="Times New Roman" pitchFamily="18" charset="0"/>
                <a:cs typeface="Times New Roman" pitchFamily="18" charset="0"/>
              </a:rPr>
              <a:t> </a:t>
            </a:r>
          </a:p>
          <a:p>
            <a:pPr lvl="1" algn="just">
              <a:buFont typeface="Wingdings" pitchFamily="2" charset="2"/>
              <a:buChar char="Ø"/>
            </a:pPr>
            <a:r>
              <a:rPr lang="sr-Cyrl-RS" sz="2500" dirty="0">
                <a:latin typeface="Times New Roman" pitchFamily="18" charset="0"/>
                <a:cs typeface="Times New Roman" pitchFamily="18" charset="0"/>
              </a:rPr>
              <a:t>Послужују се у загрејаним порцуланским или металним чинијама </a:t>
            </a:r>
          </a:p>
          <a:p>
            <a:pPr lvl="1" algn="just">
              <a:buFont typeface="Wingdings" pitchFamily="2" charset="2"/>
              <a:buChar char="Ø"/>
            </a:pPr>
            <a:r>
              <a:rPr lang="sr-Cyrl-RS" sz="2500" dirty="0">
                <a:latin typeface="Times New Roman" pitchFamily="18" charset="0"/>
                <a:cs typeface="Times New Roman" pitchFamily="18" charset="0"/>
              </a:rPr>
              <a:t>Преливају се одговарајућим сосом</a:t>
            </a:r>
          </a:p>
          <a:p>
            <a:pPr lvl="1" algn="just">
              <a:buFont typeface="Wingdings" pitchFamily="2" charset="2"/>
              <a:buChar char="Ø"/>
            </a:pPr>
            <a:endParaRPr lang="sr-Cyrl-RS" sz="2500" dirty="0">
              <a:latin typeface="Times New Roman" pitchFamily="18" charset="0"/>
              <a:cs typeface="Times New Roman" pitchFamily="18" charset="0"/>
            </a:endParaRPr>
          </a:p>
          <a:p>
            <a:pPr lvl="1" algn="just">
              <a:buFont typeface="Wingdings" pitchFamily="2" charset="2"/>
              <a:buChar char="Ø"/>
            </a:pPr>
            <a:r>
              <a:rPr lang="sr-Cyrl-RS" sz="2500" dirty="0">
                <a:latin typeface="Times New Roman" pitchFamily="18" charset="0"/>
                <a:cs typeface="Times New Roman" pitchFamily="18" charset="0"/>
              </a:rPr>
              <a:t>Рибани сир се увек служи поред, никад се не посипа преко порције </a:t>
            </a:r>
          </a:p>
          <a:p>
            <a:endParaRPr lang="sr-Latn-RS" dirty="0"/>
          </a:p>
        </p:txBody>
      </p:sp>
    </p:spTree>
    <p:extLst>
      <p:ext uri="{BB962C8B-B14F-4D97-AF65-F5344CB8AC3E}">
        <p14:creationId xmlns:p14="http://schemas.microsoft.com/office/powerpoint/2010/main" val="33408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103B-7E19-46D0-1CF7-A211EAAADBAE}"/>
              </a:ext>
            </a:extLst>
          </p:cNvPr>
          <p:cNvSpPr>
            <a:spLocks noGrp="1"/>
          </p:cNvSpPr>
          <p:nvPr>
            <p:ph type="title"/>
          </p:nvPr>
        </p:nvSpPr>
        <p:spPr>
          <a:xfrm>
            <a:off x="457200" y="274638"/>
            <a:ext cx="7643192" cy="706090"/>
          </a:xfrm>
          <a:solidFill>
            <a:schemeClr val="accent1">
              <a:lumMod val="40000"/>
              <a:lumOff val="60000"/>
            </a:schemeClr>
          </a:solidFill>
        </p:spPr>
        <p:txBody>
          <a:bodyPr/>
          <a:lstStyle/>
          <a:p>
            <a:pPr algn="ctr"/>
            <a:r>
              <a:rPr lang="sr-Cyrl-RS" dirty="0">
                <a:solidFill>
                  <a:schemeClr val="tx1"/>
                </a:solidFill>
              </a:rPr>
              <a:t>Предиспитне обавезе </a:t>
            </a:r>
            <a:endParaRPr lang="sr-Latn-RS" dirty="0">
              <a:solidFill>
                <a:schemeClr val="tx1"/>
              </a:solidFill>
            </a:endParaRPr>
          </a:p>
        </p:txBody>
      </p:sp>
      <p:sp>
        <p:nvSpPr>
          <p:cNvPr id="3" name="Content Placeholder 2">
            <a:extLst>
              <a:ext uri="{FF2B5EF4-FFF2-40B4-BE49-F238E27FC236}">
                <a16:creationId xmlns:a16="http://schemas.microsoft.com/office/drawing/2014/main" id="{22F9F8E1-39B2-59F2-5B94-13C3E3BDA588}"/>
              </a:ext>
            </a:extLst>
          </p:cNvPr>
          <p:cNvSpPr>
            <a:spLocks noGrp="1"/>
          </p:cNvSpPr>
          <p:nvPr>
            <p:ph sz="quarter" idx="1"/>
          </p:nvPr>
        </p:nvSpPr>
        <p:spPr>
          <a:xfrm>
            <a:off x="457200" y="1340768"/>
            <a:ext cx="5050904" cy="5133184"/>
          </a:xfrm>
          <a:solidFill>
            <a:schemeClr val="accent1">
              <a:lumMod val="40000"/>
              <a:lumOff val="60000"/>
            </a:schemeClr>
          </a:solidFill>
        </p:spPr>
        <p:txBody>
          <a:bodyPr/>
          <a:lstStyle/>
          <a:p>
            <a:pPr>
              <a:buFont typeface="Wingdings" panose="05000000000000000000" pitchFamily="2" charset="2"/>
              <a:buChar char="Ø"/>
            </a:pPr>
            <a:r>
              <a:rPr lang="ru-RU" dirty="0"/>
              <a:t>ПРЕДАВАЊА ДО 10 БОДОВА </a:t>
            </a:r>
          </a:p>
          <a:p>
            <a:pPr>
              <a:buFont typeface="Wingdings" panose="05000000000000000000" pitchFamily="2" charset="2"/>
              <a:buChar char="Ø"/>
            </a:pPr>
            <a:r>
              <a:rPr lang="ru-RU" dirty="0"/>
              <a:t>ВЕЖБЕ 20 БОДОВА </a:t>
            </a:r>
          </a:p>
          <a:p>
            <a:pPr>
              <a:buFont typeface="Wingdings" panose="05000000000000000000" pitchFamily="2" charset="2"/>
              <a:buChar char="Ø"/>
            </a:pPr>
            <a:r>
              <a:rPr lang="ru-RU" dirty="0"/>
              <a:t>СЕМИНАРСКИ РАД ДО 10 БОДОВА </a:t>
            </a:r>
          </a:p>
          <a:p>
            <a:pPr>
              <a:buFont typeface="Wingdings" panose="05000000000000000000" pitchFamily="2" charset="2"/>
              <a:buChar char="Ø"/>
            </a:pPr>
            <a:r>
              <a:rPr lang="ru-RU" dirty="0"/>
              <a:t>КОЛОКВИЈУМИ УКУПНО ДО 30 БОДОВА </a:t>
            </a:r>
          </a:p>
          <a:p>
            <a:pPr>
              <a:buFont typeface="Wingdings" panose="05000000000000000000" pitchFamily="2" charset="2"/>
              <a:buChar char="Ø"/>
            </a:pPr>
            <a:r>
              <a:rPr lang="ru-RU" dirty="0"/>
              <a:t>ИСПИТ ДО 30 БОДОВА</a:t>
            </a:r>
            <a:endParaRPr lang="sr-Latn-RS" dirty="0"/>
          </a:p>
        </p:txBody>
      </p:sp>
      <p:pic>
        <p:nvPicPr>
          <p:cNvPr id="5" name="Picture 4">
            <a:extLst>
              <a:ext uri="{FF2B5EF4-FFF2-40B4-BE49-F238E27FC236}">
                <a16:creationId xmlns:a16="http://schemas.microsoft.com/office/drawing/2014/main" id="{12F9B68D-2A60-73B4-DDFC-A999E0347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020778"/>
            <a:ext cx="3106688" cy="3100162"/>
          </a:xfrm>
          <a:prstGeom prst="rect">
            <a:avLst/>
          </a:prstGeom>
        </p:spPr>
      </p:pic>
      <p:pic>
        <p:nvPicPr>
          <p:cNvPr id="6" name="Picture 5">
            <a:extLst>
              <a:ext uri="{FF2B5EF4-FFF2-40B4-BE49-F238E27FC236}">
                <a16:creationId xmlns:a16="http://schemas.microsoft.com/office/drawing/2014/main" id="{3F551805-10FF-982B-979D-8FB603D6E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3" y="4120940"/>
            <a:ext cx="3106688" cy="2768256"/>
          </a:xfrm>
          <a:prstGeom prst="rect">
            <a:avLst/>
          </a:prstGeom>
        </p:spPr>
      </p:pic>
    </p:spTree>
    <p:extLst>
      <p:ext uri="{BB962C8B-B14F-4D97-AF65-F5344CB8AC3E}">
        <p14:creationId xmlns:p14="http://schemas.microsoft.com/office/powerpoint/2010/main" val="190290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260648"/>
            <a:ext cx="8208912" cy="6408712"/>
          </a:xfrm>
        </p:spPr>
        <p:txBody>
          <a:bodyPr/>
          <a:lstStyle/>
          <a:p>
            <a:pPr algn="just"/>
            <a:r>
              <a:rPr lang="sr-Cyrl-RS" sz="2800" b="1" i="1" u="sng" dirty="0">
                <a:latin typeface="Times New Roman" pitchFamily="18" charset="0"/>
                <a:cs typeface="Times New Roman" pitchFamily="18" charset="0"/>
              </a:rPr>
              <a:t>Топла предјела од меса</a:t>
            </a:r>
            <a:r>
              <a:rPr lang="sr-Latn-RS" sz="2800" dirty="0">
                <a:latin typeface="Times New Roman" pitchFamily="18" charset="0"/>
                <a:cs typeface="Times New Roman" pitchFamily="18" charset="0"/>
              </a:rPr>
              <a:t>– </a:t>
            </a:r>
            <a:r>
              <a:rPr lang="sr-Cyrl-RS" sz="2800" dirty="0">
                <a:latin typeface="Times New Roman" pitchFamily="18" charset="0"/>
                <a:cs typeface="Times New Roman" pitchFamily="18" charset="0"/>
              </a:rPr>
              <a:t>телећи рижото и виршле са сенфом</a:t>
            </a:r>
            <a:r>
              <a:rPr lang="sr-Latn-RS" sz="2800" dirty="0">
                <a:latin typeface="Times New Roman" pitchFamily="18" charset="0"/>
                <a:cs typeface="Times New Roman" pitchFamily="18" charset="0"/>
              </a:rPr>
              <a:t>;</a:t>
            </a:r>
          </a:p>
          <a:p>
            <a:pPr marL="0" indent="0" algn="just">
              <a:buNone/>
            </a:pPr>
            <a:endParaRPr lang="sr-Latn-RS" sz="1000" dirty="0">
              <a:latin typeface="Times New Roman" pitchFamily="18" charset="0"/>
              <a:cs typeface="Times New Roman" pitchFamily="18" charset="0"/>
            </a:endParaRPr>
          </a:p>
          <a:p>
            <a:pPr algn="just"/>
            <a:r>
              <a:rPr lang="sr-Cyrl-RS" sz="2800" b="1" i="1" u="sng" dirty="0">
                <a:latin typeface="Times New Roman" pitchFamily="18" charset="0"/>
                <a:cs typeface="Times New Roman" pitchFamily="18" charset="0"/>
              </a:rPr>
              <a:t>Топла предјела од поврћа</a:t>
            </a:r>
            <a:r>
              <a:rPr lang="sr-Latn-RS" sz="2800" dirty="0">
                <a:latin typeface="Times New Roman" pitchFamily="18" charset="0"/>
                <a:cs typeface="Times New Roman" pitchFamily="18" charset="0"/>
              </a:rPr>
              <a:t>– </a:t>
            </a:r>
            <a:r>
              <a:rPr lang="sr-Cyrl-RS" sz="2800" dirty="0">
                <a:latin typeface="Times New Roman" pitchFamily="18" charset="0"/>
                <a:cs typeface="Times New Roman" pitchFamily="18" charset="0"/>
              </a:rPr>
              <a:t>поховани патлиџан са тартар сосом, похована паприка пуњена сиром, шампињони на жару са сосом од гљива</a:t>
            </a:r>
          </a:p>
          <a:p>
            <a:pPr marL="0" indent="0" algn="just">
              <a:buNone/>
            </a:pPr>
            <a:endParaRPr lang="sr-Latn-RS" sz="600" dirty="0">
              <a:latin typeface="Times New Roman" pitchFamily="18" charset="0"/>
              <a:cs typeface="Times New Roman" pitchFamily="18" charset="0"/>
            </a:endParaRPr>
          </a:p>
          <a:p>
            <a:pPr algn="just"/>
            <a:r>
              <a:rPr lang="sr-Cyrl-RS" sz="2800" b="1" i="1" u="sng" dirty="0">
                <a:latin typeface="Times New Roman" pitchFamily="18" charset="0"/>
                <a:cs typeface="Times New Roman" pitchFamily="18" charset="0"/>
              </a:rPr>
              <a:t>Топла предјела ор риба и ракова</a:t>
            </a:r>
            <a:r>
              <a:rPr lang="sr-Latn-RS" sz="2800" dirty="0">
                <a:latin typeface="Times New Roman" pitchFamily="18" charset="0"/>
                <a:cs typeface="Times New Roman" pitchFamily="18" charset="0"/>
              </a:rPr>
              <a:t> – </a:t>
            </a:r>
            <a:r>
              <a:rPr lang="sr-Cyrl-RS" sz="2800" dirty="0">
                <a:latin typeface="Times New Roman" pitchFamily="18" charset="0"/>
                <a:cs typeface="Times New Roman" pitchFamily="18" charset="0"/>
              </a:rPr>
              <a:t>пржене сарделе</a:t>
            </a:r>
            <a:r>
              <a:rPr lang="sr-Latn-RS" sz="2800" dirty="0">
                <a:latin typeface="Times New Roman" pitchFamily="18" charset="0"/>
                <a:cs typeface="Times New Roman" pitchFamily="18" charset="0"/>
              </a:rPr>
              <a:t>, </a:t>
            </a:r>
            <a:r>
              <a:rPr lang="sr-Cyrl-RS" sz="2800" dirty="0">
                <a:latin typeface="Times New Roman" pitchFamily="18" charset="0"/>
                <a:cs typeface="Times New Roman" pitchFamily="18" charset="0"/>
              </a:rPr>
              <a:t>шкампи на ражњићу</a:t>
            </a:r>
            <a:r>
              <a:rPr lang="sr-Latn-RS" sz="2800" dirty="0">
                <a:latin typeface="Times New Roman" pitchFamily="18" charset="0"/>
                <a:cs typeface="Times New Roman" pitchFamily="18" charset="0"/>
              </a:rPr>
              <a:t>, </a:t>
            </a:r>
            <a:r>
              <a:rPr lang="sr-Cyrl-RS" sz="2800" dirty="0">
                <a:latin typeface="Times New Roman" pitchFamily="18" charset="0"/>
                <a:cs typeface="Times New Roman" pitchFamily="18" charset="0"/>
              </a:rPr>
              <a:t>пржене лигњ</a:t>
            </a:r>
            <a:r>
              <a:rPr lang="sr-Latn-RS" sz="2800" dirty="0">
                <a:latin typeface="Times New Roman" pitchFamily="18" charset="0"/>
                <a:cs typeface="Times New Roman" pitchFamily="18" charset="0"/>
              </a:rPr>
              <a:t>e.</a:t>
            </a:r>
          </a:p>
          <a:p>
            <a:endParaRPr lang="sr-Latn-RS" dirty="0"/>
          </a:p>
        </p:txBody>
      </p:sp>
      <p:pic>
        <p:nvPicPr>
          <p:cNvPr id="4098" name="Picture 2" descr="Image result for teleći riž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078016"/>
            <a:ext cx="2825896" cy="17799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ohovani patlidža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707142"/>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škampi na ražnjić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3" y="4104801"/>
            <a:ext cx="2484276" cy="18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8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41D9-74CB-9CBF-ECF5-C18FEF1C8EA5}"/>
              </a:ext>
            </a:extLst>
          </p:cNvPr>
          <p:cNvSpPr>
            <a:spLocks noGrp="1"/>
          </p:cNvSpPr>
          <p:nvPr>
            <p:ph type="title"/>
          </p:nvPr>
        </p:nvSpPr>
        <p:spPr>
          <a:xfrm>
            <a:off x="457200" y="82729"/>
            <a:ext cx="7467600" cy="897999"/>
          </a:xfrm>
          <a:solidFill>
            <a:schemeClr val="accent1">
              <a:lumMod val="60000"/>
              <a:lumOff val="40000"/>
            </a:schemeClr>
          </a:solidFill>
          <a:ln>
            <a:solidFill>
              <a:schemeClr val="accent3">
                <a:lumMod val="75000"/>
              </a:schemeClr>
            </a:solidFill>
          </a:ln>
        </p:spPr>
        <p:txBody>
          <a:bodyPr>
            <a:normAutofit/>
          </a:bodyPr>
          <a:lstStyle/>
          <a:p>
            <a:pPr algn="ctr"/>
            <a:r>
              <a:rPr lang="sr-Cyrl-RS" sz="3600" dirty="0"/>
              <a:t>Важнији датуми</a:t>
            </a:r>
            <a:endParaRPr lang="sr-Latn-RS" sz="3600" dirty="0"/>
          </a:p>
        </p:txBody>
      </p:sp>
      <p:pic>
        <p:nvPicPr>
          <p:cNvPr id="4" name="Content Placeholder 3">
            <a:extLst>
              <a:ext uri="{FF2B5EF4-FFF2-40B4-BE49-F238E27FC236}">
                <a16:creationId xmlns:a16="http://schemas.microsoft.com/office/drawing/2014/main" id="{0A3B3789-4DC4-135E-E66B-EDCDFABFF85D}"/>
              </a:ext>
            </a:extLst>
          </p:cNvPr>
          <p:cNvPicPr>
            <a:picLocks noGrp="1" noChangeAspect="1"/>
          </p:cNvPicPr>
          <p:nvPr>
            <p:ph sz="quarter" idx="1"/>
          </p:nvPr>
        </p:nvPicPr>
        <p:blipFill>
          <a:blip r:embed="rId2"/>
          <a:stretch>
            <a:fillRect/>
          </a:stretch>
        </p:blipFill>
        <p:spPr>
          <a:xfrm>
            <a:off x="12462" y="1412776"/>
            <a:ext cx="7223834" cy="5661248"/>
          </a:xfrm>
          <a:prstGeom prst="rect">
            <a:avLst/>
          </a:prstGeom>
        </p:spPr>
      </p:pic>
      <p:sp>
        <p:nvSpPr>
          <p:cNvPr id="5" name="Title 1">
            <a:extLst>
              <a:ext uri="{FF2B5EF4-FFF2-40B4-BE49-F238E27FC236}">
                <a16:creationId xmlns:a16="http://schemas.microsoft.com/office/drawing/2014/main" id="{1041B6B9-21AE-1C14-0074-CF8A0A12C965}"/>
              </a:ext>
            </a:extLst>
          </p:cNvPr>
          <p:cNvSpPr txBox="1">
            <a:spLocks/>
          </p:cNvSpPr>
          <p:nvPr/>
        </p:nvSpPr>
        <p:spPr>
          <a:xfrm>
            <a:off x="2771800" y="2780928"/>
            <a:ext cx="3168352" cy="849377"/>
          </a:xfrm>
          <a:prstGeom prst="rect">
            <a:avLst/>
          </a:prstGeom>
        </p:spPr>
        <p:txBody>
          <a:bodyPr vert="horz" anchor="b">
            <a:normAutofit fontScale="67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sr-Cyrl-RS" b="1" dirty="0"/>
              <a:t>СЕМИНАРСКИ РАД</a:t>
            </a:r>
          </a:p>
          <a:p>
            <a:pPr algn="ctr"/>
            <a:r>
              <a:rPr lang="sr-Cyrl-RS" b="1" dirty="0"/>
              <a:t>0</a:t>
            </a:r>
            <a:r>
              <a:rPr lang="en-US" b="1" dirty="0"/>
              <a:t>1</a:t>
            </a:r>
            <a:r>
              <a:rPr lang="sr-Cyrl-RS" b="1" dirty="0"/>
              <a:t>.04.2024. </a:t>
            </a:r>
            <a:endParaRPr lang="sr-Latn-RS" b="1" dirty="0"/>
          </a:p>
        </p:txBody>
      </p:sp>
      <p:sp>
        <p:nvSpPr>
          <p:cNvPr id="6" name="Thought Bubble: Cloud 5">
            <a:extLst>
              <a:ext uri="{FF2B5EF4-FFF2-40B4-BE49-F238E27FC236}">
                <a16:creationId xmlns:a16="http://schemas.microsoft.com/office/drawing/2014/main" id="{22BCC4B4-EC7F-2999-597B-404BE2EB477C}"/>
              </a:ext>
            </a:extLst>
          </p:cNvPr>
          <p:cNvSpPr/>
          <p:nvPr/>
        </p:nvSpPr>
        <p:spPr>
          <a:xfrm>
            <a:off x="-17480" y="845542"/>
            <a:ext cx="3369420" cy="2351315"/>
          </a:xfrm>
          <a:prstGeom prst="cloud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2400" dirty="0"/>
              <a:t>1.Колоквијум</a:t>
            </a:r>
          </a:p>
          <a:p>
            <a:pPr algn="ctr"/>
            <a:endParaRPr lang="sr-Cyrl-RS" sz="2400" dirty="0"/>
          </a:p>
          <a:p>
            <a:pPr algn="ctr"/>
            <a:r>
              <a:rPr lang="sr-Cyrl-RS" sz="2400" dirty="0"/>
              <a:t>12.03.2024.</a:t>
            </a:r>
            <a:endParaRPr lang="sr-Latn-RS" sz="2400" dirty="0"/>
          </a:p>
        </p:txBody>
      </p:sp>
      <p:sp>
        <p:nvSpPr>
          <p:cNvPr id="7" name="Thought Bubble: Cloud 6">
            <a:extLst>
              <a:ext uri="{FF2B5EF4-FFF2-40B4-BE49-F238E27FC236}">
                <a16:creationId xmlns:a16="http://schemas.microsoft.com/office/drawing/2014/main" id="{A1DC701F-0482-F54C-5892-88E86C3F8FE0}"/>
              </a:ext>
            </a:extLst>
          </p:cNvPr>
          <p:cNvSpPr/>
          <p:nvPr/>
        </p:nvSpPr>
        <p:spPr>
          <a:xfrm>
            <a:off x="5508104" y="832235"/>
            <a:ext cx="3672409" cy="2351315"/>
          </a:xfrm>
          <a:prstGeom prst="cloud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2400" dirty="0"/>
              <a:t>2.Колоквијум</a:t>
            </a:r>
          </a:p>
          <a:p>
            <a:pPr algn="ctr"/>
            <a:r>
              <a:rPr lang="sr-Cyrl-RS" sz="2400" dirty="0"/>
              <a:t>16.04.2024.</a:t>
            </a:r>
          </a:p>
          <a:p>
            <a:pPr algn="ctr"/>
            <a:endParaRPr lang="sr-Latn-RS" sz="2000" dirty="0"/>
          </a:p>
        </p:txBody>
      </p:sp>
      <p:sp>
        <p:nvSpPr>
          <p:cNvPr id="8" name="Thought Bubble: Cloud 7">
            <a:extLst>
              <a:ext uri="{FF2B5EF4-FFF2-40B4-BE49-F238E27FC236}">
                <a16:creationId xmlns:a16="http://schemas.microsoft.com/office/drawing/2014/main" id="{5D6E264C-73B4-825C-41F2-BBB07851DA24}"/>
              </a:ext>
            </a:extLst>
          </p:cNvPr>
          <p:cNvSpPr/>
          <p:nvPr/>
        </p:nvSpPr>
        <p:spPr>
          <a:xfrm>
            <a:off x="4572000" y="3933056"/>
            <a:ext cx="3835219" cy="2351315"/>
          </a:xfrm>
          <a:prstGeom prst="cloud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2800" dirty="0"/>
              <a:t>3.Колоквијум</a:t>
            </a:r>
          </a:p>
          <a:p>
            <a:pPr algn="ctr"/>
            <a:r>
              <a:rPr lang="sr-Cyrl-RS" sz="2800" dirty="0"/>
              <a:t>14.05.2024.</a:t>
            </a:r>
          </a:p>
          <a:p>
            <a:pPr algn="ctr"/>
            <a:endParaRPr lang="sr-Latn-RS" sz="2800" dirty="0"/>
          </a:p>
        </p:txBody>
      </p:sp>
    </p:spTree>
    <p:extLst>
      <p:ext uri="{BB962C8B-B14F-4D97-AF65-F5344CB8AC3E}">
        <p14:creationId xmlns:p14="http://schemas.microsoft.com/office/powerpoint/2010/main" val="416293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08A4-BC55-9C9A-05D2-1BF5691DA7C1}"/>
              </a:ext>
            </a:extLst>
          </p:cNvPr>
          <p:cNvSpPr>
            <a:spLocks noGrp="1"/>
          </p:cNvSpPr>
          <p:nvPr>
            <p:ph type="title"/>
          </p:nvPr>
        </p:nvSpPr>
        <p:spPr>
          <a:xfrm>
            <a:off x="457200" y="274638"/>
            <a:ext cx="7467600" cy="418058"/>
          </a:xfrm>
        </p:spPr>
        <p:txBody>
          <a:bodyPr>
            <a:normAutofit fontScale="90000"/>
          </a:bodyPr>
          <a:lstStyle/>
          <a:p>
            <a:r>
              <a:rPr lang="sr-Latn-RS" dirty="0"/>
              <a:t>Teme</a:t>
            </a:r>
          </a:p>
        </p:txBody>
      </p:sp>
      <p:sp>
        <p:nvSpPr>
          <p:cNvPr id="3" name="Content Placeholder 2">
            <a:extLst>
              <a:ext uri="{FF2B5EF4-FFF2-40B4-BE49-F238E27FC236}">
                <a16:creationId xmlns:a16="http://schemas.microsoft.com/office/drawing/2014/main" id="{7C6310ED-2481-3FC5-B4D4-6F78C0951598}"/>
              </a:ext>
            </a:extLst>
          </p:cNvPr>
          <p:cNvSpPr>
            <a:spLocks noGrp="1"/>
          </p:cNvSpPr>
          <p:nvPr>
            <p:ph sz="quarter" idx="1"/>
          </p:nvPr>
        </p:nvSpPr>
        <p:spPr>
          <a:xfrm>
            <a:off x="251520" y="764704"/>
            <a:ext cx="8435280" cy="5976664"/>
          </a:xfrm>
        </p:spPr>
        <p:txBody>
          <a:bodyPr>
            <a:normAutofit fontScale="85000" lnSpcReduction="10000"/>
          </a:bodyPr>
          <a:lstStyle/>
          <a:p>
            <a:r>
              <a:rPr lang="ru-RU" dirty="0"/>
              <a:t>Хладна и топла предјела у гастрономској понуди.</a:t>
            </a:r>
            <a:endParaRPr lang="sr-Latn-RS" dirty="0"/>
          </a:p>
          <a:p>
            <a:r>
              <a:rPr lang="ru-RU" dirty="0"/>
              <a:t>Употреба јаја и гушчије џигерице у изради специјалних предјела. </a:t>
            </a:r>
            <a:endParaRPr lang="sr-Latn-RS" dirty="0"/>
          </a:p>
          <a:p>
            <a:r>
              <a:rPr lang="ru-RU" dirty="0"/>
              <a:t>Тартуфи, значај и примена у гастрономији. </a:t>
            </a:r>
            <a:endParaRPr lang="sr-Latn-RS" dirty="0"/>
          </a:p>
          <a:p>
            <a:r>
              <a:rPr lang="ru-RU" dirty="0"/>
              <a:t>Појам, дефинисање и подела супа. </a:t>
            </a:r>
            <a:endParaRPr lang="sr-Latn-RS" dirty="0"/>
          </a:p>
          <a:p>
            <a:r>
              <a:rPr lang="ru-RU" dirty="0"/>
              <a:t>Додаци за супе и њихова израда. </a:t>
            </a:r>
            <a:endParaRPr lang="sr-Latn-RS" dirty="0"/>
          </a:p>
          <a:p>
            <a:r>
              <a:rPr lang="ru-RU" dirty="0"/>
              <a:t>Употреба рибљег меса у гастрономији и његове карактеристике. </a:t>
            </a:r>
            <a:endParaRPr lang="sr-Latn-RS" dirty="0"/>
          </a:p>
          <a:p>
            <a:r>
              <a:rPr lang="ru-RU" dirty="0"/>
              <a:t>Сладководне и морске рибе, поделе и примена. </a:t>
            </a:r>
            <a:endParaRPr lang="sr-Latn-RS" dirty="0"/>
          </a:p>
          <a:p>
            <a:r>
              <a:rPr lang="ru-RU" dirty="0"/>
              <a:t>Основне карактеристике ракова и њихова употреба у гастроном. </a:t>
            </a:r>
            <a:endParaRPr lang="sr-Latn-RS" dirty="0"/>
          </a:p>
          <a:p>
            <a:r>
              <a:rPr lang="ru-RU" dirty="0"/>
              <a:t>Месо шкољки и употреба у гастрономији. </a:t>
            </a:r>
            <a:endParaRPr lang="sr-Latn-RS" dirty="0"/>
          </a:p>
          <a:p>
            <a:r>
              <a:rPr lang="ru-RU" dirty="0"/>
              <a:t>Мекушци и морска дивљач. </a:t>
            </a:r>
            <a:endParaRPr lang="sr-Latn-RS" dirty="0"/>
          </a:p>
          <a:p>
            <a:r>
              <a:rPr lang="ru-RU" dirty="0"/>
              <a:t>Месо пужева и водоземаца и њихова гастрономска употреба. </a:t>
            </a:r>
            <a:endParaRPr lang="sr-Latn-RS" dirty="0"/>
          </a:p>
          <a:p>
            <a:r>
              <a:rPr lang="ru-RU" dirty="0"/>
              <a:t>Дивљач у гастрономији. </a:t>
            </a:r>
            <a:endParaRPr lang="sr-Latn-RS" dirty="0"/>
          </a:p>
          <a:p>
            <a:r>
              <a:rPr lang="ru-RU" dirty="0"/>
              <a:t>Месо пернате и длакаве дивљачи. </a:t>
            </a:r>
            <a:endParaRPr lang="sr-Latn-RS" dirty="0"/>
          </a:p>
          <a:p>
            <a:r>
              <a:rPr lang="ru-RU" dirty="0"/>
              <a:t>Салате у гастрономској понуди . </a:t>
            </a:r>
            <a:endParaRPr lang="sr-Latn-RS" dirty="0"/>
          </a:p>
          <a:p>
            <a:r>
              <a:rPr lang="ru-RU" dirty="0"/>
              <a:t>Мали залогаји „finger food“. </a:t>
            </a:r>
            <a:endParaRPr lang="sr-Latn-RS" dirty="0"/>
          </a:p>
        </p:txBody>
      </p:sp>
    </p:spTree>
    <p:extLst>
      <p:ext uri="{BB962C8B-B14F-4D97-AF65-F5344CB8AC3E}">
        <p14:creationId xmlns:p14="http://schemas.microsoft.com/office/powerpoint/2010/main" val="123786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19" y="2745166"/>
            <a:ext cx="7066191" cy="1187890"/>
          </a:xfrm>
          <a:solidFill>
            <a:schemeClr val="accent1">
              <a:lumMod val="20000"/>
              <a:lumOff val="80000"/>
            </a:schemeClr>
          </a:solidFill>
        </p:spPr>
        <p:txBody>
          <a:bodyPr anchor="ctr">
            <a:normAutofit fontScale="90000"/>
          </a:bodyPr>
          <a:lstStyle/>
          <a:p>
            <a:pPr algn="ctr"/>
            <a:br>
              <a:rPr lang="en-US" dirty="0"/>
            </a:br>
            <a:r>
              <a:rPr lang="sr-Cyrl-RS" sz="6000" dirty="0">
                <a:solidFill>
                  <a:schemeClr val="accent1">
                    <a:lumMod val="75000"/>
                  </a:schemeClr>
                </a:solidFill>
                <a:latin typeface="Times New Roman" pitchFamily="18" charset="0"/>
                <a:cs typeface="Times New Roman" pitchFamily="18" charset="0"/>
              </a:rPr>
              <a:t>Предјела</a:t>
            </a:r>
            <a:br>
              <a:rPr lang="sr-Latn-RS" sz="4000" dirty="0">
                <a:solidFill>
                  <a:schemeClr val="accent1">
                    <a:lumMod val="75000"/>
                  </a:schemeClr>
                </a:solidFill>
              </a:rPr>
            </a:br>
            <a:endParaRPr lang="sr-Latn-RS" sz="4000" dirty="0">
              <a:solidFill>
                <a:schemeClr val="accent1">
                  <a:lumMod val="75000"/>
                </a:schemeClr>
              </a:solidFill>
            </a:endParaRPr>
          </a:p>
        </p:txBody>
      </p:sp>
      <p:pic>
        <p:nvPicPr>
          <p:cNvPr id="8" name="Picture 7">
            <a:extLst>
              <a:ext uri="{FF2B5EF4-FFF2-40B4-BE49-F238E27FC236}">
                <a16:creationId xmlns:a16="http://schemas.microsoft.com/office/drawing/2014/main" id="{8349B678-6077-A07C-8BB5-6EA19C5B7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9" y="3933056"/>
            <a:ext cx="9144000" cy="2915254"/>
          </a:xfrm>
          <a:prstGeom prst="rect">
            <a:avLst/>
          </a:prstGeom>
        </p:spPr>
      </p:pic>
      <p:pic>
        <p:nvPicPr>
          <p:cNvPr id="10" name="Picture 9">
            <a:extLst>
              <a:ext uri="{FF2B5EF4-FFF2-40B4-BE49-F238E27FC236}">
                <a16:creationId xmlns:a16="http://schemas.microsoft.com/office/drawing/2014/main" id="{D5508EC9-FD10-48B7-485E-54BCE3714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904"/>
            <a:ext cx="3563888" cy="3968960"/>
          </a:xfrm>
          <a:prstGeom prst="rect">
            <a:avLst/>
          </a:prstGeom>
        </p:spPr>
      </p:pic>
      <p:pic>
        <p:nvPicPr>
          <p:cNvPr id="12" name="Picture 11">
            <a:extLst>
              <a:ext uri="{FF2B5EF4-FFF2-40B4-BE49-F238E27FC236}">
                <a16:creationId xmlns:a16="http://schemas.microsoft.com/office/drawing/2014/main" id="{686CB4AF-A583-AC84-9636-A3B35030F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35904"/>
            <a:ext cx="2434312" cy="2772233"/>
          </a:xfrm>
          <a:prstGeom prst="rect">
            <a:avLst/>
          </a:prstGeom>
        </p:spPr>
      </p:pic>
      <p:pic>
        <p:nvPicPr>
          <p:cNvPr id="14" name="Picture 13">
            <a:extLst>
              <a:ext uri="{FF2B5EF4-FFF2-40B4-BE49-F238E27FC236}">
                <a16:creationId xmlns:a16="http://schemas.microsoft.com/office/drawing/2014/main" id="{2499D925-D742-0B94-F7CF-EBF5817971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8200" y="-35904"/>
            <a:ext cx="3145801" cy="2781070"/>
          </a:xfrm>
          <a:prstGeom prst="rect">
            <a:avLst/>
          </a:prstGeom>
        </p:spPr>
      </p:pic>
    </p:spTree>
    <p:extLst>
      <p:ext uri="{BB962C8B-B14F-4D97-AF65-F5344CB8AC3E}">
        <p14:creationId xmlns:p14="http://schemas.microsoft.com/office/powerpoint/2010/main" val="306956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31AC-5A2B-1B5B-7B85-06327061604F}"/>
              </a:ext>
            </a:extLst>
          </p:cNvPr>
          <p:cNvSpPr>
            <a:spLocks noGrp="1"/>
          </p:cNvSpPr>
          <p:nvPr>
            <p:ph type="title"/>
          </p:nvPr>
        </p:nvSpPr>
        <p:spPr>
          <a:xfrm>
            <a:off x="457200" y="274638"/>
            <a:ext cx="7467600" cy="706090"/>
          </a:xfrm>
        </p:spPr>
        <p:txBody>
          <a:bodyPr/>
          <a:lstStyle/>
          <a:p>
            <a:r>
              <a:rPr lang="sr-Cyrl-RS" dirty="0"/>
              <a:t>Предјела</a:t>
            </a:r>
            <a:endParaRPr lang="sr-Latn-RS" dirty="0"/>
          </a:p>
        </p:txBody>
      </p:sp>
      <p:sp>
        <p:nvSpPr>
          <p:cNvPr id="3" name="Content Placeholder 2">
            <a:extLst>
              <a:ext uri="{FF2B5EF4-FFF2-40B4-BE49-F238E27FC236}">
                <a16:creationId xmlns:a16="http://schemas.microsoft.com/office/drawing/2014/main" id="{3EE61035-C984-F160-520B-0941AFB5AD15}"/>
              </a:ext>
            </a:extLst>
          </p:cNvPr>
          <p:cNvSpPr>
            <a:spLocks noGrp="1"/>
          </p:cNvSpPr>
          <p:nvPr>
            <p:ph sz="quarter" idx="1"/>
          </p:nvPr>
        </p:nvSpPr>
        <p:spPr>
          <a:xfrm>
            <a:off x="251520" y="1124744"/>
            <a:ext cx="8136904" cy="4989168"/>
          </a:xfrm>
        </p:spPr>
        <p:txBody>
          <a:bodyPr>
            <a:noAutofit/>
          </a:bodyPr>
          <a:lstStyle/>
          <a:p>
            <a:r>
              <a:rPr lang="sr-Cyrl-RS" sz="2800" dirty="0"/>
              <a:t>Предјела су мала јела припремљена од разних животних намирница. </a:t>
            </a:r>
          </a:p>
          <a:p>
            <a:r>
              <a:rPr lang="sr-Cyrl-RS" sz="2800" dirty="0"/>
              <a:t>Она су увод у ручак и вечеру. </a:t>
            </a:r>
          </a:p>
          <a:p>
            <a:r>
              <a:rPr lang="sr-Cyrl-RS" sz="2800" dirty="0"/>
              <a:t>Представљају саставни део менија, како по саставу тако и по конструкцији </a:t>
            </a:r>
          </a:p>
          <a:p>
            <a:endParaRPr lang="sr-Cyrl-RS" sz="2800" dirty="0"/>
          </a:p>
          <a:p>
            <a:r>
              <a:rPr lang="sr-Cyrl-RS" sz="2800" dirty="0"/>
              <a:t>Предјела своју револуцију доживљавају за време Луја Х</a:t>
            </a:r>
            <a:r>
              <a:rPr lang="sr-Latn-RS" sz="2800" dirty="0"/>
              <a:t>IV</a:t>
            </a:r>
            <a:endParaRPr lang="sr-Cyrl-RS" sz="2800" dirty="0"/>
          </a:p>
          <a:p>
            <a:r>
              <a:rPr lang="ru-RU" sz="2800" dirty="0"/>
              <a:t>Buffet je свакако синоним за најзахтевнији угоститељски оброк „Хладан бифе“ (француски, руски, интеграл</a:t>
            </a:r>
            <a:r>
              <a:rPr lang="sr-Cyrl-RS" sz="2800" dirty="0"/>
              <a:t>)</a:t>
            </a:r>
            <a:endParaRPr lang="sr-Latn-RS" sz="2800" dirty="0"/>
          </a:p>
        </p:txBody>
      </p:sp>
    </p:spTree>
    <p:extLst>
      <p:ext uri="{BB962C8B-B14F-4D97-AF65-F5344CB8AC3E}">
        <p14:creationId xmlns:p14="http://schemas.microsoft.com/office/powerpoint/2010/main" val="115982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552728"/>
          </a:xfrm>
        </p:spPr>
        <p:txBody>
          <a:bodyPr>
            <a:noAutofit/>
          </a:bodyPr>
          <a:lstStyle/>
          <a:p>
            <a:pPr marL="0" indent="0" algn="just">
              <a:buNone/>
            </a:pPr>
            <a:r>
              <a:rPr lang="sr-Cyrl-RS" sz="3200" b="1" dirty="0">
                <a:latin typeface="+mj-lt"/>
                <a:cs typeface="Times New Roman" pitchFamily="18" charset="0"/>
              </a:rPr>
              <a:t>Предјело треба да одговара одређеним критеријумима</a:t>
            </a:r>
            <a:r>
              <a:rPr lang="sr-Latn-RS" sz="3200" b="1" dirty="0">
                <a:latin typeface="+mj-lt"/>
                <a:cs typeface="Times New Roman" pitchFamily="18" charset="0"/>
              </a:rPr>
              <a:t>:</a:t>
            </a:r>
            <a:endParaRPr lang="sr-Latn-RS" sz="3200" dirty="0">
              <a:latin typeface="+mj-lt"/>
              <a:cs typeface="Times New Roman" pitchFamily="18" charset="0"/>
            </a:endParaRPr>
          </a:p>
          <a:p>
            <a:pPr lvl="0" algn="just"/>
            <a:r>
              <a:rPr lang="sr-Cyrl-RS" sz="3200" b="1" dirty="0">
                <a:solidFill>
                  <a:srgbClr val="FF0000"/>
                </a:solidFill>
                <a:latin typeface="+mj-lt"/>
                <a:cs typeface="Times New Roman" pitchFamily="18" charset="0"/>
              </a:rPr>
              <a:t>Да довољно утиче на госта</a:t>
            </a:r>
            <a:r>
              <a:rPr lang="sr-Latn-RS" sz="3200" dirty="0">
                <a:latin typeface="+mj-lt"/>
                <a:cs typeface="Times New Roman" pitchFamily="18" charset="0"/>
              </a:rPr>
              <a:t>– </a:t>
            </a:r>
            <a:r>
              <a:rPr lang="sr-Cyrl-RS" sz="3200" dirty="0">
                <a:latin typeface="+mj-lt"/>
                <a:cs typeface="Times New Roman" pitchFamily="18" charset="0"/>
              </a:rPr>
              <a:t>Прво јело које је као увод не треба ни да засени ни да доминира над главним јелом</a:t>
            </a:r>
            <a:r>
              <a:rPr lang="sr-Latn-RS" sz="3200" dirty="0">
                <a:latin typeface="+mj-lt"/>
                <a:cs typeface="Times New Roman" pitchFamily="18" charset="0"/>
              </a:rPr>
              <a:t>;</a:t>
            </a:r>
          </a:p>
          <a:p>
            <a:pPr lvl="0" algn="just"/>
            <a:r>
              <a:rPr lang="sr-Cyrl-RS" sz="3200" b="1" dirty="0">
                <a:solidFill>
                  <a:srgbClr val="7030A0"/>
                </a:solidFill>
                <a:latin typeface="+mj-lt"/>
                <a:cs typeface="Times New Roman" pitchFamily="18" charset="0"/>
              </a:rPr>
              <a:t>Да буде у савршеном складу са наредним јелом </a:t>
            </a:r>
            <a:r>
              <a:rPr lang="sr-Latn-RS" sz="3200" dirty="0">
                <a:latin typeface="+mj-lt"/>
                <a:cs typeface="Times New Roman" pitchFamily="18" charset="0"/>
              </a:rPr>
              <a:t>– </a:t>
            </a:r>
            <a:r>
              <a:rPr lang="sr-Cyrl-RS" sz="3200" dirty="0">
                <a:latin typeface="+mj-lt"/>
                <a:cs typeface="Times New Roman" pitchFamily="18" charset="0"/>
              </a:rPr>
              <a:t>појам префињености, вредности, квалитета укуса</a:t>
            </a:r>
            <a:r>
              <a:rPr lang="sr-Latn-RS" sz="3200" dirty="0">
                <a:latin typeface="+mj-lt"/>
                <a:cs typeface="Times New Roman" pitchFamily="18" charset="0"/>
              </a:rPr>
              <a:t>;</a:t>
            </a:r>
          </a:p>
          <a:p>
            <a:pPr lvl="0" algn="just"/>
            <a:r>
              <a:rPr lang="sr-Cyrl-RS" sz="3200" b="1" dirty="0">
                <a:solidFill>
                  <a:srgbClr val="C00000"/>
                </a:solidFill>
                <a:latin typeface="+mj-lt"/>
                <a:cs typeface="Times New Roman" pitchFamily="18" charset="0"/>
              </a:rPr>
              <a:t>Да отвара апетит </a:t>
            </a:r>
            <a:r>
              <a:rPr lang="sr-Latn-RS" sz="3200" dirty="0">
                <a:latin typeface="+mj-lt"/>
                <a:cs typeface="Times New Roman" pitchFamily="18" charset="0"/>
              </a:rPr>
              <a:t>– </a:t>
            </a:r>
            <a:r>
              <a:rPr lang="sr-Cyrl-RS" sz="3200" dirty="0">
                <a:latin typeface="+mj-lt"/>
                <a:cs typeface="Times New Roman" pitchFamily="18" charset="0"/>
              </a:rPr>
              <a:t>велика разноликост састојака, боја и облика јела</a:t>
            </a:r>
            <a:r>
              <a:rPr lang="sr-Latn-RS" sz="3200" dirty="0">
                <a:latin typeface="+mj-lt"/>
                <a:cs typeface="Times New Roman" pitchFamily="18" charset="0"/>
              </a:rPr>
              <a:t>;</a:t>
            </a:r>
          </a:p>
          <a:p>
            <a:pPr lvl="0" algn="just"/>
            <a:r>
              <a:rPr lang="sr-Cyrl-RS" sz="3200" b="1" dirty="0">
                <a:solidFill>
                  <a:srgbClr val="00B050"/>
                </a:solidFill>
                <a:latin typeface="+mj-lt"/>
                <a:cs typeface="Times New Roman" pitchFamily="18" charset="0"/>
              </a:rPr>
              <a:t>Да допринесе стрпљивости званица</a:t>
            </a:r>
            <a:r>
              <a:rPr lang="sr-Latn-RS" sz="3200" b="1" dirty="0">
                <a:latin typeface="+mj-lt"/>
                <a:cs typeface="Times New Roman" pitchFamily="18" charset="0"/>
              </a:rPr>
              <a:t> </a:t>
            </a:r>
            <a:r>
              <a:rPr lang="sr-Latn-RS" sz="3200" dirty="0">
                <a:latin typeface="+mj-lt"/>
                <a:cs typeface="Times New Roman" pitchFamily="18" charset="0"/>
              </a:rPr>
              <a:t>– </a:t>
            </a:r>
            <a:r>
              <a:rPr lang="sr-Cyrl-RS" sz="3200" dirty="0">
                <a:latin typeface="+mj-lt"/>
                <a:cs typeface="Times New Roman" pitchFamily="18" charset="0"/>
              </a:rPr>
              <a:t>док чекају главно јело</a:t>
            </a:r>
            <a:r>
              <a:rPr lang="sr-Latn-RS" sz="3200" dirty="0">
                <a:latin typeface="+mj-lt"/>
                <a:cs typeface="Times New Roman" pitchFamily="18" charset="0"/>
              </a:rPr>
              <a:t>.</a:t>
            </a:r>
          </a:p>
          <a:p>
            <a:pPr algn="just"/>
            <a:endParaRPr lang="sr-Latn-RS" sz="3200" dirty="0">
              <a:latin typeface="Times New Roman" pitchFamily="18" charset="0"/>
              <a:cs typeface="Times New Roman" pitchFamily="18" charset="0"/>
            </a:endParaRPr>
          </a:p>
        </p:txBody>
      </p:sp>
    </p:spTree>
    <p:extLst>
      <p:ext uri="{BB962C8B-B14F-4D97-AF65-F5344CB8AC3E}">
        <p14:creationId xmlns:p14="http://schemas.microsoft.com/office/powerpoint/2010/main" val="4085350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892</TotalTime>
  <Words>2674</Words>
  <Application>Microsoft Office PowerPoint</Application>
  <PresentationFormat>On-screen Show (4:3)</PresentationFormat>
  <Paragraphs>254</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Cambria Math</vt:lpstr>
      <vt:lpstr>Century Schoolbook</vt:lpstr>
      <vt:lpstr>Open Sans</vt:lpstr>
      <vt:lpstr>Times New Roman</vt:lpstr>
      <vt:lpstr>Verdana</vt:lpstr>
      <vt:lpstr>Wingdings</vt:lpstr>
      <vt:lpstr>Wingdings 2</vt:lpstr>
      <vt:lpstr>Oriel</vt:lpstr>
      <vt:lpstr>PowerPoint Presentation</vt:lpstr>
      <vt:lpstr>PowerPoint Presentation</vt:lpstr>
      <vt:lpstr>Литература</vt:lpstr>
      <vt:lpstr>Предиспитне обавезе </vt:lpstr>
      <vt:lpstr>Важнији датуми</vt:lpstr>
      <vt:lpstr>Teme</vt:lpstr>
      <vt:lpstr> Предјела </vt:lpstr>
      <vt:lpstr>Предјела</vt:lpstr>
      <vt:lpstr>PowerPoint Presentation</vt:lpstr>
      <vt:lpstr>Предјела</vt:lpstr>
      <vt:lpstr>Хладна предјела</vt:lpstr>
      <vt:lpstr>Хладна предјела</vt:lpstr>
      <vt:lpstr>PowerPoint Presentation</vt:lpstr>
      <vt:lpstr>Хладна предјела</vt:lpstr>
      <vt:lpstr>Хладна предјела</vt:lpstr>
      <vt:lpstr>Хладна предјела</vt:lpstr>
      <vt:lpstr>Хладна предјела</vt:lpstr>
      <vt:lpstr>Деликатесна хладна предјела</vt:lpstr>
      <vt:lpstr>PowerPoint Presentation</vt:lpstr>
      <vt:lpstr>PowerPoint Presentation</vt:lpstr>
      <vt:lpstr>Предјела од салата</vt:lpstr>
      <vt:lpstr>Предјела од салата</vt:lpstr>
      <vt:lpstr>Валдорф салата</vt:lpstr>
      <vt:lpstr>Целер ремулад</vt:lpstr>
      <vt:lpstr>Виндзор салата</vt:lpstr>
      <vt:lpstr>PowerPoint Presentation</vt:lpstr>
      <vt:lpstr>PowerPoint Presentation</vt:lpstr>
      <vt:lpstr>Хладна предјела од јаја</vt:lpstr>
      <vt:lpstr>Предјела од сувомеснатих производа  </vt:lpstr>
      <vt:lpstr>Млечни производи као хладна предјела </vt:lpstr>
      <vt:lpstr>Сиреви</vt:lpstr>
      <vt:lpstr>PowerPoint Presentation</vt:lpstr>
      <vt:lpstr>Назив сира у односу на садржај воде у безмасној материји сира</vt:lpstr>
      <vt:lpstr>Кајмак - скоруп</vt:lpstr>
      <vt:lpstr>PowerPoint Presentation</vt:lpstr>
      <vt:lpstr>Топла предјела</vt:lpstr>
      <vt:lpstr>Топла предјела</vt:lpstr>
      <vt:lpstr>Топла предјела од јаја</vt:lpstr>
      <vt:lpstr>Топла предјела од тестенина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HLADNA I TOPLA PREDJELA</dc:title>
  <dc:creator>Djole</dc:creator>
  <cp:lastModifiedBy>Korisnik</cp:lastModifiedBy>
  <cp:revision>48</cp:revision>
  <dcterms:created xsi:type="dcterms:W3CDTF">2017-05-02T08:46:11Z</dcterms:created>
  <dcterms:modified xsi:type="dcterms:W3CDTF">2024-02-08T13:43:50Z</dcterms:modified>
</cp:coreProperties>
</file>