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363" r:id="rId4"/>
    <p:sldId id="369" r:id="rId5"/>
    <p:sldId id="370" r:id="rId6"/>
    <p:sldId id="336" r:id="rId7"/>
    <p:sldId id="372" r:id="rId8"/>
    <p:sldId id="334" r:id="rId9"/>
    <p:sldId id="272" r:id="rId10"/>
    <p:sldId id="364" r:id="rId11"/>
    <p:sldId id="376" r:id="rId12"/>
    <p:sldId id="371" r:id="rId13"/>
    <p:sldId id="368" r:id="rId14"/>
    <p:sldId id="373" r:id="rId15"/>
    <p:sldId id="375" r:id="rId16"/>
    <p:sldId id="374" r:id="rId17"/>
    <p:sldId id="388" r:id="rId18"/>
    <p:sldId id="365" r:id="rId19"/>
    <p:sldId id="341" r:id="rId20"/>
    <p:sldId id="377" r:id="rId21"/>
    <p:sldId id="387" r:id="rId22"/>
    <p:sldId id="390" r:id="rId23"/>
    <p:sldId id="385" r:id="rId24"/>
    <p:sldId id="391" r:id="rId25"/>
    <p:sldId id="378" r:id="rId26"/>
    <p:sldId id="379" r:id="rId27"/>
    <p:sldId id="380" r:id="rId28"/>
    <p:sldId id="381" r:id="rId29"/>
    <p:sldId id="382" r:id="rId30"/>
    <p:sldId id="383" r:id="rId31"/>
    <p:sldId id="384" r:id="rId32"/>
    <p:sldId id="285" r:id="rId3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43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1384-BA18-4FA5-8544-9BBD654E3126}" type="datetimeFigureOut">
              <a:rPr lang="sr-Latn-RS" smtClean="0"/>
              <a:t>15.12.2023.</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8F5E5-3637-4791-B24A-BFA8AE29743E}" type="slidenum">
              <a:rPr lang="sr-Latn-RS" smtClean="0"/>
              <a:t>‹#›</a:t>
            </a:fld>
            <a:endParaRPr lang="sr-Latn-RS"/>
          </a:p>
        </p:txBody>
      </p:sp>
    </p:spTree>
    <p:extLst>
      <p:ext uri="{BB962C8B-B14F-4D97-AF65-F5344CB8AC3E}">
        <p14:creationId xmlns:p14="http://schemas.microsoft.com/office/powerpoint/2010/main" val="348785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6AA8F5E5-3637-4791-B24A-BFA8AE29743E}" type="slidenum">
              <a:rPr lang="sr-Latn-RS" smtClean="0"/>
              <a:t>12</a:t>
            </a:fld>
            <a:endParaRPr lang="sr-Latn-RS"/>
          </a:p>
        </p:txBody>
      </p:sp>
    </p:spTree>
    <p:extLst>
      <p:ext uri="{BB962C8B-B14F-4D97-AF65-F5344CB8AC3E}">
        <p14:creationId xmlns:p14="http://schemas.microsoft.com/office/powerpoint/2010/main" val="105728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6AA8F5E5-3637-4791-B24A-BFA8AE29743E}" type="slidenum">
              <a:rPr lang="sr-Latn-RS" smtClean="0"/>
              <a:t>21</a:t>
            </a:fld>
            <a:endParaRPr lang="sr-Latn-RS"/>
          </a:p>
        </p:txBody>
      </p:sp>
    </p:spTree>
    <p:extLst>
      <p:ext uri="{BB962C8B-B14F-4D97-AF65-F5344CB8AC3E}">
        <p14:creationId xmlns:p14="http://schemas.microsoft.com/office/powerpoint/2010/main" val="91016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D0A3-A79E-4A5F-C22A-F764CC2749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B8402F8D-A3D7-9F01-6603-E02D5EE43D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65697196-95BE-843A-00CC-470C6A7C643C}"/>
              </a:ext>
            </a:extLst>
          </p:cNvPr>
          <p:cNvSpPr>
            <a:spLocks noGrp="1"/>
          </p:cNvSpPr>
          <p:nvPr>
            <p:ph type="dt" sz="half" idx="10"/>
          </p:nvPr>
        </p:nvSpPr>
        <p:spPr/>
        <p:txBody>
          <a:bodyPr/>
          <a:lstStyle/>
          <a:p>
            <a:fld id="{A462D6CD-A148-4E51-A263-6E63FCFA6482}" type="datetimeFigureOut">
              <a:rPr lang="sr-Latn-RS" smtClean="0"/>
              <a:t>15.12.2023.</a:t>
            </a:fld>
            <a:endParaRPr lang="sr-Latn-RS"/>
          </a:p>
        </p:txBody>
      </p:sp>
      <p:sp>
        <p:nvSpPr>
          <p:cNvPr id="5" name="Footer Placeholder 4">
            <a:extLst>
              <a:ext uri="{FF2B5EF4-FFF2-40B4-BE49-F238E27FC236}">
                <a16:creationId xmlns:a16="http://schemas.microsoft.com/office/drawing/2014/main" id="{8D9F6C2B-034A-D4FF-8275-30D0F93D75CB}"/>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69DDF193-0939-F51F-6910-A9A70FD4065F}"/>
              </a:ext>
            </a:extLst>
          </p:cNvPr>
          <p:cNvSpPr>
            <a:spLocks noGrp="1"/>
          </p:cNvSpPr>
          <p:nvPr>
            <p:ph type="sldNum" sz="quarter" idx="12"/>
          </p:nvPr>
        </p:nvSpPr>
        <p:spPr/>
        <p:txBody>
          <a:bodyPr/>
          <a:lstStyle/>
          <a:p>
            <a:fld id="{28AFBD45-2F68-44C4-A0E3-C73C1A2411C4}" type="slidenum">
              <a:rPr lang="sr-Latn-RS" smtClean="0"/>
              <a:t>‹#›</a:t>
            </a:fld>
            <a:endParaRPr lang="sr-Latn-RS"/>
          </a:p>
        </p:txBody>
      </p:sp>
    </p:spTree>
    <p:extLst>
      <p:ext uri="{BB962C8B-B14F-4D97-AF65-F5344CB8AC3E}">
        <p14:creationId xmlns:p14="http://schemas.microsoft.com/office/powerpoint/2010/main" val="173110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01A0-37AE-A9E3-B57B-DA52DD5AA08D}"/>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C3D5BDD9-5234-121F-9279-767611FB26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6F848CE3-B24C-4E55-BD75-B9EB15A46516}"/>
              </a:ext>
            </a:extLst>
          </p:cNvPr>
          <p:cNvSpPr>
            <a:spLocks noGrp="1"/>
          </p:cNvSpPr>
          <p:nvPr>
            <p:ph type="dt" sz="half" idx="10"/>
          </p:nvPr>
        </p:nvSpPr>
        <p:spPr/>
        <p:txBody>
          <a:bodyPr/>
          <a:lstStyle/>
          <a:p>
            <a:fld id="{A462D6CD-A148-4E51-A263-6E63FCFA6482}" type="datetimeFigureOut">
              <a:rPr lang="sr-Latn-RS" smtClean="0"/>
              <a:t>15.12.2023.</a:t>
            </a:fld>
            <a:endParaRPr lang="sr-Latn-RS"/>
          </a:p>
        </p:txBody>
      </p:sp>
      <p:sp>
        <p:nvSpPr>
          <p:cNvPr id="5" name="Footer Placeholder 4">
            <a:extLst>
              <a:ext uri="{FF2B5EF4-FFF2-40B4-BE49-F238E27FC236}">
                <a16:creationId xmlns:a16="http://schemas.microsoft.com/office/drawing/2014/main" id="{62B8C655-C2AD-A088-8AC2-36D0879D7CBA}"/>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BDD7807B-FAB5-2C21-1578-9F1BD7081146}"/>
              </a:ext>
            </a:extLst>
          </p:cNvPr>
          <p:cNvSpPr>
            <a:spLocks noGrp="1"/>
          </p:cNvSpPr>
          <p:nvPr>
            <p:ph type="sldNum" sz="quarter" idx="12"/>
          </p:nvPr>
        </p:nvSpPr>
        <p:spPr/>
        <p:txBody>
          <a:bodyPr/>
          <a:lstStyle/>
          <a:p>
            <a:fld id="{28AFBD45-2F68-44C4-A0E3-C73C1A2411C4}" type="slidenum">
              <a:rPr lang="sr-Latn-RS" smtClean="0"/>
              <a:t>‹#›</a:t>
            </a:fld>
            <a:endParaRPr lang="sr-Latn-RS"/>
          </a:p>
        </p:txBody>
      </p:sp>
    </p:spTree>
    <p:extLst>
      <p:ext uri="{BB962C8B-B14F-4D97-AF65-F5344CB8AC3E}">
        <p14:creationId xmlns:p14="http://schemas.microsoft.com/office/powerpoint/2010/main" val="317737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4E1B61-2237-0C2D-0C63-415BCFAB42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0CD2EC98-0D9F-372A-D47B-41DC4C880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717B4757-5728-49AD-5A10-A18ECC0448F8}"/>
              </a:ext>
            </a:extLst>
          </p:cNvPr>
          <p:cNvSpPr>
            <a:spLocks noGrp="1"/>
          </p:cNvSpPr>
          <p:nvPr>
            <p:ph type="dt" sz="half" idx="10"/>
          </p:nvPr>
        </p:nvSpPr>
        <p:spPr/>
        <p:txBody>
          <a:bodyPr/>
          <a:lstStyle/>
          <a:p>
            <a:fld id="{A462D6CD-A148-4E51-A263-6E63FCFA6482}" type="datetimeFigureOut">
              <a:rPr lang="sr-Latn-RS" smtClean="0"/>
              <a:t>15.12.2023.</a:t>
            </a:fld>
            <a:endParaRPr lang="sr-Latn-RS"/>
          </a:p>
        </p:txBody>
      </p:sp>
      <p:sp>
        <p:nvSpPr>
          <p:cNvPr id="5" name="Footer Placeholder 4">
            <a:extLst>
              <a:ext uri="{FF2B5EF4-FFF2-40B4-BE49-F238E27FC236}">
                <a16:creationId xmlns:a16="http://schemas.microsoft.com/office/drawing/2014/main" id="{1B6074CD-9310-3B14-DDDD-5078CC13BB55}"/>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3377B58D-60F2-F840-0D99-9EC3A8F3B7DB}"/>
              </a:ext>
            </a:extLst>
          </p:cNvPr>
          <p:cNvSpPr>
            <a:spLocks noGrp="1"/>
          </p:cNvSpPr>
          <p:nvPr>
            <p:ph type="sldNum" sz="quarter" idx="12"/>
          </p:nvPr>
        </p:nvSpPr>
        <p:spPr/>
        <p:txBody>
          <a:bodyPr/>
          <a:lstStyle/>
          <a:p>
            <a:fld id="{28AFBD45-2F68-44C4-A0E3-C73C1A2411C4}" type="slidenum">
              <a:rPr lang="sr-Latn-RS" smtClean="0"/>
              <a:t>‹#›</a:t>
            </a:fld>
            <a:endParaRPr lang="sr-Latn-RS"/>
          </a:p>
        </p:txBody>
      </p:sp>
    </p:spTree>
    <p:extLst>
      <p:ext uri="{BB962C8B-B14F-4D97-AF65-F5344CB8AC3E}">
        <p14:creationId xmlns:p14="http://schemas.microsoft.com/office/powerpoint/2010/main" val="11891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0D97-D725-5AEC-8A01-507C1C46EFED}"/>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6F90EA1B-7288-786A-9CC4-C94A5EC31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51A8FEF3-680F-6BBD-0DD7-29C49684CDA1}"/>
              </a:ext>
            </a:extLst>
          </p:cNvPr>
          <p:cNvSpPr>
            <a:spLocks noGrp="1"/>
          </p:cNvSpPr>
          <p:nvPr>
            <p:ph type="dt" sz="half" idx="10"/>
          </p:nvPr>
        </p:nvSpPr>
        <p:spPr/>
        <p:txBody>
          <a:bodyPr/>
          <a:lstStyle/>
          <a:p>
            <a:fld id="{A462D6CD-A148-4E51-A263-6E63FCFA6482}" type="datetimeFigureOut">
              <a:rPr lang="sr-Latn-RS" smtClean="0"/>
              <a:t>15.12.2023.</a:t>
            </a:fld>
            <a:endParaRPr lang="sr-Latn-RS"/>
          </a:p>
        </p:txBody>
      </p:sp>
      <p:sp>
        <p:nvSpPr>
          <p:cNvPr id="5" name="Footer Placeholder 4">
            <a:extLst>
              <a:ext uri="{FF2B5EF4-FFF2-40B4-BE49-F238E27FC236}">
                <a16:creationId xmlns:a16="http://schemas.microsoft.com/office/drawing/2014/main" id="{F29C0D94-F27E-63E7-AA4B-20E029EC21B1}"/>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C71C41DE-33B0-9A9F-4367-F50EBCA36BDE}"/>
              </a:ext>
            </a:extLst>
          </p:cNvPr>
          <p:cNvSpPr>
            <a:spLocks noGrp="1"/>
          </p:cNvSpPr>
          <p:nvPr>
            <p:ph type="sldNum" sz="quarter" idx="12"/>
          </p:nvPr>
        </p:nvSpPr>
        <p:spPr/>
        <p:txBody>
          <a:bodyPr/>
          <a:lstStyle/>
          <a:p>
            <a:fld id="{28AFBD45-2F68-44C4-A0E3-C73C1A2411C4}" type="slidenum">
              <a:rPr lang="sr-Latn-RS" smtClean="0"/>
              <a:t>‹#›</a:t>
            </a:fld>
            <a:endParaRPr lang="sr-Latn-RS"/>
          </a:p>
        </p:txBody>
      </p:sp>
    </p:spTree>
    <p:extLst>
      <p:ext uri="{BB962C8B-B14F-4D97-AF65-F5344CB8AC3E}">
        <p14:creationId xmlns:p14="http://schemas.microsoft.com/office/powerpoint/2010/main" val="223025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8CF3-FB3C-513F-5384-E1C35A6297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70D0F67F-DC98-520F-393B-B0D1C3AF4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1218C-9E72-455B-BB19-5566A6856405}"/>
              </a:ext>
            </a:extLst>
          </p:cNvPr>
          <p:cNvSpPr>
            <a:spLocks noGrp="1"/>
          </p:cNvSpPr>
          <p:nvPr>
            <p:ph type="dt" sz="half" idx="10"/>
          </p:nvPr>
        </p:nvSpPr>
        <p:spPr/>
        <p:txBody>
          <a:bodyPr/>
          <a:lstStyle/>
          <a:p>
            <a:fld id="{A462D6CD-A148-4E51-A263-6E63FCFA6482}" type="datetimeFigureOut">
              <a:rPr lang="sr-Latn-RS" smtClean="0"/>
              <a:t>15.12.2023.</a:t>
            </a:fld>
            <a:endParaRPr lang="sr-Latn-RS"/>
          </a:p>
        </p:txBody>
      </p:sp>
      <p:sp>
        <p:nvSpPr>
          <p:cNvPr id="5" name="Footer Placeholder 4">
            <a:extLst>
              <a:ext uri="{FF2B5EF4-FFF2-40B4-BE49-F238E27FC236}">
                <a16:creationId xmlns:a16="http://schemas.microsoft.com/office/drawing/2014/main" id="{A0B24AA5-7B88-F978-FD58-FC1C2E8FC127}"/>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81AE320B-410E-E1B2-DB73-8B5F823623DD}"/>
              </a:ext>
            </a:extLst>
          </p:cNvPr>
          <p:cNvSpPr>
            <a:spLocks noGrp="1"/>
          </p:cNvSpPr>
          <p:nvPr>
            <p:ph type="sldNum" sz="quarter" idx="12"/>
          </p:nvPr>
        </p:nvSpPr>
        <p:spPr/>
        <p:txBody>
          <a:bodyPr/>
          <a:lstStyle/>
          <a:p>
            <a:fld id="{28AFBD45-2F68-44C4-A0E3-C73C1A2411C4}" type="slidenum">
              <a:rPr lang="sr-Latn-RS" smtClean="0"/>
              <a:t>‹#›</a:t>
            </a:fld>
            <a:endParaRPr lang="sr-Latn-RS"/>
          </a:p>
        </p:txBody>
      </p:sp>
    </p:spTree>
    <p:extLst>
      <p:ext uri="{BB962C8B-B14F-4D97-AF65-F5344CB8AC3E}">
        <p14:creationId xmlns:p14="http://schemas.microsoft.com/office/powerpoint/2010/main" val="295161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420E-93F7-5DD7-7742-091ACED6C065}"/>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142D6E4F-D58A-FF76-19F8-45A06A95FC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E1258765-EBFB-9CEC-DEA1-EA1AA0A879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3CD6122F-9ED4-0F28-889D-44FAD6DB5795}"/>
              </a:ext>
            </a:extLst>
          </p:cNvPr>
          <p:cNvSpPr>
            <a:spLocks noGrp="1"/>
          </p:cNvSpPr>
          <p:nvPr>
            <p:ph type="dt" sz="half" idx="10"/>
          </p:nvPr>
        </p:nvSpPr>
        <p:spPr/>
        <p:txBody>
          <a:bodyPr/>
          <a:lstStyle/>
          <a:p>
            <a:fld id="{A462D6CD-A148-4E51-A263-6E63FCFA6482}" type="datetimeFigureOut">
              <a:rPr lang="sr-Latn-RS" smtClean="0"/>
              <a:t>15.12.2023.</a:t>
            </a:fld>
            <a:endParaRPr lang="sr-Latn-RS"/>
          </a:p>
        </p:txBody>
      </p:sp>
      <p:sp>
        <p:nvSpPr>
          <p:cNvPr id="6" name="Footer Placeholder 5">
            <a:extLst>
              <a:ext uri="{FF2B5EF4-FFF2-40B4-BE49-F238E27FC236}">
                <a16:creationId xmlns:a16="http://schemas.microsoft.com/office/drawing/2014/main" id="{02879508-BEF6-FF96-36B1-1A93EFD79156}"/>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302BE7F0-29C4-E8A9-B2E2-ECA92188DC96}"/>
              </a:ext>
            </a:extLst>
          </p:cNvPr>
          <p:cNvSpPr>
            <a:spLocks noGrp="1"/>
          </p:cNvSpPr>
          <p:nvPr>
            <p:ph type="sldNum" sz="quarter" idx="12"/>
          </p:nvPr>
        </p:nvSpPr>
        <p:spPr/>
        <p:txBody>
          <a:bodyPr/>
          <a:lstStyle/>
          <a:p>
            <a:fld id="{28AFBD45-2F68-44C4-A0E3-C73C1A2411C4}" type="slidenum">
              <a:rPr lang="sr-Latn-RS" smtClean="0"/>
              <a:t>‹#›</a:t>
            </a:fld>
            <a:endParaRPr lang="sr-Latn-RS"/>
          </a:p>
        </p:txBody>
      </p:sp>
    </p:spTree>
    <p:extLst>
      <p:ext uri="{BB962C8B-B14F-4D97-AF65-F5344CB8AC3E}">
        <p14:creationId xmlns:p14="http://schemas.microsoft.com/office/powerpoint/2010/main" val="260382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E58-5D0E-D497-E0A5-7D35C40441FA}"/>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87B31C62-3944-1FAD-884F-5D7FF1D7C1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A6A30B-F29B-7A5F-CF91-F1B6E8C5F6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AF840CFC-4EEF-6D9F-7F48-8AEE5AF0B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7F54A8-3E70-12D4-2E47-34DA08D10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A2EC0694-E934-A571-3387-685140E9D24A}"/>
              </a:ext>
            </a:extLst>
          </p:cNvPr>
          <p:cNvSpPr>
            <a:spLocks noGrp="1"/>
          </p:cNvSpPr>
          <p:nvPr>
            <p:ph type="dt" sz="half" idx="10"/>
          </p:nvPr>
        </p:nvSpPr>
        <p:spPr/>
        <p:txBody>
          <a:bodyPr/>
          <a:lstStyle/>
          <a:p>
            <a:fld id="{A462D6CD-A148-4E51-A263-6E63FCFA6482}" type="datetimeFigureOut">
              <a:rPr lang="sr-Latn-RS" smtClean="0"/>
              <a:t>15.12.2023.</a:t>
            </a:fld>
            <a:endParaRPr lang="sr-Latn-RS"/>
          </a:p>
        </p:txBody>
      </p:sp>
      <p:sp>
        <p:nvSpPr>
          <p:cNvPr id="8" name="Footer Placeholder 7">
            <a:extLst>
              <a:ext uri="{FF2B5EF4-FFF2-40B4-BE49-F238E27FC236}">
                <a16:creationId xmlns:a16="http://schemas.microsoft.com/office/drawing/2014/main" id="{3ECBE753-06E4-E22D-05E8-04FAF4155EC0}"/>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EAD1C0CB-1D79-A7C5-57D0-F0A0A223CCB5}"/>
              </a:ext>
            </a:extLst>
          </p:cNvPr>
          <p:cNvSpPr>
            <a:spLocks noGrp="1"/>
          </p:cNvSpPr>
          <p:nvPr>
            <p:ph type="sldNum" sz="quarter" idx="12"/>
          </p:nvPr>
        </p:nvSpPr>
        <p:spPr/>
        <p:txBody>
          <a:bodyPr/>
          <a:lstStyle/>
          <a:p>
            <a:fld id="{28AFBD45-2F68-44C4-A0E3-C73C1A2411C4}" type="slidenum">
              <a:rPr lang="sr-Latn-RS" smtClean="0"/>
              <a:t>‹#›</a:t>
            </a:fld>
            <a:endParaRPr lang="sr-Latn-RS"/>
          </a:p>
        </p:txBody>
      </p:sp>
    </p:spTree>
    <p:extLst>
      <p:ext uri="{BB962C8B-B14F-4D97-AF65-F5344CB8AC3E}">
        <p14:creationId xmlns:p14="http://schemas.microsoft.com/office/powerpoint/2010/main" val="107654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B21D-5CCD-99B0-F3EA-3CB31CBF46C3}"/>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47DA6CBF-7F93-5E08-BB26-16F5384F232E}"/>
              </a:ext>
            </a:extLst>
          </p:cNvPr>
          <p:cNvSpPr>
            <a:spLocks noGrp="1"/>
          </p:cNvSpPr>
          <p:nvPr>
            <p:ph type="dt" sz="half" idx="10"/>
          </p:nvPr>
        </p:nvSpPr>
        <p:spPr/>
        <p:txBody>
          <a:bodyPr/>
          <a:lstStyle/>
          <a:p>
            <a:fld id="{A462D6CD-A148-4E51-A263-6E63FCFA6482}" type="datetimeFigureOut">
              <a:rPr lang="sr-Latn-RS" smtClean="0"/>
              <a:t>15.12.2023.</a:t>
            </a:fld>
            <a:endParaRPr lang="sr-Latn-RS"/>
          </a:p>
        </p:txBody>
      </p:sp>
      <p:sp>
        <p:nvSpPr>
          <p:cNvPr id="4" name="Footer Placeholder 3">
            <a:extLst>
              <a:ext uri="{FF2B5EF4-FFF2-40B4-BE49-F238E27FC236}">
                <a16:creationId xmlns:a16="http://schemas.microsoft.com/office/drawing/2014/main" id="{CF57EC8D-8358-1119-D9BD-B9515ABD2881}"/>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42B4AA1F-70FD-9C42-916E-E2C316F8F4C3}"/>
              </a:ext>
            </a:extLst>
          </p:cNvPr>
          <p:cNvSpPr>
            <a:spLocks noGrp="1"/>
          </p:cNvSpPr>
          <p:nvPr>
            <p:ph type="sldNum" sz="quarter" idx="12"/>
          </p:nvPr>
        </p:nvSpPr>
        <p:spPr/>
        <p:txBody>
          <a:bodyPr/>
          <a:lstStyle/>
          <a:p>
            <a:fld id="{28AFBD45-2F68-44C4-A0E3-C73C1A2411C4}" type="slidenum">
              <a:rPr lang="sr-Latn-RS" smtClean="0"/>
              <a:t>‹#›</a:t>
            </a:fld>
            <a:endParaRPr lang="sr-Latn-RS"/>
          </a:p>
        </p:txBody>
      </p:sp>
    </p:spTree>
    <p:extLst>
      <p:ext uri="{BB962C8B-B14F-4D97-AF65-F5344CB8AC3E}">
        <p14:creationId xmlns:p14="http://schemas.microsoft.com/office/powerpoint/2010/main" val="277283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82BD5-2C63-F511-B08A-0C8DBB38286B}"/>
              </a:ext>
            </a:extLst>
          </p:cNvPr>
          <p:cNvSpPr>
            <a:spLocks noGrp="1"/>
          </p:cNvSpPr>
          <p:nvPr>
            <p:ph type="dt" sz="half" idx="10"/>
          </p:nvPr>
        </p:nvSpPr>
        <p:spPr/>
        <p:txBody>
          <a:bodyPr/>
          <a:lstStyle/>
          <a:p>
            <a:fld id="{A462D6CD-A148-4E51-A263-6E63FCFA6482}" type="datetimeFigureOut">
              <a:rPr lang="sr-Latn-RS" smtClean="0"/>
              <a:t>15.12.2023.</a:t>
            </a:fld>
            <a:endParaRPr lang="sr-Latn-RS"/>
          </a:p>
        </p:txBody>
      </p:sp>
      <p:sp>
        <p:nvSpPr>
          <p:cNvPr id="3" name="Footer Placeholder 2">
            <a:extLst>
              <a:ext uri="{FF2B5EF4-FFF2-40B4-BE49-F238E27FC236}">
                <a16:creationId xmlns:a16="http://schemas.microsoft.com/office/drawing/2014/main" id="{C9FF5F0D-EA69-C852-6A90-724675497C3C}"/>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9B3941AD-4061-3587-49C6-B74059DB093F}"/>
              </a:ext>
            </a:extLst>
          </p:cNvPr>
          <p:cNvSpPr>
            <a:spLocks noGrp="1"/>
          </p:cNvSpPr>
          <p:nvPr>
            <p:ph type="sldNum" sz="quarter" idx="12"/>
          </p:nvPr>
        </p:nvSpPr>
        <p:spPr/>
        <p:txBody>
          <a:bodyPr/>
          <a:lstStyle/>
          <a:p>
            <a:fld id="{28AFBD45-2F68-44C4-A0E3-C73C1A2411C4}" type="slidenum">
              <a:rPr lang="sr-Latn-RS" smtClean="0"/>
              <a:t>‹#›</a:t>
            </a:fld>
            <a:endParaRPr lang="sr-Latn-RS"/>
          </a:p>
        </p:txBody>
      </p:sp>
    </p:spTree>
    <p:extLst>
      <p:ext uri="{BB962C8B-B14F-4D97-AF65-F5344CB8AC3E}">
        <p14:creationId xmlns:p14="http://schemas.microsoft.com/office/powerpoint/2010/main" val="176731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2CB3-F96E-C82B-70EA-9AA5EB9F1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945BBE9B-223A-F347-2227-DFFD02B95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850980A4-5258-64B6-5DFB-017B16FB0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4A86D-60C0-432C-F4C9-FA8DF98AAB74}"/>
              </a:ext>
            </a:extLst>
          </p:cNvPr>
          <p:cNvSpPr>
            <a:spLocks noGrp="1"/>
          </p:cNvSpPr>
          <p:nvPr>
            <p:ph type="dt" sz="half" idx="10"/>
          </p:nvPr>
        </p:nvSpPr>
        <p:spPr/>
        <p:txBody>
          <a:bodyPr/>
          <a:lstStyle/>
          <a:p>
            <a:fld id="{A462D6CD-A148-4E51-A263-6E63FCFA6482}" type="datetimeFigureOut">
              <a:rPr lang="sr-Latn-RS" smtClean="0"/>
              <a:t>15.12.2023.</a:t>
            </a:fld>
            <a:endParaRPr lang="sr-Latn-RS"/>
          </a:p>
        </p:txBody>
      </p:sp>
      <p:sp>
        <p:nvSpPr>
          <p:cNvPr id="6" name="Footer Placeholder 5">
            <a:extLst>
              <a:ext uri="{FF2B5EF4-FFF2-40B4-BE49-F238E27FC236}">
                <a16:creationId xmlns:a16="http://schemas.microsoft.com/office/drawing/2014/main" id="{56E6F16C-03AC-5FD6-9CE0-EE5395113BD4}"/>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A19E4EDA-E3F7-EB3A-ABB1-37AFD740F011}"/>
              </a:ext>
            </a:extLst>
          </p:cNvPr>
          <p:cNvSpPr>
            <a:spLocks noGrp="1"/>
          </p:cNvSpPr>
          <p:nvPr>
            <p:ph type="sldNum" sz="quarter" idx="12"/>
          </p:nvPr>
        </p:nvSpPr>
        <p:spPr/>
        <p:txBody>
          <a:bodyPr/>
          <a:lstStyle/>
          <a:p>
            <a:fld id="{28AFBD45-2F68-44C4-A0E3-C73C1A2411C4}" type="slidenum">
              <a:rPr lang="sr-Latn-RS" smtClean="0"/>
              <a:t>‹#›</a:t>
            </a:fld>
            <a:endParaRPr lang="sr-Latn-RS"/>
          </a:p>
        </p:txBody>
      </p:sp>
    </p:spTree>
    <p:extLst>
      <p:ext uri="{BB962C8B-B14F-4D97-AF65-F5344CB8AC3E}">
        <p14:creationId xmlns:p14="http://schemas.microsoft.com/office/powerpoint/2010/main" val="420840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81C2-5045-80BC-3420-A851B2A9F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58A318FC-EFF8-4840-A3A7-845AB85B9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0E7F5E5C-6297-4421-566C-DC39E85B2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E621B-55AA-5CBD-247A-2B36EF9EAA98}"/>
              </a:ext>
            </a:extLst>
          </p:cNvPr>
          <p:cNvSpPr>
            <a:spLocks noGrp="1"/>
          </p:cNvSpPr>
          <p:nvPr>
            <p:ph type="dt" sz="half" idx="10"/>
          </p:nvPr>
        </p:nvSpPr>
        <p:spPr/>
        <p:txBody>
          <a:bodyPr/>
          <a:lstStyle/>
          <a:p>
            <a:fld id="{A462D6CD-A148-4E51-A263-6E63FCFA6482}" type="datetimeFigureOut">
              <a:rPr lang="sr-Latn-RS" smtClean="0"/>
              <a:t>15.12.2023.</a:t>
            </a:fld>
            <a:endParaRPr lang="sr-Latn-RS"/>
          </a:p>
        </p:txBody>
      </p:sp>
      <p:sp>
        <p:nvSpPr>
          <p:cNvPr id="6" name="Footer Placeholder 5">
            <a:extLst>
              <a:ext uri="{FF2B5EF4-FFF2-40B4-BE49-F238E27FC236}">
                <a16:creationId xmlns:a16="http://schemas.microsoft.com/office/drawing/2014/main" id="{5426A18A-C685-4133-8DEA-E55126032002}"/>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2A364D57-3077-5D86-8A40-2C7DAEB0D224}"/>
              </a:ext>
            </a:extLst>
          </p:cNvPr>
          <p:cNvSpPr>
            <a:spLocks noGrp="1"/>
          </p:cNvSpPr>
          <p:nvPr>
            <p:ph type="sldNum" sz="quarter" idx="12"/>
          </p:nvPr>
        </p:nvSpPr>
        <p:spPr/>
        <p:txBody>
          <a:bodyPr/>
          <a:lstStyle/>
          <a:p>
            <a:fld id="{28AFBD45-2F68-44C4-A0E3-C73C1A2411C4}" type="slidenum">
              <a:rPr lang="sr-Latn-RS" smtClean="0"/>
              <a:t>‹#›</a:t>
            </a:fld>
            <a:endParaRPr lang="sr-Latn-RS"/>
          </a:p>
        </p:txBody>
      </p:sp>
    </p:spTree>
    <p:extLst>
      <p:ext uri="{BB962C8B-B14F-4D97-AF65-F5344CB8AC3E}">
        <p14:creationId xmlns:p14="http://schemas.microsoft.com/office/powerpoint/2010/main" val="214035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430A1B-D84F-CECF-C251-B3735107D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85B72997-DFE4-336D-57A6-526B164C2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04F556DD-60DB-7303-E6A0-BFC453D9B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2D6CD-A148-4E51-A263-6E63FCFA6482}" type="datetimeFigureOut">
              <a:rPr lang="sr-Latn-RS" smtClean="0"/>
              <a:t>15.12.2023.</a:t>
            </a:fld>
            <a:endParaRPr lang="sr-Latn-RS"/>
          </a:p>
        </p:txBody>
      </p:sp>
      <p:sp>
        <p:nvSpPr>
          <p:cNvPr id="5" name="Footer Placeholder 4">
            <a:extLst>
              <a:ext uri="{FF2B5EF4-FFF2-40B4-BE49-F238E27FC236}">
                <a16:creationId xmlns:a16="http://schemas.microsoft.com/office/drawing/2014/main" id="{5184348F-B09D-7AAA-E592-4AD93F228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87D0F38C-A6E5-22FF-5147-D1BC34D73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FBD45-2F68-44C4-A0E3-C73C1A2411C4}" type="slidenum">
              <a:rPr lang="sr-Latn-RS" smtClean="0"/>
              <a:t>‹#›</a:t>
            </a:fld>
            <a:endParaRPr lang="sr-Latn-RS"/>
          </a:p>
        </p:txBody>
      </p:sp>
    </p:spTree>
    <p:extLst>
      <p:ext uri="{BB962C8B-B14F-4D97-AF65-F5344CB8AC3E}">
        <p14:creationId xmlns:p14="http://schemas.microsoft.com/office/powerpoint/2010/main" val="142743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web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web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hyperlink" Target="https://www.tehnologijahrane.com/pravilnik/pravilnik-o-kvalitetu-mesa-zivine-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www.tehnologijahrane.com/pravilnik/pravilnik-o-kvalitetu-mesa-zivine-i"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web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webp"/></Relationships>
</file>

<file path=ppt/slides/_rels/slide5.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8D0006-F820-35E0-2C56-385C5FAED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943" y="0"/>
            <a:ext cx="7424057" cy="6858000"/>
          </a:xfrm>
          <a:prstGeom prst="rect">
            <a:avLst/>
          </a:prstGeom>
        </p:spPr>
      </p:pic>
      <p:sp>
        <p:nvSpPr>
          <p:cNvPr id="2" name="Title 1">
            <a:extLst>
              <a:ext uri="{FF2B5EF4-FFF2-40B4-BE49-F238E27FC236}">
                <a16:creationId xmlns:a16="http://schemas.microsoft.com/office/drawing/2014/main" id="{11C804FB-4C96-AF2F-4D97-E3D775166659}"/>
              </a:ext>
            </a:extLst>
          </p:cNvPr>
          <p:cNvSpPr>
            <a:spLocks noGrp="1"/>
          </p:cNvSpPr>
          <p:nvPr>
            <p:ph type="ctrTitle"/>
          </p:nvPr>
        </p:nvSpPr>
        <p:spPr>
          <a:xfrm>
            <a:off x="0" y="0"/>
            <a:ext cx="4767942" cy="6858000"/>
          </a:xfrm>
          <a:solidFill>
            <a:schemeClr val="accent2">
              <a:lumMod val="60000"/>
              <a:lumOff val="40000"/>
            </a:schemeClr>
          </a:solidFill>
        </p:spPr>
        <p:txBody>
          <a:bodyPr>
            <a:normAutofit/>
          </a:bodyPr>
          <a:lstStyle/>
          <a:p>
            <a:r>
              <a:rPr lang="ru-RU" sz="4000" b="1" i="0" u="none" strike="noStrike" baseline="0" dirty="0">
                <a:latin typeface="SegoePrint-Bold"/>
              </a:rPr>
              <a:t>ФОНДОВИ ТОПЛЕ И ХЛАДНЕ КУХИЊЕ</a:t>
            </a:r>
            <a:endParaRPr lang="sr-Latn-RS" sz="4000" dirty="0"/>
          </a:p>
        </p:txBody>
      </p:sp>
      <p:pic>
        <p:nvPicPr>
          <p:cNvPr id="3" name="Picture 2">
            <a:extLst>
              <a:ext uri="{FF2B5EF4-FFF2-40B4-BE49-F238E27FC236}">
                <a16:creationId xmlns:a16="http://schemas.microsoft.com/office/drawing/2014/main" id="{20FCF28E-EAC2-00F3-482A-E3E0106140EA}"/>
              </a:ext>
            </a:extLst>
          </p:cNvPr>
          <p:cNvPicPr>
            <a:picLocks noChangeAspect="1"/>
          </p:cNvPicPr>
          <p:nvPr/>
        </p:nvPicPr>
        <p:blipFill>
          <a:blip r:embed="rId3"/>
          <a:stretch>
            <a:fillRect/>
          </a:stretch>
        </p:blipFill>
        <p:spPr>
          <a:xfrm>
            <a:off x="107556" y="279964"/>
            <a:ext cx="4529758" cy="1292371"/>
          </a:xfrm>
          <a:prstGeom prst="rect">
            <a:avLst/>
          </a:prstGeom>
        </p:spPr>
      </p:pic>
      <p:sp>
        <p:nvSpPr>
          <p:cNvPr id="4" name="TextBox 3">
            <a:extLst>
              <a:ext uri="{FF2B5EF4-FFF2-40B4-BE49-F238E27FC236}">
                <a16:creationId xmlns:a16="http://schemas.microsoft.com/office/drawing/2014/main" id="{C5C45518-EAE3-4B93-9F9A-EBAE55A8A4E2}"/>
              </a:ext>
            </a:extLst>
          </p:cNvPr>
          <p:cNvSpPr txBox="1"/>
          <p:nvPr/>
        </p:nvSpPr>
        <p:spPr>
          <a:xfrm>
            <a:off x="7333861" y="6519446"/>
            <a:ext cx="5178489" cy="338554"/>
          </a:xfrm>
          <a:prstGeom prst="rect">
            <a:avLst/>
          </a:prstGeom>
          <a:noFill/>
        </p:spPr>
        <p:txBody>
          <a:bodyPr wrap="square" rtlCol="0">
            <a:spAutoFit/>
          </a:bodyPr>
          <a:lstStyle/>
          <a:p>
            <a:r>
              <a:rPr lang="sr-Cyrl-RS" sz="1600" b="1" dirty="0"/>
              <a:t>др Гордана Јовановић, професор струковних студија</a:t>
            </a:r>
            <a:endParaRPr lang="sr-Latn-RS" sz="1600" dirty="0"/>
          </a:p>
        </p:txBody>
      </p:sp>
    </p:spTree>
    <p:extLst>
      <p:ext uri="{BB962C8B-B14F-4D97-AF65-F5344CB8AC3E}">
        <p14:creationId xmlns:p14="http://schemas.microsoft.com/office/powerpoint/2010/main" val="386622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6149-19B4-804C-7E85-0FBA035E475F}"/>
              </a:ext>
            </a:extLst>
          </p:cNvPr>
          <p:cNvSpPr>
            <a:spLocks noGrp="1"/>
          </p:cNvSpPr>
          <p:nvPr>
            <p:ph type="title"/>
          </p:nvPr>
        </p:nvSpPr>
        <p:spPr>
          <a:xfrm>
            <a:off x="580104" y="365126"/>
            <a:ext cx="6483169" cy="755752"/>
          </a:xfrm>
          <a:solidFill>
            <a:schemeClr val="accent4">
              <a:lumMod val="20000"/>
              <a:lumOff val="80000"/>
            </a:schemeClr>
          </a:solidFill>
        </p:spPr>
        <p:txBody>
          <a:bodyPr/>
          <a:lstStyle/>
          <a:p>
            <a:r>
              <a:rPr lang="sr-Cyrl-RS" dirty="0"/>
              <a:t>Класификација фондова</a:t>
            </a:r>
            <a:endParaRPr lang="sr-Latn-RS" dirty="0"/>
          </a:p>
        </p:txBody>
      </p:sp>
      <p:sp>
        <p:nvSpPr>
          <p:cNvPr id="8" name="Text Placeholder 7">
            <a:extLst>
              <a:ext uri="{FF2B5EF4-FFF2-40B4-BE49-F238E27FC236}">
                <a16:creationId xmlns:a16="http://schemas.microsoft.com/office/drawing/2014/main" id="{025F2DF3-A214-5AFF-F0F8-804333CFC2C1}"/>
              </a:ext>
            </a:extLst>
          </p:cNvPr>
          <p:cNvSpPr>
            <a:spLocks noGrp="1"/>
          </p:cNvSpPr>
          <p:nvPr>
            <p:ph type="body" idx="1"/>
          </p:nvPr>
        </p:nvSpPr>
        <p:spPr>
          <a:xfrm>
            <a:off x="358008" y="1441404"/>
            <a:ext cx="3289760" cy="371572"/>
          </a:xfrm>
          <a:solidFill>
            <a:schemeClr val="accent2">
              <a:lumMod val="60000"/>
              <a:lumOff val="40000"/>
            </a:schemeClr>
          </a:solidFill>
        </p:spPr>
        <p:txBody>
          <a:bodyPr>
            <a:normAutofit fontScale="92500" lnSpcReduction="10000"/>
          </a:bodyPr>
          <a:lstStyle/>
          <a:p>
            <a:r>
              <a:rPr lang="sr-Cyrl-RS" dirty="0"/>
              <a:t>Основни тамни фонд</a:t>
            </a:r>
            <a:endParaRPr lang="sr-Latn-RS" dirty="0"/>
          </a:p>
        </p:txBody>
      </p:sp>
      <p:sp>
        <p:nvSpPr>
          <p:cNvPr id="3" name="Content Placeholder 2">
            <a:extLst>
              <a:ext uri="{FF2B5EF4-FFF2-40B4-BE49-F238E27FC236}">
                <a16:creationId xmlns:a16="http://schemas.microsoft.com/office/drawing/2014/main" id="{4BDE012D-08E6-846C-2CB3-BE1FD9460D12}"/>
              </a:ext>
            </a:extLst>
          </p:cNvPr>
          <p:cNvSpPr>
            <a:spLocks noGrp="1"/>
          </p:cNvSpPr>
          <p:nvPr>
            <p:ph sz="half" idx="2"/>
          </p:nvPr>
        </p:nvSpPr>
        <p:spPr>
          <a:xfrm>
            <a:off x="265472" y="2249436"/>
            <a:ext cx="4916130" cy="3684588"/>
          </a:xfrm>
        </p:spPr>
        <p:txBody>
          <a:bodyPr>
            <a:noAutofit/>
          </a:bodyPr>
          <a:lstStyle/>
          <a:p>
            <a:r>
              <a:rPr lang="sr-Cyrl-RS" sz="3200" dirty="0"/>
              <a:t>Тамни телећи фонд</a:t>
            </a:r>
          </a:p>
          <a:p>
            <a:r>
              <a:rPr lang="sr-Cyrl-RS" sz="3200" dirty="0"/>
              <a:t>Тамни живински фонд</a:t>
            </a:r>
          </a:p>
          <a:p>
            <a:r>
              <a:rPr lang="sr-Cyrl-RS" sz="3200" dirty="0"/>
              <a:t>Тамни фонд од патке</a:t>
            </a:r>
          </a:p>
          <a:p>
            <a:r>
              <a:rPr lang="sr-Cyrl-RS" sz="3200" dirty="0"/>
              <a:t>Тамни фонд од голуба</a:t>
            </a:r>
          </a:p>
          <a:p>
            <a:r>
              <a:rPr lang="sr-Cyrl-RS" sz="3200" dirty="0"/>
              <a:t>Тамни фонд од јагњетине</a:t>
            </a:r>
          </a:p>
          <a:p>
            <a:r>
              <a:rPr lang="sr-Cyrl-RS" sz="3200" dirty="0"/>
              <a:t>Тамни фонд од дивљачи</a:t>
            </a:r>
          </a:p>
          <a:p>
            <a:endParaRPr lang="sr-Cyrl-RS" sz="3200" dirty="0"/>
          </a:p>
          <a:p>
            <a:pPr marL="0" indent="0">
              <a:buNone/>
            </a:pPr>
            <a:endParaRPr lang="sr-Cyrl-RS" sz="3200" dirty="0"/>
          </a:p>
          <a:p>
            <a:endParaRPr lang="sr-Cyrl-RS" sz="3200" dirty="0"/>
          </a:p>
          <a:p>
            <a:endParaRPr lang="sr-Cyrl-RS" sz="3200" dirty="0"/>
          </a:p>
          <a:p>
            <a:endParaRPr lang="sr-Cyrl-RS" sz="3200" dirty="0"/>
          </a:p>
          <a:p>
            <a:endParaRPr lang="sr-Latn-RS" sz="3200" dirty="0"/>
          </a:p>
        </p:txBody>
      </p:sp>
      <p:sp>
        <p:nvSpPr>
          <p:cNvPr id="9" name="Text Placeholder 8">
            <a:extLst>
              <a:ext uri="{FF2B5EF4-FFF2-40B4-BE49-F238E27FC236}">
                <a16:creationId xmlns:a16="http://schemas.microsoft.com/office/drawing/2014/main" id="{C1631381-0409-AD97-7C1D-2F9E5EB398F4}"/>
              </a:ext>
            </a:extLst>
          </p:cNvPr>
          <p:cNvSpPr>
            <a:spLocks noGrp="1"/>
          </p:cNvSpPr>
          <p:nvPr>
            <p:ph type="body" sz="quarter" idx="3"/>
          </p:nvPr>
        </p:nvSpPr>
        <p:spPr>
          <a:xfrm>
            <a:off x="5490060" y="1474691"/>
            <a:ext cx="3146426" cy="371572"/>
          </a:xfrm>
          <a:solidFill>
            <a:schemeClr val="accent2">
              <a:lumMod val="60000"/>
              <a:lumOff val="40000"/>
            </a:schemeClr>
          </a:solidFill>
        </p:spPr>
        <p:txBody>
          <a:bodyPr>
            <a:normAutofit fontScale="92500" lnSpcReduction="10000"/>
          </a:bodyPr>
          <a:lstStyle/>
          <a:p>
            <a:r>
              <a:rPr lang="sr-Cyrl-RS" dirty="0"/>
              <a:t>Основни светли фонд</a:t>
            </a:r>
            <a:endParaRPr lang="sr-Latn-RS" dirty="0"/>
          </a:p>
        </p:txBody>
      </p:sp>
      <p:pic>
        <p:nvPicPr>
          <p:cNvPr id="12" name="Picture 11">
            <a:extLst>
              <a:ext uri="{FF2B5EF4-FFF2-40B4-BE49-F238E27FC236}">
                <a16:creationId xmlns:a16="http://schemas.microsoft.com/office/drawing/2014/main" id="{E56AA1EC-8BA0-9D6C-306A-9C2C3A7DF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341" y="3628103"/>
            <a:ext cx="4262659" cy="3229898"/>
          </a:xfrm>
          <a:prstGeom prst="rect">
            <a:avLst/>
          </a:prstGeom>
          <a:ln>
            <a:noFill/>
          </a:ln>
          <a:effectLst>
            <a:softEdge rad="112500"/>
          </a:effectLst>
        </p:spPr>
      </p:pic>
      <p:sp>
        <p:nvSpPr>
          <p:cNvPr id="10" name="Content Placeholder 9">
            <a:extLst>
              <a:ext uri="{FF2B5EF4-FFF2-40B4-BE49-F238E27FC236}">
                <a16:creationId xmlns:a16="http://schemas.microsoft.com/office/drawing/2014/main" id="{D68BC9BA-3A40-B0D3-2BB4-E4F9E10E00C2}"/>
              </a:ext>
            </a:extLst>
          </p:cNvPr>
          <p:cNvSpPr>
            <a:spLocks noGrp="1"/>
          </p:cNvSpPr>
          <p:nvPr>
            <p:ph sz="quarter" idx="4"/>
          </p:nvPr>
        </p:nvSpPr>
        <p:spPr>
          <a:xfrm>
            <a:off x="5181602" y="2249436"/>
            <a:ext cx="6104962" cy="3684588"/>
          </a:xfrm>
        </p:spPr>
        <p:txBody>
          <a:bodyPr>
            <a:normAutofit/>
          </a:bodyPr>
          <a:lstStyle/>
          <a:p>
            <a:r>
              <a:rPr lang="sr-Cyrl-RS" sz="3200" dirty="0"/>
              <a:t>Светли телећи фонд</a:t>
            </a:r>
          </a:p>
          <a:p>
            <a:r>
              <a:rPr lang="sr-Cyrl-RS" sz="3200" dirty="0"/>
              <a:t>Светли живински фонд</a:t>
            </a:r>
          </a:p>
          <a:p>
            <a:r>
              <a:rPr lang="sr-Cyrl-RS" sz="3200" dirty="0"/>
              <a:t>Бујон од поврћа</a:t>
            </a:r>
          </a:p>
          <a:p>
            <a:r>
              <a:rPr lang="sr-Cyrl-RS" sz="3200" dirty="0"/>
              <a:t>Рибљи фонд</a:t>
            </a:r>
            <a:endParaRPr lang="sr-Latn-RS" sz="3200" dirty="0"/>
          </a:p>
        </p:txBody>
      </p:sp>
      <p:pic>
        <p:nvPicPr>
          <p:cNvPr id="5" name="Content Placeholder 7">
            <a:extLst>
              <a:ext uri="{FF2B5EF4-FFF2-40B4-BE49-F238E27FC236}">
                <a16:creationId xmlns:a16="http://schemas.microsoft.com/office/drawing/2014/main" id="{B335C9CE-2254-2956-9615-23F74C013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8297" y="-29318"/>
            <a:ext cx="2713703" cy="3684588"/>
          </a:xfrm>
          <a:prstGeom prst="rect">
            <a:avLst/>
          </a:prstGeom>
          <a:ln>
            <a:noFill/>
          </a:ln>
          <a:effectLst>
            <a:softEdge rad="112500"/>
          </a:effectLst>
        </p:spPr>
      </p:pic>
    </p:spTree>
    <p:extLst>
      <p:ext uri="{BB962C8B-B14F-4D97-AF65-F5344CB8AC3E}">
        <p14:creationId xmlns:p14="http://schemas.microsoft.com/office/powerpoint/2010/main" val="393288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B1B8-7276-5451-00DF-68D9D35B6E0A}"/>
              </a:ext>
            </a:extLst>
          </p:cNvPr>
          <p:cNvSpPr>
            <a:spLocks noGrp="1"/>
          </p:cNvSpPr>
          <p:nvPr>
            <p:ph type="title"/>
          </p:nvPr>
        </p:nvSpPr>
        <p:spPr>
          <a:xfrm>
            <a:off x="839788" y="365126"/>
            <a:ext cx="10515600" cy="478344"/>
          </a:xfrm>
        </p:spPr>
        <p:txBody>
          <a:bodyPr>
            <a:normAutofit fontScale="90000"/>
          </a:bodyPr>
          <a:lstStyle/>
          <a:p>
            <a:r>
              <a:rPr lang="sr-Cyrl-RS" dirty="0"/>
              <a:t>Употреба фондова</a:t>
            </a:r>
            <a:endParaRPr lang="sr-Latn-RS" dirty="0"/>
          </a:p>
        </p:txBody>
      </p:sp>
      <p:pic>
        <p:nvPicPr>
          <p:cNvPr id="7" name="Content Placeholder 6">
            <a:extLst>
              <a:ext uri="{FF2B5EF4-FFF2-40B4-BE49-F238E27FC236}">
                <a16:creationId xmlns:a16="http://schemas.microsoft.com/office/drawing/2014/main" id="{B2B31B04-539F-AA82-FFAC-E78A86BDC310}"/>
              </a:ext>
            </a:extLst>
          </p:cNvPr>
          <p:cNvPicPr>
            <a:picLocks noGrp="1" noChangeAspect="1"/>
          </p:cNvPicPr>
          <p:nvPr>
            <p:ph sz="quarter" idx="4"/>
          </p:nvPr>
        </p:nvPicPr>
        <p:blipFill>
          <a:blip r:embed="rId2"/>
          <a:stretch>
            <a:fillRect/>
          </a:stretch>
        </p:blipFill>
        <p:spPr>
          <a:xfrm>
            <a:off x="1455174" y="1682539"/>
            <a:ext cx="3708080" cy="5042726"/>
          </a:xfrm>
          <a:prstGeom prst="rect">
            <a:avLst/>
          </a:prstGeom>
        </p:spPr>
      </p:pic>
      <p:sp>
        <p:nvSpPr>
          <p:cNvPr id="4" name="Content Placeholder 3">
            <a:extLst>
              <a:ext uri="{FF2B5EF4-FFF2-40B4-BE49-F238E27FC236}">
                <a16:creationId xmlns:a16="http://schemas.microsoft.com/office/drawing/2014/main" id="{DD4EEB5E-3018-B90A-C794-B9A3F4363CA8}"/>
              </a:ext>
            </a:extLst>
          </p:cNvPr>
          <p:cNvSpPr>
            <a:spLocks noGrp="1"/>
          </p:cNvSpPr>
          <p:nvPr>
            <p:ph sz="half" idx="2"/>
          </p:nvPr>
        </p:nvSpPr>
        <p:spPr>
          <a:xfrm>
            <a:off x="137652" y="1170039"/>
            <a:ext cx="11214560" cy="4195712"/>
          </a:xfrm>
        </p:spPr>
        <p:txBody>
          <a:bodyPr>
            <a:normAutofit/>
          </a:bodyPr>
          <a:lstStyle/>
          <a:p>
            <a:r>
              <a:rPr lang="sr-Cyrl-RS" sz="3200" dirty="0"/>
              <a:t>Фондови без елемената везивања, мање или више укувани користе се </a:t>
            </a:r>
            <a:endParaRPr lang="sr-Latn-RS" sz="3200" dirty="0"/>
          </a:p>
        </p:txBody>
      </p:sp>
      <p:sp>
        <p:nvSpPr>
          <p:cNvPr id="5" name="Text Placeholder 4">
            <a:extLst>
              <a:ext uri="{FF2B5EF4-FFF2-40B4-BE49-F238E27FC236}">
                <a16:creationId xmlns:a16="http://schemas.microsoft.com/office/drawing/2014/main" id="{381600FF-4042-D33A-5AD1-748621E4D3C4}"/>
              </a:ext>
            </a:extLst>
          </p:cNvPr>
          <p:cNvSpPr>
            <a:spLocks noGrp="1"/>
          </p:cNvSpPr>
          <p:nvPr>
            <p:ph type="body" sz="quarter" idx="3"/>
          </p:nvPr>
        </p:nvSpPr>
        <p:spPr>
          <a:xfrm>
            <a:off x="927229" y="2614057"/>
            <a:ext cx="1575619" cy="400972"/>
          </a:xfrm>
        </p:spPr>
        <p:txBody>
          <a:bodyPr>
            <a:noAutofit/>
          </a:bodyPr>
          <a:lstStyle/>
          <a:p>
            <a:r>
              <a:rPr lang="sr-Cyrl-RS" sz="2800" dirty="0">
                <a:highlight>
                  <a:srgbClr val="00FF00"/>
                </a:highlight>
              </a:rPr>
              <a:t>фонд</a:t>
            </a:r>
            <a:endParaRPr lang="sr-Latn-RS" sz="2800" dirty="0">
              <a:highlight>
                <a:srgbClr val="00FF00"/>
              </a:highlight>
            </a:endParaRPr>
          </a:p>
        </p:txBody>
      </p:sp>
      <p:sp>
        <p:nvSpPr>
          <p:cNvPr id="8" name="Text Placeholder 4">
            <a:extLst>
              <a:ext uri="{FF2B5EF4-FFF2-40B4-BE49-F238E27FC236}">
                <a16:creationId xmlns:a16="http://schemas.microsoft.com/office/drawing/2014/main" id="{B45353EB-3DAD-657E-C027-ED2FB739C82C}"/>
              </a:ext>
            </a:extLst>
          </p:cNvPr>
          <p:cNvSpPr txBox="1">
            <a:spLocks/>
          </p:cNvSpPr>
          <p:nvPr/>
        </p:nvSpPr>
        <p:spPr>
          <a:xfrm>
            <a:off x="5073444" y="2243193"/>
            <a:ext cx="6980903" cy="3520869"/>
          </a:xfrm>
          <a:prstGeom prst="rect">
            <a:avLst/>
          </a:prstGeom>
          <a:solidFill>
            <a:srgbClr val="92D050"/>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r-Cyrl-RS" sz="3600" dirty="0"/>
              <a:t>Могу се комплетирати са извесном количином желирајућих елемената, смањити или увећати додатком средстава за везивање (скроб, жуманце, запршка, пире од поврћа) и трансформисати у сос.</a:t>
            </a:r>
            <a:endParaRPr lang="sr-Latn-RS" sz="3600" dirty="0"/>
          </a:p>
        </p:txBody>
      </p:sp>
      <p:sp>
        <p:nvSpPr>
          <p:cNvPr id="9" name="Text Placeholder 4">
            <a:extLst>
              <a:ext uri="{FF2B5EF4-FFF2-40B4-BE49-F238E27FC236}">
                <a16:creationId xmlns:a16="http://schemas.microsoft.com/office/drawing/2014/main" id="{63FE39D9-F6F6-D4CC-C27C-81D86511CDA1}"/>
              </a:ext>
            </a:extLst>
          </p:cNvPr>
          <p:cNvSpPr txBox="1">
            <a:spLocks/>
          </p:cNvSpPr>
          <p:nvPr/>
        </p:nvSpPr>
        <p:spPr>
          <a:xfrm>
            <a:off x="403392" y="3964771"/>
            <a:ext cx="1575619" cy="40097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r-Cyrl-RS" sz="2800" dirty="0">
                <a:highlight>
                  <a:srgbClr val="00FF00"/>
                </a:highlight>
              </a:rPr>
              <a:t>екстракт</a:t>
            </a:r>
            <a:endParaRPr lang="sr-Latn-RS" sz="2800" dirty="0">
              <a:highlight>
                <a:srgbClr val="00FF00"/>
              </a:highlight>
            </a:endParaRPr>
          </a:p>
        </p:txBody>
      </p:sp>
      <p:sp>
        <p:nvSpPr>
          <p:cNvPr id="10" name="Text Placeholder 4">
            <a:extLst>
              <a:ext uri="{FF2B5EF4-FFF2-40B4-BE49-F238E27FC236}">
                <a16:creationId xmlns:a16="http://schemas.microsoft.com/office/drawing/2014/main" id="{6ED34A90-ABC7-2DCB-DA51-4FC11487C750}"/>
              </a:ext>
            </a:extLst>
          </p:cNvPr>
          <p:cNvSpPr txBox="1">
            <a:spLocks/>
          </p:cNvSpPr>
          <p:nvPr/>
        </p:nvSpPr>
        <p:spPr>
          <a:xfrm>
            <a:off x="753039" y="5238148"/>
            <a:ext cx="1575619" cy="40097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r-Cyrl-RS" sz="2800" dirty="0">
                <a:highlight>
                  <a:srgbClr val="00FF00"/>
                </a:highlight>
              </a:rPr>
              <a:t>глазура</a:t>
            </a:r>
            <a:endParaRPr lang="sr-Latn-RS" sz="2800" dirty="0">
              <a:highlight>
                <a:srgbClr val="00FF00"/>
              </a:highlight>
            </a:endParaRPr>
          </a:p>
        </p:txBody>
      </p:sp>
    </p:spTree>
    <p:extLst>
      <p:ext uri="{BB962C8B-B14F-4D97-AF65-F5344CB8AC3E}">
        <p14:creationId xmlns:p14="http://schemas.microsoft.com/office/powerpoint/2010/main" val="19073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39B25E1F-658C-1E20-83D2-01DE71C32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5644" y="0"/>
            <a:ext cx="2456392" cy="6749499"/>
          </a:xfrm>
          <a:prstGeom prst="rect">
            <a:avLst/>
          </a:prstGeom>
        </p:spPr>
      </p:pic>
      <p:sp>
        <p:nvSpPr>
          <p:cNvPr id="7" name="Title 6">
            <a:extLst>
              <a:ext uri="{FF2B5EF4-FFF2-40B4-BE49-F238E27FC236}">
                <a16:creationId xmlns:a16="http://schemas.microsoft.com/office/drawing/2014/main" id="{59C76C07-B99B-4719-BCCF-E6FEDF0C7ECA}"/>
              </a:ext>
            </a:extLst>
          </p:cNvPr>
          <p:cNvSpPr>
            <a:spLocks noGrp="1"/>
          </p:cNvSpPr>
          <p:nvPr>
            <p:ph type="title"/>
          </p:nvPr>
        </p:nvSpPr>
        <p:spPr>
          <a:xfrm>
            <a:off x="838200" y="365125"/>
            <a:ext cx="8807444" cy="763879"/>
          </a:xfrm>
          <a:solidFill>
            <a:schemeClr val="accent2">
              <a:lumMod val="60000"/>
              <a:lumOff val="40000"/>
            </a:schemeClr>
          </a:solidFill>
        </p:spPr>
        <p:txBody>
          <a:bodyPr>
            <a:normAutofit/>
          </a:bodyPr>
          <a:lstStyle/>
          <a:p>
            <a:r>
              <a:rPr lang="sr-Cyrl-RS" sz="3200" b="1" i="0" u="none" strike="noStrike" baseline="0" dirty="0">
                <a:latin typeface="SegoePrint-Bold"/>
              </a:rPr>
              <a:t>ТОПЛИ МЕСНИ ФОНДОВИ-БУЈОНИ</a:t>
            </a:r>
            <a:endParaRPr lang="sr-Latn-RS" sz="3200" dirty="0"/>
          </a:p>
        </p:txBody>
      </p:sp>
      <p:sp>
        <p:nvSpPr>
          <p:cNvPr id="8" name="Content Placeholder 7">
            <a:extLst>
              <a:ext uri="{FF2B5EF4-FFF2-40B4-BE49-F238E27FC236}">
                <a16:creationId xmlns:a16="http://schemas.microsoft.com/office/drawing/2014/main" id="{34B840AE-A849-086B-07E2-7AE6A72AB07B}"/>
              </a:ext>
            </a:extLst>
          </p:cNvPr>
          <p:cNvSpPr>
            <a:spLocks noGrp="1"/>
          </p:cNvSpPr>
          <p:nvPr>
            <p:ph idx="1"/>
          </p:nvPr>
        </p:nvSpPr>
        <p:spPr>
          <a:xfrm>
            <a:off x="307910" y="1390260"/>
            <a:ext cx="9337734" cy="5253135"/>
          </a:xfrm>
        </p:spPr>
        <p:txBody>
          <a:bodyPr/>
          <a:lstStyle/>
          <a:p>
            <a:pPr algn="l"/>
            <a:r>
              <a:rPr lang="ru-RU" b="1" dirty="0">
                <a:latin typeface="SegoePrint-Bold"/>
              </a:rPr>
              <a:t>Тамни</a:t>
            </a:r>
            <a:r>
              <a:rPr lang="ru-RU" b="1" i="0" u="none" strike="noStrike" baseline="0" dirty="0">
                <a:latin typeface="SegoePrint-Bold"/>
              </a:rPr>
              <a:t> месни фонд – бујон</a:t>
            </a:r>
          </a:p>
          <a:p>
            <a:pPr algn="l"/>
            <a:endParaRPr lang="ru-RU" sz="3200" b="1" i="0" u="none" strike="noStrike" baseline="0" dirty="0">
              <a:latin typeface="MinionPro-Bold"/>
            </a:endParaRPr>
          </a:p>
          <a:p>
            <a:pPr algn="l"/>
            <a:r>
              <a:rPr lang="ru-RU" sz="3200" b="1" i="0" u="none" strike="noStrike" baseline="0" dirty="0">
                <a:latin typeface="MinionPro-Bold"/>
              </a:rPr>
              <a:t>Основни састојци: кости, остаци, потколеница, телеће  ногице, јунећи реп, живински костур, живински ситнеж, старија живина</a:t>
            </a:r>
          </a:p>
          <a:p>
            <a:pPr algn="l"/>
            <a:r>
              <a:rPr lang="ru-RU" sz="3200" b="1" i="0" u="none" strike="noStrike" baseline="0" dirty="0">
                <a:latin typeface="MinionPro-Regular"/>
              </a:rPr>
              <a:t>Ароматична гарнитура </a:t>
            </a:r>
            <a:r>
              <a:rPr lang="ru-RU" sz="3200" b="0" i="0" u="none" strike="noStrike" baseline="0" dirty="0">
                <a:latin typeface="MinionPro-Regular"/>
              </a:rPr>
              <a:t>гарни букет</a:t>
            </a:r>
            <a:r>
              <a:rPr lang="en-US" sz="3200" b="0" i="0" u="none" strike="noStrike" baseline="0" dirty="0">
                <a:latin typeface="MinionPro-Regular"/>
              </a:rPr>
              <a:t> </a:t>
            </a:r>
            <a:r>
              <a:rPr lang="ru-RU" sz="3200" b="0" i="0" u="none" strike="noStrike" baseline="0" dirty="0">
                <a:latin typeface="MinionPro-Regular"/>
              </a:rPr>
              <a:t>(целер, паштрњак, шаргарепа и першун у корену, црни лук, парадајз, бели лук)</a:t>
            </a:r>
          </a:p>
          <a:p>
            <a:pPr algn="l"/>
            <a:r>
              <a:rPr lang="ru-RU" sz="3200" b="1" i="0" u="none" strike="noStrike" baseline="0" dirty="0">
                <a:latin typeface="MinionPro-Regular"/>
              </a:rPr>
              <a:t>Разблаживање</a:t>
            </a:r>
            <a:r>
              <a:rPr lang="ru-RU" sz="3200" b="0" i="0" u="none" strike="noStrike" baseline="0" dirty="0">
                <a:latin typeface="MinionPro-Regular"/>
              </a:rPr>
              <a:t> хладна вода или тамни фонд исте природе</a:t>
            </a:r>
            <a:endParaRPr lang="sr-Latn-RS" sz="3200" dirty="0"/>
          </a:p>
        </p:txBody>
      </p:sp>
    </p:spTree>
    <p:extLst>
      <p:ext uri="{BB962C8B-B14F-4D97-AF65-F5344CB8AC3E}">
        <p14:creationId xmlns:p14="http://schemas.microsoft.com/office/powerpoint/2010/main" val="420482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2B3336-07C5-6BB1-E63E-F9197FAC1CE6}"/>
              </a:ext>
            </a:extLst>
          </p:cNvPr>
          <p:cNvPicPr>
            <a:picLocks noChangeAspect="1"/>
          </p:cNvPicPr>
          <p:nvPr/>
        </p:nvPicPr>
        <p:blipFill>
          <a:blip r:embed="rId2"/>
          <a:stretch>
            <a:fillRect/>
          </a:stretch>
        </p:blipFill>
        <p:spPr>
          <a:xfrm>
            <a:off x="3434392" y="0"/>
            <a:ext cx="8543004" cy="6807573"/>
          </a:xfrm>
          <a:prstGeom prst="rect">
            <a:avLst/>
          </a:prstGeom>
        </p:spPr>
      </p:pic>
      <p:sp>
        <p:nvSpPr>
          <p:cNvPr id="2" name="Title 1">
            <a:extLst>
              <a:ext uri="{FF2B5EF4-FFF2-40B4-BE49-F238E27FC236}">
                <a16:creationId xmlns:a16="http://schemas.microsoft.com/office/drawing/2014/main" id="{CFFA047F-2D67-FCD5-7B16-844EC638B92D}"/>
              </a:ext>
            </a:extLst>
          </p:cNvPr>
          <p:cNvSpPr>
            <a:spLocks noGrp="1"/>
          </p:cNvSpPr>
          <p:nvPr>
            <p:ph type="title"/>
          </p:nvPr>
        </p:nvSpPr>
        <p:spPr>
          <a:xfrm>
            <a:off x="839788" y="365126"/>
            <a:ext cx="10515600" cy="825082"/>
          </a:xfrm>
        </p:spPr>
        <p:txBody>
          <a:bodyPr/>
          <a:lstStyle/>
          <a:p>
            <a:r>
              <a:rPr lang="sr-Cyrl-RS" dirty="0"/>
              <a:t>Употреба тамних фондова</a:t>
            </a:r>
            <a:endParaRPr lang="sr-Latn-RS" dirty="0"/>
          </a:p>
        </p:txBody>
      </p:sp>
      <p:sp>
        <p:nvSpPr>
          <p:cNvPr id="11" name="TextBox 10">
            <a:extLst>
              <a:ext uri="{FF2B5EF4-FFF2-40B4-BE49-F238E27FC236}">
                <a16:creationId xmlns:a16="http://schemas.microsoft.com/office/drawing/2014/main" id="{3BB53B96-6963-2D8C-EFFC-4BDA8C573CAD}"/>
              </a:ext>
            </a:extLst>
          </p:cNvPr>
          <p:cNvSpPr txBox="1"/>
          <p:nvPr/>
        </p:nvSpPr>
        <p:spPr>
          <a:xfrm>
            <a:off x="8635982" y="1409482"/>
            <a:ext cx="3484484" cy="646331"/>
          </a:xfrm>
          <a:prstGeom prst="rect">
            <a:avLst/>
          </a:prstGeom>
          <a:noFill/>
        </p:spPr>
        <p:txBody>
          <a:bodyPr wrap="square">
            <a:spAutoFit/>
          </a:bodyPr>
          <a:lstStyle/>
          <a:p>
            <a:r>
              <a:rPr lang="sr-Cyrl-RS" sz="1800" b="1" dirty="0"/>
              <a:t>Израда основних сосова и њихових деривата</a:t>
            </a:r>
            <a:endParaRPr lang="sr-Latn-RS" sz="1800" b="1" dirty="0"/>
          </a:p>
        </p:txBody>
      </p:sp>
      <p:sp>
        <p:nvSpPr>
          <p:cNvPr id="15" name="TextBox 14">
            <a:extLst>
              <a:ext uri="{FF2B5EF4-FFF2-40B4-BE49-F238E27FC236}">
                <a16:creationId xmlns:a16="http://schemas.microsoft.com/office/drawing/2014/main" id="{B4F2F1A4-5386-C0DE-0236-7586FF215B63}"/>
              </a:ext>
            </a:extLst>
          </p:cNvPr>
          <p:cNvSpPr txBox="1"/>
          <p:nvPr/>
        </p:nvSpPr>
        <p:spPr>
          <a:xfrm>
            <a:off x="8600214" y="2275088"/>
            <a:ext cx="3484484" cy="369332"/>
          </a:xfrm>
          <a:prstGeom prst="rect">
            <a:avLst/>
          </a:prstGeom>
          <a:noFill/>
        </p:spPr>
        <p:txBody>
          <a:bodyPr wrap="square">
            <a:spAutoFit/>
          </a:bodyPr>
          <a:lstStyle/>
          <a:p>
            <a:r>
              <a:rPr lang="sr-Cyrl-RS" sz="1800" b="1" dirty="0"/>
              <a:t>Израда </a:t>
            </a:r>
            <a:r>
              <a:rPr lang="sr-Cyrl-RS" b="1" dirty="0"/>
              <a:t>там</a:t>
            </a:r>
            <a:r>
              <a:rPr lang="sr-Cyrl-RS" sz="1800" b="1" dirty="0"/>
              <a:t>них сосова </a:t>
            </a:r>
            <a:endParaRPr lang="sr-Latn-RS" sz="1800" b="1" dirty="0"/>
          </a:p>
        </p:txBody>
      </p:sp>
      <p:sp>
        <p:nvSpPr>
          <p:cNvPr id="16" name="TextBox 15">
            <a:extLst>
              <a:ext uri="{FF2B5EF4-FFF2-40B4-BE49-F238E27FC236}">
                <a16:creationId xmlns:a16="http://schemas.microsoft.com/office/drawing/2014/main" id="{1271D4BF-9C98-9C71-DA2D-5DF6243D9858}"/>
              </a:ext>
            </a:extLst>
          </p:cNvPr>
          <p:cNvSpPr txBox="1"/>
          <p:nvPr/>
        </p:nvSpPr>
        <p:spPr>
          <a:xfrm>
            <a:off x="8707516" y="3009545"/>
            <a:ext cx="2647872" cy="369332"/>
          </a:xfrm>
          <a:prstGeom prst="rect">
            <a:avLst/>
          </a:prstGeom>
          <a:noFill/>
        </p:spPr>
        <p:txBody>
          <a:bodyPr wrap="square">
            <a:spAutoFit/>
          </a:bodyPr>
          <a:lstStyle/>
          <a:p>
            <a:r>
              <a:rPr lang="sr-Cyrl-RS" sz="1800" b="1" dirty="0"/>
              <a:t>Израда </a:t>
            </a:r>
            <a:r>
              <a:rPr lang="sr-Cyrl-RS" b="1" dirty="0"/>
              <a:t>глас девјанда</a:t>
            </a:r>
            <a:endParaRPr lang="sr-Latn-RS" sz="1800" b="1" dirty="0"/>
          </a:p>
        </p:txBody>
      </p:sp>
      <p:sp>
        <p:nvSpPr>
          <p:cNvPr id="19" name="TextBox 18">
            <a:extLst>
              <a:ext uri="{FF2B5EF4-FFF2-40B4-BE49-F238E27FC236}">
                <a16:creationId xmlns:a16="http://schemas.microsoft.com/office/drawing/2014/main" id="{C23A8E72-C7AF-690D-4EB2-DD2EC12DE5F5}"/>
              </a:ext>
            </a:extLst>
          </p:cNvPr>
          <p:cNvSpPr txBox="1"/>
          <p:nvPr/>
        </p:nvSpPr>
        <p:spPr>
          <a:xfrm>
            <a:off x="8751586" y="3674707"/>
            <a:ext cx="2174561" cy="369332"/>
          </a:xfrm>
          <a:prstGeom prst="rect">
            <a:avLst/>
          </a:prstGeom>
          <a:noFill/>
        </p:spPr>
        <p:txBody>
          <a:bodyPr wrap="square">
            <a:spAutoFit/>
          </a:bodyPr>
          <a:lstStyle/>
          <a:p>
            <a:r>
              <a:rPr lang="sr-Cyrl-RS" sz="1800" b="1" dirty="0"/>
              <a:t>Израда велутеа</a:t>
            </a:r>
            <a:endParaRPr lang="sr-Latn-RS" sz="1800" b="1" dirty="0"/>
          </a:p>
        </p:txBody>
      </p:sp>
      <p:sp>
        <p:nvSpPr>
          <p:cNvPr id="20" name="TextBox 19">
            <a:extLst>
              <a:ext uri="{FF2B5EF4-FFF2-40B4-BE49-F238E27FC236}">
                <a16:creationId xmlns:a16="http://schemas.microsoft.com/office/drawing/2014/main" id="{BC110257-832D-E699-6A16-A38ED64A74D0}"/>
              </a:ext>
            </a:extLst>
          </p:cNvPr>
          <p:cNvSpPr txBox="1"/>
          <p:nvPr/>
        </p:nvSpPr>
        <p:spPr>
          <a:xfrm>
            <a:off x="8707516" y="4391312"/>
            <a:ext cx="3484484" cy="646331"/>
          </a:xfrm>
          <a:prstGeom prst="rect">
            <a:avLst/>
          </a:prstGeom>
          <a:noFill/>
        </p:spPr>
        <p:txBody>
          <a:bodyPr wrap="square">
            <a:spAutoFit/>
          </a:bodyPr>
          <a:lstStyle/>
          <a:p>
            <a:r>
              <a:rPr lang="sr-Cyrl-RS" sz="1800" b="1" dirty="0"/>
              <a:t>Кување и разблаживање динстаних меса и сотеа</a:t>
            </a:r>
            <a:endParaRPr lang="sr-Latn-RS" sz="1800" b="1" dirty="0"/>
          </a:p>
        </p:txBody>
      </p:sp>
      <p:pic>
        <p:nvPicPr>
          <p:cNvPr id="21" name="Picture 20">
            <a:extLst>
              <a:ext uri="{FF2B5EF4-FFF2-40B4-BE49-F238E27FC236}">
                <a16:creationId xmlns:a16="http://schemas.microsoft.com/office/drawing/2014/main" id="{E1A5264A-DC1A-21EE-6143-23C090762F4C}"/>
              </a:ext>
            </a:extLst>
          </p:cNvPr>
          <p:cNvPicPr>
            <a:picLocks noChangeAspect="1"/>
          </p:cNvPicPr>
          <p:nvPr/>
        </p:nvPicPr>
        <p:blipFill>
          <a:blip r:embed="rId3"/>
          <a:stretch>
            <a:fillRect/>
          </a:stretch>
        </p:blipFill>
        <p:spPr>
          <a:xfrm>
            <a:off x="71534" y="1190209"/>
            <a:ext cx="3684690" cy="5632620"/>
          </a:xfrm>
          <a:prstGeom prst="rect">
            <a:avLst/>
          </a:prstGeom>
        </p:spPr>
      </p:pic>
    </p:spTree>
    <p:extLst>
      <p:ext uri="{BB962C8B-B14F-4D97-AF65-F5344CB8AC3E}">
        <p14:creationId xmlns:p14="http://schemas.microsoft.com/office/powerpoint/2010/main" val="179209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08ABA6A-F098-82AE-EC2B-946C49A2FA63}"/>
              </a:ext>
            </a:extLst>
          </p:cNvPr>
          <p:cNvSpPr>
            <a:spLocks noGrp="1"/>
          </p:cNvSpPr>
          <p:nvPr>
            <p:ph type="title"/>
          </p:nvPr>
        </p:nvSpPr>
        <p:spPr>
          <a:xfrm>
            <a:off x="401216" y="365125"/>
            <a:ext cx="10952584" cy="1325563"/>
          </a:xfrm>
          <a:solidFill>
            <a:schemeClr val="accent4">
              <a:lumMod val="20000"/>
              <a:lumOff val="80000"/>
            </a:schemeClr>
          </a:solidFill>
        </p:spPr>
        <p:txBody>
          <a:bodyPr/>
          <a:lstStyle/>
          <a:p>
            <a:r>
              <a:rPr lang="sr-Cyrl-RS" dirty="0"/>
              <a:t>Светли живински или телећи фонд</a:t>
            </a:r>
            <a:endParaRPr lang="sr-Latn-RS" dirty="0"/>
          </a:p>
        </p:txBody>
      </p:sp>
      <p:sp>
        <p:nvSpPr>
          <p:cNvPr id="13" name="Content Placeholder 12">
            <a:extLst>
              <a:ext uri="{FF2B5EF4-FFF2-40B4-BE49-F238E27FC236}">
                <a16:creationId xmlns:a16="http://schemas.microsoft.com/office/drawing/2014/main" id="{2D3C3577-232B-5493-9F8E-0FE5D37805E5}"/>
              </a:ext>
            </a:extLst>
          </p:cNvPr>
          <p:cNvSpPr>
            <a:spLocks noGrp="1"/>
          </p:cNvSpPr>
          <p:nvPr>
            <p:ph idx="1"/>
          </p:nvPr>
        </p:nvSpPr>
        <p:spPr>
          <a:xfrm>
            <a:off x="270588" y="1690688"/>
            <a:ext cx="8920065" cy="4952708"/>
          </a:xfrm>
        </p:spPr>
        <p:txBody>
          <a:bodyPr>
            <a:normAutofit/>
          </a:bodyPr>
          <a:lstStyle/>
          <a:p>
            <a:r>
              <a:rPr lang="ru-RU" sz="3200" b="1" i="0" u="none" strike="noStrike" baseline="0" dirty="0">
                <a:latin typeface="MinionPro-Bold"/>
              </a:rPr>
              <a:t>Основни састојци: живински ситнеж, живинске кости, или живина за поширање, телеће кости или остаци, потколеница, телеће  ногице, врат, груди, грудна хрскавица... </a:t>
            </a:r>
          </a:p>
          <a:p>
            <a:r>
              <a:rPr lang="ru-RU" sz="3200" b="1" i="0" u="none" strike="noStrike" baseline="0" dirty="0">
                <a:latin typeface="MinionPro-Regular"/>
              </a:rPr>
              <a:t>Ароматична гарнитура </a:t>
            </a:r>
            <a:r>
              <a:rPr lang="ru-RU" sz="3200" b="0" i="0" u="none" strike="noStrike" baseline="0" dirty="0">
                <a:latin typeface="MinionPro-Regular"/>
              </a:rPr>
              <a:t>шаргарепа, бели делови празилука, целер, црни лук, гарни букет, каранфилић</a:t>
            </a:r>
            <a:endParaRPr lang="ru-RU" sz="3200" b="1" i="0" u="none" strike="noStrike" baseline="0" dirty="0">
              <a:latin typeface="MinionPro-Bold"/>
            </a:endParaRPr>
          </a:p>
          <a:p>
            <a:r>
              <a:rPr lang="ru-RU" sz="3200" b="1" i="0" u="none" strike="noStrike" baseline="0" dirty="0">
                <a:latin typeface="MinionPro-Regular"/>
              </a:rPr>
              <a:t>Разблаживање</a:t>
            </a:r>
            <a:r>
              <a:rPr lang="ru-RU" sz="3200" b="0" i="0" u="none" strike="noStrike" baseline="0" dirty="0">
                <a:latin typeface="MinionPro-Regular"/>
              </a:rPr>
              <a:t> хладна вода или светли фонд исте природе</a:t>
            </a:r>
            <a:endParaRPr lang="sr-Latn-RS" sz="3200" dirty="0"/>
          </a:p>
        </p:txBody>
      </p:sp>
      <p:pic>
        <p:nvPicPr>
          <p:cNvPr id="14" name="Picture 13">
            <a:extLst>
              <a:ext uri="{FF2B5EF4-FFF2-40B4-BE49-F238E27FC236}">
                <a16:creationId xmlns:a16="http://schemas.microsoft.com/office/drawing/2014/main" id="{0DEBE5DF-7465-DE20-456C-9B8E37226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8950" y="0"/>
            <a:ext cx="2843050" cy="55330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Content Placeholder 10">
            <a:extLst>
              <a:ext uri="{FF2B5EF4-FFF2-40B4-BE49-F238E27FC236}">
                <a16:creationId xmlns:a16="http://schemas.microsoft.com/office/drawing/2014/main" id="{A4ECB71D-88DD-E423-73E4-E2A4209C6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599" y="4621160"/>
            <a:ext cx="3643401" cy="22368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0418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804CBD-CA5A-05D3-EB43-7C3F83055A85}"/>
              </a:ext>
            </a:extLst>
          </p:cNvPr>
          <p:cNvPicPr>
            <a:picLocks noChangeAspect="1"/>
          </p:cNvPicPr>
          <p:nvPr/>
        </p:nvPicPr>
        <p:blipFill>
          <a:blip r:embed="rId2"/>
          <a:stretch>
            <a:fillRect/>
          </a:stretch>
        </p:blipFill>
        <p:spPr>
          <a:xfrm>
            <a:off x="2631595" y="52789"/>
            <a:ext cx="8543004" cy="6807573"/>
          </a:xfrm>
          <a:prstGeom prst="rect">
            <a:avLst/>
          </a:prstGeom>
        </p:spPr>
      </p:pic>
      <p:sp>
        <p:nvSpPr>
          <p:cNvPr id="2" name="Title 1">
            <a:extLst>
              <a:ext uri="{FF2B5EF4-FFF2-40B4-BE49-F238E27FC236}">
                <a16:creationId xmlns:a16="http://schemas.microsoft.com/office/drawing/2014/main" id="{35AF344F-5DB2-9A37-0821-A556B9ECFB5C}"/>
              </a:ext>
            </a:extLst>
          </p:cNvPr>
          <p:cNvSpPr>
            <a:spLocks noGrp="1"/>
          </p:cNvSpPr>
          <p:nvPr>
            <p:ph type="title"/>
          </p:nvPr>
        </p:nvSpPr>
        <p:spPr>
          <a:xfrm>
            <a:off x="298580" y="149290"/>
            <a:ext cx="7191983" cy="783771"/>
          </a:xfrm>
        </p:spPr>
        <p:txBody>
          <a:bodyPr>
            <a:normAutofit/>
          </a:bodyPr>
          <a:lstStyle/>
          <a:p>
            <a:r>
              <a:rPr lang="sr-Cyrl-RS" dirty="0"/>
              <a:t>Употреба светлих фондова</a:t>
            </a:r>
            <a:endParaRPr lang="sr-Latn-RS" dirty="0"/>
          </a:p>
        </p:txBody>
      </p:sp>
      <p:sp>
        <p:nvSpPr>
          <p:cNvPr id="5" name="TextBox 4">
            <a:extLst>
              <a:ext uri="{FF2B5EF4-FFF2-40B4-BE49-F238E27FC236}">
                <a16:creationId xmlns:a16="http://schemas.microsoft.com/office/drawing/2014/main" id="{0FC49852-DB72-FA73-3724-F93BA81DD7E4}"/>
              </a:ext>
            </a:extLst>
          </p:cNvPr>
          <p:cNvSpPr txBox="1"/>
          <p:nvPr/>
        </p:nvSpPr>
        <p:spPr>
          <a:xfrm>
            <a:off x="7996335" y="1409482"/>
            <a:ext cx="4124131" cy="707886"/>
          </a:xfrm>
          <a:prstGeom prst="rect">
            <a:avLst/>
          </a:prstGeom>
          <a:noFill/>
        </p:spPr>
        <p:txBody>
          <a:bodyPr wrap="square">
            <a:spAutoFit/>
          </a:bodyPr>
          <a:lstStyle/>
          <a:p>
            <a:r>
              <a:rPr lang="sr-Cyrl-RS" sz="2000" b="1" dirty="0"/>
              <a:t>Израда великих традиционалних сосова и њихових деривата</a:t>
            </a:r>
            <a:endParaRPr lang="sr-Latn-RS" sz="2000" b="1" dirty="0"/>
          </a:p>
        </p:txBody>
      </p:sp>
      <p:sp>
        <p:nvSpPr>
          <p:cNvPr id="6" name="TextBox 5">
            <a:extLst>
              <a:ext uri="{FF2B5EF4-FFF2-40B4-BE49-F238E27FC236}">
                <a16:creationId xmlns:a16="http://schemas.microsoft.com/office/drawing/2014/main" id="{EBA91883-A262-34F7-4AED-8012C92579EB}"/>
              </a:ext>
            </a:extLst>
          </p:cNvPr>
          <p:cNvSpPr txBox="1"/>
          <p:nvPr/>
        </p:nvSpPr>
        <p:spPr>
          <a:xfrm>
            <a:off x="7918215" y="2316228"/>
            <a:ext cx="3256384" cy="400110"/>
          </a:xfrm>
          <a:prstGeom prst="rect">
            <a:avLst/>
          </a:prstGeom>
          <a:noFill/>
        </p:spPr>
        <p:txBody>
          <a:bodyPr wrap="square">
            <a:spAutoFit/>
          </a:bodyPr>
          <a:lstStyle/>
          <a:p>
            <a:r>
              <a:rPr lang="sr-Cyrl-RS" sz="2000" b="1" dirty="0"/>
              <a:t>Израда потажа</a:t>
            </a:r>
            <a:endParaRPr lang="sr-Latn-RS" sz="2000" b="1" dirty="0"/>
          </a:p>
        </p:txBody>
      </p:sp>
      <p:sp>
        <p:nvSpPr>
          <p:cNvPr id="7" name="TextBox 6">
            <a:extLst>
              <a:ext uri="{FF2B5EF4-FFF2-40B4-BE49-F238E27FC236}">
                <a16:creationId xmlns:a16="http://schemas.microsoft.com/office/drawing/2014/main" id="{290ED17D-1C56-3B4C-A0C2-F6D840CE4C84}"/>
              </a:ext>
            </a:extLst>
          </p:cNvPr>
          <p:cNvSpPr txBox="1"/>
          <p:nvPr/>
        </p:nvSpPr>
        <p:spPr>
          <a:xfrm>
            <a:off x="7912358" y="3059668"/>
            <a:ext cx="3816222" cy="400110"/>
          </a:xfrm>
          <a:prstGeom prst="rect">
            <a:avLst/>
          </a:prstGeom>
          <a:noFill/>
        </p:spPr>
        <p:txBody>
          <a:bodyPr wrap="square">
            <a:spAutoFit/>
          </a:bodyPr>
          <a:lstStyle/>
          <a:p>
            <a:r>
              <a:rPr lang="sr-Cyrl-RS" sz="2000" b="1" dirty="0"/>
              <a:t>Разређивање динстаног поврћа</a:t>
            </a:r>
            <a:endParaRPr lang="sr-Latn-RS" sz="2000" b="1" dirty="0"/>
          </a:p>
        </p:txBody>
      </p:sp>
      <p:sp>
        <p:nvSpPr>
          <p:cNvPr id="8" name="TextBox 7">
            <a:extLst>
              <a:ext uri="{FF2B5EF4-FFF2-40B4-BE49-F238E27FC236}">
                <a16:creationId xmlns:a16="http://schemas.microsoft.com/office/drawing/2014/main" id="{86358CAB-8703-38DF-45F4-347C5CF97D19}"/>
              </a:ext>
            </a:extLst>
          </p:cNvPr>
          <p:cNvSpPr txBox="1"/>
          <p:nvPr/>
        </p:nvSpPr>
        <p:spPr>
          <a:xfrm>
            <a:off x="7912358" y="3748738"/>
            <a:ext cx="3582956" cy="400110"/>
          </a:xfrm>
          <a:prstGeom prst="rect">
            <a:avLst/>
          </a:prstGeom>
          <a:noFill/>
        </p:spPr>
        <p:txBody>
          <a:bodyPr wrap="square">
            <a:spAutoFit/>
          </a:bodyPr>
          <a:lstStyle/>
          <a:p>
            <a:r>
              <a:rPr lang="sr-Cyrl-RS" sz="2000" b="1" dirty="0"/>
              <a:t>Млевеног меса и паприкаша</a:t>
            </a:r>
            <a:endParaRPr lang="sr-Latn-RS" sz="2000" b="1" dirty="0"/>
          </a:p>
        </p:txBody>
      </p:sp>
      <p:sp>
        <p:nvSpPr>
          <p:cNvPr id="9" name="TextBox 8">
            <a:extLst>
              <a:ext uri="{FF2B5EF4-FFF2-40B4-BE49-F238E27FC236}">
                <a16:creationId xmlns:a16="http://schemas.microsoft.com/office/drawing/2014/main" id="{37581D39-A73F-ED4B-B79B-A1505AAAB7E8}"/>
              </a:ext>
            </a:extLst>
          </p:cNvPr>
          <p:cNvSpPr txBox="1"/>
          <p:nvPr/>
        </p:nvSpPr>
        <p:spPr>
          <a:xfrm>
            <a:off x="7996335" y="4492178"/>
            <a:ext cx="3651198" cy="400110"/>
          </a:xfrm>
          <a:prstGeom prst="rect">
            <a:avLst/>
          </a:prstGeom>
          <a:noFill/>
        </p:spPr>
        <p:txBody>
          <a:bodyPr wrap="square">
            <a:spAutoFit/>
          </a:bodyPr>
          <a:lstStyle/>
          <a:p>
            <a:r>
              <a:rPr lang="sr-Cyrl-RS" sz="2000" b="1" dirty="0"/>
              <a:t>Разређивање пилава</a:t>
            </a:r>
            <a:endParaRPr lang="sr-Latn-RS" sz="2000" b="1" dirty="0"/>
          </a:p>
        </p:txBody>
      </p:sp>
      <p:pic>
        <p:nvPicPr>
          <p:cNvPr id="10" name="Picture 9">
            <a:extLst>
              <a:ext uri="{FF2B5EF4-FFF2-40B4-BE49-F238E27FC236}">
                <a16:creationId xmlns:a16="http://schemas.microsoft.com/office/drawing/2014/main" id="{CA22082A-BD55-453A-2C35-6A3855582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98048"/>
            <a:ext cx="3019495" cy="22599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E5BED246-26E5-6566-77B4-4EF74C421A1F}"/>
              </a:ext>
            </a:extLst>
          </p:cNvPr>
          <p:cNvPicPr>
            <a:picLocks noChangeAspect="1"/>
          </p:cNvPicPr>
          <p:nvPr/>
        </p:nvPicPr>
        <p:blipFill>
          <a:blip r:embed="rId4"/>
          <a:stretch>
            <a:fillRect/>
          </a:stretch>
        </p:blipFill>
        <p:spPr>
          <a:xfrm>
            <a:off x="71534" y="1099092"/>
            <a:ext cx="2690328" cy="3454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2010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C54334-100D-FAC0-56BC-C46402E48C3C}"/>
              </a:ext>
            </a:extLst>
          </p:cNvPr>
          <p:cNvPicPr>
            <a:picLocks noChangeAspect="1"/>
          </p:cNvPicPr>
          <p:nvPr/>
        </p:nvPicPr>
        <p:blipFill>
          <a:blip r:embed="rId2"/>
          <a:stretch>
            <a:fillRect/>
          </a:stretch>
        </p:blipFill>
        <p:spPr>
          <a:xfrm>
            <a:off x="3648996" y="50427"/>
            <a:ext cx="8543004" cy="6807573"/>
          </a:xfrm>
          <a:prstGeom prst="rect">
            <a:avLst/>
          </a:prstGeom>
        </p:spPr>
      </p:pic>
      <p:sp>
        <p:nvSpPr>
          <p:cNvPr id="2" name="Title 1">
            <a:extLst>
              <a:ext uri="{FF2B5EF4-FFF2-40B4-BE49-F238E27FC236}">
                <a16:creationId xmlns:a16="http://schemas.microsoft.com/office/drawing/2014/main" id="{05002FE9-8429-CFD3-DD16-BCC5918DBB69}"/>
              </a:ext>
            </a:extLst>
          </p:cNvPr>
          <p:cNvSpPr>
            <a:spLocks noGrp="1"/>
          </p:cNvSpPr>
          <p:nvPr>
            <p:ph type="title"/>
          </p:nvPr>
        </p:nvSpPr>
        <p:spPr/>
        <p:txBody>
          <a:bodyPr/>
          <a:lstStyle/>
          <a:p>
            <a:r>
              <a:rPr lang="sr-Cyrl-RS" dirty="0"/>
              <a:t>Рибљи фондови</a:t>
            </a:r>
            <a:endParaRPr lang="sr-Latn-RS" dirty="0"/>
          </a:p>
        </p:txBody>
      </p:sp>
      <p:sp>
        <p:nvSpPr>
          <p:cNvPr id="3" name="Content Placeholder 2">
            <a:extLst>
              <a:ext uri="{FF2B5EF4-FFF2-40B4-BE49-F238E27FC236}">
                <a16:creationId xmlns:a16="http://schemas.microsoft.com/office/drawing/2014/main" id="{BCA964FE-4AC3-2B35-AD02-54A13078B400}"/>
              </a:ext>
            </a:extLst>
          </p:cNvPr>
          <p:cNvSpPr>
            <a:spLocks noGrp="1"/>
          </p:cNvSpPr>
          <p:nvPr>
            <p:ph idx="1"/>
          </p:nvPr>
        </p:nvSpPr>
        <p:spPr>
          <a:xfrm>
            <a:off x="314632" y="1690688"/>
            <a:ext cx="6302478" cy="4666036"/>
          </a:xfrm>
        </p:spPr>
        <p:txBody>
          <a:bodyPr>
            <a:normAutofit/>
          </a:bodyPr>
          <a:lstStyle/>
          <a:p>
            <a:r>
              <a:rPr lang="ru-RU" sz="3600" b="1" i="0" u="none" strike="noStrike" baseline="0" dirty="0">
                <a:latin typeface="MinionPro-Bold"/>
              </a:rPr>
              <a:t>Основни састојци: рибље кости, пераја, репови</a:t>
            </a:r>
          </a:p>
          <a:p>
            <a:r>
              <a:rPr lang="ru-RU" sz="3600" b="1" i="0" u="none" strike="noStrike" baseline="0" dirty="0">
                <a:latin typeface="MinionPro-Regular"/>
              </a:rPr>
              <a:t>Ароматична гарнитура </a:t>
            </a:r>
            <a:r>
              <a:rPr lang="ru-RU" sz="3600" b="0" i="0" u="none" strike="noStrike" baseline="0" dirty="0">
                <a:latin typeface="MinionPro-Regular"/>
              </a:rPr>
              <a:t>шаргарепа, бели делови празилука, целер, црни лук, гарни букет</a:t>
            </a:r>
          </a:p>
          <a:p>
            <a:r>
              <a:rPr lang="ru-RU" sz="3600" b="1" i="0" u="none" strike="noStrike" baseline="0" dirty="0">
                <a:latin typeface="MinionPro-Regular"/>
              </a:rPr>
              <a:t>Разблаживање</a:t>
            </a:r>
            <a:r>
              <a:rPr lang="ru-RU" sz="3600" b="0" i="0" u="none" strike="noStrike" baseline="0" dirty="0">
                <a:latin typeface="MinionPro-Regular"/>
              </a:rPr>
              <a:t> хладна вода</a:t>
            </a:r>
            <a:endParaRPr lang="sr-Latn-RS" sz="3600" dirty="0"/>
          </a:p>
        </p:txBody>
      </p:sp>
      <p:sp>
        <p:nvSpPr>
          <p:cNvPr id="5" name="TextBox 4">
            <a:extLst>
              <a:ext uri="{FF2B5EF4-FFF2-40B4-BE49-F238E27FC236}">
                <a16:creationId xmlns:a16="http://schemas.microsoft.com/office/drawing/2014/main" id="{2239DC1E-94FB-98C6-5EE5-2AB58DD5F936}"/>
              </a:ext>
            </a:extLst>
          </p:cNvPr>
          <p:cNvSpPr txBox="1"/>
          <p:nvPr/>
        </p:nvSpPr>
        <p:spPr>
          <a:xfrm>
            <a:off x="8935616" y="4489157"/>
            <a:ext cx="2418184" cy="707886"/>
          </a:xfrm>
          <a:prstGeom prst="rect">
            <a:avLst/>
          </a:prstGeom>
          <a:noFill/>
        </p:spPr>
        <p:txBody>
          <a:bodyPr wrap="square">
            <a:spAutoFit/>
          </a:bodyPr>
          <a:lstStyle/>
          <a:p>
            <a:r>
              <a:rPr lang="sr-Cyrl-RS" sz="2000" b="1" dirty="0"/>
              <a:t>Израда потажа, консомеа</a:t>
            </a:r>
            <a:endParaRPr lang="sr-Latn-RS" sz="2000" b="1" dirty="0"/>
          </a:p>
        </p:txBody>
      </p:sp>
      <p:sp>
        <p:nvSpPr>
          <p:cNvPr id="7" name="TextBox 6">
            <a:extLst>
              <a:ext uri="{FF2B5EF4-FFF2-40B4-BE49-F238E27FC236}">
                <a16:creationId xmlns:a16="http://schemas.microsoft.com/office/drawing/2014/main" id="{A744966B-1D94-D3AF-2007-E81ED521DC91}"/>
              </a:ext>
            </a:extLst>
          </p:cNvPr>
          <p:cNvSpPr txBox="1"/>
          <p:nvPr/>
        </p:nvSpPr>
        <p:spPr>
          <a:xfrm>
            <a:off x="8935616" y="1493566"/>
            <a:ext cx="2273158" cy="707886"/>
          </a:xfrm>
          <a:prstGeom prst="rect">
            <a:avLst/>
          </a:prstGeom>
          <a:noFill/>
        </p:spPr>
        <p:txBody>
          <a:bodyPr wrap="square">
            <a:spAutoFit/>
          </a:bodyPr>
          <a:lstStyle/>
          <a:p>
            <a:r>
              <a:rPr lang="sr-Cyrl-RS" sz="2000" b="1" dirty="0"/>
              <a:t>Фонд за поширане рибе</a:t>
            </a:r>
            <a:endParaRPr lang="sr-Latn-RS" sz="2000" b="1" dirty="0"/>
          </a:p>
        </p:txBody>
      </p:sp>
      <p:sp>
        <p:nvSpPr>
          <p:cNvPr id="8" name="TextBox 7">
            <a:extLst>
              <a:ext uri="{FF2B5EF4-FFF2-40B4-BE49-F238E27FC236}">
                <a16:creationId xmlns:a16="http://schemas.microsoft.com/office/drawing/2014/main" id="{7D63209E-F693-C188-E4B5-E06BF55BB464}"/>
              </a:ext>
            </a:extLst>
          </p:cNvPr>
          <p:cNvSpPr txBox="1"/>
          <p:nvPr/>
        </p:nvSpPr>
        <p:spPr>
          <a:xfrm>
            <a:off x="8935616" y="2274944"/>
            <a:ext cx="3256384" cy="400110"/>
          </a:xfrm>
          <a:prstGeom prst="rect">
            <a:avLst/>
          </a:prstGeom>
          <a:noFill/>
        </p:spPr>
        <p:txBody>
          <a:bodyPr wrap="square">
            <a:spAutoFit/>
          </a:bodyPr>
          <a:lstStyle/>
          <a:p>
            <a:r>
              <a:rPr lang="sr-Cyrl-RS" sz="2000" b="1" dirty="0"/>
              <a:t>Динстана риба</a:t>
            </a:r>
            <a:endParaRPr lang="sr-Latn-RS" sz="2000" b="1" dirty="0"/>
          </a:p>
        </p:txBody>
      </p:sp>
      <p:sp>
        <p:nvSpPr>
          <p:cNvPr id="9" name="TextBox 8">
            <a:extLst>
              <a:ext uri="{FF2B5EF4-FFF2-40B4-BE49-F238E27FC236}">
                <a16:creationId xmlns:a16="http://schemas.microsoft.com/office/drawing/2014/main" id="{3AC9574A-7135-64BE-B9FE-D0252AD7474D}"/>
              </a:ext>
            </a:extLst>
          </p:cNvPr>
          <p:cNvSpPr txBox="1"/>
          <p:nvPr/>
        </p:nvSpPr>
        <p:spPr>
          <a:xfrm>
            <a:off x="8935616" y="2959546"/>
            <a:ext cx="3256384" cy="400110"/>
          </a:xfrm>
          <a:prstGeom prst="rect">
            <a:avLst/>
          </a:prstGeom>
          <a:noFill/>
        </p:spPr>
        <p:txBody>
          <a:bodyPr wrap="square">
            <a:spAutoFit/>
          </a:bodyPr>
          <a:lstStyle/>
          <a:p>
            <a:r>
              <a:rPr lang="sr-Cyrl-RS" sz="2000" b="1" dirty="0"/>
              <a:t>Глазирана риба</a:t>
            </a:r>
            <a:endParaRPr lang="sr-Latn-RS" sz="2000" b="1" dirty="0"/>
          </a:p>
        </p:txBody>
      </p:sp>
      <p:sp>
        <p:nvSpPr>
          <p:cNvPr id="11" name="TextBox 10">
            <a:extLst>
              <a:ext uri="{FF2B5EF4-FFF2-40B4-BE49-F238E27FC236}">
                <a16:creationId xmlns:a16="http://schemas.microsoft.com/office/drawing/2014/main" id="{BDF92966-3AD4-7BEC-7FF7-8C3CC96BC7F0}"/>
              </a:ext>
            </a:extLst>
          </p:cNvPr>
          <p:cNvSpPr txBox="1"/>
          <p:nvPr/>
        </p:nvSpPr>
        <p:spPr>
          <a:xfrm>
            <a:off x="8935616" y="3644148"/>
            <a:ext cx="2725442" cy="707886"/>
          </a:xfrm>
          <a:prstGeom prst="rect">
            <a:avLst/>
          </a:prstGeom>
          <a:noFill/>
        </p:spPr>
        <p:txBody>
          <a:bodyPr wrap="square">
            <a:spAutoFit/>
          </a:bodyPr>
          <a:lstStyle/>
          <a:p>
            <a:r>
              <a:rPr lang="sr-Cyrl-RS" sz="2000" b="1" dirty="0"/>
              <a:t>Израда сосова и њихових деривата</a:t>
            </a:r>
            <a:endParaRPr lang="sr-Latn-RS" sz="2000" b="1" dirty="0"/>
          </a:p>
        </p:txBody>
      </p:sp>
    </p:spTree>
    <p:extLst>
      <p:ext uri="{BB962C8B-B14F-4D97-AF65-F5344CB8AC3E}">
        <p14:creationId xmlns:p14="http://schemas.microsoft.com/office/powerpoint/2010/main" val="3246160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7B64-B3F1-8257-3864-7CDE60D0A7DB}"/>
              </a:ext>
            </a:extLst>
          </p:cNvPr>
          <p:cNvSpPr>
            <a:spLocks noGrp="1"/>
          </p:cNvSpPr>
          <p:nvPr>
            <p:ph type="title"/>
          </p:nvPr>
        </p:nvSpPr>
        <p:spPr>
          <a:xfrm>
            <a:off x="838200" y="365126"/>
            <a:ext cx="10515600" cy="893404"/>
          </a:xfrm>
        </p:spPr>
        <p:txBody>
          <a:bodyPr>
            <a:normAutofit/>
          </a:bodyPr>
          <a:lstStyle/>
          <a:p>
            <a:r>
              <a:rPr lang="ru-RU" sz="3200" b="1" i="0" u="none" strike="noStrike" baseline="0" dirty="0">
                <a:latin typeface="SegoePrint-Bold"/>
              </a:rPr>
              <a:t>Светли фонд од поврћа</a:t>
            </a:r>
            <a:endParaRPr lang="sr-Latn-RS" sz="3200" dirty="0">
              <a:latin typeface="Ravie" panose="04040805050809020602" pitchFamily="82" charset="0"/>
            </a:endParaRPr>
          </a:p>
        </p:txBody>
      </p:sp>
      <p:sp>
        <p:nvSpPr>
          <p:cNvPr id="3" name="Content Placeholder 2">
            <a:extLst>
              <a:ext uri="{FF2B5EF4-FFF2-40B4-BE49-F238E27FC236}">
                <a16:creationId xmlns:a16="http://schemas.microsoft.com/office/drawing/2014/main" id="{63539D17-1910-3AF6-7EF2-B9B6FF71240C}"/>
              </a:ext>
            </a:extLst>
          </p:cNvPr>
          <p:cNvSpPr>
            <a:spLocks noGrp="1"/>
          </p:cNvSpPr>
          <p:nvPr>
            <p:ph idx="1"/>
          </p:nvPr>
        </p:nvSpPr>
        <p:spPr>
          <a:xfrm>
            <a:off x="412955" y="1445342"/>
            <a:ext cx="11336593" cy="5289755"/>
          </a:xfrm>
        </p:spPr>
        <p:txBody>
          <a:bodyPr/>
          <a:lstStyle/>
          <a:p>
            <a:pPr algn="l"/>
            <a:r>
              <a:rPr lang="ru-RU" sz="3600" b="1" i="0" u="none" strike="noStrike" baseline="0" dirty="0">
                <a:latin typeface="MinionPro-Bold"/>
                <a:cs typeface="Aldhabi" panose="01000000000000000000" pitchFamily="2" charset="-78"/>
              </a:rPr>
              <a:t>Потребне намирнице: </a:t>
            </a:r>
          </a:p>
          <a:p>
            <a:pPr algn="l"/>
            <a:r>
              <a:rPr lang="ru-RU" sz="3600" b="0" i="0" u="none" strike="noStrike" baseline="0" dirty="0">
                <a:latin typeface="MinionPro-Regular"/>
                <a:cs typeface="Aldhabi" panose="01000000000000000000" pitchFamily="2" charset="-78"/>
              </a:rPr>
              <a:t>купус, карфиол, гарни</a:t>
            </a:r>
            <a:r>
              <a:rPr lang="ru-RU" sz="3600" dirty="0">
                <a:latin typeface="MinionPro-Regular"/>
                <a:cs typeface="Aldhabi" panose="01000000000000000000" pitchFamily="2" charset="-78"/>
              </a:rPr>
              <a:t> </a:t>
            </a:r>
            <a:r>
              <a:rPr lang="ru-RU" sz="3600" b="0" i="0" u="none" strike="noStrike" baseline="0" dirty="0">
                <a:latin typeface="MinionPro-Regular"/>
                <a:cs typeface="Aldhabi" panose="01000000000000000000" pitchFamily="2" charset="-78"/>
              </a:rPr>
              <a:t>букета (целер, паштрњак, шаргарепа и першун у корену), црни лук,  ловоров</a:t>
            </a:r>
            <a:r>
              <a:rPr lang="ru-RU" sz="3600" dirty="0">
                <a:latin typeface="MinionPro-Regular"/>
                <a:cs typeface="Aldhabi" panose="01000000000000000000" pitchFamily="2" charset="-78"/>
              </a:rPr>
              <a:t> </a:t>
            </a:r>
            <a:r>
              <a:rPr lang="ru-RU" sz="3600" b="0" i="0" u="none" strike="noStrike" baseline="0" dirty="0">
                <a:latin typeface="MinionPro-Regular"/>
                <a:cs typeface="Aldhabi" panose="01000000000000000000" pitchFamily="2" charset="-78"/>
              </a:rPr>
              <a:t>лист, бибер у зрну.</a:t>
            </a:r>
          </a:p>
          <a:p>
            <a:pPr algn="l"/>
            <a:r>
              <a:rPr lang="ru-RU" sz="3600" dirty="0">
                <a:latin typeface="MinionPro-Regular"/>
                <a:cs typeface="Aldhabi" panose="01000000000000000000" pitchFamily="2" charset="-78"/>
              </a:rPr>
              <a:t>Вода за </a:t>
            </a:r>
            <a:r>
              <a:rPr lang="ru-RU" sz="3600" b="0" i="0" u="none" strike="noStrike" baseline="0" dirty="0">
                <a:latin typeface="MinionPro-Regular"/>
                <a:cs typeface="Aldhabi" panose="01000000000000000000" pitchFamily="2" charset="-78"/>
              </a:rPr>
              <a:t>наливање и термичка обрада намирница.</a:t>
            </a:r>
          </a:p>
          <a:p>
            <a:pPr algn="l"/>
            <a:r>
              <a:rPr lang="ru-RU" sz="3600" b="0" i="0" u="none" strike="noStrike" baseline="0" dirty="0">
                <a:latin typeface="MinionPro-Regular"/>
                <a:cs typeface="Aldhabi" panose="01000000000000000000" pitchFamily="2" charset="-78"/>
              </a:rPr>
              <a:t>Светли фонд-бујон од поврћа, користи се за спремање посних и вегетаријанских чорби супа и чорби, дијеталних супа, дијеталних сосова, лаких сосова, готових јела </a:t>
            </a:r>
            <a:r>
              <a:rPr lang="ru-RU" sz="3600" b="0" i="0" u="none" strike="noStrike" baseline="0" dirty="0">
                <a:latin typeface="MinionPro-Regular"/>
              </a:rPr>
              <a:t>и варива.</a:t>
            </a:r>
            <a:endParaRPr lang="sr-Latn-RS" sz="3600" dirty="0"/>
          </a:p>
        </p:txBody>
      </p:sp>
    </p:spTree>
    <p:extLst>
      <p:ext uri="{BB962C8B-B14F-4D97-AF65-F5344CB8AC3E}">
        <p14:creationId xmlns:p14="http://schemas.microsoft.com/office/powerpoint/2010/main" val="1269818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86245E3-9453-6887-A712-5A492DBC2D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0542" y="0"/>
            <a:ext cx="5151457" cy="6931307"/>
          </a:xfrm>
        </p:spPr>
      </p:pic>
      <p:sp>
        <p:nvSpPr>
          <p:cNvPr id="2" name="Title 1">
            <a:extLst>
              <a:ext uri="{FF2B5EF4-FFF2-40B4-BE49-F238E27FC236}">
                <a16:creationId xmlns:a16="http://schemas.microsoft.com/office/drawing/2014/main" id="{2F694D52-500B-29DC-9855-665C07960CC8}"/>
              </a:ext>
            </a:extLst>
          </p:cNvPr>
          <p:cNvSpPr>
            <a:spLocks noGrp="1"/>
          </p:cNvSpPr>
          <p:nvPr>
            <p:ph type="title"/>
          </p:nvPr>
        </p:nvSpPr>
        <p:spPr>
          <a:xfrm>
            <a:off x="294968" y="365126"/>
            <a:ext cx="11058832" cy="667262"/>
          </a:xfrm>
        </p:spPr>
        <p:txBody>
          <a:bodyPr>
            <a:noAutofit/>
          </a:bodyPr>
          <a:lstStyle/>
          <a:p>
            <a:r>
              <a:rPr lang="sr-Cyrl-RS" b="1" dirty="0"/>
              <a:t>Екстракти</a:t>
            </a:r>
            <a:endParaRPr lang="sr-Latn-RS" b="1" dirty="0"/>
          </a:p>
        </p:txBody>
      </p:sp>
      <p:sp>
        <p:nvSpPr>
          <p:cNvPr id="3" name="Title 1">
            <a:extLst>
              <a:ext uri="{FF2B5EF4-FFF2-40B4-BE49-F238E27FC236}">
                <a16:creationId xmlns:a16="http://schemas.microsoft.com/office/drawing/2014/main" id="{F6886A08-2F20-7226-3315-7512A7F823A5}"/>
              </a:ext>
            </a:extLst>
          </p:cNvPr>
          <p:cNvSpPr txBox="1">
            <a:spLocks/>
          </p:cNvSpPr>
          <p:nvPr/>
        </p:nvSpPr>
        <p:spPr>
          <a:xfrm>
            <a:off x="147483" y="629266"/>
            <a:ext cx="11926529" cy="62287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sr-Cyrl-RS" dirty="0"/>
              <a:t>Јаки концентрати од меса, костију или сокови од меса уз додатак основне ароматичне гарнитуре,</a:t>
            </a:r>
          </a:p>
          <a:p>
            <a:pPr marL="571500" indent="-571500">
              <a:buFont typeface="Arial" panose="020B0604020202020204" pitchFamily="34" charset="0"/>
              <a:buChar char="•"/>
            </a:pPr>
            <a:r>
              <a:rPr lang="sr-Cyrl-RS" dirty="0"/>
              <a:t>Употребљавају се за брзо згушњавање сосова и других јела</a:t>
            </a:r>
          </a:p>
          <a:p>
            <a:pPr marL="571500" indent="-571500">
              <a:buFont typeface="Arial" panose="020B0604020202020204" pitchFamily="34" charset="0"/>
              <a:buChar char="•"/>
            </a:pPr>
            <a:r>
              <a:rPr lang="sr-Cyrl-RS" dirty="0"/>
              <a:t>Додају се јелу ради побољшања укуса, боје и калоричне вредности</a:t>
            </a:r>
          </a:p>
          <a:p>
            <a:pPr marL="571500" indent="-571500">
              <a:buFont typeface="Arial" panose="020B0604020202020204" pitchFamily="34" charset="0"/>
              <a:buChar char="•"/>
            </a:pPr>
            <a:r>
              <a:rPr lang="sr-Cyrl-RS" dirty="0"/>
              <a:t>Могу се комбиновати са запршкама и другим средствима за повезивање</a:t>
            </a:r>
            <a:endParaRPr lang="sr-Latn-RS" dirty="0"/>
          </a:p>
        </p:txBody>
      </p:sp>
    </p:spTree>
    <p:extLst>
      <p:ext uri="{BB962C8B-B14F-4D97-AF65-F5344CB8AC3E}">
        <p14:creationId xmlns:p14="http://schemas.microsoft.com/office/powerpoint/2010/main" val="334929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D001FE-A781-2B4E-C51B-0A29487CD5FD}"/>
              </a:ext>
            </a:extLst>
          </p:cNvPr>
          <p:cNvPicPr>
            <a:picLocks noChangeAspect="1"/>
          </p:cNvPicPr>
          <p:nvPr/>
        </p:nvPicPr>
        <p:blipFill>
          <a:blip r:embed="rId2"/>
          <a:stretch>
            <a:fillRect/>
          </a:stretch>
        </p:blipFill>
        <p:spPr>
          <a:xfrm>
            <a:off x="7287208" y="0"/>
            <a:ext cx="4904792" cy="6858000"/>
          </a:xfrm>
          <a:prstGeom prst="rect">
            <a:avLst/>
          </a:prstGeom>
        </p:spPr>
      </p:pic>
      <p:sp>
        <p:nvSpPr>
          <p:cNvPr id="2" name="Title 1">
            <a:extLst>
              <a:ext uri="{FF2B5EF4-FFF2-40B4-BE49-F238E27FC236}">
                <a16:creationId xmlns:a16="http://schemas.microsoft.com/office/drawing/2014/main" id="{9B7400FE-5C63-31AE-331D-3E6EF936BABE}"/>
              </a:ext>
            </a:extLst>
          </p:cNvPr>
          <p:cNvSpPr>
            <a:spLocks noGrp="1"/>
          </p:cNvSpPr>
          <p:nvPr>
            <p:ph type="ctrTitle"/>
          </p:nvPr>
        </p:nvSpPr>
        <p:spPr>
          <a:xfrm>
            <a:off x="334298" y="363795"/>
            <a:ext cx="7325032" cy="776747"/>
          </a:xfrm>
        </p:spPr>
        <p:txBody>
          <a:bodyPr>
            <a:normAutofit fontScale="90000"/>
          </a:bodyPr>
          <a:lstStyle/>
          <a:p>
            <a:r>
              <a:rPr lang="sr-Cyrl-RS" dirty="0"/>
              <a:t>Основне врсте екстракта</a:t>
            </a:r>
            <a:endParaRPr lang="sr-Latn-RS" dirty="0"/>
          </a:p>
        </p:txBody>
      </p:sp>
      <p:sp>
        <p:nvSpPr>
          <p:cNvPr id="15" name="Subtitle 14">
            <a:extLst>
              <a:ext uri="{FF2B5EF4-FFF2-40B4-BE49-F238E27FC236}">
                <a16:creationId xmlns:a16="http://schemas.microsoft.com/office/drawing/2014/main" id="{F00CA113-C132-0920-A90B-4A5628CF15BF}"/>
              </a:ext>
            </a:extLst>
          </p:cNvPr>
          <p:cNvSpPr>
            <a:spLocks noGrp="1"/>
          </p:cNvSpPr>
          <p:nvPr>
            <p:ph type="subTitle" idx="1"/>
          </p:nvPr>
        </p:nvSpPr>
        <p:spPr>
          <a:xfrm>
            <a:off x="117987" y="1504337"/>
            <a:ext cx="7169221" cy="3753463"/>
          </a:xfrm>
        </p:spPr>
        <p:txBody>
          <a:bodyPr>
            <a:noAutofit/>
          </a:bodyPr>
          <a:lstStyle/>
          <a:p>
            <a:pPr marL="342900" indent="-342900" algn="l">
              <a:buFont typeface="Arial" panose="020B0604020202020204" pitchFamily="34" charset="0"/>
              <a:buChar char="•"/>
            </a:pPr>
            <a:r>
              <a:rPr lang="sr-Cyrl-RS" sz="3200" dirty="0"/>
              <a:t>Месни екстракт</a:t>
            </a:r>
          </a:p>
          <a:p>
            <a:pPr marL="342900" indent="-342900" algn="l">
              <a:buFont typeface="Wingdings" panose="05000000000000000000" pitchFamily="2" charset="2"/>
              <a:buChar char="v"/>
            </a:pPr>
            <a:r>
              <a:rPr lang="sr-Cyrl-RS" sz="3200" dirty="0"/>
              <a:t>Бели месни екстракт</a:t>
            </a:r>
          </a:p>
          <a:p>
            <a:pPr marL="342900" indent="-342900" algn="l">
              <a:buFont typeface="Wingdings" panose="05000000000000000000" pitchFamily="2" charset="2"/>
              <a:buChar char="v"/>
            </a:pPr>
            <a:r>
              <a:rPr lang="sr-Cyrl-RS" sz="3200" dirty="0"/>
              <a:t>Смеђи месни екстракт</a:t>
            </a:r>
          </a:p>
          <a:p>
            <a:pPr marL="342900" indent="-342900" algn="l">
              <a:buFont typeface="Arial" panose="020B0604020202020204" pitchFamily="34" charset="0"/>
              <a:buChar char="•"/>
            </a:pPr>
            <a:r>
              <a:rPr lang="sr-Cyrl-RS" sz="3200" dirty="0"/>
              <a:t>Рибљи екстракт</a:t>
            </a:r>
          </a:p>
          <a:p>
            <a:pPr marL="342900" indent="-342900" algn="l">
              <a:buFont typeface="Arial" panose="020B0604020202020204" pitchFamily="34" charset="0"/>
              <a:buChar char="•"/>
            </a:pPr>
            <a:r>
              <a:rPr lang="sr-Cyrl-RS" sz="3200" dirty="0"/>
              <a:t>Екстракт од перади</a:t>
            </a:r>
          </a:p>
          <a:p>
            <a:pPr marL="342900" indent="-342900" algn="l">
              <a:buFont typeface="Arial" panose="020B0604020202020204" pitchFamily="34" charset="0"/>
              <a:buChar char="•"/>
            </a:pPr>
            <a:r>
              <a:rPr lang="sr-Cyrl-RS" sz="3200" dirty="0"/>
              <a:t>Екстракт од дивљачи</a:t>
            </a:r>
          </a:p>
          <a:p>
            <a:pPr marL="342900" indent="-342900" algn="l">
              <a:buFont typeface="Arial" panose="020B0604020202020204" pitchFamily="34" charset="0"/>
              <a:buChar char="•"/>
            </a:pPr>
            <a:r>
              <a:rPr lang="sr-Cyrl-RS" sz="3200" dirty="0"/>
              <a:t>Екстракт од поврћа – шаргарепа, лук, празилук, целер, мајчина душица, ловоров лист и др.</a:t>
            </a:r>
          </a:p>
        </p:txBody>
      </p:sp>
    </p:spTree>
    <p:extLst>
      <p:ext uri="{BB962C8B-B14F-4D97-AF65-F5344CB8AC3E}">
        <p14:creationId xmlns:p14="http://schemas.microsoft.com/office/powerpoint/2010/main" val="2688293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31D87A-FF5A-F8A4-D229-7D33C2F8C51B}"/>
              </a:ext>
            </a:extLst>
          </p:cNvPr>
          <p:cNvPicPr>
            <a:picLocks noChangeAspect="1"/>
          </p:cNvPicPr>
          <p:nvPr/>
        </p:nvPicPr>
        <p:blipFill>
          <a:blip r:embed="rId2"/>
          <a:stretch>
            <a:fillRect/>
          </a:stretch>
        </p:blipFill>
        <p:spPr>
          <a:xfrm>
            <a:off x="7781" y="0"/>
            <a:ext cx="12192000" cy="6856783"/>
          </a:xfrm>
          <a:prstGeom prst="rect">
            <a:avLst/>
          </a:prstGeom>
        </p:spPr>
      </p:pic>
      <p:sp>
        <p:nvSpPr>
          <p:cNvPr id="5" name="Scroll: Vertical 4">
            <a:extLst>
              <a:ext uri="{FF2B5EF4-FFF2-40B4-BE49-F238E27FC236}">
                <a16:creationId xmlns:a16="http://schemas.microsoft.com/office/drawing/2014/main" id="{106974CA-E1C6-1C4D-3E10-EE8177F79D04}"/>
              </a:ext>
            </a:extLst>
          </p:cNvPr>
          <p:cNvSpPr/>
          <p:nvPr/>
        </p:nvSpPr>
        <p:spPr>
          <a:xfrm>
            <a:off x="0" y="439358"/>
            <a:ext cx="4166768" cy="3241931"/>
          </a:xfrm>
          <a:prstGeom prst="verticalScroll">
            <a:avLst/>
          </a:prstGeom>
          <a:ln>
            <a:solidFill>
              <a:schemeClr val="tx1">
                <a:lumMod val="95000"/>
                <a:lumOff val="5000"/>
              </a:schemeClr>
            </a:solidFill>
            <a:headEnd type="none" w="med" len="med"/>
            <a:tailEnd type="none" w="med" len="med"/>
          </a:ln>
          <a:effectLst>
            <a:glow rad="101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800" dirty="0">
                <a:latin typeface="Times New Roman" panose="02020603050405020304" pitchFamily="18" charset="0"/>
                <a:cs typeface="Times New Roman" panose="02020603050405020304" pitchFamily="18" charset="0"/>
              </a:rPr>
              <a:t>Кулинарски полупроизводи који се припремају унапред да би олакшали припрему сосова и јела. </a:t>
            </a:r>
            <a:endParaRPr lang="en-US" sz="2800" dirty="0"/>
          </a:p>
        </p:txBody>
      </p:sp>
      <p:sp>
        <p:nvSpPr>
          <p:cNvPr id="12" name="Scroll: Vertical 11">
            <a:extLst>
              <a:ext uri="{FF2B5EF4-FFF2-40B4-BE49-F238E27FC236}">
                <a16:creationId xmlns:a16="http://schemas.microsoft.com/office/drawing/2014/main" id="{4E17969E-1374-2027-5122-EF85B930E899}"/>
              </a:ext>
            </a:extLst>
          </p:cNvPr>
          <p:cNvSpPr/>
          <p:nvPr/>
        </p:nvSpPr>
        <p:spPr>
          <a:xfrm>
            <a:off x="8196538" y="190537"/>
            <a:ext cx="3522470" cy="2719874"/>
          </a:xfrm>
          <a:prstGeom prst="verticalScroll">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dirty="0">
                <a:latin typeface="Times New Roman" panose="02020603050405020304" pitchFamily="18" charset="0"/>
                <a:cs typeface="Times New Roman" panose="02020603050405020304" pitchFamily="18" charset="0"/>
              </a:rPr>
              <a:t>Не смеју бити зачињени било којим зачином који се користи у завршној фази припреме јела или самог соса.</a:t>
            </a:r>
            <a:endParaRPr lang="en-US" sz="2400" dirty="0"/>
          </a:p>
        </p:txBody>
      </p:sp>
      <p:sp>
        <p:nvSpPr>
          <p:cNvPr id="13" name="Scroll: Vertical 12">
            <a:extLst>
              <a:ext uri="{FF2B5EF4-FFF2-40B4-BE49-F238E27FC236}">
                <a16:creationId xmlns:a16="http://schemas.microsoft.com/office/drawing/2014/main" id="{0DD9A60B-AAD2-AD65-4AFD-A12D0A925777}"/>
              </a:ext>
            </a:extLst>
          </p:cNvPr>
          <p:cNvSpPr/>
          <p:nvPr/>
        </p:nvSpPr>
        <p:spPr>
          <a:xfrm>
            <a:off x="4163815" y="298824"/>
            <a:ext cx="3779952" cy="3054297"/>
          </a:xfrm>
          <a:prstGeom prst="verticalScroll">
            <a:avLst/>
          </a:prstGeom>
          <a:effectLst>
            <a:glow rad="1397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800" dirty="0">
                <a:latin typeface="Times New Roman" panose="02020603050405020304" pitchFamily="18" charset="0"/>
                <a:cs typeface="Times New Roman" panose="02020603050405020304" pitchFamily="18" charset="0"/>
              </a:rPr>
              <a:t>Припремају се од намирница биљног и животињског порекла и неких зачина </a:t>
            </a:r>
          </a:p>
        </p:txBody>
      </p:sp>
      <p:sp>
        <p:nvSpPr>
          <p:cNvPr id="14" name="Arrow: Right 13">
            <a:extLst>
              <a:ext uri="{FF2B5EF4-FFF2-40B4-BE49-F238E27FC236}">
                <a16:creationId xmlns:a16="http://schemas.microsoft.com/office/drawing/2014/main" id="{89FA2D43-E194-9F26-9A60-6F2C4537994F}"/>
              </a:ext>
            </a:extLst>
          </p:cNvPr>
          <p:cNvSpPr/>
          <p:nvPr/>
        </p:nvSpPr>
        <p:spPr>
          <a:xfrm rot="20927071">
            <a:off x="3578489" y="4878177"/>
            <a:ext cx="983151" cy="603681"/>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55081AB6-6546-2230-0F53-D01C09555B88}"/>
              </a:ext>
            </a:extLst>
          </p:cNvPr>
          <p:cNvSpPr/>
          <p:nvPr/>
        </p:nvSpPr>
        <p:spPr>
          <a:xfrm rot="20927071">
            <a:off x="7740587" y="4229537"/>
            <a:ext cx="884470" cy="603681"/>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4F62099-69F7-19F8-8979-5CF7CE67D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22" y="4531377"/>
            <a:ext cx="272415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421053C5-6354-BA60-4EEC-6A2B6F0FC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677" y="4075707"/>
            <a:ext cx="3104229" cy="20584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1D73F620-3289-3A27-1922-8C69134379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1977" y="3537934"/>
            <a:ext cx="3532242" cy="1986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0522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1A60-995B-2ED8-15DA-0E33F9B4DDE8}"/>
              </a:ext>
            </a:extLst>
          </p:cNvPr>
          <p:cNvSpPr>
            <a:spLocks noGrp="1"/>
          </p:cNvSpPr>
          <p:nvPr>
            <p:ph type="title"/>
          </p:nvPr>
        </p:nvSpPr>
        <p:spPr>
          <a:xfrm>
            <a:off x="838200" y="167148"/>
            <a:ext cx="10515600" cy="609600"/>
          </a:xfrm>
        </p:spPr>
        <p:txBody>
          <a:bodyPr>
            <a:normAutofit fontScale="90000"/>
          </a:bodyPr>
          <a:lstStyle/>
          <a:p>
            <a:r>
              <a:rPr lang="sr-Cyrl-RS" dirty="0"/>
              <a:t>Фонд за глазирање и желирање</a:t>
            </a:r>
            <a:endParaRPr lang="sr-Latn-RS" dirty="0"/>
          </a:p>
        </p:txBody>
      </p:sp>
      <p:sp>
        <p:nvSpPr>
          <p:cNvPr id="3" name="Content Placeholder 2">
            <a:extLst>
              <a:ext uri="{FF2B5EF4-FFF2-40B4-BE49-F238E27FC236}">
                <a16:creationId xmlns:a16="http://schemas.microsoft.com/office/drawing/2014/main" id="{986A9AF5-8CBA-F279-5E65-632F44D65FD9}"/>
              </a:ext>
            </a:extLst>
          </p:cNvPr>
          <p:cNvSpPr>
            <a:spLocks noGrp="1"/>
          </p:cNvSpPr>
          <p:nvPr>
            <p:ph idx="1"/>
          </p:nvPr>
        </p:nvSpPr>
        <p:spPr>
          <a:xfrm>
            <a:off x="226143" y="855406"/>
            <a:ext cx="11877368" cy="5637469"/>
          </a:xfrm>
        </p:spPr>
        <p:txBody>
          <a:bodyPr>
            <a:noAutofit/>
          </a:bodyPr>
          <a:lstStyle/>
          <a:p>
            <a:r>
              <a:rPr lang="sr-Cyrl-RS" sz="3200" dirty="0"/>
              <a:t>Незачињени фондови од живине, дивљачи и рибе без додатог средства за везивање – </a:t>
            </a:r>
            <a:r>
              <a:rPr lang="sr-Latn-RS" sz="1800" b="1" i="0" u="none" strike="noStrike" baseline="0" dirty="0">
                <a:latin typeface="SegoePrint-Bold"/>
              </a:rPr>
              <a:t>„</a:t>
            </a:r>
            <a:r>
              <a:rPr lang="sr-Latn-RS" b="1" i="0" u="none" strike="noStrike" baseline="0" dirty="0">
                <a:latin typeface="SegoePrint-Bold"/>
              </a:rPr>
              <a:t>glas d vijand”</a:t>
            </a:r>
            <a:endParaRPr lang="sr-Latn-RS" i="1" dirty="0"/>
          </a:p>
          <a:p>
            <a:r>
              <a:rPr lang="sr-Cyrl-RS" sz="3200" u="sng" dirty="0"/>
              <a:t>Кувају се веома споро</a:t>
            </a:r>
          </a:p>
          <a:p>
            <a:r>
              <a:rPr lang="sr-Cyrl-RS" sz="3200" dirty="0"/>
              <a:t>Фонд је успео када</a:t>
            </a:r>
            <a:r>
              <a:rPr lang="en-US" sz="3200" dirty="0"/>
              <a:t> :</a:t>
            </a:r>
            <a:r>
              <a:rPr lang="sr-Cyrl-RS" sz="3200" dirty="0"/>
              <a:t> </a:t>
            </a:r>
          </a:p>
          <a:p>
            <a:pPr lvl="1"/>
            <a:r>
              <a:rPr lang="sr-Cyrl-RS" sz="3200" dirty="0"/>
              <a:t>добијена течност прекрива кашику једним сјајним и добро причвршћеним слојем</a:t>
            </a:r>
          </a:p>
          <a:p>
            <a:pPr lvl="1"/>
            <a:r>
              <a:rPr lang="sr-Cyrl-RS" sz="3200" dirty="0"/>
              <a:t>добијена течност постане чврст сируп</a:t>
            </a:r>
          </a:p>
          <a:p>
            <a:r>
              <a:rPr lang="sr-Cyrl-RS" sz="3200" dirty="0">
                <a:highlight>
                  <a:srgbClr val="C0C0C0"/>
                </a:highlight>
              </a:rPr>
              <a:t>Примена</a:t>
            </a:r>
            <a:r>
              <a:rPr lang="en-US" sz="3200" dirty="0">
                <a:highlight>
                  <a:srgbClr val="C0C0C0"/>
                </a:highlight>
              </a:rPr>
              <a:t> :</a:t>
            </a:r>
            <a:endParaRPr lang="sr-Cyrl-RS" sz="3200" dirty="0">
              <a:highlight>
                <a:srgbClr val="C0C0C0"/>
              </a:highlight>
            </a:endParaRPr>
          </a:p>
          <a:p>
            <a:r>
              <a:rPr lang="sr-Cyrl-RS" sz="3200" dirty="0"/>
              <a:t>Обмотавање хране сјајним слојем,</a:t>
            </a:r>
          </a:p>
          <a:p>
            <a:r>
              <a:rPr lang="sr-Cyrl-RS" sz="3200" dirty="0"/>
              <a:t>Појачати фонд или неукусан сос,</a:t>
            </a:r>
          </a:p>
          <a:p>
            <a:r>
              <a:rPr lang="sr-Cyrl-RS" sz="3200" dirty="0"/>
              <a:t>Као сос довршен павлаком и путером</a:t>
            </a:r>
            <a:r>
              <a:rPr lang="en-US" sz="3200" dirty="0"/>
              <a:t>:</a:t>
            </a:r>
            <a:r>
              <a:rPr lang="sr-Cyrl-RS" sz="3200" dirty="0"/>
              <a:t> шатобријан сос</a:t>
            </a:r>
            <a:r>
              <a:rPr lang="en-US" sz="3200" dirty="0"/>
              <a:t>, </a:t>
            </a:r>
            <a:r>
              <a:rPr lang="sr-Cyrl-RS" sz="3200" dirty="0"/>
              <a:t>колбер...</a:t>
            </a:r>
            <a:endParaRPr lang="sr-Latn-RS" sz="3200" dirty="0"/>
          </a:p>
        </p:txBody>
      </p:sp>
    </p:spTree>
    <p:extLst>
      <p:ext uri="{BB962C8B-B14F-4D97-AF65-F5344CB8AC3E}">
        <p14:creationId xmlns:p14="http://schemas.microsoft.com/office/powerpoint/2010/main" val="354690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85148A-6659-A336-0442-070478D35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897" y="0"/>
            <a:ext cx="3117148" cy="4295888"/>
          </a:xfrm>
          <a:prstGeom prst="rect">
            <a:avLst/>
          </a:prstGeom>
        </p:spPr>
      </p:pic>
      <p:sp>
        <p:nvSpPr>
          <p:cNvPr id="7" name="Title 6">
            <a:extLst>
              <a:ext uri="{FF2B5EF4-FFF2-40B4-BE49-F238E27FC236}">
                <a16:creationId xmlns:a16="http://schemas.microsoft.com/office/drawing/2014/main" id="{59C76C07-B99B-4719-BCCF-E6FEDF0C7ECA}"/>
              </a:ext>
            </a:extLst>
          </p:cNvPr>
          <p:cNvSpPr>
            <a:spLocks noGrp="1"/>
          </p:cNvSpPr>
          <p:nvPr>
            <p:ph type="title"/>
          </p:nvPr>
        </p:nvSpPr>
        <p:spPr>
          <a:xfrm>
            <a:off x="838200" y="365125"/>
            <a:ext cx="8807444" cy="763879"/>
          </a:xfrm>
          <a:solidFill>
            <a:schemeClr val="accent2">
              <a:lumMod val="60000"/>
              <a:lumOff val="40000"/>
            </a:schemeClr>
          </a:solidFill>
        </p:spPr>
        <p:txBody>
          <a:bodyPr>
            <a:normAutofit/>
          </a:bodyPr>
          <a:lstStyle/>
          <a:p>
            <a:r>
              <a:rPr lang="sr-Cyrl-RS" sz="3200" b="1" dirty="0">
                <a:latin typeface="SegoePrint-Bold"/>
              </a:rPr>
              <a:t>ФОНДОВИ ХЛАДНЕ КУХИЊЕ</a:t>
            </a:r>
            <a:endParaRPr lang="sr-Latn-RS" sz="3200" dirty="0"/>
          </a:p>
        </p:txBody>
      </p:sp>
      <p:sp>
        <p:nvSpPr>
          <p:cNvPr id="8" name="Content Placeholder 7">
            <a:extLst>
              <a:ext uri="{FF2B5EF4-FFF2-40B4-BE49-F238E27FC236}">
                <a16:creationId xmlns:a16="http://schemas.microsoft.com/office/drawing/2014/main" id="{34B840AE-A849-086B-07E2-7AE6A72AB07B}"/>
              </a:ext>
            </a:extLst>
          </p:cNvPr>
          <p:cNvSpPr>
            <a:spLocks noGrp="1"/>
          </p:cNvSpPr>
          <p:nvPr>
            <p:ph idx="1"/>
          </p:nvPr>
        </p:nvSpPr>
        <p:spPr>
          <a:xfrm>
            <a:off x="307910" y="1390260"/>
            <a:ext cx="9337734" cy="5253135"/>
          </a:xfrm>
        </p:spPr>
        <p:txBody>
          <a:bodyPr>
            <a:normAutofit/>
          </a:bodyPr>
          <a:lstStyle/>
          <a:p>
            <a:pPr algn="l"/>
            <a:r>
              <a:rPr lang="ru-RU" sz="3600" b="1" i="1" u="none" strike="noStrike" baseline="0" dirty="0">
                <a:latin typeface="MinionPro-BoldIt"/>
              </a:rPr>
              <a:t>Уљни фонд</a:t>
            </a:r>
            <a:r>
              <a:rPr lang="ru-RU" sz="3600" b="0" i="0" u="none" strike="noStrike" baseline="0" dirty="0">
                <a:latin typeface="MinionPro-Regular"/>
              </a:rPr>
              <a:t> - мајонез фонд</a:t>
            </a:r>
            <a:endParaRPr lang="sr-Cyrl-RS" sz="3600" b="0" i="0" u="none" strike="noStrike" baseline="0" dirty="0">
              <a:latin typeface="MinionPro-Regular"/>
            </a:endParaRPr>
          </a:p>
          <a:p>
            <a:pPr algn="l"/>
            <a:r>
              <a:rPr lang="ru-RU" sz="3600" b="1" i="1" u="none" strike="noStrike" baseline="0" dirty="0">
                <a:latin typeface="MinionPro-BoldIt"/>
              </a:rPr>
              <a:t>Основни сирћетни фондови-вин</a:t>
            </a:r>
            <a:r>
              <a:rPr lang="en-US" sz="3600" b="1" i="1" u="none" strike="noStrike" baseline="0" dirty="0">
                <a:latin typeface="MinionPro-BoldIt"/>
              </a:rPr>
              <a:t>e</a:t>
            </a:r>
            <a:r>
              <a:rPr lang="ru-RU" sz="3600" b="1" i="1" u="none" strike="noStrike" baseline="0" dirty="0">
                <a:latin typeface="MinionPro-BoldIt"/>
              </a:rPr>
              <a:t>грети: </a:t>
            </a:r>
            <a:r>
              <a:rPr lang="ru-RU" sz="3600" b="0" i="0" u="none" strike="noStrike" baseline="0" dirty="0">
                <a:latin typeface="MinionPro-Regular"/>
              </a:rPr>
              <a:t>француски вин</a:t>
            </a:r>
            <a:r>
              <a:rPr lang="en-US" sz="3600" b="0" i="0" u="none" strike="noStrike" baseline="0" dirty="0">
                <a:latin typeface="MinionPro-Regular"/>
              </a:rPr>
              <a:t>e</a:t>
            </a:r>
            <a:r>
              <a:rPr lang="ru-RU" sz="3600" b="0" i="0" u="none" strike="noStrike" baseline="0" dirty="0">
                <a:latin typeface="MinionPro-Regular"/>
              </a:rPr>
              <a:t>грет, бечки вин</a:t>
            </a:r>
            <a:r>
              <a:rPr lang="en-US" sz="3600" b="0" i="0" u="none" strike="noStrike" baseline="0" dirty="0">
                <a:latin typeface="MinionPro-Regular"/>
              </a:rPr>
              <a:t>e</a:t>
            </a:r>
            <a:r>
              <a:rPr lang="ru-RU" sz="3600" b="0" i="0" u="none" strike="noStrike" baseline="0" dirty="0">
                <a:latin typeface="MinionPro-Regular"/>
              </a:rPr>
              <a:t>грет</a:t>
            </a:r>
            <a:r>
              <a:rPr lang="sr-Cyrl-RS" sz="3600" b="0" i="0" u="none" strike="noStrike" baseline="0" dirty="0">
                <a:latin typeface="MinionPro-Regular"/>
              </a:rPr>
              <a:t>.</a:t>
            </a:r>
          </a:p>
          <a:p>
            <a:pPr algn="l"/>
            <a:r>
              <a:rPr lang="ru-RU" sz="3600" b="1" i="1" u="none" strike="noStrike" baseline="0" dirty="0">
                <a:latin typeface="MinionPro-BoldIt"/>
              </a:rPr>
              <a:t>Специјални фондови хладне кухиње: </a:t>
            </a:r>
            <a:r>
              <a:rPr lang="ru-RU" sz="3600" b="0" i="0" u="none" strike="noStrike" baseline="0" dirty="0">
                <a:latin typeface="MinionPro-Regular"/>
              </a:rPr>
              <a:t>аспик.</a:t>
            </a:r>
          </a:p>
          <a:p>
            <a:pPr algn="l"/>
            <a:r>
              <a:rPr lang="ru-RU" sz="3600" b="1" i="1" u="none" strike="noStrike" baseline="0" dirty="0">
                <a:latin typeface="MinionPro-BoldIt"/>
              </a:rPr>
              <a:t>Енглески индуструјски фондови-сосови: </a:t>
            </a:r>
            <a:r>
              <a:rPr lang="ru-RU" sz="3600" b="0" i="0" u="none" strike="noStrike" baseline="0" dirty="0">
                <a:latin typeface="MinionPro-Regular"/>
              </a:rPr>
              <a:t>ворчестер, кечап, табаско…</a:t>
            </a:r>
          </a:p>
        </p:txBody>
      </p:sp>
      <p:pic>
        <p:nvPicPr>
          <p:cNvPr id="5" name="Picture 4">
            <a:extLst>
              <a:ext uri="{FF2B5EF4-FFF2-40B4-BE49-F238E27FC236}">
                <a16:creationId xmlns:a16="http://schemas.microsoft.com/office/drawing/2014/main" id="{0CAE472A-866C-C76C-A012-4985B9642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6755" y="4767666"/>
            <a:ext cx="2090333" cy="2090333"/>
          </a:xfrm>
          <a:prstGeom prst="rect">
            <a:avLst/>
          </a:prstGeom>
        </p:spPr>
      </p:pic>
      <p:pic>
        <p:nvPicPr>
          <p:cNvPr id="10" name="Picture 9">
            <a:extLst>
              <a:ext uri="{FF2B5EF4-FFF2-40B4-BE49-F238E27FC236}">
                <a16:creationId xmlns:a16="http://schemas.microsoft.com/office/drawing/2014/main" id="{C2297E39-6B78-AF6A-0349-C9967F2828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7159" y="4767666"/>
            <a:ext cx="2963142" cy="2007990"/>
          </a:xfrm>
          <a:prstGeom prst="rect">
            <a:avLst/>
          </a:prstGeom>
        </p:spPr>
      </p:pic>
      <p:pic>
        <p:nvPicPr>
          <p:cNvPr id="12" name="Picture 11">
            <a:extLst>
              <a:ext uri="{FF2B5EF4-FFF2-40B4-BE49-F238E27FC236}">
                <a16:creationId xmlns:a16="http://schemas.microsoft.com/office/drawing/2014/main" id="{936E52D2-D3BA-799C-74E3-AF341BB6EC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2897" y="4238134"/>
            <a:ext cx="3201418" cy="2619865"/>
          </a:xfrm>
          <a:prstGeom prst="rect">
            <a:avLst/>
          </a:prstGeom>
        </p:spPr>
      </p:pic>
      <p:sp>
        <p:nvSpPr>
          <p:cNvPr id="2" name="TextBox 1">
            <a:extLst>
              <a:ext uri="{FF2B5EF4-FFF2-40B4-BE49-F238E27FC236}">
                <a16:creationId xmlns:a16="http://schemas.microsoft.com/office/drawing/2014/main" id="{AC2E5C8E-AF2F-B876-80BA-CE2538A4BE8E}"/>
              </a:ext>
            </a:extLst>
          </p:cNvPr>
          <p:cNvSpPr txBox="1"/>
          <p:nvPr/>
        </p:nvSpPr>
        <p:spPr>
          <a:xfrm>
            <a:off x="29160" y="6446228"/>
            <a:ext cx="7331842" cy="369332"/>
          </a:xfrm>
          <a:prstGeom prst="rect">
            <a:avLst/>
          </a:prstGeom>
          <a:noFill/>
        </p:spPr>
        <p:txBody>
          <a:bodyPr wrap="square">
            <a:spAutoFit/>
          </a:bodyPr>
          <a:lstStyle/>
          <a:p>
            <a:r>
              <a:rPr lang="sr-Cyrl-RS" b="1" dirty="0">
                <a:solidFill>
                  <a:srgbClr val="0563C1"/>
                </a:solidFill>
                <a:hlinkClick r:id="rId7">
                  <a:extLst>
                    <a:ext uri="{A12FA001-AC4F-418D-AE19-62706E023703}">
                      <ahyp:hlinkClr xmlns:ahyp="http://schemas.microsoft.com/office/drawing/2018/hyperlinkcolor" val="tx"/>
                    </a:ext>
                  </a:extLst>
                </a:hlinkClick>
              </a:rPr>
              <a:t>Извор </a:t>
            </a:r>
            <a:r>
              <a:rPr lang="en-US" b="1" dirty="0">
                <a:solidFill>
                  <a:schemeClr val="accent1">
                    <a:lumMod val="75000"/>
                  </a:schemeClr>
                </a:solidFill>
                <a:hlinkClick r:id="rId7">
                  <a:extLst>
                    <a:ext uri="{A12FA001-AC4F-418D-AE19-62706E023703}">
                      <ahyp:hlinkClr xmlns:ahyp="http://schemas.microsoft.com/office/drawing/2018/hyperlinkcolor" val="tx"/>
                    </a:ext>
                  </a:extLst>
                </a:hlinkClick>
              </a:rPr>
              <a:t>:</a:t>
            </a:r>
            <a:r>
              <a:rPr lang="sr-Cyrl-RS" b="1" dirty="0">
                <a:solidFill>
                  <a:schemeClr val="accent1">
                    <a:lumMod val="75000"/>
                  </a:schemeClr>
                </a:solidFill>
              </a:rPr>
              <a:t> Портић, М. Гастрономија, Београд 2011</a:t>
            </a:r>
            <a:endParaRPr lang="sr-Latn-RS" b="1" dirty="0">
              <a:solidFill>
                <a:schemeClr val="accent1">
                  <a:lumMod val="75000"/>
                </a:schemeClr>
              </a:solidFill>
            </a:endParaRPr>
          </a:p>
        </p:txBody>
      </p:sp>
    </p:spTree>
    <p:extLst>
      <p:ext uri="{BB962C8B-B14F-4D97-AF65-F5344CB8AC3E}">
        <p14:creationId xmlns:p14="http://schemas.microsoft.com/office/powerpoint/2010/main" val="189327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DB22C5-725D-8096-A14C-7FD383484C3D}"/>
              </a:ext>
            </a:extLst>
          </p:cNvPr>
          <p:cNvPicPr>
            <a:picLocks noChangeAspect="1"/>
          </p:cNvPicPr>
          <p:nvPr/>
        </p:nvPicPr>
        <p:blipFill>
          <a:blip r:embed="rId2"/>
          <a:stretch>
            <a:fillRect/>
          </a:stretch>
        </p:blipFill>
        <p:spPr>
          <a:xfrm>
            <a:off x="582835" y="317757"/>
            <a:ext cx="3822523" cy="1810266"/>
          </a:xfrm>
          <a:prstGeom prst="rect">
            <a:avLst/>
          </a:prstGeom>
          <a:ln>
            <a:noFill/>
          </a:ln>
          <a:effectLst>
            <a:softEdge rad="112500"/>
          </a:effectLst>
        </p:spPr>
      </p:pic>
      <p:pic>
        <p:nvPicPr>
          <p:cNvPr id="3" name="Picture 2">
            <a:extLst>
              <a:ext uri="{FF2B5EF4-FFF2-40B4-BE49-F238E27FC236}">
                <a16:creationId xmlns:a16="http://schemas.microsoft.com/office/drawing/2014/main" id="{9C03C182-E55D-1FDA-72CE-CD65301D3602}"/>
              </a:ext>
            </a:extLst>
          </p:cNvPr>
          <p:cNvPicPr>
            <a:picLocks noChangeAspect="1"/>
          </p:cNvPicPr>
          <p:nvPr/>
        </p:nvPicPr>
        <p:blipFill>
          <a:blip r:embed="rId3"/>
          <a:stretch>
            <a:fillRect/>
          </a:stretch>
        </p:blipFill>
        <p:spPr>
          <a:xfrm>
            <a:off x="7644601" y="441321"/>
            <a:ext cx="3822523" cy="1810266"/>
          </a:xfrm>
          <a:prstGeom prst="rect">
            <a:avLst/>
          </a:prstGeom>
          <a:ln>
            <a:noFill/>
          </a:ln>
          <a:effectLst>
            <a:softEdge rad="112500"/>
          </a:effectLst>
        </p:spPr>
      </p:pic>
      <p:sp>
        <p:nvSpPr>
          <p:cNvPr id="4" name="Callout: Left-Right Arrow 3">
            <a:extLst>
              <a:ext uri="{FF2B5EF4-FFF2-40B4-BE49-F238E27FC236}">
                <a16:creationId xmlns:a16="http://schemas.microsoft.com/office/drawing/2014/main" id="{A2D13E75-F14F-DE2D-3B3E-D3D15B3CF570}"/>
              </a:ext>
            </a:extLst>
          </p:cNvPr>
          <p:cNvSpPr/>
          <p:nvPr/>
        </p:nvSpPr>
        <p:spPr>
          <a:xfrm>
            <a:off x="4405358" y="730304"/>
            <a:ext cx="3239243" cy="894310"/>
          </a:xfrm>
          <a:prstGeom prst="leftRightArrow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r-Cyrl-RS" dirty="0">
                <a:solidFill>
                  <a:schemeClr val="tx1"/>
                </a:solidFill>
                <a:latin typeface="Times New Roman" panose="02020603050405020304" pitchFamily="18" charset="0"/>
                <a:cs typeface="Times New Roman" panose="02020603050405020304" pitchFamily="18" charset="0"/>
              </a:rPr>
              <a:t>ВИН</a:t>
            </a:r>
            <a:r>
              <a:rPr lang="en-US" dirty="0">
                <a:solidFill>
                  <a:schemeClr val="tx1"/>
                </a:solidFill>
                <a:latin typeface="Times New Roman" panose="02020603050405020304" pitchFamily="18" charset="0"/>
                <a:cs typeface="Times New Roman" panose="02020603050405020304" pitchFamily="18" charset="0"/>
              </a:rPr>
              <a:t>E</a:t>
            </a:r>
            <a:r>
              <a:rPr lang="sr-Cyrl-RS" dirty="0">
                <a:solidFill>
                  <a:schemeClr val="tx1"/>
                </a:solidFill>
                <a:latin typeface="Times New Roman" panose="02020603050405020304" pitchFamily="18" charset="0"/>
                <a:cs typeface="Times New Roman" panose="02020603050405020304" pitchFamily="18" charset="0"/>
              </a:rPr>
              <a:t>ГРЕТИ</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D8863C9-E1BC-F440-D7C6-D8E10D8791CA}"/>
              </a:ext>
            </a:extLst>
          </p:cNvPr>
          <p:cNvSpPr txBox="1"/>
          <p:nvPr/>
        </p:nvSpPr>
        <p:spPr>
          <a:xfrm>
            <a:off x="1141268" y="976764"/>
            <a:ext cx="2501793" cy="461665"/>
          </a:xfrm>
          <a:prstGeom prst="rect">
            <a:avLst/>
          </a:prstGeom>
          <a:noFill/>
        </p:spPr>
        <p:txBody>
          <a:bodyPr wrap="square" rtlCol="0">
            <a:spAutoFit/>
          </a:bodyPr>
          <a:lstStyle/>
          <a:p>
            <a:pPr algn="ctr"/>
            <a:r>
              <a:rPr lang="ru-RU" sz="2400" dirty="0">
                <a:latin typeface="MinionPro-Regular"/>
              </a:rPr>
              <a:t>Ф</a:t>
            </a:r>
            <a:r>
              <a:rPr lang="ru-RU" sz="2400" b="0" i="0" u="none" strike="noStrike" baseline="0" dirty="0">
                <a:latin typeface="MinionPro-Regular"/>
              </a:rPr>
              <a:t>ранцуски</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27A684-37F0-2CEE-1E78-FB7B3D3AFFA9}"/>
              </a:ext>
            </a:extLst>
          </p:cNvPr>
          <p:cNvSpPr txBox="1"/>
          <p:nvPr/>
        </p:nvSpPr>
        <p:spPr>
          <a:xfrm>
            <a:off x="8295375" y="1015802"/>
            <a:ext cx="2470951" cy="461665"/>
          </a:xfrm>
          <a:prstGeom prst="rect">
            <a:avLst/>
          </a:prstGeom>
          <a:noFill/>
        </p:spPr>
        <p:txBody>
          <a:bodyPr wrap="square" rtlCol="0">
            <a:spAutoFit/>
          </a:bodyPr>
          <a:lstStyle/>
          <a:p>
            <a:pPr algn="ctr"/>
            <a:r>
              <a:rPr lang="ru-RU" sz="2400" dirty="0">
                <a:latin typeface="MinionPro-Regular"/>
              </a:rPr>
              <a:t>Б</a:t>
            </a:r>
            <a:r>
              <a:rPr lang="ru-RU" sz="2400" b="0" i="0" u="none" strike="noStrike" baseline="0" dirty="0">
                <a:latin typeface="MinionPro-Regular"/>
              </a:rPr>
              <a:t>ечки</a:t>
            </a:r>
            <a:endParaRPr lang="en-US" sz="2400" dirty="0">
              <a:latin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id="{E22C2C65-0F10-597B-9FEE-FA3A243BE7CB}"/>
              </a:ext>
            </a:extLst>
          </p:cNvPr>
          <p:cNvSpPr/>
          <p:nvPr/>
        </p:nvSpPr>
        <p:spPr>
          <a:xfrm>
            <a:off x="2093254" y="1732622"/>
            <a:ext cx="452761" cy="395402"/>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AD64266E-778E-F1DB-56E0-6FFA0CDFE9E1}"/>
              </a:ext>
            </a:extLst>
          </p:cNvPr>
          <p:cNvSpPr/>
          <p:nvPr/>
        </p:nvSpPr>
        <p:spPr>
          <a:xfrm>
            <a:off x="9304469" y="1767578"/>
            <a:ext cx="452761" cy="397587"/>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Callout: Down Arrow 8">
            <a:extLst>
              <a:ext uri="{FF2B5EF4-FFF2-40B4-BE49-F238E27FC236}">
                <a16:creationId xmlns:a16="http://schemas.microsoft.com/office/drawing/2014/main" id="{305A29EB-D829-97D7-4E58-A8E006E3683F}"/>
              </a:ext>
            </a:extLst>
          </p:cNvPr>
          <p:cNvSpPr/>
          <p:nvPr/>
        </p:nvSpPr>
        <p:spPr>
          <a:xfrm>
            <a:off x="1009290" y="2128021"/>
            <a:ext cx="2630523" cy="540655"/>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800" b="0" i="0" u="none" strike="noStrike" baseline="0" dirty="0">
                <a:latin typeface="MinionPro-Regular"/>
              </a:rPr>
              <a:t>100г сенфа</a:t>
            </a:r>
            <a:endParaRPr lang="en-US" dirty="0"/>
          </a:p>
        </p:txBody>
      </p:sp>
      <p:sp>
        <p:nvSpPr>
          <p:cNvPr id="10" name="Callout: Down Arrow 9">
            <a:extLst>
              <a:ext uri="{FF2B5EF4-FFF2-40B4-BE49-F238E27FC236}">
                <a16:creationId xmlns:a16="http://schemas.microsoft.com/office/drawing/2014/main" id="{9A33159C-CF19-4090-3A1D-F3DD7F7884DF}"/>
              </a:ext>
            </a:extLst>
          </p:cNvPr>
          <p:cNvSpPr/>
          <p:nvPr/>
        </p:nvSpPr>
        <p:spPr>
          <a:xfrm>
            <a:off x="1009290" y="2667765"/>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5дл уља</a:t>
            </a:r>
            <a:endParaRPr lang="en-US" dirty="0">
              <a:solidFill>
                <a:schemeClr val="tx1"/>
              </a:solidFill>
            </a:endParaRPr>
          </a:p>
        </p:txBody>
      </p:sp>
      <p:sp>
        <p:nvSpPr>
          <p:cNvPr id="13" name="Callout: Down Arrow 12">
            <a:extLst>
              <a:ext uri="{FF2B5EF4-FFF2-40B4-BE49-F238E27FC236}">
                <a16:creationId xmlns:a16="http://schemas.microsoft.com/office/drawing/2014/main" id="{5E702B25-3E5F-1D0F-95BD-E310B4C2D164}"/>
              </a:ext>
            </a:extLst>
          </p:cNvPr>
          <p:cNvSpPr/>
          <p:nvPr/>
        </p:nvSpPr>
        <p:spPr>
          <a:xfrm>
            <a:off x="8239359" y="4033402"/>
            <a:ext cx="2592417" cy="691688"/>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0,5дл белог вина</a:t>
            </a:r>
            <a:endParaRPr lang="en-US" dirty="0">
              <a:solidFill>
                <a:schemeClr val="tx1"/>
              </a:solidFill>
            </a:endParaRPr>
          </a:p>
        </p:txBody>
      </p:sp>
      <p:sp>
        <p:nvSpPr>
          <p:cNvPr id="17" name="Callout: Down Arrow 16">
            <a:extLst>
              <a:ext uri="{FF2B5EF4-FFF2-40B4-BE49-F238E27FC236}">
                <a16:creationId xmlns:a16="http://schemas.microsoft.com/office/drawing/2014/main" id="{E265F0A5-FB55-5134-94A7-75F41AE63854}"/>
              </a:ext>
            </a:extLst>
          </p:cNvPr>
          <p:cNvSpPr/>
          <p:nvPr/>
        </p:nvSpPr>
        <p:spPr>
          <a:xfrm>
            <a:off x="1004371" y="3294241"/>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1дл сирћета</a:t>
            </a:r>
            <a:endParaRPr lang="en-US" dirty="0">
              <a:solidFill>
                <a:schemeClr val="tx1"/>
              </a:solidFill>
            </a:endParaRPr>
          </a:p>
        </p:txBody>
      </p:sp>
      <p:sp>
        <p:nvSpPr>
          <p:cNvPr id="20" name="Callout: Down Arrow 19">
            <a:extLst>
              <a:ext uri="{FF2B5EF4-FFF2-40B4-BE49-F238E27FC236}">
                <a16:creationId xmlns:a16="http://schemas.microsoft.com/office/drawing/2014/main" id="{2BEB0197-E813-5CDD-446E-78F35C7562F6}"/>
              </a:ext>
            </a:extLst>
          </p:cNvPr>
          <p:cNvSpPr/>
          <p:nvPr/>
        </p:nvSpPr>
        <p:spPr>
          <a:xfrm>
            <a:off x="1004369" y="3989129"/>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0,5дл ворчестера</a:t>
            </a:r>
            <a:endParaRPr lang="en-US" dirty="0">
              <a:solidFill>
                <a:schemeClr val="tx1"/>
              </a:solidFill>
            </a:endParaRPr>
          </a:p>
        </p:txBody>
      </p:sp>
      <p:sp>
        <p:nvSpPr>
          <p:cNvPr id="21" name="Callout: Down Arrow 20">
            <a:extLst>
              <a:ext uri="{FF2B5EF4-FFF2-40B4-BE49-F238E27FC236}">
                <a16:creationId xmlns:a16="http://schemas.microsoft.com/office/drawing/2014/main" id="{4D2A19DA-37C9-F260-7838-50FB95DFB316}"/>
              </a:ext>
            </a:extLst>
          </p:cNvPr>
          <p:cNvSpPr/>
          <p:nvPr/>
        </p:nvSpPr>
        <p:spPr>
          <a:xfrm>
            <a:off x="7344207" y="4746757"/>
            <a:ext cx="4454013" cy="69168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капри, кисели краставчићи,</a:t>
            </a:r>
            <a:r>
              <a:rPr lang="ru-RU" sz="1800" b="0" i="0" u="none" strike="noStrike" baseline="0" dirty="0">
                <a:solidFill>
                  <a:schemeClr val="tx1"/>
                </a:solidFill>
                <a:latin typeface="MinionPro-Regular"/>
              </a:rPr>
              <a:t> першунов лист</a:t>
            </a:r>
            <a:r>
              <a:rPr lang="ru-RU"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endParaRPr>
          </a:p>
        </p:txBody>
      </p:sp>
      <p:sp>
        <p:nvSpPr>
          <p:cNvPr id="22" name="Callout: Down Arrow 21">
            <a:extLst>
              <a:ext uri="{FF2B5EF4-FFF2-40B4-BE49-F238E27FC236}">
                <a16:creationId xmlns:a16="http://schemas.microsoft.com/office/drawing/2014/main" id="{FF41E89A-E326-53FD-43B4-A0273D1E9D33}"/>
              </a:ext>
            </a:extLst>
          </p:cNvPr>
          <p:cNvSpPr/>
          <p:nvPr/>
        </p:nvSpPr>
        <p:spPr>
          <a:xfrm>
            <a:off x="1004370" y="4619051"/>
            <a:ext cx="2630523" cy="584913"/>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10г шећера</a:t>
            </a:r>
            <a:endParaRPr lang="en-US" dirty="0">
              <a:solidFill>
                <a:schemeClr val="tx1"/>
              </a:solidFill>
            </a:endParaRPr>
          </a:p>
        </p:txBody>
      </p:sp>
      <p:sp>
        <p:nvSpPr>
          <p:cNvPr id="16" name="Callout: Down Arrow 15">
            <a:extLst>
              <a:ext uri="{FF2B5EF4-FFF2-40B4-BE49-F238E27FC236}">
                <a16:creationId xmlns:a16="http://schemas.microsoft.com/office/drawing/2014/main" id="{1532FE08-D8CB-E093-DF42-6A65B5E304C3}"/>
              </a:ext>
            </a:extLst>
          </p:cNvPr>
          <p:cNvSpPr/>
          <p:nvPr/>
        </p:nvSpPr>
        <p:spPr>
          <a:xfrm>
            <a:off x="691796" y="5302654"/>
            <a:ext cx="3255667" cy="584913"/>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першунов лист, мирођија</a:t>
            </a:r>
            <a:endParaRPr lang="en-US" dirty="0">
              <a:solidFill>
                <a:schemeClr val="tx1"/>
              </a:solidFill>
            </a:endParaRPr>
          </a:p>
        </p:txBody>
      </p:sp>
      <p:sp>
        <p:nvSpPr>
          <p:cNvPr id="19" name="Callout: Down Arrow 18">
            <a:extLst>
              <a:ext uri="{FF2B5EF4-FFF2-40B4-BE49-F238E27FC236}">
                <a16:creationId xmlns:a16="http://schemas.microsoft.com/office/drawing/2014/main" id="{899CA5A4-2B62-E876-F5DB-F1B48E05A312}"/>
              </a:ext>
            </a:extLst>
          </p:cNvPr>
          <p:cNvSpPr/>
          <p:nvPr/>
        </p:nvSpPr>
        <p:spPr>
          <a:xfrm>
            <a:off x="127036" y="5997542"/>
            <a:ext cx="4385186" cy="831025"/>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MinionPro-Regular"/>
              </a:rPr>
              <a:t>с</a:t>
            </a:r>
            <a:r>
              <a:rPr lang="ru-RU" sz="1800" b="0" i="0" u="none" strike="noStrike" baseline="0" dirty="0">
                <a:solidFill>
                  <a:schemeClr val="tx1"/>
                </a:solidFill>
                <a:latin typeface="MinionPro-Regular"/>
              </a:rPr>
              <a:t>о, морски орашчић, бели</a:t>
            </a:r>
            <a:r>
              <a:rPr lang="ru-RU" dirty="0">
                <a:solidFill>
                  <a:schemeClr val="tx1"/>
                </a:solidFill>
                <a:latin typeface="MinionPro-Regular"/>
              </a:rPr>
              <a:t> </a:t>
            </a:r>
            <a:r>
              <a:rPr lang="ru-RU" sz="1800" b="0" i="0" u="none" strike="noStrike" baseline="0" dirty="0">
                <a:solidFill>
                  <a:schemeClr val="tx1"/>
                </a:solidFill>
                <a:latin typeface="MinionPro-Regular"/>
              </a:rPr>
              <a:t>млевени бибер, сок од лимуна</a:t>
            </a:r>
            <a:endParaRPr lang="sr-Latn-RS" dirty="0">
              <a:solidFill>
                <a:schemeClr val="tx1"/>
              </a:solidFill>
            </a:endParaRPr>
          </a:p>
        </p:txBody>
      </p:sp>
      <p:sp>
        <p:nvSpPr>
          <p:cNvPr id="26" name="Callout: Down Arrow 25">
            <a:extLst>
              <a:ext uri="{FF2B5EF4-FFF2-40B4-BE49-F238E27FC236}">
                <a16:creationId xmlns:a16="http://schemas.microsoft.com/office/drawing/2014/main" id="{B721F442-8C96-6691-A8C0-77D8D5DCF9CF}"/>
              </a:ext>
            </a:extLst>
          </p:cNvPr>
          <p:cNvSpPr/>
          <p:nvPr/>
        </p:nvSpPr>
        <p:spPr>
          <a:xfrm>
            <a:off x="8201793" y="2225457"/>
            <a:ext cx="2630523" cy="540655"/>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800" b="0" i="0" u="none" strike="noStrike" baseline="0" dirty="0">
                <a:latin typeface="MinionPro-Regular"/>
              </a:rPr>
              <a:t>100г сенфа</a:t>
            </a:r>
            <a:endParaRPr lang="en-US" dirty="0"/>
          </a:p>
        </p:txBody>
      </p:sp>
      <p:sp>
        <p:nvSpPr>
          <p:cNvPr id="27" name="Callout: Down Arrow 26">
            <a:extLst>
              <a:ext uri="{FF2B5EF4-FFF2-40B4-BE49-F238E27FC236}">
                <a16:creationId xmlns:a16="http://schemas.microsoft.com/office/drawing/2014/main" id="{34552561-31C3-3F2C-42FA-C7D92286E20E}"/>
              </a:ext>
            </a:extLst>
          </p:cNvPr>
          <p:cNvSpPr/>
          <p:nvPr/>
        </p:nvSpPr>
        <p:spPr>
          <a:xfrm>
            <a:off x="8201253" y="2812791"/>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5дл уља</a:t>
            </a:r>
            <a:endParaRPr lang="en-US" dirty="0">
              <a:solidFill>
                <a:schemeClr val="tx1"/>
              </a:solidFill>
            </a:endParaRPr>
          </a:p>
        </p:txBody>
      </p:sp>
      <p:sp>
        <p:nvSpPr>
          <p:cNvPr id="28" name="Callout: Down Arrow 27">
            <a:extLst>
              <a:ext uri="{FF2B5EF4-FFF2-40B4-BE49-F238E27FC236}">
                <a16:creationId xmlns:a16="http://schemas.microsoft.com/office/drawing/2014/main" id="{C038202B-7F73-78C5-17F2-BF64B0E523E4}"/>
              </a:ext>
            </a:extLst>
          </p:cNvPr>
          <p:cNvSpPr/>
          <p:nvPr/>
        </p:nvSpPr>
        <p:spPr>
          <a:xfrm>
            <a:off x="8201253" y="3429765"/>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800" b="0" i="0" u="none" strike="noStrike" baseline="0" dirty="0">
                <a:solidFill>
                  <a:schemeClr val="tx1"/>
                </a:solidFill>
                <a:latin typeface="MinionPro-Regular"/>
              </a:rPr>
              <a:t>5дл сирћета</a:t>
            </a:r>
            <a:endParaRPr lang="en-US" dirty="0">
              <a:solidFill>
                <a:schemeClr val="tx1"/>
              </a:solidFill>
            </a:endParaRPr>
          </a:p>
        </p:txBody>
      </p:sp>
      <p:sp>
        <p:nvSpPr>
          <p:cNvPr id="29" name="Callout: Down Arrow 28">
            <a:extLst>
              <a:ext uri="{FF2B5EF4-FFF2-40B4-BE49-F238E27FC236}">
                <a16:creationId xmlns:a16="http://schemas.microsoft.com/office/drawing/2014/main" id="{82C8EEF3-629E-B390-F966-AF74E1E52A13}"/>
              </a:ext>
            </a:extLst>
          </p:cNvPr>
          <p:cNvSpPr/>
          <p:nvPr/>
        </p:nvSpPr>
        <p:spPr>
          <a:xfrm>
            <a:off x="6856082" y="5508657"/>
            <a:ext cx="5349532" cy="782622"/>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MinionPro-Regular"/>
              </a:rPr>
              <a:t>с</a:t>
            </a:r>
            <a:r>
              <a:rPr lang="ru-RU" sz="1800" b="0" i="0" u="none" strike="noStrike" baseline="0" dirty="0">
                <a:solidFill>
                  <a:schemeClr val="tx1"/>
                </a:solidFill>
                <a:latin typeface="MinionPro-Regular"/>
              </a:rPr>
              <a:t>о, морски орашчић, бели</a:t>
            </a:r>
            <a:r>
              <a:rPr lang="ru-RU" dirty="0">
                <a:solidFill>
                  <a:schemeClr val="tx1"/>
                </a:solidFill>
                <a:latin typeface="MinionPro-Regular"/>
              </a:rPr>
              <a:t> </a:t>
            </a:r>
            <a:r>
              <a:rPr lang="ru-RU" sz="1800" b="0" i="0" u="none" strike="noStrike" baseline="0" dirty="0">
                <a:solidFill>
                  <a:schemeClr val="tx1"/>
                </a:solidFill>
                <a:latin typeface="MinionPro-Regular"/>
              </a:rPr>
              <a:t>млевени бибер, сок од лимуна</a:t>
            </a:r>
            <a:endParaRPr lang="sr-Latn-RS" dirty="0">
              <a:solidFill>
                <a:schemeClr val="tx1"/>
              </a:solidFill>
            </a:endParaRPr>
          </a:p>
        </p:txBody>
      </p:sp>
      <p:sp>
        <p:nvSpPr>
          <p:cNvPr id="30" name="Callout: Down Arrow 29">
            <a:extLst>
              <a:ext uri="{FF2B5EF4-FFF2-40B4-BE49-F238E27FC236}">
                <a16:creationId xmlns:a16="http://schemas.microsoft.com/office/drawing/2014/main" id="{B4D7B42F-5838-8E95-4257-B32E2117511A}"/>
              </a:ext>
            </a:extLst>
          </p:cNvPr>
          <p:cNvSpPr/>
          <p:nvPr/>
        </p:nvSpPr>
        <p:spPr>
          <a:xfrm>
            <a:off x="8215586" y="6291279"/>
            <a:ext cx="2630523" cy="616209"/>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MinionPro-Regular"/>
              </a:rPr>
              <a:t>Кувана жуманца</a:t>
            </a:r>
            <a:endParaRPr lang="en-US" dirty="0">
              <a:solidFill>
                <a:schemeClr val="tx1"/>
              </a:solidFill>
            </a:endParaRPr>
          </a:p>
        </p:txBody>
      </p:sp>
      <p:sp>
        <p:nvSpPr>
          <p:cNvPr id="31" name="TextBox 30">
            <a:extLst>
              <a:ext uri="{FF2B5EF4-FFF2-40B4-BE49-F238E27FC236}">
                <a16:creationId xmlns:a16="http://schemas.microsoft.com/office/drawing/2014/main" id="{4C5636EC-3649-C5F2-87B8-E597E087B2D4}"/>
              </a:ext>
            </a:extLst>
          </p:cNvPr>
          <p:cNvSpPr txBox="1"/>
          <p:nvPr/>
        </p:nvSpPr>
        <p:spPr>
          <a:xfrm>
            <a:off x="2985196" y="6538156"/>
            <a:ext cx="7331842" cy="369332"/>
          </a:xfrm>
          <a:prstGeom prst="rect">
            <a:avLst/>
          </a:prstGeom>
          <a:noFill/>
        </p:spPr>
        <p:txBody>
          <a:bodyPr wrap="square">
            <a:spAutoFit/>
          </a:bodyPr>
          <a:lstStyle/>
          <a:p>
            <a:r>
              <a:rPr lang="sr-Cyrl-RS" b="1" dirty="0">
                <a:solidFill>
                  <a:srgbClr val="0563C1"/>
                </a:solidFill>
                <a:hlinkClick r:id="rId4">
                  <a:extLst>
                    <a:ext uri="{A12FA001-AC4F-418D-AE19-62706E023703}">
                      <ahyp:hlinkClr xmlns:ahyp="http://schemas.microsoft.com/office/drawing/2018/hyperlinkcolor" val="tx"/>
                    </a:ext>
                  </a:extLst>
                </a:hlinkClick>
              </a:rPr>
              <a:t>Извор </a:t>
            </a:r>
            <a:r>
              <a:rPr lang="en-US" b="1" dirty="0">
                <a:solidFill>
                  <a:schemeClr val="accent1">
                    <a:lumMod val="75000"/>
                  </a:schemeClr>
                </a:solidFill>
                <a:hlinkClick r:id="rId4">
                  <a:extLst>
                    <a:ext uri="{A12FA001-AC4F-418D-AE19-62706E023703}">
                      <ahyp:hlinkClr xmlns:ahyp="http://schemas.microsoft.com/office/drawing/2018/hyperlinkcolor" val="tx"/>
                    </a:ext>
                  </a:extLst>
                </a:hlinkClick>
              </a:rPr>
              <a:t>:</a:t>
            </a:r>
            <a:r>
              <a:rPr lang="sr-Cyrl-RS" b="1" dirty="0">
                <a:solidFill>
                  <a:schemeClr val="accent1">
                    <a:lumMod val="75000"/>
                  </a:schemeClr>
                </a:solidFill>
              </a:rPr>
              <a:t> Портић, М. Гастрономија, Београд 2011</a:t>
            </a:r>
            <a:endParaRPr lang="sr-Latn-RS" b="1" dirty="0">
              <a:solidFill>
                <a:schemeClr val="accent1">
                  <a:lumMod val="75000"/>
                </a:schemeClr>
              </a:solidFill>
            </a:endParaRPr>
          </a:p>
        </p:txBody>
      </p:sp>
    </p:spTree>
    <p:extLst>
      <p:ext uri="{BB962C8B-B14F-4D97-AF65-F5344CB8AC3E}">
        <p14:creationId xmlns:p14="http://schemas.microsoft.com/office/powerpoint/2010/main" val="231278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7A7A4E-71D4-6F06-D6DF-576288AC2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027" y="213329"/>
            <a:ext cx="8943945" cy="6431342"/>
          </a:xfrm>
          <a:prstGeom prst="rect">
            <a:avLst/>
          </a:prstGeom>
        </p:spPr>
      </p:pic>
      <p:sp>
        <p:nvSpPr>
          <p:cNvPr id="2" name="Title 1">
            <a:extLst>
              <a:ext uri="{FF2B5EF4-FFF2-40B4-BE49-F238E27FC236}">
                <a16:creationId xmlns:a16="http://schemas.microsoft.com/office/drawing/2014/main" id="{68B3FBAE-1958-0971-C780-DA7FFBEFE46D}"/>
              </a:ext>
            </a:extLst>
          </p:cNvPr>
          <p:cNvSpPr>
            <a:spLocks noGrp="1"/>
          </p:cNvSpPr>
          <p:nvPr>
            <p:ph type="title"/>
          </p:nvPr>
        </p:nvSpPr>
        <p:spPr>
          <a:xfrm>
            <a:off x="1455176" y="5940016"/>
            <a:ext cx="10515600" cy="775416"/>
          </a:xfrm>
        </p:spPr>
        <p:txBody>
          <a:bodyPr>
            <a:normAutofit/>
          </a:bodyPr>
          <a:lstStyle/>
          <a:p>
            <a:r>
              <a:rPr lang="sr-Cyrl-RS" dirty="0"/>
              <a:t>Аспик - специјални фонд хладне кухиње</a:t>
            </a:r>
            <a:endParaRPr lang="sr-Latn-RS" dirty="0"/>
          </a:p>
        </p:txBody>
      </p:sp>
    </p:spTree>
    <p:extLst>
      <p:ext uri="{BB962C8B-B14F-4D97-AF65-F5344CB8AC3E}">
        <p14:creationId xmlns:p14="http://schemas.microsoft.com/office/powerpoint/2010/main" val="218566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BC86C5-1E5E-4175-8849-A2340A049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890" y="670572"/>
            <a:ext cx="4637109" cy="6187428"/>
          </a:xfrm>
          <a:prstGeom prst="rect">
            <a:avLst/>
          </a:prstGeom>
        </p:spPr>
      </p:pic>
      <p:sp>
        <p:nvSpPr>
          <p:cNvPr id="3" name="Content Placeholder 2">
            <a:extLst>
              <a:ext uri="{FF2B5EF4-FFF2-40B4-BE49-F238E27FC236}">
                <a16:creationId xmlns:a16="http://schemas.microsoft.com/office/drawing/2014/main" id="{87472C0B-1069-AEA2-3DB8-3110EFCC797B}"/>
              </a:ext>
            </a:extLst>
          </p:cNvPr>
          <p:cNvSpPr>
            <a:spLocks noGrp="1"/>
          </p:cNvSpPr>
          <p:nvPr>
            <p:ph idx="1"/>
          </p:nvPr>
        </p:nvSpPr>
        <p:spPr>
          <a:xfrm>
            <a:off x="0" y="670572"/>
            <a:ext cx="7554890" cy="6187428"/>
          </a:xfrm>
          <a:solidFill>
            <a:schemeClr val="accent6">
              <a:lumMod val="40000"/>
              <a:lumOff val="60000"/>
            </a:schemeClr>
          </a:solidFill>
          <a:ln>
            <a:solidFill>
              <a:schemeClr val="accent6">
                <a:lumMod val="40000"/>
                <a:lumOff val="60000"/>
              </a:schemeClr>
            </a:solidFill>
          </a:ln>
        </p:spPr>
        <p:txBody>
          <a:bodyPr>
            <a:normAutofit/>
          </a:bodyPr>
          <a:lstStyle/>
          <a:p>
            <a:r>
              <a:rPr lang="sr-Cyrl-RS" sz="2400" dirty="0"/>
              <a:t>Добија се кувањем колагених делова закланих животиња (или од желатина)</a:t>
            </a:r>
          </a:p>
          <a:p>
            <a:r>
              <a:rPr lang="sr-Cyrl-RS" sz="2400" dirty="0"/>
              <a:t>Аспик од меса, од рибе, од перади, са разним додацима (вино порто, мадера)....</a:t>
            </a:r>
          </a:p>
          <a:p>
            <a:r>
              <a:rPr lang="sr-Cyrl-RS" sz="2400" dirty="0"/>
              <a:t>Прозирна пихтијаста маса која се употребљава за разна хладна јела</a:t>
            </a:r>
          </a:p>
          <a:p>
            <a:r>
              <a:rPr lang="sr-Cyrl-RS" sz="2400" dirty="0"/>
              <a:t>Може се бојити што зависи од употребе и намене у куварству</a:t>
            </a:r>
          </a:p>
          <a:p>
            <a:r>
              <a:rPr lang="sr-Cyrl-RS" sz="2400" dirty="0"/>
              <a:t>Највише се користи за припрему хладних јела</a:t>
            </a:r>
          </a:p>
          <a:p>
            <a:r>
              <a:rPr lang="sr-Cyrl-RS" sz="2400" dirty="0"/>
              <a:t>Значај</a:t>
            </a:r>
          </a:p>
          <a:p>
            <a:pPr lvl="1"/>
            <a:r>
              <a:rPr lang="sr-Cyrl-RS" dirty="0"/>
              <a:t>Штити месо да не потамни и даје му сјај и свежину</a:t>
            </a:r>
          </a:p>
          <a:p>
            <a:pPr lvl="1"/>
            <a:r>
              <a:rPr lang="sr-Cyrl-RS" dirty="0"/>
              <a:t>Делује декоративно</a:t>
            </a:r>
          </a:p>
          <a:p>
            <a:pPr lvl="1"/>
            <a:r>
              <a:rPr lang="sr-Cyrl-RS" dirty="0"/>
              <a:t>Служи за облагање форми и преливање разних јела</a:t>
            </a:r>
          </a:p>
          <a:p>
            <a:pPr lvl="1"/>
            <a:r>
              <a:rPr lang="sr-Cyrl-RS" dirty="0"/>
              <a:t>Има вишеструки естетски ефекат у куварству</a:t>
            </a:r>
            <a:endParaRPr lang="sr-Latn-RS" dirty="0"/>
          </a:p>
        </p:txBody>
      </p:sp>
      <p:sp>
        <p:nvSpPr>
          <p:cNvPr id="2" name="Title 1">
            <a:extLst>
              <a:ext uri="{FF2B5EF4-FFF2-40B4-BE49-F238E27FC236}">
                <a16:creationId xmlns:a16="http://schemas.microsoft.com/office/drawing/2014/main" id="{566369B6-E273-D8BB-6E25-E0BA5CFEED5B}"/>
              </a:ext>
            </a:extLst>
          </p:cNvPr>
          <p:cNvSpPr>
            <a:spLocks noGrp="1"/>
          </p:cNvSpPr>
          <p:nvPr>
            <p:ph type="title"/>
          </p:nvPr>
        </p:nvSpPr>
        <p:spPr>
          <a:xfrm>
            <a:off x="1" y="0"/>
            <a:ext cx="12191998" cy="670572"/>
          </a:xfrm>
          <a:solidFill>
            <a:schemeClr val="accent6">
              <a:lumMod val="75000"/>
            </a:schemeClr>
          </a:solidFill>
        </p:spPr>
        <p:txBody>
          <a:bodyPr>
            <a:normAutofit fontScale="90000"/>
          </a:bodyPr>
          <a:lstStyle/>
          <a:p>
            <a:pPr algn="ctr"/>
            <a:r>
              <a:rPr lang="sr-Cyrl-RS" dirty="0"/>
              <a:t>Аспик</a:t>
            </a:r>
            <a:endParaRPr lang="sr-Latn-RS" dirty="0"/>
          </a:p>
        </p:txBody>
      </p:sp>
    </p:spTree>
    <p:extLst>
      <p:ext uri="{BB962C8B-B14F-4D97-AF65-F5344CB8AC3E}">
        <p14:creationId xmlns:p14="http://schemas.microsoft.com/office/powerpoint/2010/main" val="142701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31BD-020F-EDD5-DA8A-47605BDC4537}"/>
              </a:ext>
            </a:extLst>
          </p:cNvPr>
          <p:cNvSpPr>
            <a:spLocks noGrp="1"/>
          </p:cNvSpPr>
          <p:nvPr>
            <p:ph type="title"/>
          </p:nvPr>
        </p:nvSpPr>
        <p:spPr>
          <a:xfrm>
            <a:off x="838200" y="365126"/>
            <a:ext cx="10515600" cy="1050720"/>
          </a:xfrm>
        </p:spPr>
        <p:txBody>
          <a:bodyPr/>
          <a:lstStyle/>
          <a:p>
            <a:r>
              <a:rPr lang="sr-Cyrl-RS" dirty="0"/>
              <a:t>Средства за повезивање</a:t>
            </a:r>
            <a:endParaRPr lang="sr-Latn-RS" dirty="0"/>
          </a:p>
        </p:txBody>
      </p:sp>
      <p:sp>
        <p:nvSpPr>
          <p:cNvPr id="3" name="Content Placeholder 2">
            <a:extLst>
              <a:ext uri="{FF2B5EF4-FFF2-40B4-BE49-F238E27FC236}">
                <a16:creationId xmlns:a16="http://schemas.microsoft.com/office/drawing/2014/main" id="{B36EBCC6-EF9F-7FC2-E686-5ACA166572D3}"/>
              </a:ext>
            </a:extLst>
          </p:cNvPr>
          <p:cNvSpPr>
            <a:spLocks noGrp="1"/>
          </p:cNvSpPr>
          <p:nvPr>
            <p:ph idx="1"/>
          </p:nvPr>
        </p:nvSpPr>
        <p:spPr>
          <a:xfrm>
            <a:off x="304800" y="1690688"/>
            <a:ext cx="11749548" cy="4896925"/>
          </a:xfrm>
        </p:spPr>
        <p:txBody>
          <a:bodyPr>
            <a:normAutofit/>
          </a:bodyPr>
          <a:lstStyle/>
          <a:p>
            <a:r>
              <a:rPr lang="sr-Cyrl-RS" sz="3600" dirty="0"/>
              <a:t>Једноставни или обрађени кулинарски производи, добијени од прехрамбених производа који су еластични, имају својство згушњавања, желирања или емулговања, па могу модификовати чврстину и количину воде онога чему су додати  </a:t>
            </a:r>
          </a:p>
          <a:p>
            <a:r>
              <a:rPr lang="sr-Cyrl-RS" sz="3600" dirty="0">
                <a:highlight>
                  <a:srgbClr val="FF00FF"/>
                </a:highlight>
              </a:rPr>
              <a:t>Особине</a:t>
            </a:r>
          </a:p>
          <a:p>
            <a:r>
              <a:rPr lang="sr-Cyrl-RS" sz="3600" dirty="0"/>
              <a:t>Згушњавање течности, фондова, млека, потажа....</a:t>
            </a:r>
          </a:p>
          <a:p>
            <a:r>
              <a:rPr lang="sr-Cyrl-RS" sz="3600" dirty="0"/>
              <a:t>Промена облика, боје или укуса производа</a:t>
            </a:r>
            <a:endParaRPr lang="sr-Latn-RS" sz="3600" dirty="0"/>
          </a:p>
        </p:txBody>
      </p:sp>
    </p:spTree>
    <p:extLst>
      <p:ext uri="{BB962C8B-B14F-4D97-AF65-F5344CB8AC3E}">
        <p14:creationId xmlns:p14="http://schemas.microsoft.com/office/powerpoint/2010/main" val="3333562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2576-5B26-5696-B22C-9065AA5B2848}"/>
              </a:ext>
            </a:extLst>
          </p:cNvPr>
          <p:cNvSpPr>
            <a:spLocks noGrp="1"/>
          </p:cNvSpPr>
          <p:nvPr>
            <p:ph type="title"/>
          </p:nvPr>
        </p:nvSpPr>
        <p:spPr>
          <a:xfrm>
            <a:off x="838200" y="365125"/>
            <a:ext cx="10515600" cy="785249"/>
          </a:xfrm>
        </p:spPr>
        <p:txBody>
          <a:bodyPr/>
          <a:lstStyle/>
          <a:p>
            <a:r>
              <a:rPr lang="sr-Cyrl-RS" dirty="0"/>
              <a:t>Средства за повезивање</a:t>
            </a:r>
            <a:endParaRPr lang="sr-Latn-RS" dirty="0"/>
          </a:p>
        </p:txBody>
      </p:sp>
      <p:sp>
        <p:nvSpPr>
          <p:cNvPr id="3" name="Content Placeholder 2">
            <a:extLst>
              <a:ext uri="{FF2B5EF4-FFF2-40B4-BE49-F238E27FC236}">
                <a16:creationId xmlns:a16="http://schemas.microsoft.com/office/drawing/2014/main" id="{20D8459A-C81F-CBF9-204F-B783BE339775}"/>
              </a:ext>
            </a:extLst>
          </p:cNvPr>
          <p:cNvSpPr>
            <a:spLocks noGrp="1"/>
          </p:cNvSpPr>
          <p:nvPr>
            <p:ph idx="1"/>
          </p:nvPr>
        </p:nvSpPr>
        <p:spPr>
          <a:xfrm>
            <a:off x="147483" y="1317523"/>
            <a:ext cx="11779046" cy="5540476"/>
          </a:xfrm>
        </p:spPr>
        <p:txBody>
          <a:bodyPr>
            <a:normAutofit/>
          </a:bodyPr>
          <a:lstStyle/>
          <a:p>
            <a:pPr marL="514350" indent="-514350">
              <a:buAutoNum type="arabicPeriod"/>
            </a:pPr>
            <a:r>
              <a:rPr lang="sr-Cyrl-RS" sz="3600" dirty="0"/>
              <a:t>Цереалије и њихови деривати</a:t>
            </a:r>
          </a:p>
          <a:p>
            <a:r>
              <a:rPr lang="sr-Cyrl-RS" sz="3600" dirty="0"/>
              <a:t>Пиринач, пшеница, кукуруз, хељда, </a:t>
            </a:r>
          </a:p>
          <a:p>
            <a:r>
              <a:rPr lang="sr-Cyrl-RS" sz="3600" dirty="0"/>
              <a:t>модификовани скробови</a:t>
            </a:r>
          </a:p>
          <a:p>
            <a:pPr marL="0" indent="0">
              <a:buNone/>
            </a:pPr>
            <a:r>
              <a:rPr lang="sr-Cyrl-RS" sz="3600" dirty="0"/>
              <a:t>2. Гомоље и њихови деривати</a:t>
            </a:r>
          </a:p>
          <a:p>
            <a:r>
              <a:rPr lang="sr-Cyrl-RS" sz="3600" dirty="0"/>
              <a:t>Кромпир, Маниока и тапиока</a:t>
            </a:r>
          </a:p>
          <a:p>
            <a:pPr marL="0" indent="0">
              <a:buNone/>
            </a:pPr>
            <a:r>
              <a:rPr lang="sr-Cyrl-RS" sz="3600" dirty="0"/>
              <a:t>3. Поврће и воће богато скробом</a:t>
            </a:r>
          </a:p>
          <a:p>
            <a:r>
              <a:rPr lang="sr-Cyrl-RS" sz="3600" dirty="0"/>
              <a:t>Батат, суво воће, </a:t>
            </a:r>
            <a:r>
              <a:rPr lang="sr-Latn-RS" sz="3600" b="1" i="1" dirty="0"/>
              <a:t>igname</a:t>
            </a:r>
            <a:r>
              <a:rPr lang="en-US" sz="3600" b="1" i="1" dirty="0"/>
              <a:t>, </a:t>
            </a:r>
            <a:r>
              <a:rPr lang="sr-Cyrl-RS" sz="3600" dirty="0"/>
              <a:t>кестен, банане</a:t>
            </a:r>
            <a:r>
              <a:rPr lang="en-US" sz="3600" dirty="0"/>
              <a:t>…</a:t>
            </a:r>
            <a:endParaRPr lang="sr-Latn-RS" sz="3600" dirty="0"/>
          </a:p>
          <a:p>
            <a:endParaRPr lang="sr-Latn-RS" sz="3600" dirty="0"/>
          </a:p>
        </p:txBody>
      </p:sp>
      <p:pic>
        <p:nvPicPr>
          <p:cNvPr id="5" name="Picture 4">
            <a:extLst>
              <a:ext uri="{FF2B5EF4-FFF2-40B4-BE49-F238E27FC236}">
                <a16:creationId xmlns:a16="http://schemas.microsoft.com/office/drawing/2014/main" id="{DF56B240-E9FF-69BC-C53E-836A9EDE9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392" y="162386"/>
            <a:ext cx="2143125" cy="2143125"/>
          </a:xfrm>
          <a:prstGeom prst="rect">
            <a:avLst/>
          </a:prstGeom>
        </p:spPr>
      </p:pic>
      <p:pic>
        <p:nvPicPr>
          <p:cNvPr id="7" name="Picture 6">
            <a:extLst>
              <a:ext uri="{FF2B5EF4-FFF2-40B4-BE49-F238E27FC236}">
                <a16:creationId xmlns:a16="http://schemas.microsoft.com/office/drawing/2014/main" id="{106073F7-BE1C-3B72-15F9-50B67D644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411" y="1533833"/>
            <a:ext cx="2891234" cy="2419196"/>
          </a:xfrm>
          <a:prstGeom prst="rect">
            <a:avLst/>
          </a:prstGeom>
        </p:spPr>
      </p:pic>
      <p:pic>
        <p:nvPicPr>
          <p:cNvPr id="9" name="Picture 8">
            <a:extLst>
              <a:ext uri="{FF2B5EF4-FFF2-40B4-BE49-F238E27FC236}">
                <a16:creationId xmlns:a16="http://schemas.microsoft.com/office/drawing/2014/main" id="{23F5A473-0E87-EF31-30DC-6F8BFD743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320" y="4169339"/>
            <a:ext cx="2965210" cy="2448999"/>
          </a:xfrm>
          <a:prstGeom prst="rect">
            <a:avLst/>
          </a:prstGeom>
        </p:spPr>
      </p:pic>
    </p:spTree>
    <p:extLst>
      <p:ext uri="{BB962C8B-B14F-4D97-AF65-F5344CB8AC3E}">
        <p14:creationId xmlns:p14="http://schemas.microsoft.com/office/powerpoint/2010/main" val="1512431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40E9-84CB-30E5-6301-4034E043433C}"/>
              </a:ext>
            </a:extLst>
          </p:cNvPr>
          <p:cNvSpPr>
            <a:spLocks noGrp="1"/>
          </p:cNvSpPr>
          <p:nvPr>
            <p:ph type="title"/>
          </p:nvPr>
        </p:nvSpPr>
        <p:spPr>
          <a:xfrm>
            <a:off x="838200" y="365125"/>
            <a:ext cx="10515600" cy="470617"/>
          </a:xfrm>
        </p:spPr>
        <p:txBody>
          <a:bodyPr>
            <a:normAutofit fontScale="90000"/>
          </a:bodyPr>
          <a:lstStyle/>
          <a:p>
            <a:r>
              <a:rPr lang="sr-Cyrl-RS" dirty="0"/>
              <a:t>Скроб </a:t>
            </a:r>
            <a:endParaRPr lang="sr-Latn-R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3DC276-8999-A79D-4813-F08041B2BB32}"/>
                  </a:ext>
                </a:extLst>
              </p:cNvPr>
              <p:cNvSpPr>
                <a:spLocks noGrp="1"/>
              </p:cNvSpPr>
              <p:nvPr>
                <p:ph idx="1"/>
              </p:nvPr>
            </p:nvSpPr>
            <p:spPr>
              <a:xfrm>
                <a:off x="304800" y="1209368"/>
                <a:ext cx="11503742" cy="5476567"/>
              </a:xfrm>
            </p:spPr>
            <p:txBody>
              <a:bodyPr>
                <a:normAutofit/>
              </a:bodyPr>
              <a:lstStyle/>
              <a:p>
                <a:r>
                  <a:rPr lang="sr-Cyrl-RS" dirty="0"/>
                  <a:t>Не раствара се у води, на топлом (око 70◦) формира лепљиву солуцију која има нарочита својства да желира</a:t>
                </a:r>
              </a:p>
              <a:p>
                <a:r>
                  <a:rPr lang="sr-Cyrl-RS" dirty="0"/>
                  <a:t>Свако зрно скроба апсорбује до 30 пута величину свога волумена, бубри, пуца и изазива постепено згушњавање у распону Т од 50-95 ◦ </a:t>
                </a:r>
                <a14:m>
                  <m:oMath xmlns:m="http://schemas.openxmlformats.org/officeDocument/2006/math">
                    <m:r>
                      <a:rPr lang="sr-Cyrl-RS" i="1" smtClean="0">
                        <a:latin typeface="Cambria Math" panose="02040503050406030204" pitchFamily="18" charset="0"/>
                        <a:ea typeface="Cambria Math" panose="02040503050406030204" pitchFamily="18" charset="0"/>
                      </a:rPr>
                      <m:t>∁</m:t>
                    </m:r>
                  </m:oMath>
                </a14:m>
                <a:endParaRPr lang="sr-Cyrl-RS" dirty="0"/>
              </a:p>
              <a:p>
                <a:r>
                  <a:rPr lang="sr-Cyrl-RS" dirty="0"/>
                  <a:t>Чврстина желеа зависи од</a:t>
                </a:r>
              </a:p>
              <a:p>
                <a:r>
                  <a:rPr lang="sr-Cyrl-RS" dirty="0"/>
                  <a:t>Количине додатог скроба</a:t>
                </a:r>
              </a:p>
              <a:p>
                <a:r>
                  <a:rPr lang="sr-Cyrl-RS" dirty="0"/>
                  <a:t>Постигнуте температуре</a:t>
                </a:r>
              </a:p>
              <a:p>
                <a:r>
                  <a:rPr lang="sr-Cyrl-RS" dirty="0"/>
                  <a:t>Начина кувања- брзо загревање даје чвршћи гел док продужено загревање изазива његову млитавост-опуштеност</a:t>
                </a:r>
              </a:p>
              <a:p>
                <a:r>
                  <a:rPr lang="sr-Cyrl-RS" dirty="0"/>
                  <a:t>Присуство киселина – киселе елементе треба додавати пред крај кувања</a:t>
                </a:r>
              </a:p>
              <a:p>
                <a:r>
                  <a:rPr lang="sr-Cyrl-RS" dirty="0"/>
                  <a:t>Од концентрације соли и шећера - шећер даје течнији желе</a:t>
                </a:r>
              </a:p>
              <a:p>
                <a:endParaRPr lang="sr-Latn-RS" dirty="0"/>
              </a:p>
            </p:txBody>
          </p:sp>
        </mc:Choice>
        <mc:Fallback xmlns="">
          <p:sp>
            <p:nvSpPr>
              <p:cNvPr id="3" name="Content Placeholder 2">
                <a:extLst>
                  <a:ext uri="{FF2B5EF4-FFF2-40B4-BE49-F238E27FC236}">
                    <a16:creationId xmlns:a16="http://schemas.microsoft.com/office/drawing/2014/main" id="{5B3DC276-8999-A79D-4813-F08041B2BB32}"/>
                  </a:ext>
                </a:extLst>
              </p:cNvPr>
              <p:cNvSpPr>
                <a:spLocks noGrp="1" noRot="1" noChangeAspect="1" noMove="1" noResize="1" noEditPoints="1" noAdjustHandles="1" noChangeArrowheads="1" noChangeShapeType="1" noTextEdit="1"/>
              </p:cNvSpPr>
              <p:nvPr>
                <p:ph idx="1"/>
              </p:nvPr>
            </p:nvSpPr>
            <p:spPr>
              <a:xfrm>
                <a:off x="304800" y="1209368"/>
                <a:ext cx="11503742" cy="5476567"/>
              </a:xfrm>
              <a:blipFill>
                <a:blip r:embed="rId2"/>
                <a:stretch>
                  <a:fillRect l="-954" t="-1780" r="-1007"/>
                </a:stretch>
              </a:blipFill>
            </p:spPr>
            <p:txBody>
              <a:bodyPr/>
              <a:lstStyle/>
              <a:p>
                <a:r>
                  <a:rPr lang="sr-Latn-RS">
                    <a:noFill/>
                  </a:rPr>
                  <a:t> </a:t>
                </a:r>
              </a:p>
            </p:txBody>
          </p:sp>
        </mc:Fallback>
      </mc:AlternateContent>
    </p:spTree>
    <p:extLst>
      <p:ext uri="{BB962C8B-B14F-4D97-AF65-F5344CB8AC3E}">
        <p14:creationId xmlns:p14="http://schemas.microsoft.com/office/powerpoint/2010/main" val="174103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293169-45DB-6FF1-10EE-E64C88DFB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529" y="3731340"/>
            <a:ext cx="4837471" cy="3224981"/>
          </a:xfrm>
          <a:prstGeom prst="ellipse">
            <a:avLst/>
          </a:prstGeom>
          <a:ln>
            <a:noFill/>
          </a:ln>
          <a:effectLst>
            <a:softEdge rad="112500"/>
          </a:effectLst>
        </p:spPr>
      </p:pic>
      <p:sp>
        <p:nvSpPr>
          <p:cNvPr id="2" name="Title 1">
            <a:extLst>
              <a:ext uri="{FF2B5EF4-FFF2-40B4-BE49-F238E27FC236}">
                <a16:creationId xmlns:a16="http://schemas.microsoft.com/office/drawing/2014/main" id="{E835F00F-5EB4-B21A-08ED-6A30F9F6D224}"/>
              </a:ext>
            </a:extLst>
          </p:cNvPr>
          <p:cNvSpPr>
            <a:spLocks noGrp="1"/>
          </p:cNvSpPr>
          <p:nvPr>
            <p:ph type="title"/>
          </p:nvPr>
        </p:nvSpPr>
        <p:spPr>
          <a:xfrm>
            <a:off x="838200" y="365126"/>
            <a:ext cx="10515600" cy="972062"/>
          </a:xfrm>
        </p:spPr>
        <p:txBody>
          <a:bodyPr/>
          <a:lstStyle/>
          <a:p>
            <a:r>
              <a:rPr lang="sr-Cyrl-RS" dirty="0"/>
              <a:t>Модификовани скробови</a:t>
            </a:r>
            <a:endParaRPr lang="sr-Latn-RS" dirty="0"/>
          </a:p>
        </p:txBody>
      </p:sp>
      <p:sp>
        <p:nvSpPr>
          <p:cNvPr id="3" name="Content Placeholder 2">
            <a:extLst>
              <a:ext uri="{FF2B5EF4-FFF2-40B4-BE49-F238E27FC236}">
                <a16:creationId xmlns:a16="http://schemas.microsoft.com/office/drawing/2014/main" id="{ABD75239-0886-3C1A-EBDF-787BD88A34D1}"/>
              </a:ext>
            </a:extLst>
          </p:cNvPr>
          <p:cNvSpPr>
            <a:spLocks noGrp="1"/>
          </p:cNvSpPr>
          <p:nvPr>
            <p:ph idx="1"/>
          </p:nvPr>
        </p:nvSpPr>
        <p:spPr>
          <a:xfrm>
            <a:off x="275303" y="1337188"/>
            <a:ext cx="11078497" cy="5289754"/>
          </a:xfrm>
        </p:spPr>
        <p:txBody>
          <a:bodyPr>
            <a:normAutofit/>
          </a:bodyPr>
          <a:lstStyle/>
          <a:p>
            <a:r>
              <a:rPr lang="sr-Cyrl-RS" sz="3600" dirty="0"/>
              <a:t>Желирају, појачавају и стабилизују формиране скробове да би се избегло њихово топљење које се може појавити услед термичких шокова</a:t>
            </a:r>
          </a:p>
          <a:p>
            <a:pPr lvl="1"/>
            <a:r>
              <a:rPr lang="sr-Cyrl-RS" sz="3200" dirty="0"/>
              <a:t>Хлађење, или замрзавање, стерилизација...</a:t>
            </a:r>
          </a:p>
          <a:p>
            <a:r>
              <a:rPr lang="sr-Cyrl-RS" sz="3600" dirty="0"/>
              <a:t>Свако везивање изведено на бази скроба мора да ври – кључа</a:t>
            </a:r>
          </a:p>
          <a:p>
            <a:r>
              <a:rPr lang="sr-Cyrl-RS" sz="3600" dirty="0"/>
              <a:t>Чврстина желеа се повећава хлађењем</a:t>
            </a:r>
            <a:endParaRPr lang="sr-Latn-RS" sz="3600" dirty="0"/>
          </a:p>
        </p:txBody>
      </p:sp>
    </p:spTree>
    <p:extLst>
      <p:ext uri="{BB962C8B-B14F-4D97-AF65-F5344CB8AC3E}">
        <p14:creationId xmlns:p14="http://schemas.microsoft.com/office/powerpoint/2010/main" val="206024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A67A-3436-AB8A-3B7A-ACBB75DDA300}"/>
              </a:ext>
            </a:extLst>
          </p:cNvPr>
          <p:cNvSpPr>
            <a:spLocks noGrp="1"/>
          </p:cNvSpPr>
          <p:nvPr>
            <p:ph type="title"/>
          </p:nvPr>
        </p:nvSpPr>
        <p:spPr/>
        <p:txBody>
          <a:bodyPr/>
          <a:lstStyle/>
          <a:p>
            <a:r>
              <a:rPr lang="sr-Cyrl-RS" dirty="0"/>
              <a:t>Везивни протеински производи животињског порекла</a:t>
            </a:r>
            <a:endParaRPr lang="sr-Latn-RS" dirty="0"/>
          </a:p>
        </p:txBody>
      </p:sp>
      <p:sp>
        <p:nvSpPr>
          <p:cNvPr id="3" name="Content Placeholder 2">
            <a:extLst>
              <a:ext uri="{FF2B5EF4-FFF2-40B4-BE49-F238E27FC236}">
                <a16:creationId xmlns:a16="http://schemas.microsoft.com/office/drawing/2014/main" id="{6C0EA9B7-C5A5-7B33-F59D-3A8FDA757393}"/>
              </a:ext>
            </a:extLst>
          </p:cNvPr>
          <p:cNvSpPr>
            <a:spLocks noGrp="1"/>
          </p:cNvSpPr>
          <p:nvPr>
            <p:ph idx="1"/>
          </p:nvPr>
        </p:nvSpPr>
        <p:spPr>
          <a:xfrm>
            <a:off x="747252" y="1825625"/>
            <a:ext cx="10606548" cy="4351338"/>
          </a:xfrm>
        </p:spPr>
        <p:txBody>
          <a:bodyPr>
            <a:normAutofit/>
          </a:bodyPr>
          <a:lstStyle/>
          <a:p>
            <a:r>
              <a:rPr lang="sr-Cyrl-RS" sz="3600" dirty="0"/>
              <a:t>Јаја и производи од јаја</a:t>
            </a:r>
          </a:p>
          <a:p>
            <a:r>
              <a:rPr lang="sr-Cyrl-RS" sz="3600" dirty="0"/>
              <a:t>Павлака и путер</a:t>
            </a:r>
          </a:p>
          <a:p>
            <a:r>
              <a:rPr lang="sr-Cyrl-RS" sz="3600" dirty="0"/>
              <a:t>Казеинати</a:t>
            </a:r>
          </a:p>
          <a:p>
            <a:r>
              <a:rPr lang="sr-Cyrl-RS" sz="3600" dirty="0"/>
              <a:t>Крвна плазма</a:t>
            </a:r>
          </a:p>
          <a:p>
            <a:r>
              <a:rPr lang="sr-Cyrl-RS" sz="3600" dirty="0"/>
              <a:t>Пачија џигерица</a:t>
            </a:r>
          </a:p>
          <a:p>
            <a:r>
              <a:rPr lang="sr-Cyrl-RS" sz="3600" dirty="0"/>
              <a:t>Џигерица од барбуна</a:t>
            </a:r>
          </a:p>
          <a:p>
            <a:r>
              <a:rPr lang="sr-Cyrl-RS" sz="3600" dirty="0"/>
              <a:t>Желатин</a:t>
            </a:r>
          </a:p>
          <a:p>
            <a:endParaRPr lang="sr-Latn-RS" sz="3600" dirty="0"/>
          </a:p>
        </p:txBody>
      </p:sp>
      <p:pic>
        <p:nvPicPr>
          <p:cNvPr id="4" name="Picture 3">
            <a:extLst>
              <a:ext uri="{FF2B5EF4-FFF2-40B4-BE49-F238E27FC236}">
                <a16:creationId xmlns:a16="http://schemas.microsoft.com/office/drawing/2014/main" id="{6DA2278F-E5D3-F756-16F8-C4980781A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961" y="3215148"/>
            <a:ext cx="5361039" cy="3574026"/>
          </a:xfrm>
          <a:prstGeom prst="ellipse">
            <a:avLst/>
          </a:prstGeom>
          <a:ln>
            <a:noFill/>
          </a:ln>
          <a:effectLst>
            <a:softEdge rad="112500"/>
          </a:effectLst>
        </p:spPr>
      </p:pic>
    </p:spTree>
    <p:extLst>
      <p:ext uri="{BB962C8B-B14F-4D97-AF65-F5344CB8AC3E}">
        <p14:creationId xmlns:p14="http://schemas.microsoft.com/office/powerpoint/2010/main" val="87931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E59B5D-8895-32BF-BE69-086B8C73DD05}"/>
              </a:ext>
            </a:extLst>
          </p:cNvPr>
          <p:cNvPicPr>
            <a:picLocks noGrp="1" noChangeAspect="1"/>
          </p:cNvPicPr>
          <p:nvPr>
            <p:ph idx="1"/>
          </p:nvPr>
        </p:nvPicPr>
        <p:blipFill>
          <a:blip r:embed="rId2"/>
          <a:stretch>
            <a:fillRect/>
          </a:stretch>
        </p:blipFill>
        <p:spPr>
          <a:xfrm>
            <a:off x="-822257" y="-99610"/>
            <a:ext cx="10233347" cy="7327894"/>
          </a:xfrm>
          <a:prstGeom prst="rect">
            <a:avLst/>
          </a:prstGeom>
        </p:spPr>
      </p:pic>
      <p:sp>
        <p:nvSpPr>
          <p:cNvPr id="6" name="TextBox 5">
            <a:extLst>
              <a:ext uri="{FF2B5EF4-FFF2-40B4-BE49-F238E27FC236}">
                <a16:creationId xmlns:a16="http://schemas.microsoft.com/office/drawing/2014/main" id="{C973172A-1DB6-BC40-C2B9-48EBF7175418}"/>
              </a:ext>
            </a:extLst>
          </p:cNvPr>
          <p:cNvSpPr txBox="1"/>
          <p:nvPr/>
        </p:nvSpPr>
        <p:spPr>
          <a:xfrm>
            <a:off x="2310104" y="1468325"/>
            <a:ext cx="5462296" cy="1938992"/>
          </a:xfrm>
          <a:prstGeom prst="rect">
            <a:avLst/>
          </a:prstGeom>
          <a:noFill/>
        </p:spPr>
        <p:txBody>
          <a:bodyPr wrap="square">
            <a:spAutoFit/>
          </a:bodyPr>
          <a:lstStyle/>
          <a:p>
            <a:pPr algn="ctr"/>
            <a:r>
              <a:rPr lang="sr-Cyrl-RS" sz="2400" b="1" dirty="0"/>
              <a:t>Фондови су кулинарски течни, ароматични, светли или тамни производи (без везивања), мање или више концентрисани и благо парфимисани</a:t>
            </a:r>
            <a:endParaRPr lang="sr-Latn-RS" sz="2400" b="1" dirty="0"/>
          </a:p>
        </p:txBody>
      </p:sp>
      <p:sp>
        <p:nvSpPr>
          <p:cNvPr id="12" name="Thought Bubble: Cloud 11">
            <a:extLst>
              <a:ext uri="{FF2B5EF4-FFF2-40B4-BE49-F238E27FC236}">
                <a16:creationId xmlns:a16="http://schemas.microsoft.com/office/drawing/2014/main" id="{277E1B0B-9B5A-D257-30B6-8743BDEA1AEC}"/>
              </a:ext>
            </a:extLst>
          </p:cNvPr>
          <p:cNvSpPr/>
          <p:nvPr/>
        </p:nvSpPr>
        <p:spPr>
          <a:xfrm>
            <a:off x="4321433" y="3774630"/>
            <a:ext cx="4626623" cy="2202024"/>
          </a:xfrm>
          <a:prstGeom prst="cloudCallout">
            <a:avLst/>
          </a:prstGeom>
          <a:solidFill>
            <a:srgbClr val="92D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sr-Cyrl-RS" sz="2800" dirty="0"/>
              <a:t>Ароматична гарнитура</a:t>
            </a:r>
          </a:p>
          <a:p>
            <a:pPr algn="ctr"/>
            <a:r>
              <a:rPr lang="sr-Latn-RS" sz="2800" dirty="0"/>
              <a:t>Mirepoix</a:t>
            </a:r>
            <a:r>
              <a:rPr lang="en-US" sz="2800" dirty="0"/>
              <a:t>* </a:t>
            </a:r>
            <a:r>
              <a:rPr lang="sr-Cyrl-RS" sz="2800" dirty="0"/>
              <a:t>и гарни букет</a:t>
            </a:r>
            <a:endParaRPr lang="sr-Latn-RS" sz="2800" dirty="0"/>
          </a:p>
        </p:txBody>
      </p:sp>
      <p:sp>
        <p:nvSpPr>
          <p:cNvPr id="13" name="Thought Bubble: Cloud 12">
            <a:extLst>
              <a:ext uri="{FF2B5EF4-FFF2-40B4-BE49-F238E27FC236}">
                <a16:creationId xmlns:a16="http://schemas.microsoft.com/office/drawing/2014/main" id="{4FE09C9A-C9A7-BFA2-15AC-8EE7EF6F84A2}"/>
              </a:ext>
            </a:extLst>
          </p:cNvPr>
          <p:cNvSpPr/>
          <p:nvPr/>
        </p:nvSpPr>
        <p:spPr>
          <a:xfrm>
            <a:off x="7483151" y="0"/>
            <a:ext cx="4708849" cy="3564294"/>
          </a:xfrm>
          <a:prstGeom prst="cloudCallout">
            <a:avLst/>
          </a:prstGeom>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1.</a:t>
            </a:r>
            <a:r>
              <a:rPr lang="sr-Cyrl-RS" sz="2400" b="1" dirty="0"/>
              <a:t>Кости и телеће ногице</a:t>
            </a:r>
          </a:p>
          <a:p>
            <a:pPr algn="ctr"/>
            <a:r>
              <a:rPr lang="en-US" sz="2400" b="1" dirty="0"/>
              <a:t>2.</a:t>
            </a:r>
            <a:r>
              <a:rPr lang="sr-Cyrl-RS" sz="2400" b="1" dirty="0"/>
              <a:t>Костур и живински ситнеж </a:t>
            </a:r>
          </a:p>
          <a:p>
            <a:pPr algn="ctr"/>
            <a:r>
              <a:rPr lang="en-US" sz="2400" b="1" dirty="0"/>
              <a:t>3.</a:t>
            </a:r>
            <a:r>
              <a:rPr lang="sr-Cyrl-RS" sz="2400" b="1" dirty="0"/>
              <a:t>Рибље кости и остаци риба</a:t>
            </a:r>
            <a:endParaRPr lang="sr-Latn-RS" sz="2400" b="1" dirty="0"/>
          </a:p>
        </p:txBody>
      </p:sp>
    </p:spTree>
    <p:extLst>
      <p:ext uri="{BB962C8B-B14F-4D97-AF65-F5344CB8AC3E}">
        <p14:creationId xmlns:p14="http://schemas.microsoft.com/office/powerpoint/2010/main" val="164923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54CD-FA8E-33C1-2A75-0EC59A8ED0FB}"/>
              </a:ext>
            </a:extLst>
          </p:cNvPr>
          <p:cNvSpPr>
            <a:spLocks noGrp="1"/>
          </p:cNvSpPr>
          <p:nvPr>
            <p:ph type="title"/>
          </p:nvPr>
        </p:nvSpPr>
        <p:spPr>
          <a:xfrm>
            <a:off x="609600" y="365125"/>
            <a:ext cx="10744200" cy="1325563"/>
          </a:xfrm>
        </p:spPr>
        <p:txBody>
          <a:bodyPr>
            <a:normAutofit/>
          </a:bodyPr>
          <a:lstStyle/>
          <a:p>
            <a:r>
              <a:rPr lang="sr-Cyrl-RS" sz="4000" dirty="0"/>
              <a:t>Везивни протеински производи биљног порекла</a:t>
            </a:r>
            <a:endParaRPr lang="sr-Latn-RS" sz="4000" dirty="0"/>
          </a:p>
        </p:txBody>
      </p:sp>
      <p:sp>
        <p:nvSpPr>
          <p:cNvPr id="3" name="Content Placeholder 2">
            <a:extLst>
              <a:ext uri="{FF2B5EF4-FFF2-40B4-BE49-F238E27FC236}">
                <a16:creationId xmlns:a16="http://schemas.microsoft.com/office/drawing/2014/main" id="{B9A6076C-1CA5-EF01-085D-791B4CC64680}"/>
              </a:ext>
            </a:extLst>
          </p:cNvPr>
          <p:cNvSpPr>
            <a:spLocks noGrp="1"/>
          </p:cNvSpPr>
          <p:nvPr>
            <p:ph idx="1"/>
          </p:nvPr>
        </p:nvSpPr>
        <p:spPr>
          <a:xfrm>
            <a:off x="609600" y="1690688"/>
            <a:ext cx="10972800" cy="4955918"/>
          </a:xfrm>
        </p:spPr>
        <p:txBody>
          <a:bodyPr>
            <a:normAutofit/>
          </a:bodyPr>
          <a:lstStyle/>
          <a:p>
            <a:r>
              <a:rPr lang="sr-Cyrl-RS" sz="3200" dirty="0"/>
              <a:t>Соја, уљана репица, сунцокрет, боб, ситни боб</a:t>
            </a:r>
          </a:p>
          <a:p>
            <a:r>
              <a:rPr lang="sr-Cyrl-RS" sz="3200" dirty="0"/>
              <a:t>Употребљавају се у форми брашна, гриза, структурисаних протеина, концентрисаних протеина</a:t>
            </a:r>
          </a:p>
          <a:p>
            <a:r>
              <a:rPr lang="sr-Cyrl-RS" sz="3200" dirty="0"/>
              <a:t>Пектин</a:t>
            </a:r>
          </a:p>
          <a:p>
            <a:r>
              <a:rPr lang="sr-Cyrl-RS" sz="3200" dirty="0"/>
              <a:t>Алгинати</a:t>
            </a:r>
          </a:p>
          <a:p>
            <a:r>
              <a:rPr lang="sr-Cyrl-RS" sz="3200" dirty="0"/>
              <a:t>Агар-агар</a:t>
            </a:r>
          </a:p>
          <a:p>
            <a:r>
              <a:rPr lang="sr-Cyrl-RS" sz="3200" dirty="0"/>
              <a:t>Карагенан </a:t>
            </a:r>
          </a:p>
          <a:p>
            <a:r>
              <a:rPr lang="sr-Cyrl-RS" sz="3200" dirty="0"/>
              <a:t>Гуар гума...</a:t>
            </a:r>
          </a:p>
          <a:p>
            <a:endParaRPr lang="sr-Latn-RS" sz="3200" dirty="0"/>
          </a:p>
        </p:txBody>
      </p:sp>
      <p:pic>
        <p:nvPicPr>
          <p:cNvPr id="4" name="Picture 3">
            <a:extLst>
              <a:ext uri="{FF2B5EF4-FFF2-40B4-BE49-F238E27FC236}">
                <a16:creationId xmlns:a16="http://schemas.microsoft.com/office/drawing/2014/main" id="{52B58AC8-D988-A6A5-F144-38456F5DA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961" y="3215148"/>
            <a:ext cx="5361039" cy="3574026"/>
          </a:xfrm>
          <a:prstGeom prst="ellipse">
            <a:avLst/>
          </a:prstGeom>
          <a:ln>
            <a:noFill/>
          </a:ln>
          <a:effectLst>
            <a:softEdge rad="112500"/>
          </a:effectLst>
        </p:spPr>
      </p:pic>
    </p:spTree>
    <p:extLst>
      <p:ext uri="{BB962C8B-B14F-4D97-AF65-F5344CB8AC3E}">
        <p14:creationId xmlns:p14="http://schemas.microsoft.com/office/powerpoint/2010/main" val="4262115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3E36C2-8D73-25BA-0868-B4AA6776950E}"/>
              </a:ext>
            </a:extLst>
          </p:cNvPr>
          <p:cNvSpPr>
            <a:spLocks noGrp="1"/>
          </p:cNvSpPr>
          <p:nvPr>
            <p:ph idx="1"/>
          </p:nvPr>
        </p:nvSpPr>
        <p:spPr>
          <a:xfrm>
            <a:off x="511277" y="1317523"/>
            <a:ext cx="11159613" cy="5289754"/>
          </a:xfrm>
        </p:spPr>
        <p:txBody>
          <a:bodyPr>
            <a:normAutofit/>
          </a:bodyPr>
          <a:lstStyle/>
          <a:p>
            <a:r>
              <a:rPr lang="sr-Cyrl-RS" sz="3600" dirty="0"/>
              <a:t>Емулгатори</a:t>
            </a:r>
          </a:p>
          <a:p>
            <a:r>
              <a:rPr lang="sr-Cyrl-RS" sz="3600" dirty="0"/>
              <a:t>Згушњивачи</a:t>
            </a:r>
          </a:p>
          <a:p>
            <a:r>
              <a:rPr lang="sr-Cyrl-RS" sz="3600" dirty="0"/>
              <a:t>Желирајући агенси</a:t>
            </a:r>
            <a:endParaRPr lang="sr-Latn-RS" sz="3600" dirty="0"/>
          </a:p>
        </p:txBody>
      </p:sp>
      <p:pic>
        <p:nvPicPr>
          <p:cNvPr id="4" name="Picture 3">
            <a:extLst>
              <a:ext uri="{FF2B5EF4-FFF2-40B4-BE49-F238E27FC236}">
                <a16:creationId xmlns:a16="http://schemas.microsoft.com/office/drawing/2014/main" id="{B678C3FE-4133-1632-CE42-90DDD50D8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961" y="3215148"/>
            <a:ext cx="5361039" cy="3574026"/>
          </a:xfrm>
          <a:prstGeom prst="ellipse">
            <a:avLst/>
          </a:prstGeom>
          <a:ln>
            <a:noFill/>
          </a:ln>
          <a:effectLst>
            <a:softEdge rad="112500"/>
          </a:effectLst>
        </p:spPr>
      </p:pic>
    </p:spTree>
    <p:extLst>
      <p:ext uri="{BB962C8B-B14F-4D97-AF65-F5344CB8AC3E}">
        <p14:creationId xmlns:p14="http://schemas.microsoft.com/office/powerpoint/2010/main" val="1868552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13485D-2C36-51C3-7AB3-E4FCB9D27889}"/>
              </a:ext>
            </a:extLst>
          </p:cNvPr>
          <p:cNvPicPr>
            <a:picLocks noChangeAspect="1"/>
          </p:cNvPicPr>
          <p:nvPr/>
        </p:nvPicPr>
        <p:blipFill>
          <a:blip r:embed="rId2"/>
          <a:stretch>
            <a:fillRect/>
          </a:stretch>
        </p:blipFill>
        <p:spPr>
          <a:xfrm>
            <a:off x="-71534" y="42021"/>
            <a:ext cx="12335068" cy="6845818"/>
          </a:xfrm>
          <a:prstGeom prst="rect">
            <a:avLst/>
          </a:prstGeom>
        </p:spPr>
      </p:pic>
      <p:sp>
        <p:nvSpPr>
          <p:cNvPr id="2" name="Title 1">
            <a:extLst>
              <a:ext uri="{FF2B5EF4-FFF2-40B4-BE49-F238E27FC236}">
                <a16:creationId xmlns:a16="http://schemas.microsoft.com/office/drawing/2014/main" id="{9B7400FE-5C63-31AE-331D-3E6EF936BABE}"/>
              </a:ext>
            </a:extLst>
          </p:cNvPr>
          <p:cNvSpPr>
            <a:spLocks noGrp="1"/>
          </p:cNvSpPr>
          <p:nvPr>
            <p:ph type="title"/>
          </p:nvPr>
        </p:nvSpPr>
        <p:spPr>
          <a:xfrm>
            <a:off x="6606072" y="1347020"/>
            <a:ext cx="5657462" cy="3962400"/>
          </a:xfrm>
        </p:spPr>
        <p:txBody>
          <a:bodyPr>
            <a:normAutofit/>
          </a:bodyPr>
          <a:lstStyle/>
          <a:p>
            <a:r>
              <a:rPr lang="sr-Cyrl-RS" sz="6000" dirty="0">
                <a:latin typeface="Arial Narrow" panose="020B0606020202030204" pitchFamily="34" charset="0"/>
              </a:rPr>
              <a:t>Хвала на пажњи</a:t>
            </a:r>
            <a:endParaRPr lang="sr-Latn-RS" sz="6000" dirty="0">
              <a:latin typeface="Arial Narrow" panose="020B0606020202030204" pitchFamily="34" charset="0"/>
            </a:endParaRPr>
          </a:p>
        </p:txBody>
      </p:sp>
    </p:spTree>
    <p:extLst>
      <p:ext uri="{BB962C8B-B14F-4D97-AF65-F5344CB8AC3E}">
        <p14:creationId xmlns:p14="http://schemas.microsoft.com/office/powerpoint/2010/main" val="71379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A6BFF-682F-C395-5494-9D618669E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574229" cy="5253135"/>
          </a:xfrm>
          <a:prstGeom prst="rect">
            <a:avLst/>
          </a:prstGeom>
        </p:spPr>
      </p:pic>
      <p:sp>
        <p:nvSpPr>
          <p:cNvPr id="3" name="Content Placeholder 2">
            <a:extLst>
              <a:ext uri="{FF2B5EF4-FFF2-40B4-BE49-F238E27FC236}">
                <a16:creationId xmlns:a16="http://schemas.microsoft.com/office/drawing/2014/main" id="{BB54A0A0-1625-32AF-A023-6AEEDB0F66AC}"/>
              </a:ext>
            </a:extLst>
          </p:cNvPr>
          <p:cNvSpPr>
            <a:spLocks noGrp="1"/>
          </p:cNvSpPr>
          <p:nvPr>
            <p:ph idx="1"/>
          </p:nvPr>
        </p:nvSpPr>
        <p:spPr>
          <a:xfrm>
            <a:off x="6574229" y="-2"/>
            <a:ext cx="5617771" cy="3481957"/>
          </a:xfrm>
          <a:solidFill>
            <a:schemeClr val="accent2">
              <a:lumMod val="60000"/>
              <a:lumOff val="40000"/>
            </a:schemeClr>
          </a:solidFill>
        </p:spPr>
        <p:txBody>
          <a:bodyPr>
            <a:normAutofit fontScale="77500" lnSpcReduction="20000"/>
          </a:bodyPr>
          <a:lstStyle/>
          <a:p>
            <a:endParaRPr lang="sr-Cyrl-RS" dirty="0"/>
          </a:p>
          <a:p>
            <a:r>
              <a:rPr lang="en-US" sz="3200" dirty="0"/>
              <a:t>Charles-Pierre-Gaston François de Lévis, </a:t>
            </a:r>
            <a:endParaRPr lang="sr-Cyrl-RS" sz="3200" dirty="0"/>
          </a:p>
          <a:p>
            <a:r>
              <a:rPr lang="sr-Cyrl-RS" sz="3200" dirty="0"/>
              <a:t>војвода</a:t>
            </a:r>
            <a:r>
              <a:rPr lang="en-US" sz="3200" dirty="0"/>
              <a:t> Lévis-</a:t>
            </a:r>
            <a:r>
              <a:rPr lang="en-US" sz="3200" b="1" dirty="0"/>
              <a:t>Mirepoix</a:t>
            </a:r>
            <a:endParaRPr lang="sr-Cyrl-RS" sz="3200" b="1" dirty="0"/>
          </a:p>
          <a:p>
            <a:r>
              <a:rPr lang="ru-RU" sz="3200" dirty="0"/>
              <a:t>Мирепок</a:t>
            </a:r>
            <a:r>
              <a:rPr lang="sr-Cyrl-RS" sz="3200" dirty="0"/>
              <a:t>с</a:t>
            </a:r>
            <a:r>
              <a:rPr lang="ru-RU" sz="3200" dirty="0"/>
              <a:t> је мешавина поврћа исеченог на коцкице дуго куваног са масноћом на лаганој ватри без бојења или смеђе боје. Састојци нису сотирани или на неки други начин тврдо кувани, јер је намера да се засладе, а не карамелизују</a:t>
            </a:r>
            <a:endParaRPr lang="en-US" sz="3200" dirty="0"/>
          </a:p>
        </p:txBody>
      </p:sp>
      <p:pic>
        <p:nvPicPr>
          <p:cNvPr id="5" name="Content Placeholder 7">
            <a:extLst>
              <a:ext uri="{FF2B5EF4-FFF2-40B4-BE49-F238E27FC236}">
                <a16:creationId xmlns:a16="http://schemas.microsoft.com/office/drawing/2014/main" id="{D217DE9A-9F5B-B60D-6D7A-F8CCE3E00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708" y="2692654"/>
            <a:ext cx="5662292" cy="4165346"/>
          </a:xfrm>
          <a:prstGeom prst="rect">
            <a:avLst/>
          </a:prstGeom>
        </p:spPr>
      </p:pic>
      <p:pic>
        <p:nvPicPr>
          <p:cNvPr id="6" name="Content Placeholder 9">
            <a:extLst>
              <a:ext uri="{FF2B5EF4-FFF2-40B4-BE49-F238E27FC236}">
                <a16:creationId xmlns:a16="http://schemas.microsoft.com/office/drawing/2014/main" id="{D6879296-D1BB-5CF0-1524-E7DF18809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4535" y="4885418"/>
            <a:ext cx="1769339" cy="2175828"/>
          </a:xfrm>
          <a:prstGeom prst="rect">
            <a:avLst/>
          </a:prstGeom>
        </p:spPr>
      </p:pic>
      <p:pic>
        <p:nvPicPr>
          <p:cNvPr id="7" name="Content Placeholder 9">
            <a:extLst>
              <a:ext uri="{FF2B5EF4-FFF2-40B4-BE49-F238E27FC236}">
                <a16:creationId xmlns:a16="http://schemas.microsoft.com/office/drawing/2014/main" id="{15637B70-B066-6372-6CED-C75AD1317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331727" y="4854054"/>
            <a:ext cx="1769339" cy="2238554"/>
          </a:xfrm>
          <a:prstGeom prst="rect">
            <a:avLst/>
          </a:prstGeom>
        </p:spPr>
      </p:pic>
      <p:pic>
        <p:nvPicPr>
          <p:cNvPr id="8" name="Content Placeholder 9">
            <a:extLst>
              <a:ext uri="{FF2B5EF4-FFF2-40B4-BE49-F238E27FC236}">
                <a16:creationId xmlns:a16="http://schemas.microsoft.com/office/drawing/2014/main" id="{49C2FB31-9A8A-D030-1F7A-DDC1D0F6E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570282" y="4854054"/>
            <a:ext cx="1769339" cy="2238554"/>
          </a:xfrm>
          <a:prstGeom prst="rect">
            <a:avLst/>
          </a:prstGeom>
        </p:spPr>
      </p:pic>
    </p:spTree>
    <p:extLst>
      <p:ext uri="{BB962C8B-B14F-4D97-AF65-F5344CB8AC3E}">
        <p14:creationId xmlns:p14="http://schemas.microsoft.com/office/powerpoint/2010/main" val="180986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D644D5-AF04-1EF2-525C-0E25F77BF4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4645"/>
            <a:ext cx="12192000" cy="6932645"/>
          </a:xfrm>
        </p:spPr>
      </p:pic>
      <p:sp>
        <p:nvSpPr>
          <p:cNvPr id="2" name="Title 1">
            <a:extLst>
              <a:ext uri="{FF2B5EF4-FFF2-40B4-BE49-F238E27FC236}">
                <a16:creationId xmlns:a16="http://schemas.microsoft.com/office/drawing/2014/main" id="{D485F0BC-6971-D9D7-0D87-BE2E2F57DF58}"/>
              </a:ext>
            </a:extLst>
          </p:cNvPr>
          <p:cNvSpPr>
            <a:spLocks noGrp="1"/>
          </p:cNvSpPr>
          <p:nvPr>
            <p:ph type="title"/>
          </p:nvPr>
        </p:nvSpPr>
        <p:spPr>
          <a:xfrm>
            <a:off x="289250" y="365125"/>
            <a:ext cx="5187820" cy="829193"/>
          </a:xfrm>
        </p:spPr>
        <p:txBody>
          <a:bodyPr/>
          <a:lstStyle/>
          <a:p>
            <a:r>
              <a:rPr lang="sr-Cyrl-RS" b="1" dirty="0">
                <a:solidFill>
                  <a:schemeClr val="bg1"/>
                </a:solidFill>
              </a:rPr>
              <a:t>Гарни</a:t>
            </a:r>
            <a:r>
              <a:rPr lang="sr-Cyrl-RS" dirty="0">
                <a:solidFill>
                  <a:schemeClr val="bg1"/>
                </a:solidFill>
              </a:rPr>
              <a:t> </a:t>
            </a:r>
            <a:r>
              <a:rPr lang="sr-Cyrl-RS" b="1" dirty="0">
                <a:solidFill>
                  <a:schemeClr val="bg1"/>
                </a:solidFill>
              </a:rPr>
              <a:t>букет</a:t>
            </a:r>
            <a:endParaRPr lang="sr-Latn-RS" b="1" dirty="0">
              <a:solidFill>
                <a:schemeClr val="bg1"/>
              </a:solidFill>
            </a:endParaRPr>
          </a:p>
        </p:txBody>
      </p:sp>
      <p:sp>
        <p:nvSpPr>
          <p:cNvPr id="7" name="Title 1">
            <a:extLst>
              <a:ext uri="{FF2B5EF4-FFF2-40B4-BE49-F238E27FC236}">
                <a16:creationId xmlns:a16="http://schemas.microsoft.com/office/drawing/2014/main" id="{3E0E6414-0FC3-5A61-0010-FD2AB85BB436}"/>
              </a:ext>
            </a:extLst>
          </p:cNvPr>
          <p:cNvSpPr txBox="1">
            <a:spLocks/>
          </p:cNvSpPr>
          <p:nvPr/>
        </p:nvSpPr>
        <p:spPr>
          <a:xfrm>
            <a:off x="177282" y="2295331"/>
            <a:ext cx="10879494" cy="3368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sr-Cyrl-RS" b="1" dirty="0">
                <a:solidFill>
                  <a:schemeClr val="bg1"/>
                </a:solidFill>
              </a:rPr>
              <a:t>Празилук, целер, мајчина душица, ловор</a:t>
            </a:r>
          </a:p>
          <a:p>
            <a:pPr marL="571500" indent="-571500">
              <a:buFont typeface="Arial" panose="020B0604020202020204" pitchFamily="34" charset="0"/>
              <a:buChar char="•"/>
            </a:pPr>
            <a:r>
              <a:rPr lang="sr-Cyrl-RS" b="1" dirty="0">
                <a:solidFill>
                  <a:schemeClr val="bg1"/>
                </a:solidFill>
              </a:rPr>
              <a:t>Бибер</a:t>
            </a:r>
          </a:p>
          <a:p>
            <a:pPr marL="571500" indent="-571500">
              <a:buFont typeface="Arial" panose="020B0604020202020204" pitchFamily="34" charset="0"/>
              <a:buChar char="•"/>
            </a:pPr>
            <a:r>
              <a:rPr lang="sr-Cyrl-RS" b="1" dirty="0">
                <a:solidFill>
                  <a:schemeClr val="bg1"/>
                </a:solidFill>
              </a:rPr>
              <a:t>Мирођија</a:t>
            </a:r>
          </a:p>
          <a:p>
            <a:pPr marL="571500" indent="-571500">
              <a:buFont typeface="Arial" panose="020B0604020202020204" pitchFamily="34" charset="0"/>
              <a:buChar char="•"/>
            </a:pPr>
            <a:r>
              <a:rPr lang="sr-Cyrl-RS" b="1" dirty="0">
                <a:solidFill>
                  <a:schemeClr val="bg1"/>
                </a:solidFill>
              </a:rPr>
              <a:t>Першун</a:t>
            </a:r>
          </a:p>
          <a:p>
            <a:pPr marL="571500" indent="-571500">
              <a:buFont typeface="Arial" panose="020B0604020202020204" pitchFamily="34" charset="0"/>
              <a:buChar char="•"/>
            </a:pPr>
            <a:r>
              <a:rPr lang="sr-Cyrl-RS" b="1" dirty="0">
                <a:solidFill>
                  <a:schemeClr val="bg1"/>
                </a:solidFill>
              </a:rPr>
              <a:t>Рузмарин</a:t>
            </a:r>
          </a:p>
          <a:p>
            <a:pPr marL="571500" indent="-571500">
              <a:buFont typeface="Arial" panose="020B0604020202020204" pitchFamily="34" charset="0"/>
              <a:buChar char="•"/>
            </a:pPr>
            <a:endParaRPr lang="sr-Cyrl-RS" b="1" dirty="0">
              <a:solidFill>
                <a:schemeClr val="bg1"/>
              </a:solidFill>
            </a:endParaRPr>
          </a:p>
          <a:p>
            <a:pPr marL="571500" indent="-571500">
              <a:buFont typeface="Arial" panose="020B0604020202020204" pitchFamily="34" charset="0"/>
              <a:buChar char="•"/>
            </a:pPr>
            <a:endParaRPr lang="sr-Cyrl-RS" dirty="0">
              <a:solidFill>
                <a:schemeClr val="bg1"/>
              </a:solidFill>
            </a:endParaRPr>
          </a:p>
          <a:p>
            <a:pPr marL="571500" indent="-571500">
              <a:buFont typeface="Arial" panose="020B0604020202020204" pitchFamily="34" charset="0"/>
              <a:buChar char="•"/>
            </a:pPr>
            <a:endParaRPr lang="sr-Latn-RS" dirty="0">
              <a:solidFill>
                <a:schemeClr val="bg1"/>
              </a:solidFill>
            </a:endParaRPr>
          </a:p>
        </p:txBody>
      </p:sp>
    </p:spTree>
    <p:extLst>
      <p:ext uri="{BB962C8B-B14F-4D97-AF65-F5344CB8AC3E}">
        <p14:creationId xmlns:p14="http://schemas.microsoft.com/office/powerpoint/2010/main" val="290690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80BBC-654E-BCDF-1B67-080B4CB22203}"/>
              </a:ext>
            </a:extLst>
          </p:cNvPr>
          <p:cNvPicPr>
            <a:picLocks noChangeAspect="1"/>
          </p:cNvPicPr>
          <p:nvPr/>
        </p:nvPicPr>
        <p:blipFill>
          <a:blip r:embed="rId2"/>
          <a:stretch>
            <a:fillRect/>
          </a:stretch>
        </p:blipFill>
        <p:spPr>
          <a:xfrm>
            <a:off x="0" y="677927"/>
            <a:ext cx="12192000" cy="6170930"/>
          </a:xfrm>
          <a:prstGeom prst="rect">
            <a:avLst/>
          </a:prstGeom>
        </p:spPr>
      </p:pic>
      <p:sp>
        <p:nvSpPr>
          <p:cNvPr id="3" name="Content Placeholder 2">
            <a:extLst>
              <a:ext uri="{FF2B5EF4-FFF2-40B4-BE49-F238E27FC236}">
                <a16:creationId xmlns:a16="http://schemas.microsoft.com/office/drawing/2014/main" id="{862A011E-EAF3-6A77-E268-9F8450CB4176}"/>
              </a:ext>
            </a:extLst>
          </p:cNvPr>
          <p:cNvSpPr>
            <a:spLocks noGrp="1"/>
          </p:cNvSpPr>
          <p:nvPr>
            <p:ph idx="1"/>
          </p:nvPr>
        </p:nvSpPr>
        <p:spPr>
          <a:xfrm>
            <a:off x="0" y="74645"/>
            <a:ext cx="12192000" cy="6102317"/>
          </a:xfrm>
        </p:spPr>
        <p:txBody>
          <a:bodyPr>
            <a:normAutofit/>
          </a:bodyPr>
          <a:lstStyle/>
          <a:p>
            <a:pPr algn="l"/>
            <a:r>
              <a:rPr lang="ru-RU" b="0" i="0" u="none" strike="noStrike" baseline="0" dirty="0">
                <a:latin typeface="MinionPro-Regular"/>
              </a:rPr>
              <a:t>Фондови су супе од костију са остацима сировог меса на њима од стоке за клање,</a:t>
            </a:r>
            <a:r>
              <a:rPr lang="en-US" b="0" i="0" u="none" strike="noStrike" baseline="0" dirty="0">
                <a:latin typeface="MinionPro-Regular"/>
              </a:rPr>
              <a:t> </a:t>
            </a:r>
            <a:r>
              <a:rPr lang="ru-RU" b="0" i="0" u="none" strike="noStrike" baseline="0" dirty="0">
                <a:latin typeface="MinionPro-Regular"/>
              </a:rPr>
              <a:t>перади, риба и дивљачи, затим супе од коренастог поврћа као и вода у којој се кувало</a:t>
            </a:r>
            <a:r>
              <a:rPr lang="en-US" b="0" i="0" u="none" strike="noStrike" baseline="0" dirty="0">
                <a:latin typeface="MinionPro-Regular"/>
              </a:rPr>
              <a:t> </a:t>
            </a:r>
            <a:r>
              <a:rPr lang="ru-RU" b="0" i="0" u="none" strike="noStrike" baseline="0" dirty="0">
                <a:latin typeface="MinionPro-Regular"/>
              </a:rPr>
              <a:t>поврће. </a:t>
            </a:r>
            <a:endParaRPr lang="en-US" b="0" i="0" u="none" strike="noStrike" baseline="0" dirty="0">
              <a:latin typeface="MinionPro-Regular"/>
            </a:endParaRPr>
          </a:p>
          <a:p>
            <a:pPr algn="l"/>
            <a:r>
              <a:rPr lang="ru-RU" b="0" i="0" u="none" strike="noStrike" baseline="0" dirty="0">
                <a:latin typeface="MinionPro-Regular"/>
              </a:rPr>
              <a:t>У гастрономији фондови имају широку примену јер се додају готовим и другим</a:t>
            </a:r>
            <a:r>
              <a:rPr lang="en-US" b="0" i="0" u="none" strike="noStrike" baseline="0" dirty="0">
                <a:latin typeface="MinionPro-Regular"/>
              </a:rPr>
              <a:t> </a:t>
            </a:r>
            <a:r>
              <a:rPr lang="ru-RU" b="0" i="0" u="none" strike="noStrike" baseline="0" dirty="0">
                <a:latin typeface="MinionPro-Regular"/>
              </a:rPr>
              <a:t>јелима, сосовима, варивима, чорбама, потажима, велутеима. Фондови се додају јелима</a:t>
            </a:r>
            <a:r>
              <a:rPr lang="en-US" b="0" i="0" u="none" strike="noStrike" baseline="0" dirty="0">
                <a:latin typeface="MinionPro-Regular"/>
              </a:rPr>
              <a:t> </a:t>
            </a:r>
            <a:r>
              <a:rPr lang="ru-RU" b="0" i="0" u="none" strike="noStrike" baseline="0" dirty="0">
                <a:latin typeface="MinionPro-Regular"/>
              </a:rPr>
              <a:t>уместо воде чиме се побољшава укус. </a:t>
            </a:r>
            <a:endParaRPr lang="en-US" b="0" i="0" u="none" strike="noStrike" baseline="0" dirty="0">
              <a:latin typeface="MinionPro-Regular"/>
            </a:endParaRPr>
          </a:p>
          <a:p>
            <a:pPr algn="l"/>
            <a:r>
              <a:rPr lang="ru-RU" b="0" i="0" u="none" strike="noStrike" baseline="0" dirty="0">
                <a:latin typeface="MinionPro-Regular"/>
              </a:rPr>
              <a:t>Основа су сваке кухиње, а брижљиво спремљени и</a:t>
            </a:r>
            <a:r>
              <a:rPr lang="en-US" b="0" i="0" u="none" strike="noStrike" baseline="0" dirty="0">
                <a:latin typeface="MinionPro-Regular"/>
              </a:rPr>
              <a:t> </a:t>
            </a:r>
            <a:r>
              <a:rPr lang="ru-RU" b="0" i="0" u="none" strike="noStrike" baseline="0" dirty="0">
                <a:latin typeface="MinionPro-Regular"/>
              </a:rPr>
              <a:t>чувани фондови предуслов су за припрему сосова. </a:t>
            </a:r>
            <a:endParaRPr lang="en-US" b="0" i="0" u="none" strike="noStrike" baseline="0" dirty="0">
              <a:latin typeface="MinionPro-Regular"/>
            </a:endParaRPr>
          </a:p>
          <a:p>
            <a:pPr algn="l"/>
            <a:r>
              <a:rPr lang="ru-RU" b="0" i="0" u="none" strike="noStrike" baseline="0" dirty="0">
                <a:latin typeface="MinionPro-Regular"/>
              </a:rPr>
              <a:t>Фондови потичу из француске кухиње</a:t>
            </a:r>
            <a:r>
              <a:rPr lang="en-US" b="0" i="0" u="none" strike="noStrike" baseline="0" dirty="0">
                <a:latin typeface="MinionPro-Regular"/>
              </a:rPr>
              <a:t> </a:t>
            </a:r>
            <a:r>
              <a:rPr lang="ru-RU" b="0" i="0" u="none" strike="noStrike" baseline="0" dirty="0">
                <a:latin typeface="MinionPro-Regular"/>
              </a:rPr>
              <a:t>и темељи су познатих француских сосова, по чему француска кухиња има водећу улогу</a:t>
            </a:r>
            <a:r>
              <a:rPr lang="en-US" b="0" i="0" u="none" strike="noStrike" baseline="0" dirty="0">
                <a:latin typeface="MinionPro-Regular"/>
              </a:rPr>
              <a:t> </a:t>
            </a:r>
            <a:r>
              <a:rPr lang="sr-Cyrl-RS" b="0" i="0" u="none" strike="noStrike" baseline="0" dirty="0">
                <a:latin typeface="MinionPro-Regular"/>
              </a:rPr>
              <a:t>у свету.</a:t>
            </a:r>
            <a:endParaRPr lang="sr-Latn-RS" dirty="0"/>
          </a:p>
        </p:txBody>
      </p:sp>
    </p:spTree>
    <p:extLst>
      <p:ext uri="{BB962C8B-B14F-4D97-AF65-F5344CB8AC3E}">
        <p14:creationId xmlns:p14="http://schemas.microsoft.com/office/powerpoint/2010/main" val="179473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4024-CA48-775E-F439-A0368790A058}"/>
              </a:ext>
            </a:extLst>
          </p:cNvPr>
          <p:cNvSpPr>
            <a:spLocks noGrp="1"/>
          </p:cNvSpPr>
          <p:nvPr>
            <p:ph type="title"/>
          </p:nvPr>
        </p:nvSpPr>
        <p:spPr>
          <a:xfrm>
            <a:off x="838200" y="365125"/>
            <a:ext cx="10515600" cy="707895"/>
          </a:xfrm>
        </p:spPr>
        <p:txBody>
          <a:bodyPr/>
          <a:lstStyle/>
          <a:p>
            <a:r>
              <a:rPr lang="ru-RU" sz="4400" b="1" i="1" dirty="0">
                <a:solidFill>
                  <a:srgbClr val="000000"/>
                </a:solidFill>
                <a:effectLst/>
                <a:latin typeface="Times New Roman" panose="02020603050405020304" pitchFamily="18" charset="0"/>
                <a:ea typeface="Times New Roman" panose="02020603050405020304" pitchFamily="18" charset="0"/>
              </a:rPr>
              <a:t>Саврамена гастрономија тежи :</a:t>
            </a:r>
            <a:endParaRPr lang="sr-Latn-RS" dirty="0"/>
          </a:p>
        </p:txBody>
      </p:sp>
      <p:sp>
        <p:nvSpPr>
          <p:cNvPr id="3" name="Content Placeholder 2">
            <a:extLst>
              <a:ext uri="{FF2B5EF4-FFF2-40B4-BE49-F238E27FC236}">
                <a16:creationId xmlns:a16="http://schemas.microsoft.com/office/drawing/2014/main" id="{0693F2F8-6279-D0C5-BA19-30E4857D52D0}"/>
              </a:ext>
            </a:extLst>
          </p:cNvPr>
          <p:cNvSpPr>
            <a:spLocks noGrp="1"/>
          </p:cNvSpPr>
          <p:nvPr>
            <p:ph idx="1"/>
          </p:nvPr>
        </p:nvSpPr>
        <p:spPr>
          <a:xfrm>
            <a:off x="93306" y="1352939"/>
            <a:ext cx="11905861" cy="5374433"/>
          </a:xfrm>
        </p:spPr>
        <p:txBody>
          <a:bodyPr>
            <a:noAutofit/>
          </a:bodyPr>
          <a:lstStyle/>
          <a:p>
            <a:pPr indent="457200" algn="just"/>
            <a:r>
              <a:rPr lang="ru-RU" dirty="0">
                <a:solidFill>
                  <a:srgbClr val="000000"/>
                </a:solidFill>
                <a:effectLst/>
                <a:latin typeface="Bahnschrift Light" panose="020B0502040204020203" pitchFamily="34" charset="0"/>
                <a:ea typeface="Times New Roman" panose="02020603050405020304" pitchFamily="18" charset="0"/>
                <a:cs typeface="Segoe UI Light" panose="020B0502040204020203" pitchFamily="34" charset="0"/>
              </a:rPr>
              <a:t>за фонд је битно да се употребе само добре сировине (телеће кости, потколеница, јунећи реп, рибље кости, веома свеже ароматично биље)</a:t>
            </a:r>
            <a:endParaRPr lang="sr-Latn-RS" dirty="0">
              <a:solidFill>
                <a:srgbClr val="000000"/>
              </a:solidFill>
              <a:effectLst/>
              <a:latin typeface="Bahnschrift Light" panose="020B0502040204020203" pitchFamily="34" charset="0"/>
              <a:ea typeface="Times New Roman" panose="02020603050405020304" pitchFamily="18" charset="0"/>
              <a:cs typeface="Segoe UI Light" panose="020B0502040204020203" pitchFamily="34" charset="0"/>
            </a:endParaRPr>
          </a:p>
          <a:p>
            <a:pPr indent="457200" algn="just"/>
            <a:r>
              <a:rPr lang="ru-RU" dirty="0">
                <a:solidFill>
                  <a:srgbClr val="000000"/>
                </a:solidFill>
                <a:effectLst/>
                <a:latin typeface="Bahnschrift Light" panose="020B0502040204020203" pitchFamily="34" charset="0"/>
                <a:ea typeface="Times New Roman" panose="02020603050405020304" pitchFamily="18" charset="0"/>
                <a:cs typeface="Segoe UI Light" panose="020B0502040204020203" pitchFamily="34" charset="0"/>
              </a:rPr>
              <a:t>кратко кување, које одговара природи фонда, уз обавезно скидање пене и масноће како би се добио веома светао фонд,</a:t>
            </a:r>
            <a:endParaRPr lang="sr-Cyrl-RS" dirty="0">
              <a:solidFill>
                <a:srgbClr val="000000"/>
              </a:solidFill>
              <a:latin typeface="Bahnschrift Light" panose="020B0502040204020203" pitchFamily="34" charset="0"/>
              <a:ea typeface="Times New Roman" panose="02020603050405020304" pitchFamily="18" charset="0"/>
              <a:cs typeface="Segoe UI Light" panose="020B0502040204020203" pitchFamily="34" charset="0"/>
            </a:endParaRPr>
          </a:p>
          <a:p>
            <a:pPr indent="457200" algn="just"/>
            <a:r>
              <a:rPr lang="ru-RU" dirty="0">
                <a:solidFill>
                  <a:srgbClr val="000000"/>
                </a:solidFill>
                <a:effectLst/>
                <a:latin typeface="Bahnschrift Light" panose="020B0502040204020203" pitchFamily="34" charset="0"/>
                <a:ea typeface="Times New Roman" panose="02020603050405020304" pitchFamily="18" charset="0"/>
                <a:cs typeface="Segoe UI Light" panose="020B0502040204020203" pitchFamily="34" charset="0"/>
              </a:rPr>
              <a:t>фондови према врсти производа (јела) како би се поштовале особености намирнице и њен најистанчанији укус (свако месо или свака риба захтева одговарајући фонд). </a:t>
            </a:r>
            <a:r>
              <a:rPr lang="ru-RU" i="1" dirty="0">
                <a:solidFill>
                  <a:srgbClr val="000000"/>
                </a:solidFill>
                <a:effectLst/>
                <a:latin typeface="Bahnschrift Light" panose="020B0502040204020203" pitchFamily="34" charset="0"/>
                <a:ea typeface="Times New Roman" panose="02020603050405020304" pitchFamily="18" charset="0"/>
                <a:cs typeface="Segoe UI Light" panose="020B0502040204020203" pitchFamily="34" charset="0"/>
              </a:rPr>
              <a:t>На пример</a:t>
            </a:r>
            <a:r>
              <a:rPr lang="ru-RU" dirty="0">
                <a:solidFill>
                  <a:srgbClr val="000000"/>
                </a:solidFill>
                <a:effectLst/>
                <a:latin typeface="Bahnschrift Light" panose="020B0502040204020203" pitchFamily="34" charset="0"/>
                <a:ea typeface="Times New Roman" panose="02020603050405020304" pitchFamily="18" charset="0"/>
                <a:cs typeface="Segoe UI Light" panose="020B0502040204020203" pitchFamily="34" charset="0"/>
              </a:rPr>
              <a:t>: телећи фонд за телеће месо; пачији фонд за пачије месо; живински фонд за живинско месо; рибљи фонд за рибе по врсти; фондови обогаћени елементима желатина (потколеница, телеће ногице, говеђи реп) да би пружили довољно масноће на крају укувавања и да би избегли употребу везивних агенаса;</a:t>
            </a:r>
            <a:endParaRPr lang="sr-Latn-RS" dirty="0">
              <a:latin typeface="Bahnschrift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430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348310-945D-86F3-B360-25A077FAC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151436" cy="2911151"/>
          </a:xfrm>
          <a:prstGeom prst="rect">
            <a:avLst/>
          </a:prstGeom>
        </p:spPr>
      </p:pic>
      <p:sp>
        <p:nvSpPr>
          <p:cNvPr id="2" name="Title 1">
            <a:extLst>
              <a:ext uri="{FF2B5EF4-FFF2-40B4-BE49-F238E27FC236}">
                <a16:creationId xmlns:a16="http://schemas.microsoft.com/office/drawing/2014/main" id="{25FE6B57-2113-AC08-D587-338ED6187311}"/>
              </a:ext>
            </a:extLst>
          </p:cNvPr>
          <p:cNvSpPr>
            <a:spLocks noGrp="1"/>
          </p:cNvSpPr>
          <p:nvPr>
            <p:ph type="title"/>
          </p:nvPr>
        </p:nvSpPr>
        <p:spPr>
          <a:xfrm>
            <a:off x="3151436" y="0"/>
            <a:ext cx="9040564" cy="2911151"/>
          </a:xfrm>
          <a:solidFill>
            <a:schemeClr val="accent2">
              <a:lumMod val="40000"/>
              <a:lumOff val="60000"/>
            </a:schemeClr>
          </a:solidFill>
        </p:spPr>
        <p:txBody>
          <a:bodyPr/>
          <a:lstStyle/>
          <a:p>
            <a:r>
              <a:rPr lang="ru-RU" sz="4400" b="0" i="0" u="none" strike="noStrike" baseline="0" dirty="0">
                <a:latin typeface="MinionPro-Regular"/>
              </a:rPr>
              <a:t>Фондови</a:t>
            </a:r>
            <a:endParaRPr lang="sr-Latn-RS" dirty="0"/>
          </a:p>
        </p:txBody>
      </p:sp>
      <p:sp>
        <p:nvSpPr>
          <p:cNvPr id="3" name="Content Placeholder 2">
            <a:extLst>
              <a:ext uri="{FF2B5EF4-FFF2-40B4-BE49-F238E27FC236}">
                <a16:creationId xmlns:a16="http://schemas.microsoft.com/office/drawing/2014/main" id="{4C552825-25D3-68DE-A1A1-1A3CA1962C1C}"/>
              </a:ext>
            </a:extLst>
          </p:cNvPr>
          <p:cNvSpPr>
            <a:spLocks noGrp="1"/>
          </p:cNvSpPr>
          <p:nvPr>
            <p:ph idx="1"/>
          </p:nvPr>
        </p:nvSpPr>
        <p:spPr>
          <a:xfrm>
            <a:off x="0" y="2911150"/>
            <a:ext cx="12192000" cy="3946849"/>
          </a:xfrm>
          <a:solidFill>
            <a:schemeClr val="accent2">
              <a:lumMod val="20000"/>
              <a:lumOff val="80000"/>
            </a:schemeClr>
          </a:solidFill>
        </p:spPr>
        <p:txBody>
          <a:bodyPr>
            <a:normAutofit/>
          </a:bodyPr>
          <a:lstStyle/>
          <a:p>
            <a:pPr algn="l"/>
            <a:r>
              <a:rPr lang="ru-RU" sz="4400" dirty="0">
                <a:latin typeface="MinionPro-Regular"/>
              </a:rPr>
              <a:t>П</a:t>
            </a:r>
            <a:r>
              <a:rPr lang="ru-RU" sz="4400" b="0" i="0" u="none" strike="noStrike" baseline="0" dirty="0">
                <a:latin typeface="MinionPro-Regular"/>
              </a:rPr>
              <a:t>рема месту где се припремају и сервирају</a:t>
            </a:r>
            <a:r>
              <a:rPr lang="sr-Cyrl-RS" sz="4400" b="0" i="0" u="none" strike="noStrike" baseline="0" dirty="0">
                <a:latin typeface="MinionPro-Regular"/>
              </a:rPr>
              <a:t>:</a:t>
            </a:r>
          </a:p>
          <a:p>
            <a:pPr algn="l">
              <a:buFont typeface="Wingdings" panose="05000000000000000000" pitchFamily="2" charset="2"/>
              <a:buChar char="v"/>
            </a:pPr>
            <a:r>
              <a:rPr lang="ru-RU" sz="4400" b="1" i="1" u="none" strike="noStrike" baseline="0" dirty="0">
                <a:latin typeface="Bahnschrift SemiBold" panose="020B0502040204020203" pitchFamily="34" charset="0"/>
                <a:ea typeface="Microsoft JhengHei UI Light" panose="020B0304030504040204" pitchFamily="34" charset="-120"/>
              </a:rPr>
              <a:t>Основни фондови топле кухиње и</a:t>
            </a:r>
          </a:p>
          <a:p>
            <a:pPr algn="l">
              <a:buFont typeface="Wingdings" panose="05000000000000000000" pitchFamily="2" charset="2"/>
              <a:buChar char="v"/>
            </a:pPr>
            <a:r>
              <a:rPr lang="sr-Cyrl-RS" sz="4400" b="1" i="1" u="none" strike="noStrike" baseline="0" dirty="0">
                <a:latin typeface="Bahnschrift SemiBold" panose="020B0502040204020203" pitchFamily="34" charset="0"/>
                <a:ea typeface="Microsoft JhengHei UI Light" panose="020B0304030504040204" pitchFamily="34" charset="-120"/>
              </a:rPr>
              <a:t>Основни фондови хладне кухиње</a:t>
            </a:r>
            <a:endParaRPr lang="sr-Latn-RS" sz="4400" dirty="0">
              <a:latin typeface="Bahnschrift SemiBold" panose="020B0502040204020203" pitchFamily="34" charset="0"/>
              <a:ea typeface="Microsoft JhengHei UI Light" panose="020B0304030504040204" pitchFamily="34" charset="-120"/>
            </a:endParaRPr>
          </a:p>
        </p:txBody>
      </p:sp>
      <p:pic>
        <p:nvPicPr>
          <p:cNvPr id="4" name="Picture 3">
            <a:extLst>
              <a:ext uri="{FF2B5EF4-FFF2-40B4-BE49-F238E27FC236}">
                <a16:creationId xmlns:a16="http://schemas.microsoft.com/office/drawing/2014/main" id="{AF54FEDD-CB3E-367B-9F54-6F07EF686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4695" y="4329404"/>
            <a:ext cx="2737305" cy="2528596"/>
          </a:xfrm>
          <a:prstGeom prst="rect">
            <a:avLst/>
          </a:prstGeom>
        </p:spPr>
      </p:pic>
      <p:pic>
        <p:nvPicPr>
          <p:cNvPr id="6" name="Picture 5">
            <a:extLst>
              <a:ext uri="{FF2B5EF4-FFF2-40B4-BE49-F238E27FC236}">
                <a16:creationId xmlns:a16="http://schemas.microsoft.com/office/drawing/2014/main" id="{A5B6CD5B-F9F4-9789-9A5E-3AF15C49F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012" y="136167"/>
            <a:ext cx="4104334" cy="2731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2401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DB22C5-725D-8096-A14C-7FD383484C3D}"/>
              </a:ext>
            </a:extLst>
          </p:cNvPr>
          <p:cNvPicPr>
            <a:picLocks noChangeAspect="1"/>
          </p:cNvPicPr>
          <p:nvPr/>
        </p:nvPicPr>
        <p:blipFill>
          <a:blip r:embed="rId2"/>
          <a:stretch>
            <a:fillRect/>
          </a:stretch>
        </p:blipFill>
        <p:spPr>
          <a:xfrm>
            <a:off x="582835" y="317757"/>
            <a:ext cx="3822523" cy="1810266"/>
          </a:xfrm>
          <a:prstGeom prst="rect">
            <a:avLst/>
          </a:prstGeom>
          <a:ln>
            <a:noFill/>
          </a:ln>
          <a:effectLst>
            <a:softEdge rad="112500"/>
          </a:effectLst>
        </p:spPr>
      </p:pic>
      <p:pic>
        <p:nvPicPr>
          <p:cNvPr id="3" name="Picture 2">
            <a:extLst>
              <a:ext uri="{FF2B5EF4-FFF2-40B4-BE49-F238E27FC236}">
                <a16:creationId xmlns:a16="http://schemas.microsoft.com/office/drawing/2014/main" id="{9C03C182-E55D-1FDA-72CE-CD65301D3602}"/>
              </a:ext>
            </a:extLst>
          </p:cNvPr>
          <p:cNvPicPr>
            <a:picLocks noChangeAspect="1"/>
          </p:cNvPicPr>
          <p:nvPr/>
        </p:nvPicPr>
        <p:blipFill>
          <a:blip r:embed="rId3"/>
          <a:stretch>
            <a:fillRect/>
          </a:stretch>
        </p:blipFill>
        <p:spPr>
          <a:xfrm>
            <a:off x="7644601" y="320474"/>
            <a:ext cx="3822523" cy="1931113"/>
          </a:xfrm>
          <a:prstGeom prst="rect">
            <a:avLst/>
          </a:prstGeom>
          <a:ln>
            <a:noFill/>
          </a:ln>
          <a:effectLst>
            <a:softEdge rad="112500"/>
          </a:effectLst>
        </p:spPr>
      </p:pic>
      <p:sp>
        <p:nvSpPr>
          <p:cNvPr id="4" name="Callout: Left-Right Arrow 3">
            <a:extLst>
              <a:ext uri="{FF2B5EF4-FFF2-40B4-BE49-F238E27FC236}">
                <a16:creationId xmlns:a16="http://schemas.microsoft.com/office/drawing/2014/main" id="{A2D13E75-F14F-DE2D-3B3E-D3D15B3CF570}"/>
              </a:ext>
            </a:extLst>
          </p:cNvPr>
          <p:cNvSpPr/>
          <p:nvPr/>
        </p:nvSpPr>
        <p:spPr>
          <a:xfrm>
            <a:off x="4547401" y="730305"/>
            <a:ext cx="2918720" cy="894310"/>
          </a:xfrm>
          <a:prstGeom prst="leftRightArrow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r-Cyrl-RS" dirty="0">
                <a:solidFill>
                  <a:schemeClr val="tx1"/>
                </a:solidFill>
                <a:latin typeface="Times New Roman" panose="02020603050405020304" pitchFamily="18" charset="0"/>
                <a:cs typeface="Times New Roman" panose="02020603050405020304" pitchFamily="18" charset="0"/>
              </a:rPr>
              <a:t>ФОНДОВИ</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D8863C9-E1BC-F440-D7C6-D8E10D8791CA}"/>
              </a:ext>
            </a:extLst>
          </p:cNvPr>
          <p:cNvSpPr txBox="1"/>
          <p:nvPr/>
        </p:nvSpPr>
        <p:spPr>
          <a:xfrm>
            <a:off x="1138020" y="730304"/>
            <a:ext cx="2501793" cy="830997"/>
          </a:xfrm>
          <a:prstGeom prst="rect">
            <a:avLst/>
          </a:prstGeom>
          <a:noFill/>
        </p:spPr>
        <p:txBody>
          <a:bodyPr wrap="square" rtlCol="0">
            <a:spAutoFit/>
          </a:bodyPr>
          <a:lstStyle/>
          <a:p>
            <a:pPr algn="ctr"/>
            <a:r>
              <a:rPr lang="sr-Cyrl-BA" sz="2400" dirty="0">
                <a:latin typeface="Times New Roman" panose="02020603050405020304" pitchFamily="18" charset="0"/>
                <a:cs typeface="Times New Roman" panose="02020603050405020304" pitchFamily="18" charset="0"/>
              </a:rPr>
              <a:t>ТОПЛИ ФОНДОВИ</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27A684-37F0-2CEE-1E78-FB7B3D3AFFA9}"/>
              </a:ext>
            </a:extLst>
          </p:cNvPr>
          <p:cNvSpPr txBox="1"/>
          <p:nvPr/>
        </p:nvSpPr>
        <p:spPr>
          <a:xfrm>
            <a:off x="8310651" y="820331"/>
            <a:ext cx="2470951" cy="830997"/>
          </a:xfrm>
          <a:prstGeom prst="rect">
            <a:avLst/>
          </a:prstGeom>
          <a:noFill/>
        </p:spPr>
        <p:txBody>
          <a:bodyPr wrap="square" rtlCol="0">
            <a:spAutoFit/>
          </a:bodyPr>
          <a:lstStyle/>
          <a:p>
            <a:pPr algn="ctr"/>
            <a:r>
              <a:rPr lang="sr-Cyrl-BA" sz="2400" dirty="0">
                <a:latin typeface="Times New Roman" panose="02020603050405020304" pitchFamily="18" charset="0"/>
                <a:cs typeface="Times New Roman" panose="02020603050405020304" pitchFamily="18" charset="0"/>
              </a:rPr>
              <a:t>ХЛАДНИ ФОНДОВИ</a:t>
            </a:r>
            <a:endParaRPr lang="en-US" sz="2400" dirty="0">
              <a:latin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id="{E22C2C65-0F10-597B-9FEE-FA3A243BE7CB}"/>
              </a:ext>
            </a:extLst>
          </p:cNvPr>
          <p:cNvSpPr/>
          <p:nvPr/>
        </p:nvSpPr>
        <p:spPr>
          <a:xfrm>
            <a:off x="2093254" y="1732622"/>
            <a:ext cx="452761" cy="395402"/>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AD64266E-778E-F1DB-56E0-6FFA0CDFE9E1}"/>
              </a:ext>
            </a:extLst>
          </p:cNvPr>
          <p:cNvSpPr/>
          <p:nvPr/>
        </p:nvSpPr>
        <p:spPr>
          <a:xfrm>
            <a:off x="9329481" y="1854000"/>
            <a:ext cx="452761" cy="727969"/>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Callout: Down Arrow 8">
            <a:extLst>
              <a:ext uri="{FF2B5EF4-FFF2-40B4-BE49-F238E27FC236}">
                <a16:creationId xmlns:a16="http://schemas.microsoft.com/office/drawing/2014/main" id="{305A29EB-D829-97D7-4E58-A8E006E3683F}"/>
              </a:ext>
            </a:extLst>
          </p:cNvPr>
          <p:cNvSpPr/>
          <p:nvPr/>
        </p:nvSpPr>
        <p:spPr>
          <a:xfrm>
            <a:off x="1009290" y="2128021"/>
            <a:ext cx="2630523" cy="910147"/>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Месни фондови-бујони</a:t>
            </a:r>
            <a:endParaRPr lang="en-US" dirty="0"/>
          </a:p>
        </p:txBody>
      </p:sp>
      <p:sp>
        <p:nvSpPr>
          <p:cNvPr id="10" name="Callout: Down Arrow 9">
            <a:extLst>
              <a:ext uri="{FF2B5EF4-FFF2-40B4-BE49-F238E27FC236}">
                <a16:creationId xmlns:a16="http://schemas.microsoft.com/office/drawing/2014/main" id="{9A33159C-CF19-4090-3A1D-F3DD7F7884DF}"/>
              </a:ext>
            </a:extLst>
          </p:cNvPr>
          <p:cNvSpPr/>
          <p:nvPr/>
        </p:nvSpPr>
        <p:spPr>
          <a:xfrm>
            <a:off x="1009290" y="3033253"/>
            <a:ext cx="2630523" cy="856897"/>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Мрки фондови</a:t>
            </a:r>
            <a:endParaRPr lang="en-US" dirty="0">
              <a:solidFill>
                <a:schemeClr val="tx1"/>
              </a:solidFill>
            </a:endParaRPr>
          </a:p>
        </p:txBody>
      </p:sp>
      <p:sp>
        <p:nvSpPr>
          <p:cNvPr id="12" name="Callout: Down Arrow 11">
            <a:extLst>
              <a:ext uri="{FF2B5EF4-FFF2-40B4-BE49-F238E27FC236}">
                <a16:creationId xmlns:a16="http://schemas.microsoft.com/office/drawing/2014/main" id="{2258362C-8BBD-5114-AD73-2BB7BDA3BEDC}"/>
              </a:ext>
            </a:extLst>
          </p:cNvPr>
          <p:cNvSpPr/>
          <p:nvPr/>
        </p:nvSpPr>
        <p:spPr>
          <a:xfrm>
            <a:off x="8329031" y="2614124"/>
            <a:ext cx="2453659" cy="1129797"/>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Мајонез фонд</a:t>
            </a:r>
            <a:endParaRPr lang="en-US" dirty="0"/>
          </a:p>
        </p:txBody>
      </p:sp>
      <p:sp>
        <p:nvSpPr>
          <p:cNvPr id="13" name="Callout: Down Arrow 12">
            <a:extLst>
              <a:ext uri="{FF2B5EF4-FFF2-40B4-BE49-F238E27FC236}">
                <a16:creationId xmlns:a16="http://schemas.microsoft.com/office/drawing/2014/main" id="{5E702B25-3E5F-1D0F-95BD-E310B4C2D164}"/>
              </a:ext>
            </a:extLst>
          </p:cNvPr>
          <p:cNvSpPr/>
          <p:nvPr/>
        </p:nvSpPr>
        <p:spPr>
          <a:xfrm>
            <a:off x="8329031" y="3776076"/>
            <a:ext cx="2453659" cy="1134161"/>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Сирћетни фондови - винегрети</a:t>
            </a:r>
            <a:endParaRPr lang="en-US" dirty="0">
              <a:solidFill>
                <a:schemeClr val="tx1"/>
              </a:solidFill>
            </a:endParaRPr>
          </a:p>
        </p:txBody>
      </p:sp>
      <p:pic>
        <p:nvPicPr>
          <p:cNvPr id="18" name="Picture 17">
            <a:extLst>
              <a:ext uri="{FF2B5EF4-FFF2-40B4-BE49-F238E27FC236}">
                <a16:creationId xmlns:a16="http://schemas.microsoft.com/office/drawing/2014/main" id="{5725FF27-ED05-5785-9236-72322043A21C}"/>
              </a:ext>
            </a:extLst>
          </p:cNvPr>
          <p:cNvPicPr>
            <a:picLocks noChangeAspect="1"/>
          </p:cNvPicPr>
          <p:nvPr/>
        </p:nvPicPr>
        <p:blipFill>
          <a:blip r:embed="rId4"/>
          <a:stretch>
            <a:fillRect/>
          </a:stretch>
        </p:blipFill>
        <p:spPr>
          <a:xfrm>
            <a:off x="5054984" y="4316402"/>
            <a:ext cx="3255667" cy="2530059"/>
          </a:xfrm>
          <a:prstGeom prst="rect">
            <a:avLst/>
          </a:prstGeom>
          <a:ln>
            <a:noFill/>
          </a:ln>
          <a:effectLst>
            <a:softEdge rad="112500"/>
          </a:effectLst>
        </p:spPr>
      </p:pic>
      <p:sp>
        <p:nvSpPr>
          <p:cNvPr id="17" name="Callout: Down Arrow 16">
            <a:extLst>
              <a:ext uri="{FF2B5EF4-FFF2-40B4-BE49-F238E27FC236}">
                <a16:creationId xmlns:a16="http://schemas.microsoft.com/office/drawing/2014/main" id="{E265F0A5-FB55-5134-94A7-75F41AE63854}"/>
              </a:ext>
            </a:extLst>
          </p:cNvPr>
          <p:cNvSpPr/>
          <p:nvPr/>
        </p:nvSpPr>
        <p:spPr>
          <a:xfrm>
            <a:off x="1009290" y="3938482"/>
            <a:ext cx="2630523" cy="856897"/>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Светли -млечни фондови</a:t>
            </a:r>
            <a:endParaRPr lang="en-US" dirty="0">
              <a:solidFill>
                <a:schemeClr val="tx1"/>
              </a:solidFill>
            </a:endParaRPr>
          </a:p>
        </p:txBody>
      </p:sp>
      <p:sp>
        <p:nvSpPr>
          <p:cNvPr id="20" name="Callout: Down Arrow 19">
            <a:extLst>
              <a:ext uri="{FF2B5EF4-FFF2-40B4-BE49-F238E27FC236}">
                <a16:creationId xmlns:a16="http://schemas.microsoft.com/office/drawing/2014/main" id="{2BEB0197-E813-5CDD-446E-78F35C7562F6}"/>
              </a:ext>
            </a:extLst>
          </p:cNvPr>
          <p:cNvSpPr/>
          <p:nvPr/>
        </p:nvSpPr>
        <p:spPr>
          <a:xfrm>
            <a:off x="1009290" y="4816528"/>
            <a:ext cx="2630523" cy="965134"/>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Црвено-ружичасти фондови</a:t>
            </a:r>
            <a:endParaRPr lang="en-US" dirty="0">
              <a:solidFill>
                <a:schemeClr val="tx1"/>
              </a:solidFill>
            </a:endParaRPr>
          </a:p>
        </p:txBody>
      </p:sp>
      <p:sp>
        <p:nvSpPr>
          <p:cNvPr id="21" name="Callout: Down Arrow 20">
            <a:extLst>
              <a:ext uri="{FF2B5EF4-FFF2-40B4-BE49-F238E27FC236}">
                <a16:creationId xmlns:a16="http://schemas.microsoft.com/office/drawing/2014/main" id="{4D2A19DA-37C9-F260-7838-50FB95DFB316}"/>
              </a:ext>
            </a:extLst>
          </p:cNvPr>
          <p:cNvSpPr/>
          <p:nvPr/>
        </p:nvSpPr>
        <p:spPr>
          <a:xfrm>
            <a:off x="8290226" y="4920803"/>
            <a:ext cx="2453659" cy="1134161"/>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Хладни специјални фонд - аспик</a:t>
            </a:r>
            <a:endParaRPr lang="en-US" dirty="0">
              <a:solidFill>
                <a:schemeClr val="tx1"/>
              </a:solidFill>
            </a:endParaRPr>
          </a:p>
        </p:txBody>
      </p:sp>
      <p:sp>
        <p:nvSpPr>
          <p:cNvPr id="22" name="Callout: Down Arrow 21">
            <a:extLst>
              <a:ext uri="{FF2B5EF4-FFF2-40B4-BE49-F238E27FC236}">
                <a16:creationId xmlns:a16="http://schemas.microsoft.com/office/drawing/2014/main" id="{FF41E89A-E326-53FD-43B4-A0273D1E9D33}"/>
              </a:ext>
            </a:extLst>
          </p:cNvPr>
          <p:cNvSpPr/>
          <p:nvPr/>
        </p:nvSpPr>
        <p:spPr>
          <a:xfrm>
            <a:off x="1004372" y="5803474"/>
            <a:ext cx="2630523" cy="856897"/>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Топли специјални фондови </a:t>
            </a:r>
            <a:endParaRPr lang="en-US" dirty="0">
              <a:solidFill>
                <a:schemeClr val="tx1"/>
              </a:solidFill>
            </a:endParaRPr>
          </a:p>
        </p:txBody>
      </p:sp>
      <p:pic>
        <p:nvPicPr>
          <p:cNvPr id="23" name="Picture 22">
            <a:extLst>
              <a:ext uri="{FF2B5EF4-FFF2-40B4-BE49-F238E27FC236}">
                <a16:creationId xmlns:a16="http://schemas.microsoft.com/office/drawing/2014/main" id="{507BC8E7-71C6-3F37-E273-93AC73F08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256" y="2128022"/>
            <a:ext cx="2948626" cy="2234230"/>
          </a:xfrm>
          <a:prstGeom prst="rect">
            <a:avLst/>
          </a:prstGeom>
          <a:ln>
            <a:noFill/>
          </a:ln>
          <a:effectLst>
            <a:softEdge rad="112500"/>
          </a:effectLst>
        </p:spPr>
      </p:pic>
    </p:spTree>
    <p:extLst>
      <p:ext uri="{BB962C8B-B14F-4D97-AF65-F5344CB8AC3E}">
        <p14:creationId xmlns:p14="http://schemas.microsoft.com/office/powerpoint/2010/main" val="3267956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1513</Words>
  <Application>Microsoft Office PowerPoint</Application>
  <PresentationFormat>Widescreen</PresentationFormat>
  <Paragraphs>212</Paragraphs>
  <Slides>32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Arial</vt:lpstr>
      <vt:lpstr>Arial Narrow</vt:lpstr>
      <vt:lpstr>Bahnschrift Light</vt:lpstr>
      <vt:lpstr>Bahnschrift SemiBold</vt:lpstr>
      <vt:lpstr>Calibri</vt:lpstr>
      <vt:lpstr>Calibri Light</vt:lpstr>
      <vt:lpstr>Cambria Math</vt:lpstr>
      <vt:lpstr>MinionPro-Bold</vt:lpstr>
      <vt:lpstr>MinionPro-BoldIt</vt:lpstr>
      <vt:lpstr>MinionPro-Regular</vt:lpstr>
      <vt:lpstr>Ravie</vt:lpstr>
      <vt:lpstr>SegoePrint-Bold</vt:lpstr>
      <vt:lpstr>Times New Roman</vt:lpstr>
      <vt:lpstr>Wingdings</vt:lpstr>
      <vt:lpstr>Office Theme</vt:lpstr>
      <vt:lpstr>ФОНДОВИ ТОПЛЕ И ХЛАДНЕ КУХИЊЕ</vt:lpstr>
      <vt:lpstr>PowerPoint Presentation</vt:lpstr>
      <vt:lpstr>PowerPoint Presentation</vt:lpstr>
      <vt:lpstr>PowerPoint Presentation</vt:lpstr>
      <vt:lpstr>Гарни букет</vt:lpstr>
      <vt:lpstr>PowerPoint Presentation</vt:lpstr>
      <vt:lpstr>Саврамена гастрономија тежи :</vt:lpstr>
      <vt:lpstr>Фондови</vt:lpstr>
      <vt:lpstr>PowerPoint Presentation</vt:lpstr>
      <vt:lpstr>Класификација фондова</vt:lpstr>
      <vt:lpstr>Употреба фондова</vt:lpstr>
      <vt:lpstr>ТОПЛИ МЕСНИ ФОНДОВИ-БУЈОНИ</vt:lpstr>
      <vt:lpstr>Употреба тамних фондова</vt:lpstr>
      <vt:lpstr>Светли живински или телећи фонд</vt:lpstr>
      <vt:lpstr>Употреба светлих фондова</vt:lpstr>
      <vt:lpstr>Рибљи фондови</vt:lpstr>
      <vt:lpstr>Светли фонд од поврћа</vt:lpstr>
      <vt:lpstr>Екстракти</vt:lpstr>
      <vt:lpstr>Основне врсте екстракта</vt:lpstr>
      <vt:lpstr>Фонд за глазирање и желирање</vt:lpstr>
      <vt:lpstr>ФОНДОВИ ХЛАДНЕ КУХИЊЕ</vt:lpstr>
      <vt:lpstr>PowerPoint Presentation</vt:lpstr>
      <vt:lpstr>Аспик - специјални фонд хладне кухиње</vt:lpstr>
      <vt:lpstr>Аспик</vt:lpstr>
      <vt:lpstr>Средства за повезивање</vt:lpstr>
      <vt:lpstr>Средства за повезивање</vt:lpstr>
      <vt:lpstr>Скроб </vt:lpstr>
      <vt:lpstr>Модификовани скробови</vt:lpstr>
      <vt:lpstr>Везивни протеински производи животињског порекла</vt:lpstr>
      <vt:lpstr>Везивни протеински производи биљног порекла</vt:lpstr>
      <vt:lpstr>PowerPoint Presentation</vt:lpstr>
      <vt:lpstr>Хвала на пажњи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22</cp:revision>
  <dcterms:created xsi:type="dcterms:W3CDTF">2023-11-20T22:01:52Z</dcterms:created>
  <dcterms:modified xsi:type="dcterms:W3CDTF">2023-12-15T18:39:12Z</dcterms:modified>
</cp:coreProperties>
</file>