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14" r:id="rId4"/>
    <p:sldId id="329" r:id="rId5"/>
    <p:sldId id="313" r:id="rId6"/>
    <p:sldId id="315" r:id="rId7"/>
    <p:sldId id="318" r:id="rId8"/>
    <p:sldId id="316" r:id="rId9"/>
    <p:sldId id="317" r:id="rId10"/>
    <p:sldId id="322" r:id="rId11"/>
    <p:sldId id="323" r:id="rId12"/>
    <p:sldId id="330" r:id="rId13"/>
    <p:sldId id="328" r:id="rId14"/>
    <p:sldId id="308" r:id="rId15"/>
    <p:sldId id="319" r:id="rId16"/>
    <p:sldId id="320" r:id="rId17"/>
    <p:sldId id="324" r:id="rId18"/>
    <p:sldId id="325" r:id="rId19"/>
    <p:sldId id="331" r:id="rId20"/>
    <p:sldId id="326" r:id="rId21"/>
    <p:sldId id="309" r:id="rId22"/>
    <p:sldId id="311" r:id="rId23"/>
    <p:sldId id="327" r:id="rId24"/>
    <p:sldId id="312" r:id="rId25"/>
    <p:sldId id="332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8064-62BA-FDAA-03BE-28BD5BE38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4E323-9D1B-96D0-C2C9-430336AAB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C852D-1110-2BF8-3FC2-F5EB3F4A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C8A86-1E7F-D4EA-A231-D8EE7A8B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ADA94-7E07-5FAA-7DC0-49403102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1434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692A-812A-5044-C263-9A6A9F80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6313E-72DB-A349-0F75-49E314253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F2DD-742D-DA10-2EE6-4AFABCFA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BF1C6-4D0B-E114-885A-99124838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4B751-B4A1-054B-3EA3-DE3B93D7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541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02CD6-A550-B3AB-5EAC-7858AAB6E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9FDFB-65AB-8A64-BD86-68BC45892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66BDC-5DFA-E643-CF92-47992F36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262AB-1630-610C-C855-F294464E0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7D31E-F88D-594E-59BD-74743D40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125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F167-FE81-653B-AC1D-CE69B822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8A5E-C84F-D628-66F5-52CE7919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43F6B-4D6D-133E-947B-491134AD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D07BF-1BB9-B9A6-71FB-4DEC2B1C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01C65-1E74-A4C3-47E6-AD2C6A06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036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2BBF-D53F-CAB8-3A49-4B8834AF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8C22A-20A7-548A-32BD-69558C2EB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31FA5-2AAA-F721-DCB7-EE824BF6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7F4A-75BD-4EBA-2A21-16E3A382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4E601-B6F2-5B49-1506-6F42D44F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120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32BE-F1CF-1C9F-19CF-E000C3E3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6C49-CF05-FDAF-55F8-AD926C96F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C19E6-28EB-F616-044E-79CF27723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82033-EC13-A6FE-958C-E9F23818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6A3CE-FE6C-A28C-E476-84E439C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34CD8-CBFC-AE79-BAF7-F6E51EE2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910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B3D4-D0D6-C166-AF73-C101E8CF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7FDBD-ABD8-6948-CE91-61FE485C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CE599-7537-8AE3-2B73-3AB393A90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794E3-7A24-0FA2-FD12-DB0B8D9D2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8B84C-45C3-E53E-F6F2-CD9AB5BB3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E59BC-F18B-99E9-8918-EB33B4C3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1C048-0893-1D50-16F5-D8B58D76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EDA2DB-8A85-AD55-D07E-5E10CCD9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014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17CF-3528-744F-75E7-20D57602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86CB9-DEE8-278F-C091-9ED28583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2925E-2562-561C-0EF2-D297B4F2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C846D-A92F-66D6-1572-FC6E2BCC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234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2F9F3-4238-782B-2545-36670D82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01DFD-3013-AF44-A3EE-9D55DF03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D1A5B-87E5-CC80-2A46-9B81A12B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06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C22C-2416-B324-B2B0-01C7ED16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E118-9A45-184C-A7CF-326B203F5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C0FD2-3C5F-1B35-2331-FA6AC2A60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6AB73-8BC4-F9B0-1657-315671EE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B1C04-FD7E-9B4B-F4E6-ECC35612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BA501-583E-BA96-58E1-7E7F3018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548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1A21-C6CF-E3E6-AD4E-EB16734E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617F5-1804-F793-8A89-EADA13B3D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E0190-BF18-C011-2DD2-3906F84BD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AC694-0A1C-B71D-B549-87E0ABF1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932DF-621C-3053-BF50-5F7A6EEF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AE781-D852-C885-4C9E-43E08577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808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751FF-ABB6-A435-EF3D-E7DB0094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13791-1389-47CE-8B5F-377C0268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4BC42-36FC-EE12-1C34-B6A8297B9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09F9A-8373-40DE-8522-A39D24D0F2E8}" type="datetimeFigureOut">
              <a:rPr lang="sr-Latn-RS" smtClean="0"/>
              <a:t>21.11.2023.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09BC8-E091-0A76-8658-313B201E6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D576F-EAF5-F05E-E514-E84561E78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6F5C-B080-429F-996E-39EEA90F4C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2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hnologijahrane.com/pravilnik/pravilnik-o-kvalitetu-mesa-zivine-i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hnologijahrane.com/pravilnik/pravilnik-o-kvalitetu-mesa-zivine-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hnologijahrane.com/pravilnik/pravilnik-o-kvalitetu-mesa-zivine-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hnologijahrane.com/pravilnik/pravilnik-o-kvalitetu-mesa-zivine-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hnologijahrane.com/pravilnik/pravilnik-o-kvalitetu-mesa-zivine-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hnologijahrane.com/pravilnik/pravilnik-o-kvalitetu-mesa-stoke-za-klanje-peradi-i-divljaci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hnologijahrane.com/pravilnik/pravilnik-o-kvalitetu-mesa-zivine-i" TargetMode="External"/><Relationship Id="rId2" Type="http://schemas.openxmlformats.org/officeDocument/2006/relationships/image" Target="../media/image32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9424DA-C5C7-0013-7E49-3235100B9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326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C503766-7552-0294-686F-64A95539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417574"/>
            <a:ext cx="11411339" cy="17110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МЕСО И ЊЕГОВА УПОТРЕБА У ГАСТРОН</a:t>
            </a:r>
            <a:r>
              <a:rPr lang="en-US" sz="3200" b="1" dirty="0">
                <a:solidFill>
                  <a:schemeClr val="bg1"/>
                </a:solidFill>
              </a:rPr>
              <a:t>O</a:t>
            </a:r>
            <a:r>
              <a:rPr lang="ru-RU" sz="3200" b="1" dirty="0">
                <a:solidFill>
                  <a:schemeClr val="bg1"/>
                </a:solidFill>
              </a:rPr>
              <a:t>МИЈИ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II </a:t>
            </a:r>
            <a:r>
              <a:rPr lang="sr-Cyrl-RS" sz="3200" b="1" dirty="0">
                <a:solidFill>
                  <a:schemeClr val="bg1"/>
                </a:solidFill>
              </a:rPr>
              <a:t>део</a:t>
            </a:r>
            <a:endParaRPr lang="sr-Latn-RS" sz="3200" b="1" dirty="0">
              <a:solidFill>
                <a:schemeClr val="bg1"/>
              </a:solidFill>
            </a:endParaRPr>
          </a:p>
          <a:p>
            <a:endParaRPr lang="sr-Latn-R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F0B3C-3B3D-FE9C-90F1-61940F8A6FA1}"/>
              </a:ext>
            </a:extLst>
          </p:cNvPr>
          <p:cNvSpPr txBox="1"/>
          <p:nvPr/>
        </p:nvSpPr>
        <p:spPr>
          <a:xfrm>
            <a:off x="6980903" y="6563313"/>
            <a:ext cx="6784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 Гордана Јовановић, проф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струковних студија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931B7-3D3E-ACCF-05DE-B47D5AD95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7366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7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BF250E-E920-42DE-6C35-D2B507862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57" y="197801"/>
            <a:ext cx="6994730" cy="6660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8164D-B981-4E0F-FD43-0BF53D8F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Месо пернате живине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3B221-5533-5BD9-69F7-ED3FBB8D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825625"/>
            <a:ext cx="10784633" cy="4351338"/>
          </a:xfrm>
        </p:spPr>
        <p:txBody>
          <a:bodyPr>
            <a:normAutofit/>
          </a:bodyPr>
          <a:lstStyle/>
          <a:p>
            <a:r>
              <a:rPr lang="sr-Cyrl-RS" sz="3200" dirty="0"/>
              <a:t>Према врсти заклане живине, месо се ставља у промет као</a:t>
            </a:r>
          </a:p>
          <a:p>
            <a:r>
              <a:rPr lang="sr-Cyrl-RS" sz="3200" dirty="0"/>
              <a:t>Месо кокоши/пилића</a:t>
            </a:r>
          </a:p>
          <a:p>
            <a:r>
              <a:rPr lang="sr-Cyrl-RS" sz="3200" dirty="0"/>
              <a:t>Месо ћурки</a:t>
            </a:r>
          </a:p>
          <a:p>
            <a:r>
              <a:rPr lang="sr-Cyrl-RS" sz="3200" dirty="0"/>
              <a:t>Месо гуски</a:t>
            </a:r>
          </a:p>
          <a:p>
            <a:r>
              <a:rPr lang="sr-Cyrl-RS" sz="3200" dirty="0"/>
              <a:t>Месо пловки</a:t>
            </a:r>
          </a:p>
          <a:p>
            <a:r>
              <a:rPr lang="sr-Cyrl-RS" sz="3200" dirty="0"/>
              <a:t>Месо морки</a:t>
            </a:r>
          </a:p>
          <a:p>
            <a:r>
              <a:rPr lang="sr-Cyrl-RS" sz="3200" dirty="0"/>
              <a:t>Месо питомих голубова</a:t>
            </a:r>
          </a:p>
          <a:p>
            <a:endParaRPr lang="sr-Latn-R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922FC-4660-F12A-3D9C-9C4A0B7922DD}"/>
              </a:ext>
            </a:extLst>
          </p:cNvPr>
          <p:cNvSpPr txBox="1"/>
          <p:nvPr/>
        </p:nvSpPr>
        <p:spPr>
          <a:xfrm>
            <a:off x="921399" y="6169709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b="1" dirty="0">
                <a:hlinkClick r:id="rId3"/>
              </a:rPr>
              <a:t>Извор</a:t>
            </a:r>
            <a:r>
              <a:rPr lang="en-US" b="1" dirty="0">
                <a:hlinkClick r:id="rId3"/>
              </a:rPr>
              <a:t>:</a:t>
            </a:r>
            <a:r>
              <a:rPr lang="sr-Cyrl-RS" b="1" dirty="0">
                <a:hlinkClick r:id="rId3"/>
              </a:rPr>
              <a:t> </a:t>
            </a:r>
            <a:r>
              <a:rPr lang="sr-Latn-RS" b="1" dirty="0">
                <a:hlinkClick r:id="rId3"/>
              </a:rPr>
              <a:t>Pravilnik o kvalitetu mesa pernate živine</a:t>
            </a:r>
            <a:endParaRPr lang="sr-Latn-RS" b="1" dirty="0"/>
          </a:p>
          <a:p>
            <a:r>
              <a:rPr lang="sr-Latn-RS" dirty="0"/>
              <a:t>Službeni list SFRJ, 1/81 i 51/88</a:t>
            </a:r>
          </a:p>
        </p:txBody>
      </p:sp>
    </p:spTree>
    <p:extLst>
      <p:ext uri="{BB962C8B-B14F-4D97-AF65-F5344CB8AC3E}">
        <p14:creationId xmlns:p14="http://schemas.microsoft.com/office/powerpoint/2010/main" val="316614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5975-9BD0-0458-638C-5B31F9B1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Месо пернате живине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E1E0-BE48-D6D9-5D0E-996C77A8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1576874"/>
            <a:ext cx="11467322" cy="5122506"/>
          </a:xfrm>
        </p:spPr>
        <p:txBody>
          <a:bodyPr>
            <a:normAutofit/>
          </a:bodyPr>
          <a:lstStyle/>
          <a:p>
            <a:r>
              <a:rPr lang="ru-RU" sz="3200" dirty="0"/>
              <a:t>Изглед, боја, структура, конзистенција, конформација, мирис и укус морају да буду карактеристични за одговарајућу врсту меса пернате живине. </a:t>
            </a:r>
          </a:p>
          <a:p>
            <a:r>
              <a:rPr lang="ru-RU" sz="3200" dirty="0"/>
              <a:t>Месо мора бити хигијенски исправно, чисто и не сме да има видљиве анатомске деформације и здробљене кости. </a:t>
            </a:r>
          </a:p>
          <a:p>
            <a:r>
              <a:rPr lang="ru-RU" sz="3200" dirty="0"/>
              <a:t>На кожи не сме да буде већих остатака клица перја, паперја, оштећења, модрица и крвних подлива.</a:t>
            </a:r>
          </a:p>
          <a:p>
            <a:r>
              <a:rPr lang="ru-RU" sz="3200" dirty="0"/>
              <a:t>Ставља се у промет у труповима, полуткама, четвртима или у основним деловима</a:t>
            </a:r>
            <a:endParaRPr lang="sr-Latn-R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F55E8-8726-2CD8-147B-BAFA89F1DB47}"/>
              </a:ext>
            </a:extLst>
          </p:cNvPr>
          <p:cNvSpPr txBox="1"/>
          <p:nvPr/>
        </p:nvSpPr>
        <p:spPr>
          <a:xfrm>
            <a:off x="1129004" y="6053049"/>
            <a:ext cx="7331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b="1" dirty="0"/>
              <a:t>Извор</a:t>
            </a:r>
            <a:r>
              <a:rPr lang="en-US" b="1" dirty="0">
                <a:hlinkClick r:id="rId2"/>
              </a:rPr>
              <a:t>:</a:t>
            </a:r>
            <a:r>
              <a:rPr lang="sr-Cyrl-RS" b="1" dirty="0">
                <a:hlinkClick r:id="rId2"/>
              </a:rPr>
              <a:t> </a:t>
            </a:r>
            <a:r>
              <a:rPr lang="sr-Latn-RS" b="1" dirty="0">
                <a:hlinkClick r:id="rId2"/>
              </a:rPr>
              <a:t>Pravilnik o kvalitetu mesa pernate živine</a:t>
            </a:r>
            <a:endParaRPr lang="sr-Latn-RS" b="1" dirty="0"/>
          </a:p>
          <a:p>
            <a:r>
              <a:rPr lang="sr-Latn-RS" dirty="0"/>
              <a:t>Službeni list SFRJ, 1/81 i 51/88</a:t>
            </a:r>
          </a:p>
        </p:txBody>
      </p:sp>
    </p:spTree>
    <p:extLst>
      <p:ext uri="{BB962C8B-B14F-4D97-AF65-F5344CB8AC3E}">
        <p14:creationId xmlns:p14="http://schemas.microsoft.com/office/powerpoint/2010/main" val="308418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634BA2-5068-1CB4-CC15-785F56B50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FD17C-6A0D-6EA0-1232-9B04FF37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sr-Cyrl-RS" dirty="0"/>
              <a:t>Квалитет меса пернате живине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CFC1-DBE9-A59B-C0D9-840164374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1533832"/>
            <a:ext cx="11680723" cy="5324168"/>
          </a:xfrm>
        </p:spPr>
        <p:txBody>
          <a:bodyPr>
            <a:normAutofit/>
          </a:bodyPr>
          <a:lstStyle/>
          <a:p>
            <a:r>
              <a:rPr lang="sr-Cyrl-RS" sz="3200" b="1" dirty="0"/>
              <a:t>Скуп карактеристика које се односе на старост, чврстину и структуру ткива</a:t>
            </a:r>
          </a:p>
          <a:p>
            <a:r>
              <a:rPr lang="sr-Cyrl-RS" sz="3200" b="1" dirty="0"/>
              <a:t>Фактори који условљавају квалитет меса перади су старост, врста и пол</a:t>
            </a:r>
          </a:p>
          <a:p>
            <a:r>
              <a:rPr lang="sr-Cyrl-RS" sz="3200" b="1" dirty="0"/>
              <a:t>Старост перади има велики значај за квалитет меса. Месо младе живине је сочније, укусније и са мање масноће</a:t>
            </a:r>
          </a:p>
          <a:p>
            <a:r>
              <a:rPr lang="sr-Cyrl-RS" sz="3200" b="1" dirty="0"/>
              <a:t>Месо старије живине је тврђе, са грубљим мишићним влакнима</a:t>
            </a:r>
          </a:p>
          <a:p>
            <a:r>
              <a:rPr lang="sr-Cyrl-RS" sz="3200" b="1" dirty="0"/>
              <a:t>Важан показатељ старости живине су окошталост хрскавичног дела, изглед и боја коже</a:t>
            </a: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220375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EE25-8850-191D-1E02-583E5F9B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Месо перади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5E91A-D87B-813C-0787-BD0E8E291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45" y="1541556"/>
            <a:ext cx="11812555" cy="5055345"/>
          </a:xfrm>
        </p:spPr>
        <p:txBody>
          <a:bodyPr>
            <a:normAutofit/>
          </a:bodyPr>
          <a:lstStyle/>
          <a:p>
            <a:r>
              <a:rPr lang="sr-Cyrl-RS" sz="3600" dirty="0"/>
              <a:t>Класа А и екстра А класа</a:t>
            </a:r>
          </a:p>
          <a:p>
            <a:r>
              <a:rPr lang="sr-Cyrl-RS" sz="3600" dirty="0"/>
              <a:t>Класа Б</a:t>
            </a:r>
          </a:p>
          <a:p>
            <a:r>
              <a:rPr lang="sr-Cyrl-RS" sz="3600" dirty="0"/>
              <a:t>Класа Ц</a:t>
            </a:r>
          </a:p>
          <a:p>
            <a:endParaRPr lang="sr-Cyrl-RS" sz="3600" dirty="0"/>
          </a:p>
          <a:p>
            <a:r>
              <a:rPr lang="sr-Cyrl-RS" sz="3600" dirty="0"/>
              <a:t>Према боји меса, разликују се</a:t>
            </a:r>
          </a:p>
          <a:p>
            <a:pPr marL="0" indent="0">
              <a:buNone/>
            </a:pPr>
            <a:r>
              <a:rPr lang="sr-Cyrl-RS" sz="3600" dirty="0"/>
              <a:t>1. Перад са белим месом на грудима – пилићи, кокошке, петлови кастрирани, ћурке и ћурани</a:t>
            </a:r>
          </a:p>
          <a:p>
            <a:pPr marL="0" indent="0">
              <a:buNone/>
            </a:pPr>
            <a:r>
              <a:rPr lang="sr-Cyrl-RS" sz="3600" dirty="0"/>
              <a:t>2. Перад чије је месо тамне боје – патка, гуска и голуб</a:t>
            </a:r>
            <a:endParaRPr lang="sr-Latn-R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83ADF-71DE-F5E3-66EC-C0AE9E869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44" y="365125"/>
            <a:ext cx="2985795" cy="2352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E0D290-FB3B-4738-D473-F9C3F4F7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197" y="957641"/>
            <a:ext cx="2498368" cy="2471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81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7A83-27BE-145B-41ED-F1A8CA74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44" y="355794"/>
            <a:ext cx="10944656" cy="808599"/>
          </a:xfrm>
        </p:spPr>
        <p:txBody>
          <a:bodyPr>
            <a:normAutofit/>
          </a:bodyPr>
          <a:lstStyle/>
          <a:p>
            <a:r>
              <a:rPr lang="sr-Cyrl-RS" dirty="0"/>
              <a:t>Пилеће месо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1A85B1-74A3-A5DF-ED65-040581090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4022" y="117987"/>
            <a:ext cx="2900892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D568A8-C7F1-A5FD-4C37-2ED600BF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936" y="3004457"/>
            <a:ext cx="4075064" cy="3853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D41E24-145C-3026-2FE0-7C98491AB69E}"/>
              </a:ext>
            </a:extLst>
          </p:cNvPr>
          <p:cNvSpPr txBox="1"/>
          <p:nvPr/>
        </p:nvSpPr>
        <p:spPr>
          <a:xfrm>
            <a:off x="409144" y="6317540"/>
            <a:ext cx="7331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Извор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 Портић, М. Гастрономија, Београд 2011</a:t>
            </a:r>
            <a:endParaRPr lang="sr-Latn-R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2CBF3-7325-E6EC-04BE-31F20E9E24F9}"/>
              </a:ext>
            </a:extLst>
          </p:cNvPr>
          <p:cNvSpPr txBox="1"/>
          <p:nvPr/>
        </p:nvSpPr>
        <p:spPr>
          <a:xfrm>
            <a:off x="214604" y="1600235"/>
            <a:ext cx="77651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u="none" strike="noStrike" baseline="0" dirty="0">
                <a:latin typeface="MinionPro-Regular"/>
              </a:rPr>
              <a:t>Под пилећим месом се подразумева месо добијено клањем пилића оба пола чија старост не прелази 6 месеци. 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У промету се налазе две категорије пилећег меса и то: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млада товљена пилетина и пилетина.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357136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5C50-4406-C4DA-8491-E3E99AA59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410547"/>
            <a:ext cx="11831216" cy="5766416"/>
          </a:xfrm>
        </p:spPr>
        <p:txBody>
          <a:bodyPr>
            <a:noAutofit/>
          </a:bodyPr>
          <a:lstStyle/>
          <a:p>
            <a:pPr algn="l"/>
            <a:r>
              <a:rPr lang="ru-RU" sz="2600" b="1" i="1" u="none" strike="noStrike" baseline="0" dirty="0">
                <a:latin typeface="MinionPro-BoldIt"/>
              </a:rPr>
              <a:t>Месо младе товљене пилетине </a:t>
            </a:r>
            <a:r>
              <a:rPr lang="ru-RU" sz="2600" b="0" i="0" u="none" strike="noStrike" baseline="0" dirty="0">
                <a:latin typeface="MinionPro-Regular"/>
              </a:rPr>
              <a:t>се добија клањем товљених пилића оба пола, чија старост не прелази 2,5 месеца и чија тежина износи 800-1.750 г.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Да би се млада товљена пилетина ставила у промет, она мора да испуњава услове прописане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MinionPro-Regular"/>
              </a:rPr>
              <a:t>П</a:t>
            </a:r>
            <a:r>
              <a:rPr lang="ru-RU" sz="26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MinionPro-Regular"/>
              </a:rPr>
              <a:t>равилником</a:t>
            </a:r>
            <a:r>
              <a:rPr lang="ru-RU" sz="2600" b="0" i="0" u="none" strike="noStrike" baseline="0" dirty="0">
                <a:latin typeface="MinionPro-Regular"/>
              </a:rPr>
              <a:t> и то:</a:t>
            </a:r>
          </a:p>
          <a:p>
            <a:r>
              <a:rPr lang="ru-RU" sz="2600" b="0" i="0" u="none" strike="noStrike" baseline="0" dirty="0">
                <a:latin typeface="MinionPro-Regular"/>
              </a:rPr>
              <a:t>да мускулутура груди, батака и карабатака буде добро развијена и заобљена.</a:t>
            </a:r>
          </a:p>
          <a:p>
            <a:r>
              <a:rPr lang="ru-RU" sz="2600" b="0" i="0" u="none" strike="noStrike" baseline="0" dirty="0">
                <a:latin typeface="MinionPro-Regular"/>
              </a:rPr>
              <a:t>да има слој поткожног ткива равномерно распоређен по свим деловима, тако да се кроз кожу не виде мишићи.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да је кожа нежна, светложуте боје, без већих механичких и термичких оштећења, 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без крвавих подлива, без остатака перја и паперја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да се на трупу не запажају анатомске деформације ни већа оштећења настала пре или у току клања и обраде (преломи, озледе, жуљеви и нагњечења).</a:t>
            </a:r>
            <a:endParaRPr lang="sr-Latn-R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B64CC-DEF1-236B-1017-C5D61DCA20C1}"/>
              </a:ext>
            </a:extLst>
          </p:cNvPr>
          <p:cNvSpPr txBox="1"/>
          <p:nvPr/>
        </p:nvSpPr>
        <p:spPr>
          <a:xfrm>
            <a:off x="146180" y="6009109"/>
            <a:ext cx="7652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1" dirty="0">
                <a:hlinkClick r:id="rId2"/>
              </a:rPr>
              <a:t>Pravilnik o kvalitetu mesa pernate živine</a:t>
            </a:r>
            <a:endParaRPr lang="sr-Latn-RS" b="1" dirty="0"/>
          </a:p>
          <a:p>
            <a:r>
              <a:rPr lang="sr-Latn-RS" dirty="0"/>
              <a:t>Službeni list SFRJ, 1/81 i 51/88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6F4F7-A814-18BD-7DC6-37B470CFBD1E}"/>
              </a:ext>
            </a:extLst>
          </p:cNvPr>
          <p:cNvSpPr txBox="1"/>
          <p:nvPr/>
        </p:nvSpPr>
        <p:spPr>
          <a:xfrm>
            <a:off x="4713978" y="6009109"/>
            <a:ext cx="7331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b="1" dirty="0"/>
              <a:t>Вукић, М., Портић, М. Куварство са практичном наставом</a:t>
            </a:r>
            <a:endParaRPr lang="sr-Latn-RS" b="1" dirty="0"/>
          </a:p>
          <a:p>
            <a:r>
              <a:rPr lang="sr-Cyrl-RS" dirty="0"/>
              <a:t>Завод за уџбенике, Београд, 2004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3831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C3A66-DD10-558B-9202-8CB291DF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354562"/>
            <a:ext cx="11644604" cy="6344817"/>
          </a:xfrm>
        </p:spPr>
        <p:txBody>
          <a:bodyPr>
            <a:normAutofit/>
          </a:bodyPr>
          <a:lstStyle/>
          <a:p>
            <a:pPr algn="l"/>
            <a:r>
              <a:rPr lang="ru-RU" sz="3200" b="1" i="1" u="none" strike="noStrike" baseline="0" dirty="0">
                <a:latin typeface="MinionPro-BoldIt"/>
              </a:rPr>
              <a:t>Месо пилетине, </a:t>
            </a:r>
            <a:r>
              <a:rPr lang="ru-RU" sz="3200" b="0" i="0" u="none" strike="noStrike" baseline="0" dirty="0">
                <a:latin typeface="MinionPro-Regular"/>
              </a:rPr>
              <a:t>добија се клањем пилића оба пола старих од 2,5 до 6 месеци, чија тежина износи од 1-2 кг.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Да би се пилетина ставила у промет, она мора да испуњава следеће услове прописане </a:t>
            </a:r>
            <a:r>
              <a:rPr lang="sr-Cyrl-RS" sz="3200" b="1" dirty="0">
                <a:solidFill>
                  <a:schemeClr val="accent1">
                    <a:lumMod val="75000"/>
                  </a:schemeClr>
                </a:solidFill>
                <a:latin typeface="MinionPro-Regular"/>
              </a:rPr>
              <a:t>П</a:t>
            </a:r>
            <a:r>
              <a:rPr lang="sr-Cyrl-RS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MinionPro-Regular"/>
              </a:rPr>
              <a:t>равилником</a:t>
            </a:r>
            <a:r>
              <a:rPr lang="sr-Cyrl-RS" sz="3200" b="0" i="0" u="none" strike="noStrike" baseline="0" dirty="0">
                <a:latin typeface="MinionPro-Regular"/>
              </a:rPr>
              <a:t>: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да потиче од ухрањених пилића и да мускулатура груди, батака и карабатака </a:t>
            </a:r>
            <a:r>
              <a:rPr lang="sr-Cyrl-RS" sz="3200" b="0" i="0" u="none" strike="noStrike" baseline="0" dirty="0">
                <a:latin typeface="MinionPro-Regular"/>
              </a:rPr>
              <a:t>буде добро развијена.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да има слој поткожног масног ткива равномерно распоређен по леђима, батацима и тртици, тако да се кроз кожу не виде мишићи.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Месо добијено клањем живине-пилића, продаје се углавном у очишћеном трупу</a:t>
            </a:r>
            <a:endParaRPr lang="sr-Latn-R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03A4-301B-4437-9549-E1C342FB68E6}"/>
              </a:ext>
            </a:extLst>
          </p:cNvPr>
          <p:cNvSpPr txBox="1"/>
          <p:nvPr/>
        </p:nvSpPr>
        <p:spPr>
          <a:xfrm>
            <a:off x="466530" y="6009109"/>
            <a:ext cx="7331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1" dirty="0">
                <a:hlinkClick r:id="rId2"/>
              </a:rPr>
              <a:t>Pravilnik o kvalitetu mesa pernate živine</a:t>
            </a:r>
            <a:endParaRPr lang="sr-Latn-RS" b="1" dirty="0"/>
          </a:p>
          <a:p>
            <a:r>
              <a:rPr lang="sr-Latn-RS" dirty="0"/>
              <a:t>Službeni list SFRJ, 1/81 i 51/88</a:t>
            </a:r>
          </a:p>
        </p:txBody>
      </p:sp>
    </p:spTree>
    <p:extLst>
      <p:ext uri="{BB962C8B-B14F-4D97-AF65-F5344CB8AC3E}">
        <p14:creationId xmlns:p14="http://schemas.microsoft.com/office/powerpoint/2010/main" val="87078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3E50-CA0B-E3A0-13DC-6685D3FF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sz="4400" dirty="0"/>
              <a:t>сновни делови пилећег трупа</a:t>
            </a:r>
            <a:endParaRPr lang="sr-Latn-R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973B68-5AB1-2D5F-3041-BCB9CB40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81" y="4201942"/>
            <a:ext cx="2489449" cy="2368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D8420C-BC26-AD57-DEFC-0732B9BE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374" y="4238673"/>
            <a:ext cx="2665441" cy="2332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8347D2-0EC9-0F56-E469-2FA585293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405" y="4431349"/>
            <a:ext cx="2985794" cy="2363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183E03-AA2E-E5F6-EDE3-6B5869CB3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692" y="1615121"/>
            <a:ext cx="3306204" cy="2421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D12D5-42C5-421C-B2EF-672025A5F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319" y="1651047"/>
            <a:ext cx="2985795" cy="2352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64148C-47D7-C03A-1C71-8D6DBE99F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2233" y="1679989"/>
            <a:ext cx="3245340" cy="2363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490FDD-A85A-59F2-DD43-933B9296CE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0" y="4954555"/>
            <a:ext cx="2981963" cy="1684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57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4046-6135-6C2B-2D59-BB66A825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0896600" cy="68923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Примена у гастрономији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6CD0-F644-20E0-1B9F-FB6B9EEB0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1194320"/>
            <a:ext cx="12126686" cy="5523722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latin typeface="MinionPro-Regular"/>
              </a:rPr>
              <a:t>Н</a:t>
            </a:r>
            <a:r>
              <a:rPr lang="ru-RU" sz="2600" b="0" i="0" u="none" strike="noStrike" baseline="0" dirty="0">
                <a:latin typeface="MinionPro-Regular"/>
              </a:rPr>
              <a:t>ајчешће се користе: батак, карабатак, бело месо и пилећа џигерица. 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Остали делови се користе најчешће за спремање пилећих фондова. 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Млада пилетина и пилетина користе се и уцело: као печена, пуњена или динстана. </a:t>
            </a:r>
          </a:p>
          <a:p>
            <a:pPr algn="l"/>
            <a:r>
              <a:rPr lang="ru-RU" sz="2600" dirty="0">
                <a:latin typeface="MinionPro-Regular"/>
              </a:rPr>
              <a:t>Г</a:t>
            </a:r>
            <a:r>
              <a:rPr lang="ru-RU" sz="2600" b="0" i="0" u="none" strike="noStrike" baseline="0" dirty="0">
                <a:latin typeface="MinionPro-Regular"/>
              </a:rPr>
              <a:t>отова јела са мањим комадима: кувано пиле у супи, </a:t>
            </a:r>
            <a:r>
              <a:rPr lang="sr-Cyrl-RS" sz="2600" b="0" i="0" u="none" strike="noStrike" baseline="0" dirty="0">
                <a:latin typeface="MinionPro-Regular"/>
              </a:rPr>
              <a:t>пилећи соте, паприкаш, ајмокац, пилав, ђувеч, </a:t>
            </a:r>
            <a:r>
              <a:rPr lang="ru-RU" sz="2600" b="0" i="0" u="none" strike="noStrike" baseline="0" dirty="0">
                <a:latin typeface="MinionPro-Regular"/>
              </a:rPr>
              <a:t>рижото, пилећи батаци и груди са разним сосовима и прилозима.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Од пилећег меса спремају се разни фондови, бистре супе, консомеи, чорбе, велутеи и друго. </a:t>
            </a:r>
          </a:p>
          <a:p>
            <a:pPr algn="l"/>
            <a:r>
              <a:rPr lang="ru-RU" sz="2600" dirty="0">
                <a:latin typeface="MinionPro-Regular"/>
              </a:rPr>
              <a:t>Ј</a:t>
            </a:r>
            <a:r>
              <a:rPr lang="ru-RU" sz="2600" b="0" i="0" u="none" strike="noStrike" baseline="0" dirty="0">
                <a:latin typeface="MinionPro-Regular"/>
              </a:rPr>
              <a:t>ела по поруџбини: печено пиле на роштиљу, поховано пиле на бечки или париски начин, пилећи медаљони, роловане пилеће груди у сланини, димљено пилеће бело, димљени пилећи батак и карабатак, 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За</a:t>
            </a:r>
            <a:r>
              <a:rPr lang="ru-RU" sz="2600" dirty="0">
                <a:latin typeface="MinionPro-Regular"/>
              </a:rPr>
              <a:t> </a:t>
            </a:r>
            <a:r>
              <a:rPr lang="sr-Cyrl-RS" sz="2600" b="0" i="0" u="none" strike="noStrike" baseline="0" dirty="0">
                <a:latin typeface="MinionPro-Regular"/>
              </a:rPr>
              <a:t>спремање хладних јела као што су: паштета од пилеће џигерице, пилећа салата, пилећи </a:t>
            </a:r>
            <a:r>
              <a:rPr lang="ru-RU" sz="2600" b="0" i="0" u="none" strike="noStrike" baseline="0" dirty="0">
                <a:latin typeface="MinionPro-Regular"/>
              </a:rPr>
              <a:t>галантин, пилећа џигерица у аспику, мус од пилеће џигерице</a:t>
            </a:r>
          </a:p>
        </p:txBody>
      </p:sp>
    </p:spTree>
    <p:extLst>
      <p:ext uri="{BB962C8B-B14F-4D97-AF65-F5344CB8AC3E}">
        <p14:creationId xmlns:p14="http://schemas.microsoft.com/office/powerpoint/2010/main" val="318459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E49E-2676-3B6A-E1A0-8ED613B4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Кокошије месо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0C9FD-9DC7-1A36-C39F-7E110E7AC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24" y="1936955"/>
            <a:ext cx="4471476" cy="40853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BBC37-D8CB-3092-A737-77A4F4E51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86" y="1690688"/>
            <a:ext cx="8048317" cy="4887093"/>
          </a:xfrm>
        </p:spPr>
        <p:txBody>
          <a:bodyPr>
            <a:normAutofit/>
          </a:bodyPr>
          <a:lstStyle/>
          <a:p>
            <a:r>
              <a:rPr lang="sr-Cyrl-RS" sz="3200" dirty="0"/>
              <a:t>Месо младих кокошака добија се клањем кокошки старости од 6 месеци до годину дана</a:t>
            </a:r>
          </a:p>
          <a:p>
            <a:r>
              <a:rPr lang="sr-Cyrl-RS" sz="3200" dirty="0"/>
              <a:t>Месо старих кокошака добија се клањем кокошки старијих од  годину дана</a:t>
            </a:r>
          </a:p>
          <a:p>
            <a:r>
              <a:rPr lang="sr-Cyrl-RS" sz="3200" dirty="0"/>
              <a:t>Петлови старији од 12 месеци имају тврдо и тамно месо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77191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F69D-AAD4-C1B0-C23C-3225BDAC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sr-Cyrl-RS" dirty="0"/>
              <a:t>есо</a:t>
            </a:r>
            <a:r>
              <a:rPr lang="en-US" dirty="0"/>
              <a:t> </a:t>
            </a:r>
            <a:r>
              <a:rPr lang="sr-Cyrl-RS" dirty="0"/>
              <a:t>оваца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A4B82E-A15C-FBEA-6152-154650648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1565" y="41988"/>
            <a:ext cx="297180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30D962-2CEE-82B8-E9C5-8CAA4DCB5C8A}"/>
              </a:ext>
            </a:extLst>
          </p:cNvPr>
          <p:cNvSpPr txBox="1"/>
          <p:nvPr/>
        </p:nvSpPr>
        <p:spPr>
          <a:xfrm>
            <a:off x="308690" y="1699419"/>
            <a:ext cx="87028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r-Latn-RS" sz="2800" b="1" i="1" u="none" strike="noStrike" baseline="0" dirty="0">
                <a:latin typeface="MinionPro-BoldIt"/>
              </a:rPr>
              <a:t>1. </a:t>
            </a:r>
            <a:r>
              <a:rPr lang="ru-RU" sz="2800" b="1" i="1" u="none" strike="noStrike" baseline="0" dirty="0">
                <a:latin typeface="MinionPro-BoldIt"/>
              </a:rPr>
              <a:t>Месо младе јагњетине-сисанчади, </a:t>
            </a:r>
            <a:r>
              <a:rPr lang="ru-RU" sz="2800" b="0" i="0" u="none" strike="noStrike" baseline="0" dirty="0">
                <a:latin typeface="MinionPro-Regular"/>
              </a:rPr>
              <a:t>добија се клањем јагњади, старости од 3недеље -3 месеца,</a:t>
            </a:r>
            <a:r>
              <a:rPr lang="sr-Cyrl-RS" sz="2800" b="0" i="0" u="none" strike="noStrike" baseline="0" dirty="0">
                <a:latin typeface="MinionPro-Regular"/>
              </a:rPr>
              <a:t> чија је тежина 5-15кг</a:t>
            </a:r>
            <a:endParaRPr lang="sr-Latn-R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E95720-C756-E6D7-CD84-04FA64F7F18F}"/>
              </a:ext>
            </a:extLst>
          </p:cNvPr>
          <p:cNvSpPr txBox="1"/>
          <p:nvPr/>
        </p:nvSpPr>
        <p:spPr>
          <a:xfrm>
            <a:off x="308688" y="3215781"/>
            <a:ext cx="87699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r-Latn-RS" sz="2800" b="1" i="1" u="none" strike="noStrike" baseline="0" dirty="0">
                <a:latin typeface="MinionPro-BoldIt"/>
              </a:rPr>
              <a:t>2. </a:t>
            </a:r>
            <a:r>
              <a:rPr lang="sr-Cyrl-RS" sz="2800" b="1" i="1" u="none" strike="noStrike" baseline="0" dirty="0">
                <a:latin typeface="MinionPro-BoldIt"/>
              </a:rPr>
              <a:t>Месо јагњетине </a:t>
            </a:r>
            <a:r>
              <a:rPr lang="sr-Cyrl-RS" sz="2800" b="0" i="0" u="none" strike="noStrike" baseline="0" dirty="0">
                <a:latin typeface="MinionPro-Regular"/>
              </a:rPr>
              <a:t>се добија клањем јагњади од 3 - 9 месеци, тежине обрађеног трупа</a:t>
            </a:r>
            <a:r>
              <a:rPr lang="sr-Latn-RS" sz="2800" b="0" i="0" u="none" strike="noStrike" baseline="0" dirty="0">
                <a:latin typeface="MinionPro-Regular"/>
              </a:rPr>
              <a:t> </a:t>
            </a:r>
            <a:r>
              <a:rPr lang="sr-Cyrl-RS" sz="2800" b="0" i="0" u="none" strike="noStrike" baseline="0" dirty="0">
                <a:latin typeface="MinionPro-Regular"/>
              </a:rPr>
              <a:t>8 – 25кг.</a:t>
            </a:r>
            <a:endParaRPr lang="sr-Latn-R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0DB62E-9F2A-CF32-136C-3AEA8EB54F53}"/>
              </a:ext>
            </a:extLst>
          </p:cNvPr>
          <p:cNvSpPr txBox="1"/>
          <p:nvPr/>
        </p:nvSpPr>
        <p:spPr>
          <a:xfrm>
            <a:off x="308688" y="4506687"/>
            <a:ext cx="86028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r-Latn-RS" sz="2800" b="1" i="1" u="none" strike="noStrike" baseline="0" dirty="0">
                <a:latin typeface="MinionPro-BoldIt"/>
              </a:rPr>
              <a:t>3. </a:t>
            </a:r>
            <a:r>
              <a:rPr lang="ru-RU" sz="2800" b="1" i="1" u="none" strike="noStrike" baseline="0" dirty="0">
                <a:latin typeface="MinionPro-BoldIt"/>
              </a:rPr>
              <a:t>Овчије месо </a:t>
            </a:r>
            <a:r>
              <a:rPr lang="ru-RU" sz="2800" b="0" i="0" u="none" strike="noStrike" baseline="0" dirty="0">
                <a:latin typeface="MinionPro-Regular"/>
              </a:rPr>
              <a:t>се добија клањем оваца (мушких и женских грла) старијих од</a:t>
            </a:r>
            <a:r>
              <a:rPr lang="sr-Latn-RS" sz="2800" b="0" i="0" u="none" strike="noStrike" baseline="0" dirty="0">
                <a:latin typeface="MinionPro-Regular"/>
              </a:rPr>
              <a:t> 9</a:t>
            </a:r>
            <a:r>
              <a:rPr lang="ru-RU" sz="2800" b="0" i="0" u="none" strike="noStrike" baseline="0" dirty="0">
                <a:latin typeface="MinionPro-Regular"/>
              </a:rPr>
              <a:t> месеци. Тежина обрађеног трупа треба да износи најмање </a:t>
            </a:r>
            <a:r>
              <a:rPr lang="en-US" sz="2800" b="0" i="0" u="none" strike="noStrike" baseline="0" dirty="0">
                <a:latin typeface="MinionPro-Regular"/>
              </a:rPr>
              <a:t>1</a:t>
            </a:r>
            <a:r>
              <a:rPr lang="ru-RU" sz="2800" b="0" i="0" u="none" strike="noStrike" baseline="0" dirty="0">
                <a:latin typeface="MinionPro-Regular"/>
              </a:rPr>
              <a:t>5 кг.</a:t>
            </a:r>
            <a:endParaRPr lang="sr-Latn-RS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60210B-F83B-6D32-9272-40874ADF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6" y="4506687"/>
            <a:ext cx="3187258" cy="2136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745E2B-EDA9-D54B-4C5F-586FAB18C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44" y="2477083"/>
            <a:ext cx="2827116" cy="2117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CF7E9E-1A7E-8E8E-A33E-05903E902E84}"/>
              </a:ext>
            </a:extLst>
          </p:cNvPr>
          <p:cNvSpPr txBox="1"/>
          <p:nvPr/>
        </p:nvSpPr>
        <p:spPr>
          <a:xfrm>
            <a:off x="301013" y="6150420"/>
            <a:ext cx="8602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b="1" dirty="0">
                <a:hlinkClick r:id="rId5"/>
              </a:rPr>
              <a:t>Извор – </a:t>
            </a:r>
            <a:r>
              <a:rPr lang="ru-RU" dirty="0">
                <a:latin typeface="MinionPro-Regular"/>
              </a:rPr>
              <a:t>П</a:t>
            </a:r>
            <a:r>
              <a:rPr lang="ru-RU" sz="1800" b="0" i="0" u="none" strike="noStrike" baseline="0" dirty="0">
                <a:latin typeface="MinionPro-Regular"/>
              </a:rPr>
              <a:t>равилник о квалитету меса стоке за клање, перади и дивљачи, Сл.л</a:t>
            </a:r>
            <a:r>
              <a:rPr lang="sr-Cyrl-RS" sz="1800" b="0" i="0" u="none" strike="noStrike" baseline="0" dirty="0">
                <a:latin typeface="MinionPro-Regular"/>
              </a:rPr>
              <a:t>ист бр. 34/ 74</a:t>
            </a:r>
            <a:r>
              <a:rPr lang="sr-Latn-RS" dirty="0"/>
              <a:t> – </a:t>
            </a:r>
            <a:r>
              <a:rPr lang="sr-Cyrl-RS" dirty="0"/>
              <a:t>др.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95673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12932-41D8-8F1B-0AB3-15030ED0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Ћуреће месо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FE4C1-3584-6DDD-EBAF-07C859496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59" y="1690688"/>
            <a:ext cx="11915192" cy="5034577"/>
          </a:xfrm>
        </p:spPr>
        <p:txBody>
          <a:bodyPr>
            <a:normAutofit/>
          </a:bodyPr>
          <a:lstStyle/>
          <a:p>
            <a:r>
              <a:rPr lang="ru-RU" dirty="0"/>
              <a:t>Месо ћурки ставља се у промет као месо товљених младих ћурки, месо младих ћурки и месо ћурки.</a:t>
            </a:r>
          </a:p>
          <a:p>
            <a:r>
              <a:rPr lang="ru-RU" dirty="0"/>
              <a:t>Под месом </a:t>
            </a:r>
            <a:r>
              <a:rPr lang="ru-RU" b="1" dirty="0"/>
              <a:t>товљених младих ћурки</a:t>
            </a:r>
            <a:r>
              <a:rPr lang="ru-RU" dirty="0"/>
              <a:t>, подразумева се месо ћурки оба пола, старости </a:t>
            </a:r>
            <a:r>
              <a:rPr lang="ru-RU" b="1" dirty="0"/>
              <a:t>до 4 месеца</a:t>
            </a:r>
            <a:r>
              <a:rPr lang="ru-RU" dirty="0"/>
              <a:t>. Кожа трупова мора бити глатка и мекана, а хрскавица грудне кости лако савитљива.</a:t>
            </a:r>
          </a:p>
          <a:p>
            <a:r>
              <a:rPr lang="ru-RU" dirty="0"/>
              <a:t>Под месом младих ћурки, подразумева се месо ћурки оба пола, старих </a:t>
            </a:r>
            <a:r>
              <a:rPr lang="ru-RU" b="1" dirty="0"/>
              <a:t>до</a:t>
            </a:r>
            <a:r>
              <a:rPr lang="ru-RU" dirty="0"/>
              <a:t> </a:t>
            </a:r>
            <a:r>
              <a:rPr lang="ru-RU" b="1" dirty="0"/>
              <a:t>8 месеци</a:t>
            </a:r>
            <a:r>
              <a:rPr lang="ru-RU" dirty="0"/>
              <a:t>. Хрскавичави делови трупа не смеју бити окоштали, а продужетак грудне кости мора бити савитљив.</a:t>
            </a:r>
          </a:p>
          <a:p>
            <a:r>
              <a:rPr lang="ru-RU" dirty="0"/>
              <a:t>Под месом ћурки, подразумева се месо добијено клањем ћурки оба пола, старијих од 8 месеци. Хрскавичави делови трупа и продужетак грудне кости морају бити окоштали.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08028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977C-DB06-64A2-167B-4BB3ADCE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" y="365125"/>
            <a:ext cx="11167188" cy="1325563"/>
          </a:xfrm>
        </p:spPr>
        <p:txBody>
          <a:bodyPr/>
          <a:lstStyle/>
          <a:p>
            <a:r>
              <a:rPr lang="sr-Cyrl-RS" dirty="0"/>
              <a:t>Основни делови трупа ћурке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0937DF-4369-C8E4-671B-819646492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803" y="2510466"/>
            <a:ext cx="3662467" cy="3441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E08F7-72D3-E1D5-70AD-2C6A09475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994" y="4119465"/>
            <a:ext cx="3285352" cy="2640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943BCE-00F8-0905-FE48-1D427D57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82" y="4231245"/>
            <a:ext cx="2484850" cy="2553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6D4730-012D-E193-E3FE-5BF8E3133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09" y="1427584"/>
            <a:ext cx="2633991" cy="2691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CF9097-24EE-9A15-8123-5CA9DDF87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1731" y="747680"/>
            <a:ext cx="2913483" cy="3277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552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471B-62EE-BFBA-38CA-5ECD5488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/>
          <a:lstStyle/>
          <a:p>
            <a:r>
              <a:rPr lang="sr-Cyrl-RS" dirty="0"/>
              <a:t>Пачије месо</a:t>
            </a:r>
            <a:endParaRPr lang="sr-Latn-R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8E762A-9B58-50C0-9DA1-5BEDEACE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42" y="176981"/>
            <a:ext cx="5341608" cy="3054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71EB6-3C0C-DAB2-5107-2611900FCCFE}"/>
              </a:ext>
            </a:extLst>
          </p:cNvPr>
          <p:cNvSpPr txBox="1"/>
          <p:nvPr/>
        </p:nvSpPr>
        <p:spPr>
          <a:xfrm>
            <a:off x="167951" y="1383478"/>
            <a:ext cx="982124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Под </a:t>
            </a:r>
            <a:r>
              <a:rPr lang="ru-RU" sz="2800" b="1" dirty="0"/>
              <a:t>месом младих патака</a:t>
            </a:r>
            <a:r>
              <a:rPr lang="ru-RU" sz="2800" dirty="0"/>
              <a:t>, подразумева се месо добијено клањем пловки оба пола, </a:t>
            </a:r>
            <a:r>
              <a:rPr lang="ru-RU" sz="2800" b="1" dirty="0"/>
              <a:t>старости до 4 месеца</a:t>
            </a:r>
            <a:r>
              <a:rPr lang="ru-RU" sz="2800" dirty="0"/>
              <a:t>. Хрскавичави делови не смеју бити окоштали.</a:t>
            </a:r>
          </a:p>
          <a:p>
            <a:endParaRPr lang="ru-RU" sz="2800" dirty="0"/>
          </a:p>
          <a:p>
            <a:r>
              <a:rPr lang="ru-RU" sz="2800" dirty="0"/>
              <a:t>Под </a:t>
            </a:r>
            <a:r>
              <a:rPr lang="ru-RU" sz="2800" b="1" dirty="0"/>
              <a:t>месом пловки печеница</a:t>
            </a:r>
            <a:r>
              <a:rPr lang="ru-RU" sz="2800" dirty="0"/>
              <a:t>, подразумева се месо добијено клањем пловки оба пола, </a:t>
            </a:r>
            <a:r>
              <a:rPr lang="ru-RU" sz="2800" b="1" dirty="0"/>
              <a:t>старости од 4 месеца до 1 године</a:t>
            </a:r>
            <a:r>
              <a:rPr lang="ru-RU" sz="2800" dirty="0"/>
              <a:t>. Грудна кост мора бити још увек савитљива.</a:t>
            </a:r>
          </a:p>
          <a:p>
            <a:endParaRPr lang="ru-RU" sz="2800" dirty="0"/>
          </a:p>
          <a:p>
            <a:r>
              <a:rPr lang="ru-RU" sz="2800" dirty="0"/>
              <a:t>Под </a:t>
            </a:r>
            <a:r>
              <a:rPr lang="ru-RU" sz="2800" b="1" dirty="0"/>
              <a:t>пачијим месом</a:t>
            </a:r>
            <a:r>
              <a:rPr lang="ru-RU" sz="2800" dirty="0"/>
              <a:t>, подразумева се месо добивено клањем патки оба пола, </a:t>
            </a:r>
            <a:r>
              <a:rPr lang="ru-RU" sz="2800" b="1" dirty="0"/>
              <a:t>старијих од 1 године</a:t>
            </a:r>
            <a:r>
              <a:rPr lang="ru-RU" sz="2800" dirty="0"/>
              <a:t>. Хрскавичави делови трупа и грудна кост морају бити окоштали.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7E191-03F7-757E-F67E-2A16367E31A8}"/>
              </a:ext>
            </a:extLst>
          </p:cNvPr>
          <p:cNvSpPr txBox="1"/>
          <p:nvPr/>
        </p:nvSpPr>
        <p:spPr>
          <a:xfrm>
            <a:off x="921399" y="6169709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b="1" dirty="0">
                <a:hlinkClick r:id="rId3"/>
              </a:rPr>
              <a:t>Извор</a:t>
            </a:r>
            <a:r>
              <a:rPr lang="en-US" b="1" dirty="0">
                <a:hlinkClick r:id="rId3"/>
              </a:rPr>
              <a:t>:</a:t>
            </a:r>
            <a:r>
              <a:rPr lang="sr-Cyrl-RS" b="1" dirty="0">
                <a:hlinkClick r:id="rId3"/>
              </a:rPr>
              <a:t> </a:t>
            </a:r>
            <a:r>
              <a:rPr lang="sr-Latn-RS" b="1" dirty="0">
                <a:hlinkClick r:id="rId3"/>
              </a:rPr>
              <a:t>Pravilnik o kvalitetu mesa pernate živine</a:t>
            </a:r>
            <a:endParaRPr lang="sr-Latn-RS" b="1" dirty="0"/>
          </a:p>
          <a:p>
            <a:r>
              <a:rPr lang="sr-Latn-RS" dirty="0"/>
              <a:t>Službeni list SFRJ, 1/81 i 51/88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171CE-1205-848D-7622-AA691FBFD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01" y="4349749"/>
            <a:ext cx="214312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292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918B-A349-C990-DEE7-DB590861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Пачије месо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428F2C-B9F5-1406-4C78-F47061C43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698" y="2161292"/>
            <a:ext cx="3613124" cy="3574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493AF-B007-C93C-00DE-16F6C67F6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328" y="2161292"/>
            <a:ext cx="3665804" cy="3536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6EB1C91-29F3-8253-5BB2-D59CFC218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772" y="2161292"/>
            <a:ext cx="2757606" cy="3775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038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83B924-F0D1-EF4B-2ACA-F45C9948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Гушчије месо</a:t>
            </a:r>
            <a:endParaRPr lang="sr-Latn-R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5D1BAD-4C35-31A7-E796-26A7EE100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32" y="2733368"/>
            <a:ext cx="5782430" cy="393290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2BF13-6B14-9208-2257-18CA0B27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38" y="1825625"/>
            <a:ext cx="11174362" cy="4840646"/>
          </a:xfrm>
        </p:spPr>
        <p:txBody>
          <a:bodyPr/>
          <a:lstStyle/>
          <a:p>
            <a:r>
              <a:rPr lang="sr-Cyrl-RS" dirty="0"/>
              <a:t>Месо младих гусака оба пола старости до 1 године</a:t>
            </a:r>
          </a:p>
          <a:p>
            <a:r>
              <a:rPr lang="sr-Cyrl-RS" dirty="0"/>
              <a:t>Гушчије месо оба пола старих преко годину дана</a:t>
            </a:r>
          </a:p>
          <a:p>
            <a:r>
              <a:rPr lang="sr-Cyrl-RS" dirty="0"/>
              <a:t>Месо кљуканих гусака</a:t>
            </a:r>
          </a:p>
          <a:p>
            <a:r>
              <a:rPr lang="sr-Cyrl-RS" dirty="0"/>
              <a:t>Јетра може бити тешка </a:t>
            </a:r>
            <a:r>
              <a:rPr lang="en-US" dirty="0"/>
              <a:t>o</a:t>
            </a:r>
            <a:r>
              <a:rPr lang="sr-Cyrl-RS" dirty="0"/>
              <a:t>д 700-900г</a:t>
            </a:r>
          </a:p>
          <a:p>
            <a:endParaRPr lang="sr-Cyrl-RS" dirty="0"/>
          </a:p>
          <a:p>
            <a:r>
              <a:rPr lang="sr-Cyrl-RS" dirty="0"/>
              <a:t>Паштета од гушчије џигерице</a:t>
            </a:r>
          </a:p>
          <a:p>
            <a:r>
              <a:rPr lang="sr-Cyrl-RS" dirty="0"/>
              <a:t>гушчија џигерица у бутер-тесту</a:t>
            </a:r>
          </a:p>
          <a:p>
            <a:r>
              <a:rPr lang="sr-Cyrl-RS" dirty="0"/>
              <a:t>гушчија џигерица у сланини, мадера сосу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06784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99897B-6BA7-2A4E-86D0-AEF211548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0"/>
            <a:ext cx="9359504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DF004-63A6-4BF9-FCBE-D275A400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2832496" cy="6858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sr-Cyrl-RS" b="1" dirty="0"/>
              <a:t>ХВАЛА НА ПАЖЊИ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84986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4;p23">
            <a:extLst>
              <a:ext uri="{FF2B5EF4-FFF2-40B4-BE49-F238E27FC236}">
                <a16:creationId xmlns:a16="http://schemas.microsoft.com/office/drawing/2014/main" id="{EFC36624-28EE-E3E5-ED08-25A537FEDAC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0202" y="1484210"/>
            <a:ext cx="4731798" cy="3735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DDA728-3A96-4C2E-A97F-3209EB32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0" i="0" u="none" strike="noStrike" baseline="0" dirty="0">
                <a:latin typeface="MinionPro-Regular"/>
              </a:rPr>
              <a:t>Категоризација</a:t>
            </a:r>
            <a:r>
              <a:rPr lang="ru-RU" dirty="0">
                <a:latin typeface="MinionPro-Regular"/>
              </a:rPr>
              <a:t> ј</a:t>
            </a:r>
            <a:r>
              <a:rPr lang="ru-RU" b="0" i="0" u="none" strike="noStrike" baseline="0" dirty="0">
                <a:latin typeface="MinionPro-Regular"/>
              </a:rPr>
              <a:t>агњећег меса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199B-EECA-A49B-AB6F-3ED9F923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8201608" cy="4873755"/>
          </a:xfrm>
        </p:spPr>
        <p:txBody>
          <a:bodyPr>
            <a:normAutofit/>
          </a:bodyPr>
          <a:lstStyle/>
          <a:p>
            <a:pPr algn="l"/>
            <a:r>
              <a:rPr lang="ru-RU" sz="3200" b="0" i="0" u="none" strike="noStrike" baseline="0" dirty="0">
                <a:latin typeface="MinionPro-Regular"/>
              </a:rPr>
              <a:t>По правилнику о квалитету меса стоке за клање, Сл.л</a:t>
            </a:r>
            <a:r>
              <a:rPr lang="sr-Cyrl-RS" sz="3200" b="0" i="0" u="none" strike="noStrike" baseline="0" dirty="0">
                <a:latin typeface="MinionPro-Regular"/>
              </a:rPr>
              <a:t>ист бр. 34/ 74.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Прва категорија: бут, слабина са бубрегом у лоју (бубрежњак).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Друга категорија: врат, леђа, плећка и потплећка.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Трећа категорија: месо груди, месо ребра, трбушина, подлактица и коленица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95300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C7DD8-ACA8-0F5A-BE67-E2FE6F76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3" y="432618"/>
            <a:ext cx="11779045" cy="6341807"/>
          </a:xfrm>
        </p:spPr>
        <p:txBody>
          <a:bodyPr/>
          <a:lstStyle/>
          <a:p>
            <a:pPr marL="347472" marR="0" indent="-34747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►"/>
            </a:pPr>
            <a:r>
              <a:rPr lang="en-US" sz="28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Месо</a:t>
            </a:r>
            <a:r>
              <a:rPr lang="en-US" sz="28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јагњади</a:t>
            </a:r>
            <a:r>
              <a:rPr lang="en-US" sz="28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сисанчади</a:t>
            </a:r>
            <a:r>
              <a:rPr lang="en-US" sz="28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које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ставља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промет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мора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испуњава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следеће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услове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sr-Latn-RS" sz="2800" dirty="0">
              <a:effectLst/>
            </a:endParaRPr>
          </a:p>
          <a:p>
            <a:pPr marL="347472" marR="0" indent="-347472" algn="l" rtl="0">
              <a:spcBef>
                <a:spcPts val="1000"/>
              </a:spcBef>
              <a:spcAft>
                <a:spcPts val="0"/>
              </a:spcAft>
            </a:pP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мишићно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ткиво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светлоружичасту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боју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b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је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нежне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грађе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изглед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конзистенција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карактеристични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месо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јагњади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сисанчади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b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бубрези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површина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трупа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бар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делимично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прекривени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масним</a:t>
            </a:r>
            <a:r>
              <a:rPr lang="en-US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ткивом</a:t>
            </a:r>
            <a:endParaRPr lang="en-US" sz="28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7472" marR="0" indent="-347472" algn="l" rtl="0">
              <a:spcBef>
                <a:spcPts val="1000"/>
              </a:spcBef>
              <a:spcAft>
                <a:spcPts val="0"/>
              </a:spcAft>
            </a:pPr>
            <a:r>
              <a:rPr lang="en-US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Јагњеће</a:t>
            </a:r>
            <a:r>
              <a:rPr lang="en-US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месо</a:t>
            </a:r>
            <a:r>
              <a:rPr lang="en-US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које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ставља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промет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мора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испуњава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следеће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услове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sr-Latn-RS" dirty="0">
              <a:effectLst/>
            </a:endParaRPr>
          </a:p>
          <a:p>
            <a:pPr marL="347472" marR="0" indent="-347472" algn="l" rtl="0">
              <a:spcBef>
                <a:spcPts val="1000"/>
              </a:spcBef>
              <a:spcAft>
                <a:spcPts val="0"/>
              </a:spcAft>
            </a:pP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је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мишићно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ткиво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ружичасте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боје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b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је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нежне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грађе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изглед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конзистенција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карактеристични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јагњеће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месо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b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масно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ткиво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нема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жуту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боју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b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бубрези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површина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трупа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бар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делимично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прекривени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масним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ткивом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sr-Latn-RS" dirty="0">
              <a:effectLst/>
            </a:endParaRPr>
          </a:p>
          <a:p>
            <a:pPr marL="347472" marR="0" indent="-347472" algn="l" rtl="0">
              <a:spcBef>
                <a:spcPts val="1000"/>
              </a:spcBef>
              <a:spcAft>
                <a:spcPts val="0"/>
              </a:spcAft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9543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CB3F-3CC9-9E9E-C918-B4097E38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baseline="0" dirty="0">
                <a:latin typeface="MinionPro-Regular"/>
              </a:rPr>
              <a:t>Расеца</a:t>
            </a:r>
            <a:r>
              <a:rPr lang="sr-Cyrl-RS" dirty="0">
                <a:latin typeface="MinionPro-Regular"/>
              </a:rPr>
              <a:t>њ</a:t>
            </a:r>
            <a:r>
              <a:rPr lang="sr-Latn-RS" b="0" i="0" u="none" strike="noStrike" baseline="0" dirty="0">
                <a:latin typeface="MinionPro-Regular"/>
              </a:rPr>
              <a:t>e </a:t>
            </a:r>
            <a:r>
              <a:rPr lang="ru-RU" dirty="0">
                <a:latin typeface="MinionPro-Regular"/>
              </a:rPr>
              <a:t>ј</a:t>
            </a:r>
            <a:r>
              <a:rPr lang="ru-RU" b="0" i="0" u="none" strike="noStrike" baseline="0" dirty="0">
                <a:latin typeface="MinionPro-Regular"/>
              </a:rPr>
              <a:t>агњећег меса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D166D-B2DC-7026-73C8-209A21F04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2" y="1690688"/>
            <a:ext cx="8032152" cy="4990030"/>
          </a:xfrm>
        </p:spPr>
        <p:txBody>
          <a:bodyPr>
            <a:normAutofit/>
          </a:bodyPr>
          <a:lstStyle/>
          <a:p>
            <a:r>
              <a:rPr lang="ru-RU" sz="3200" b="0" i="0" u="none" strike="noStrike" baseline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Јагњеће месо се налази у промету у трупу са главом и унутрашњим јестивим</a:t>
            </a:r>
            <a:r>
              <a:rPr lang="sr-Latn-RS" sz="3200" b="0" i="0" u="none" strike="noStrike" baseline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sr-Cyrl-RS" sz="3200" b="0" i="0" u="none" strike="noStrike" baseline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деловима.</a:t>
            </a:r>
          </a:p>
          <a:p>
            <a:r>
              <a:rPr lang="ru-RU" sz="3200" b="0" i="0" u="none" strike="noStrike" baseline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Јагњеће месо се расеца на половине и четвртине.</a:t>
            </a:r>
            <a:endParaRPr lang="sr-Latn-RS" sz="3200" b="0" i="0" u="none" strike="noStrike" baseline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ru-RU" sz="3200" b="0" i="0" u="none" strike="noStrike" baseline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Делови предње четврти су: глава, врат, потплећка, котлет, плећка, груди и ребра.</a:t>
            </a:r>
          </a:p>
          <a:p>
            <a:r>
              <a:rPr lang="ru-RU" sz="3200" b="0" i="0" u="none" strike="noStrike" baseline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Делови задње четврти су: бубрежњак, трбушина и бут.</a:t>
            </a:r>
            <a:endParaRPr lang="sr-Latn-RS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23E41-8CD2-86E1-ED81-38D93B63C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36" y="1186309"/>
            <a:ext cx="4118914" cy="54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4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B412-9B90-AAC4-32D5-14579C6A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28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Јагњеће месо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D763-6307-ED5C-639C-816AB1CE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045029"/>
            <a:ext cx="11775233" cy="5747657"/>
          </a:xfrm>
        </p:spPr>
        <p:txBody>
          <a:bodyPr>
            <a:noAutofit/>
          </a:bodyPr>
          <a:lstStyle/>
          <a:p>
            <a:pPr algn="l"/>
            <a:r>
              <a:rPr lang="ru-RU" sz="3200" b="1" i="0" u="none" strike="noStrike" baseline="0" dirty="0">
                <a:latin typeface="MinionPro-Bold"/>
              </a:rPr>
              <a:t>Леђа-котлет </a:t>
            </a:r>
            <a:r>
              <a:rPr lang="ru-RU" sz="3200" b="0" i="0" u="none" strike="noStrike" baseline="0" dirty="0">
                <a:latin typeface="MinionPro-Regular"/>
              </a:rPr>
              <a:t>обухвата делове меса који се протежу уз кичму од 7. ребра до 12. тј. 13. ребра, где се пресеца и одваја од слабине-бубрежњака. Јагњећа леђа-котлет пре примене потребно је очистити од опни и жилица.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Од котлета се спремају: јела по поруџбини, јела са жара, похована јела као и гурманска јела са разним сосовима и поврћем.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A936A-BA26-E5C9-CE0C-353365E61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88" y="3829430"/>
            <a:ext cx="4563151" cy="3039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DC6FE-4D52-A867-F390-76FE64A16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11" y="3770248"/>
            <a:ext cx="4558587" cy="3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5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604A1-08B7-988D-C395-7EA8B49B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7" y="494522"/>
            <a:ext cx="11775232" cy="6139543"/>
          </a:xfrm>
        </p:spPr>
        <p:txBody>
          <a:bodyPr>
            <a:normAutofit/>
          </a:bodyPr>
          <a:lstStyle/>
          <a:p>
            <a:r>
              <a:rPr lang="ru-RU" sz="3200" b="1" i="0" u="none" strike="noStrike" baseline="0" dirty="0">
                <a:latin typeface="MinionPro-Bold"/>
              </a:rPr>
              <a:t>Бут </a:t>
            </a:r>
            <a:r>
              <a:rPr lang="ru-RU" sz="3200" b="0" i="0" u="none" strike="noStrike" baseline="0" dirty="0">
                <a:latin typeface="MinionPro-Regular"/>
              </a:rPr>
              <a:t>је месо задње четврти који се резом одваја од трбушине и бубрежњака.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Бут чине следећи делови: </a:t>
            </a:r>
          </a:p>
          <a:p>
            <a:pPr lvl="1"/>
            <a:r>
              <a:rPr lang="ru-RU" sz="3200" b="0" i="0" u="none" strike="noStrike" baseline="0" dirty="0">
                <a:latin typeface="MinionPro-Regular"/>
              </a:rPr>
              <a:t>коленице (пикљеви), </a:t>
            </a:r>
          </a:p>
          <a:p>
            <a:pPr lvl="1"/>
            <a:r>
              <a:rPr lang="ru-RU" sz="3200" b="0" i="0" u="none" strike="noStrike" baseline="0" dirty="0">
                <a:latin typeface="MinionPro-Regular"/>
              </a:rPr>
              <a:t>фрикандо, </a:t>
            </a:r>
          </a:p>
          <a:p>
            <a:pPr lvl="1"/>
            <a:r>
              <a:rPr lang="ru-RU" sz="3200" b="0" i="0" u="none" strike="noStrike" baseline="0" dirty="0">
                <a:latin typeface="MinionPro-Regular"/>
              </a:rPr>
              <a:t>шол, </a:t>
            </a:r>
          </a:p>
          <a:p>
            <a:pPr lvl="1"/>
            <a:r>
              <a:rPr lang="ru-RU" sz="3200" b="0" i="0" u="none" strike="noStrike" baseline="0" dirty="0">
                <a:latin typeface="MinionPro-Regular"/>
              </a:rPr>
              <a:t>велика ружа и </a:t>
            </a:r>
          </a:p>
          <a:p>
            <a:pPr lvl="1"/>
            <a:r>
              <a:rPr lang="ru-RU" sz="3200" b="0" i="0" u="none" strike="noStrike" baseline="0" dirty="0">
                <a:latin typeface="MinionPro-Regular"/>
              </a:rPr>
              <a:t>мала ружа.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Делови бута се користе за спремање разних јела: шашљик, јагњетина на жару, похована јагњетина, готова јела </a:t>
            </a:r>
            <a:r>
              <a:rPr lang="sr-Cyrl-RS" sz="3200" b="0" i="0" u="none" strike="noStrike" baseline="0" dirty="0">
                <a:latin typeface="MinionPro-Regular"/>
              </a:rPr>
              <a:t>од јагњетине, куван јагњећи бут у млеку, кувана јагњетина у поврћу, јагњећи пикљеви у </a:t>
            </a:r>
            <a:r>
              <a:rPr lang="ru-RU" sz="3200" b="0" i="0" u="none" strike="noStrike" baseline="0" dirty="0">
                <a:latin typeface="MinionPro-Regular"/>
              </a:rPr>
              <a:t>кајмаку, и </a:t>
            </a:r>
            <a:r>
              <a:rPr lang="ru-RU" b="0" i="0" u="none" strike="noStrike" baseline="0" dirty="0">
                <a:latin typeface="MinionPro-Regular"/>
              </a:rPr>
              <a:t>друго.</a:t>
            </a:r>
            <a:endParaRPr lang="sr-Latn-RS" dirty="0"/>
          </a:p>
          <a:p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A3E6C-7AE7-2134-A9A8-7C778945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088" y="989045"/>
            <a:ext cx="5885189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E72D-D019-F6C5-30D8-75F9DBF9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Јагњеће месо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D9CA-BF0C-F39B-F5D3-8C2C796FF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119672"/>
            <a:ext cx="8649477" cy="5551715"/>
          </a:xfrm>
        </p:spPr>
        <p:txBody>
          <a:bodyPr>
            <a:normAutofit/>
          </a:bodyPr>
          <a:lstStyle/>
          <a:p>
            <a:pPr algn="l"/>
            <a:r>
              <a:rPr lang="ru-RU" b="1" i="0" u="none" strike="noStrike" baseline="0" dirty="0">
                <a:latin typeface="MinionPro-Bold"/>
              </a:rPr>
              <a:t>Ребра </a:t>
            </a:r>
            <a:r>
              <a:rPr lang="ru-RU" b="0" i="0" u="none" strike="noStrike" baseline="0" dirty="0">
                <a:latin typeface="MinionPro-Regular"/>
              </a:rPr>
              <a:t>се користе за печење и припрему готових јела</a:t>
            </a:r>
          </a:p>
          <a:p>
            <a:pPr algn="l"/>
            <a:r>
              <a:rPr lang="ru-RU" b="1" i="0" u="none" strike="noStrike" baseline="0" dirty="0">
                <a:latin typeface="MinionPro-Bold"/>
              </a:rPr>
              <a:t>Трбушина </a:t>
            </a:r>
            <a:r>
              <a:rPr lang="ru-RU" b="0" i="0" u="none" strike="noStrike" baseline="0" dirty="0">
                <a:latin typeface="MinionPro-Regular"/>
              </a:rPr>
              <a:t>се користи за спремање јагњећих чорби, за спремање готових јела, за роловање и печење.</a:t>
            </a:r>
            <a:endParaRPr lang="ru-RU" b="1" i="0" u="none" strike="noStrike" baseline="0" dirty="0">
              <a:latin typeface="MinionPro-Regular"/>
            </a:endParaRPr>
          </a:p>
          <a:p>
            <a:pPr algn="l"/>
            <a:r>
              <a:rPr lang="ru-RU" b="1" i="0" u="none" strike="noStrike" baseline="0" dirty="0">
                <a:latin typeface="MinionPro-Regular"/>
              </a:rPr>
              <a:t>Слабина-бубрежњак</a:t>
            </a:r>
            <a:r>
              <a:rPr lang="ru-RU" b="0" i="0" u="none" strike="noStrike" baseline="0" dirty="0">
                <a:latin typeface="MinionPro-Regular"/>
              </a:rPr>
              <a:t> се састоји од: </a:t>
            </a:r>
            <a:r>
              <a:rPr lang="ru-RU" b="1" i="0" u="none" strike="noStrike" baseline="0" dirty="0">
                <a:solidFill>
                  <a:srgbClr val="FF0000"/>
                </a:solidFill>
                <a:latin typeface="MinionPro-Regular"/>
              </a:rPr>
              <a:t>котлета, филеа, бубрега и бубрежног лоја.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Слабина-бубрежњак, уколико се пече уцело, тако се и сервира. </a:t>
            </a:r>
            <a:endParaRPr lang="ru-RU" dirty="0">
              <a:latin typeface="MinionPro-Regular"/>
            </a:endParaRP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Од бубрежњака се могу спремати јела по поруџбини као што су јагњећа леђа на жару (јагњећи чоп на разне начине), овчији филе на жару, овчији котлет на енглески начин, итд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63EBE-F647-C433-D2FC-92F8A4B18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30" y="2089391"/>
            <a:ext cx="2888343" cy="21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E7EE-B9E4-3E67-1389-120630F6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Јареће месо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CCF1F-8263-32A8-A230-2BA159A6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1825625"/>
            <a:ext cx="7604449" cy="480844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MinionPro-Regular"/>
              </a:rPr>
              <a:t>Д</a:t>
            </a:r>
            <a:r>
              <a:rPr lang="ru-RU" b="0" i="0" u="none" strike="noStrike" baseline="0" dirty="0">
                <a:latin typeface="MinionPro-Regular"/>
              </a:rPr>
              <a:t>обијено клањем јарића старијих од 3 недеље до 6 месеци, тешких 4 - 12 кг без коже и доњих делова ногу.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Јареће месо је погодно за печење на ражњу у целом комаду заједно са главом или кувано у поврћу или млеку.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Ошурено јаре је најпогодније пећи са својом кожом </a:t>
            </a:r>
            <a:r>
              <a:rPr lang="sr-Cyrl-RS" b="0" i="0" u="none" strike="noStrike" baseline="0" dirty="0">
                <a:latin typeface="MinionPro-Regular"/>
              </a:rPr>
              <a:t>на ражњу или печењари.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Расецање и категоризација јарећег меса се врши као и код јагњећег меса.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573AE-B1B5-31A0-6B03-86367FEFF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8" y="3585116"/>
            <a:ext cx="4009313" cy="2658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F944E-5661-6544-43E0-24644D67A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74" y="614537"/>
            <a:ext cx="3674367" cy="2658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741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1711</Words>
  <Application>Microsoft Office PowerPoint</Application>
  <PresentationFormat>Widescreen</PresentationFormat>
  <Paragraphs>136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Microsoft JhengHei UI</vt:lpstr>
      <vt:lpstr>Arial</vt:lpstr>
      <vt:lpstr>Calibri</vt:lpstr>
      <vt:lpstr>Calibri Light</vt:lpstr>
      <vt:lpstr>MinionPro-Bold</vt:lpstr>
      <vt:lpstr>MinionPro-BoldIt</vt:lpstr>
      <vt:lpstr>MinionPro-Regular</vt:lpstr>
      <vt:lpstr>Noto Sans Symbols</vt:lpstr>
      <vt:lpstr>Open Sans</vt:lpstr>
      <vt:lpstr>Times New Roman</vt:lpstr>
      <vt:lpstr>Office Theme</vt:lpstr>
      <vt:lpstr>PowerPoint Presentation</vt:lpstr>
      <vt:lpstr>Mесо оваца</vt:lpstr>
      <vt:lpstr>Категоризација јагњећег меса </vt:lpstr>
      <vt:lpstr>PowerPoint Presentation</vt:lpstr>
      <vt:lpstr>Расецањe јагњећег меса </vt:lpstr>
      <vt:lpstr>Јагњеће месо</vt:lpstr>
      <vt:lpstr>PowerPoint Presentation</vt:lpstr>
      <vt:lpstr>Јагњеће месо</vt:lpstr>
      <vt:lpstr>Јареће месо</vt:lpstr>
      <vt:lpstr>Месо пернате живине</vt:lpstr>
      <vt:lpstr>Месо пернате живине</vt:lpstr>
      <vt:lpstr>Квалитет меса пернате живине</vt:lpstr>
      <vt:lpstr>Месо перади</vt:lpstr>
      <vt:lpstr>Пилеће месо</vt:lpstr>
      <vt:lpstr>PowerPoint Presentation</vt:lpstr>
      <vt:lpstr>PowerPoint Presentation</vt:lpstr>
      <vt:lpstr>Основни делови пилећег трупа</vt:lpstr>
      <vt:lpstr>Примена у гастрономији</vt:lpstr>
      <vt:lpstr>Кокошије месо</vt:lpstr>
      <vt:lpstr>Ћуреће месо</vt:lpstr>
      <vt:lpstr>Основни делови трупа ћурке</vt:lpstr>
      <vt:lpstr>Пачије месо</vt:lpstr>
      <vt:lpstr>Пачије месо</vt:lpstr>
      <vt:lpstr>Гушчије месо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16</cp:revision>
  <dcterms:created xsi:type="dcterms:W3CDTF">2023-11-14T04:28:38Z</dcterms:created>
  <dcterms:modified xsi:type="dcterms:W3CDTF">2023-11-21T20:11:46Z</dcterms:modified>
</cp:coreProperties>
</file>