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5" r:id="rId2"/>
    <p:sldId id="257" r:id="rId3"/>
    <p:sldId id="308" r:id="rId4"/>
    <p:sldId id="329" r:id="rId5"/>
    <p:sldId id="306" r:id="rId6"/>
    <p:sldId id="324" r:id="rId7"/>
    <p:sldId id="326" r:id="rId8"/>
    <p:sldId id="330" r:id="rId9"/>
    <p:sldId id="333" r:id="rId10"/>
    <p:sldId id="334" r:id="rId11"/>
    <p:sldId id="327" r:id="rId12"/>
    <p:sldId id="309" r:id="rId13"/>
    <p:sldId id="310" r:id="rId14"/>
    <p:sldId id="311" r:id="rId15"/>
    <p:sldId id="312" r:id="rId16"/>
    <p:sldId id="331" r:id="rId17"/>
    <p:sldId id="314" r:id="rId18"/>
    <p:sldId id="315" r:id="rId19"/>
    <p:sldId id="316" r:id="rId20"/>
    <p:sldId id="317" r:id="rId21"/>
    <p:sldId id="318" r:id="rId22"/>
    <p:sldId id="319" r:id="rId23"/>
    <p:sldId id="332" r:id="rId24"/>
    <p:sldId id="320" r:id="rId25"/>
    <p:sldId id="321" r:id="rId26"/>
    <p:sldId id="313" r:id="rId27"/>
    <p:sldId id="322" r:id="rId28"/>
    <p:sldId id="338" r:id="rId29"/>
    <p:sldId id="335" r:id="rId30"/>
    <p:sldId id="337" r:id="rId31"/>
    <p:sldId id="339" r:id="rId32"/>
    <p:sldId id="336" r:id="rId33"/>
    <p:sldId id="340" r:id="rId34"/>
    <p:sldId id="323" r:id="rId35"/>
    <p:sldId id="328" r:id="rId3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8E865-4A3B-48F6-AAEB-3266BBE6870B}" type="datetimeFigureOut">
              <a:rPr lang="sr-Latn-RS" smtClean="0"/>
              <a:t>21.11.2023.</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4ACE2-32CA-4D8E-B63B-23046C4D5215}" type="slidenum">
              <a:rPr lang="sr-Latn-RS" smtClean="0"/>
              <a:t>‹#›</a:t>
            </a:fld>
            <a:endParaRPr lang="sr-Latn-RS"/>
          </a:p>
        </p:txBody>
      </p:sp>
    </p:spTree>
    <p:extLst>
      <p:ext uri="{BB962C8B-B14F-4D97-AF65-F5344CB8AC3E}">
        <p14:creationId xmlns:p14="http://schemas.microsoft.com/office/powerpoint/2010/main" val="50395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544ACE2-32CA-4D8E-B63B-23046C4D5215}" type="slidenum">
              <a:rPr lang="sr-Latn-RS" smtClean="0"/>
              <a:t>28</a:t>
            </a:fld>
            <a:endParaRPr lang="sr-Latn-RS"/>
          </a:p>
        </p:txBody>
      </p:sp>
    </p:spTree>
    <p:extLst>
      <p:ext uri="{BB962C8B-B14F-4D97-AF65-F5344CB8AC3E}">
        <p14:creationId xmlns:p14="http://schemas.microsoft.com/office/powerpoint/2010/main" val="259517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B5EB-7675-B070-E6CE-4A8A9E304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03259E63-A344-B190-167F-67227353B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46E13856-F23F-E698-32F0-ED29F3D2926D}"/>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269C64B9-E0A6-4C22-983A-2E8EE040460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A0B91D3-560C-04EC-788A-EEA7D8AE84DC}"/>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391835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F603-E655-1BE6-E703-B979A2CAE7DE}"/>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65A9D3CE-1888-D179-499A-8A27F4C0B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C68B6C88-FA40-CD59-E79D-0E9BD928D857}"/>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C8DE6AB7-1AB3-88A1-0D53-9801217A7A30}"/>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B7AD8CAD-1AAF-BD4D-70C3-9CD679D17062}"/>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339642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0127B-9884-D123-76E1-17792C3F8D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E319F2DA-C3C4-F30D-7DD7-A925134C5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B480EABB-A9AE-C970-DEED-C28E18DA5876}"/>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11DDA8C4-67AF-CE27-BF7D-6A8D5D4E197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679B745-D123-E22A-976E-5C3B2D481AB2}"/>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295802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036C-1AD2-1139-AC0A-051A2D6DC9B8}"/>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68520B93-D937-D0B3-5B07-3A739EC38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CE7BC3D-0AF5-DD15-582B-43620E6C6D93}"/>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182CDF15-7A2D-C6FA-2C3B-9496DA99A3D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8D077B3-B368-C8F9-8AD3-22BA1C6AA13E}"/>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353423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1F14-43A4-DFBB-8E5D-2085FC60C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AAB6BB3F-6C75-DCD5-4FF6-23F3DCFC6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28A86-B115-2F2A-88D5-26C350F5079F}"/>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52EA6D11-3ACB-1505-AC31-A0E963C0956D}"/>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54C1CFD-1508-11CE-5DC5-769668F1CBB7}"/>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108891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DFE8-F899-E7C3-B0BB-1AA33A30A773}"/>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3EBF96EF-6169-8070-A0D8-9154732D6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0685DD8F-CCC6-DE6A-F653-EB248E234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8E40C42C-2888-516B-CD00-24AD8884CEE1}"/>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6" name="Footer Placeholder 5">
            <a:extLst>
              <a:ext uri="{FF2B5EF4-FFF2-40B4-BE49-F238E27FC236}">
                <a16:creationId xmlns:a16="http://schemas.microsoft.com/office/drawing/2014/main" id="{DBB2DC62-8A07-759D-308C-99C671D9161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9AF101DA-7B6A-CFCC-F99B-107D4E56C52A}"/>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24962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109E-4C8F-5948-A732-C1CC37168398}"/>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D6395526-3F24-80BD-8F1B-BDDAB7EB2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FD237D-98C4-AFE0-9F90-33431B58E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ED184A9C-589F-F7C2-A018-477C830F9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16A9A-59C6-CC0F-19D4-A1CA4E8BD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774BCB87-6E07-F004-A50C-E4398EF6A194}"/>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8" name="Footer Placeholder 7">
            <a:extLst>
              <a:ext uri="{FF2B5EF4-FFF2-40B4-BE49-F238E27FC236}">
                <a16:creationId xmlns:a16="http://schemas.microsoft.com/office/drawing/2014/main" id="{2E75AF43-6239-EE49-D7E1-96AEE14C0D9B}"/>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23641A76-F640-F42C-200D-CC36DF2B5B75}"/>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219249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AFEB-3D7F-0FD8-1E14-1CED616AC1BB}"/>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AE42090E-88FD-526C-7F14-AEBB8A577BEE}"/>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4" name="Footer Placeholder 3">
            <a:extLst>
              <a:ext uri="{FF2B5EF4-FFF2-40B4-BE49-F238E27FC236}">
                <a16:creationId xmlns:a16="http://schemas.microsoft.com/office/drawing/2014/main" id="{EFD4CCE1-8E93-8781-4A86-9CFEE2A5FEA7}"/>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59922E52-057E-FBF1-E1A2-0DFE1D1B33A6}"/>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156707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203E3-14BB-0826-FBEE-68E6C8A3C5CF}"/>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3" name="Footer Placeholder 2">
            <a:extLst>
              <a:ext uri="{FF2B5EF4-FFF2-40B4-BE49-F238E27FC236}">
                <a16:creationId xmlns:a16="http://schemas.microsoft.com/office/drawing/2014/main" id="{E8CA37B5-D9AE-58EA-31D3-3BD67D3093D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6154902-86C1-7B2C-DF50-C3AF901FFD88}"/>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149689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FFB9-08AB-A19A-4F17-FB141B53D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D15EDB-8389-9339-64F5-3B9326777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2DE58F41-E9BC-0F86-1829-9B254E98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538B5-9D86-DECA-FA68-485FCD2DA4E3}"/>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6" name="Footer Placeholder 5">
            <a:extLst>
              <a:ext uri="{FF2B5EF4-FFF2-40B4-BE49-F238E27FC236}">
                <a16:creationId xmlns:a16="http://schemas.microsoft.com/office/drawing/2014/main" id="{76712F1D-A7D4-6CFC-65C6-872F4594675E}"/>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5B1717E4-3FD3-840B-81B4-882DE075024B}"/>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83326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CB0E-3743-EC54-C6B2-CFBD0D591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21617D88-6963-DCEB-98E9-50923A68E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134B97AF-64D2-B339-AFE5-2597317A4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74707-42CC-AB00-8C51-399DD58F3B0C}"/>
              </a:ext>
            </a:extLst>
          </p:cNvPr>
          <p:cNvSpPr>
            <a:spLocks noGrp="1"/>
          </p:cNvSpPr>
          <p:nvPr>
            <p:ph type="dt" sz="half" idx="10"/>
          </p:nvPr>
        </p:nvSpPr>
        <p:spPr/>
        <p:txBody>
          <a:bodyPr/>
          <a:lstStyle/>
          <a:p>
            <a:fld id="{53072ED9-74AC-4A19-B5B8-B149374B842A}" type="datetimeFigureOut">
              <a:rPr lang="sr-Latn-RS" smtClean="0"/>
              <a:t>21.11.2023.</a:t>
            </a:fld>
            <a:endParaRPr lang="sr-Latn-RS"/>
          </a:p>
        </p:txBody>
      </p:sp>
      <p:sp>
        <p:nvSpPr>
          <p:cNvPr id="6" name="Footer Placeholder 5">
            <a:extLst>
              <a:ext uri="{FF2B5EF4-FFF2-40B4-BE49-F238E27FC236}">
                <a16:creationId xmlns:a16="http://schemas.microsoft.com/office/drawing/2014/main" id="{1391F3E3-0D19-183A-8EE5-B5ECCA32534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4C8D1C8D-976D-AB17-105B-248571AB5588}"/>
              </a:ext>
            </a:extLst>
          </p:cNvPr>
          <p:cNvSpPr>
            <a:spLocks noGrp="1"/>
          </p:cNvSpPr>
          <p:nvPr>
            <p:ph type="sldNum" sz="quarter" idx="12"/>
          </p:nvPr>
        </p:nvSpPr>
        <p:spPr/>
        <p:txBody>
          <a:bodyPr/>
          <a:lstStyle/>
          <a:p>
            <a:fld id="{8B476348-59CA-4A17-A35E-781C0DB0DD6F}" type="slidenum">
              <a:rPr lang="sr-Latn-RS" smtClean="0"/>
              <a:t>‹#›</a:t>
            </a:fld>
            <a:endParaRPr lang="sr-Latn-RS"/>
          </a:p>
        </p:txBody>
      </p:sp>
    </p:spTree>
    <p:extLst>
      <p:ext uri="{BB962C8B-B14F-4D97-AF65-F5344CB8AC3E}">
        <p14:creationId xmlns:p14="http://schemas.microsoft.com/office/powerpoint/2010/main" val="35561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F81C2-2EF4-4740-DC01-446D90363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EFF019DD-0B3F-B231-DBD5-7E4CA5FE9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CB321793-7BF9-9B29-2C97-AC79308FE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2ED9-74AC-4A19-B5B8-B149374B842A}" type="datetimeFigureOut">
              <a:rPr lang="sr-Latn-RS" smtClean="0"/>
              <a:t>21.11.2023.</a:t>
            </a:fld>
            <a:endParaRPr lang="sr-Latn-RS"/>
          </a:p>
        </p:txBody>
      </p:sp>
      <p:sp>
        <p:nvSpPr>
          <p:cNvPr id="5" name="Footer Placeholder 4">
            <a:extLst>
              <a:ext uri="{FF2B5EF4-FFF2-40B4-BE49-F238E27FC236}">
                <a16:creationId xmlns:a16="http://schemas.microsoft.com/office/drawing/2014/main" id="{B302A31C-3CC2-1CFE-469F-9FEFEDF48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D4D49EAF-3DA5-0DC4-C5D1-BADC41AB1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76348-59CA-4A17-A35E-781C0DB0DD6F}" type="slidenum">
              <a:rPr lang="sr-Latn-RS" smtClean="0"/>
              <a:t>‹#›</a:t>
            </a:fld>
            <a:endParaRPr lang="sr-Latn-RS"/>
          </a:p>
        </p:txBody>
      </p:sp>
    </p:spTree>
    <p:extLst>
      <p:ext uri="{BB962C8B-B14F-4D97-AF65-F5344CB8AC3E}">
        <p14:creationId xmlns:p14="http://schemas.microsoft.com/office/powerpoint/2010/main" val="318433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webp"/><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9BC895-74F1-853A-475F-EB71A4C8A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7" y="91925"/>
            <a:ext cx="11780928" cy="6766075"/>
          </a:xfrm>
          <a:prstGeom prst="rect">
            <a:avLst/>
          </a:prstGeom>
        </p:spPr>
      </p:pic>
      <p:sp>
        <p:nvSpPr>
          <p:cNvPr id="3" name="Content Placeholder 2">
            <a:extLst>
              <a:ext uri="{FF2B5EF4-FFF2-40B4-BE49-F238E27FC236}">
                <a16:creationId xmlns:a16="http://schemas.microsoft.com/office/drawing/2014/main" id="{A7070CC6-0D3F-515C-23E4-22CA5106B34C}"/>
              </a:ext>
            </a:extLst>
          </p:cNvPr>
          <p:cNvSpPr>
            <a:spLocks noGrp="1"/>
          </p:cNvSpPr>
          <p:nvPr>
            <p:ph idx="1"/>
          </p:nvPr>
        </p:nvSpPr>
        <p:spPr>
          <a:xfrm>
            <a:off x="438539" y="3067665"/>
            <a:ext cx="8089641" cy="3109297"/>
          </a:xfrm>
        </p:spPr>
        <p:txBody>
          <a:bodyPr>
            <a:normAutofit/>
          </a:bodyPr>
          <a:lstStyle/>
          <a:p>
            <a:pPr marL="0" indent="0">
              <a:buNone/>
            </a:pPr>
            <a:r>
              <a:rPr lang="ru-RU" sz="4400" b="1" dirty="0"/>
              <a:t>МЕСО И ЊЕГОВА УПОТРЕБА У ГАСТРОН</a:t>
            </a:r>
            <a:r>
              <a:rPr lang="en-US" sz="4400" b="1" dirty="0"/>
              <a:t>O</a:t>
            </a:r>
            <a:r>
              <a:rPr lang="ru-RU" sz="4400" b="1" dirty="0"/>
              <a:t>МИЈИ</a:t>
            </a:r>
            <a:endParaRPr lang="sr-Latn-RS" sz="4400" b="1" dirty="0"/>
          </a:p>
        </p:txBody>
      </p:sp>
      <p:pic>
        <p:nvPicPr>
          <p:cNvPr id="2" name="Picture 1">
            <a:extLst>
              <a:ext uri="{FF2B5EF4-FFF2-40B4-BE49-F238E27FC236}">
                <a16:creationId xmlns:a16="http://schemas.microsoft.com/office/drawing/2014/main" id="{90AE474E-645C-7A64-34AA-4244C953E1AC}"/>
              </a:ext>
            </a:extLst>
          </p:cNvPr>
          <p:cNvPicPr>
            <a:picLocks noChangeAspect="1"/>
          </p:cNvPicPr>
          <p:nvPr/>
        </p:nvPicPr>
        <p:blipFill>
          <a:blip r:embed="rId3"/>
          <a:stretch>
            <a:fillRect/>
          </a:stretch>
        </p:blipFill>
        <p:spPr>
          <a:xfrm>
            <a:off x="0" y="0"/>
            <a:ext cx="4273666" cy="1219306"/>
          </a:xfrm>
          <a:prstGeom prst="rect">
            <a:avLst/>
          </a:prstGeom>
        </p:spPr>
      </p:pic>
      <p:sp>
        <p:nvSpPr>
          <p:cNvPr id="4" name="TextBox 3">
            <a:extLst>
              <a:ext uri="{FF2B5EF4-FFF2-40B4-BE49-F238E27FC236}">
                <a16:creationId xmlns:a16="http://schemas.microsoft.com/office/drawing/2014/main" id="{1EF84EC3-6AB9-3F8A-B313-7EB30DCCC1F0}"/>
              </a:ext>
            </a:extLst>
          </p:cNvPr>
          <p:cNvSpPr txBox="1"/>
          <p:nvPr/>
        </p:nvSpPr>
        <p:spPr>
          <a:xfrm>
            <a:off x="6990735" y="6488668"/>
            <a:ext cx="6784258" cy="369332"/>
          </a:xfrm>
          <a:prstGeom prst="rect">
            <a:avLst/>
          </a:prstGeom>
          <a:noFill/>
        </p:spPr>
        <p:txBody>
          <a:bodyPr wrap="square">
            <a:spAutoFit/>
          </a:bodyPr>
          <a:lstStyle/>
          <a:p>
            <a:r>
              <a:rPr lang="sr-Cyrl-RS" sz="1800" dirty="0">
                <a:latin typeface="Times New Roman" panose="02020603050405020304" pitchFamily="18" charset="0"/>
                <a:cs typeface="Times New Roman" panose="02020603050405020304" pitchFamily="18" charset="0"/>
              </a:rPr>
              <a:t>др Гордана Јовановић, проф</a:t>
            </a: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 струковних студија</a:t>
            </a:r>
          </a:p>
        </p:txBody>
      </p:sp>
    </p:spTree>
    <p:extLst>
      <p:ext uri="{BB962C8B-B14F-4D97-AF65-F5344CB8AC3E}">
        <p14:creationId xmlns:p14="http://schemas.microsoft.com/office/powerpoint/2010/main" val="334985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32557-B27E-1EB9-3A9E-E018FBBC0D2E}"/>
              </a:ext>
            </a:extLst>
          </p:cNvPr>
          <p:cNvSpPr>
            <a:spLocks noGrp="1"/>
          </p:cNvSpPr>
          <p:nvPr>
            <p:ph idx="1"/>
          </p:nvPr>
        </p:nvSpPr>
        <p:spPr>
          <a:xfrm>
            <a:off x="216309" y="206477"/>
            <a:ext cx="11782857" cy="6548283"/>
          </a:xfrm>
        </p:spPr>
        <p:txBody>
          <a:bodyPr>
            <a:noAutofit/>
          </a:bodyPr>
          <a:lstStyle/>
          <a:p>
            <a:pPr algn="just"/>
            <a:r>
              <a:rPr lang="ru-RU" sz="2400" b="1" i="0" u="none" strike="noStrike" baseline="0" dirty="0">
                <a:latin typeface="Times New Roman" panose="02020603050405020304" pitchFamily="18" charset="0"/>
                <a:cs typeface="Times New Roman" panose="02020603050405020304" pitchFamily="18" charset="0"/>
              </a:rPr>
              <a:t>Свињски врат </a:t>
            </a:r>
            <a:r>
              <a:rPr lang="ru-RU" sz="2400" b="0" i="0" u="none" strike="noStrike" baseline="0" dirty="0">
                <a:latin typeface="Times New Roman" panose="02020603050405020304" pitchFamily="18" charset="0"/>
                <a:cs typeface="Times New Roman" panose="02020603050405020304" pitchFamily="18" charset="0"/>
              </a:rPr>
              <a:t>је део предње четврти, простире се од првог вратног пршљена до потплећке, тј. до првог леђног пршљена. Месо врата је веома сочно и проткано масним ткивима. Од врата се спремају јела са роштиља, вешалице, ражњићи, димљени врат на жару, саламурен и сушен врат као хладно предјело, јела у ситнијим </a:t>
            </a:r>
            <a:r>
              <a:rPr lang="sr-Cyrl-RS" sz="2400" b="0" i="0" u="none" strike="noStrike" baseline="0" dirty="0">
                <a:latin typeface="Times New Roman" panose="02020603050405020304" pitchFamily="18" charset="0"/>
                <a:cs typeface="Times New Roman" panose="02020603050405020304" pitchFamily="18" charset="0"/>
              </a:rPr>
              <a:t>комадима као што су мућкалице, свињски ћевап, ђувеч, перкелт, паприкаш</a:t>
            </a:r>
          </a:p>
          <a:p>
            <a:pPr algn="just"/>
            <a:r>
              <a:rPr lang="ru-RU" sz="2400" b="1" i="0" u="none" strike="noStrike" baseline="0" dirty="0">
                <a:latin typeface="Times New Roman" panose="02020603050405020304" pitchFamily="18" charset="0"/>
                <a:cs typeface="Times New Roman" panose="02020603050405020304" pitchFamily="18" charset="0"/>
              </a:rPr>
              <a:t>Свињска плећка п</a:t>
            </a:r>
            <a:r>
              <a:rPr lang="ru-RU" sz="2400" b="0" i="0" u="none" strike="noStrike" baseline="0" dirty="0">
                <a:latin typeface="Times New Roman" panose="02020603050405020304" pitchFamily="18" charset="0"/>
                <a:cs typeface="Times New Roman" panose="02020603050405020304" pitchFamily="18" charset="0"/>
              </a:rPr>
              <a:t>о квалитету се налази после бута, крменадле, врата и филеа. Плећка се може пећи цела у комаду, роловати. Од ње се спремају готова јела у ситним комадима као што је паприкаш, перкелт, ђувеч, готова јела од млевеног меса, месне масе за јела са жара...</a:t>
            </a:r>
          </a:p>
          <a:p>
            <a:pPr algn="just"/>
            <a:r>
              <a:rPr lang="ru-RU" sz="2400" b="1" i="0" u="none" strike="noStrike" baseline="0" dirty="0">
                <a:latin typeface="Times New Roman" panose="02020603050405020304" pitchFamily="18" charset="0"/>
                <a:cs typeface="Times New Roman" panose="02020603050405020304" pitchFamily="18" charset="0"/>
              </a:rPr>
              <a:t>Предња-крменадла </a:t>
            </a:r>
            <a:r>
              <a:rPr lang="ru-RU" sz="2400" b="0" i="0" u="none" strike="noStrike" baseline="0" dirty="0">
                <a:latin typeface="Times New Roman" panose="02020603050405020304" pitchFamily="18" charset="0"/>
                <a:cs typeface="Times New Roman" panose="02020603050405020304" pitchFamily="18" charset="0"/>
              </a:rPr>
              <a:t>је дуги каре предње четврти. Простире се дуж кичменог стуба од потплећке до кратког кареа. Крменадла се користи са коском или без. Од крменадле се спремају хладна јела, јела по поруџбини, печења, јела са жара као што су: војвођански каре, хладан каре у аспику, крменадла као печење, бела вешалица, ...</a:t>
            </a:r>
          </a:p>
          <a:p>
            <a:pPr algn="just"/>
            <a:r>
              <a:rPr lang="ru-RU" sz="2400" b="1" i="0" u="none" strike="noStrike" baseline="0" dirty="0">
                <a:latin typeface="Times New Roman" panose="02020603050405020304" pitchFamily="18" charset="0"/>
                <a:cs typeface="Times New Roman" panose="02020603050405020304" pitchFamily="18" charset="0"/>
              </a:rPr>
              <a:t>Кратки каре (вајзбратна) </a:t>
            </a:r>
            <a:r>
              <a:rPr lang="ru-RU" sz="2400" b="0" i="0" u="none" strike="noStrike" baseline="0" dirty="0">
                <a:latin typeface="Times New Roman" panose="02020603050405020304" pitchFamily="18" charset="0"/>
                <a:cs typeface="Times New Roman" panose="02020603050405020304" pitchFamily="18" charset="0"/>
              </a:rPr>
              <a:t>је део задње четврти, који се налази од 13. ребра до бута, а од предње крменадле се одваја резом између 12. и 13. ребра. Крменадла се користи са коском или без. Од крменадле се спремају хладна јела, јела по поруџбини, печења, јела са жара ...</a:t>
            </a:r>
            <a:endParaRPr lang="sr-Latn-R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74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4677BB-1B17-A52F-D015-42BE0964E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039" y="527149"/>
            <a:ext cx="3419961" cy="22758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CDE14929-0369-B686-AE01-60EE151EF686}"/>
              </a:ext>
            </a:extLst>
          </p:cNvPr>
          <p:cNvSpPr>
            <a:spLocks noGrp="1"/>
          </p:cNvSpPr>
          <p:nvPr>
            <p:ph type="title"/>
          </p:nvPr>
        </p:nvSpPr>
        <p:spPr>
          <a:xfrm>
            <a:off x="0" y="365125"/>
            <a:ext cx="8416212" cy="1325563"/>
          </a:xfrm>
        </p:spPr>
        <p:txBody>
          <a:bodyPr/>
          <a:lstStyle/>
          <a:p>
            <a:r>
              <a:rPr lang="sr-Cyrl-RS" dirty="0"/>
              <a:t>Јела од свињског меса</a:t>
            </a:r>
            <a:endParaRPr lang="sr-Latn-RS" dirty="0"/>
          </a:p>
        </p:txBody>
      </p:sp>
      <p:sp>
        <p:nvSpPr>
          <p:cNvPr id="3" name="Content Placeholder 2">
            <a:extLst>
              <a:ext uri="{FF2B5EF4-FFF2-40B4-BE49-F238E27FC236}">
                <a16:creationId xmlns:a16="http://schemas.microsoft.com/office/drawing/2014/main" id="{A2B8912D-1F34-1FA2-083E-8C8527979B37}"/>
              </a:ext>
            </a:extLst>
          </p:cNvPr>
          <p:cNvSpPr>
            <a:spLocks noGrp="1"/>
          </p:cNvSpPr>
          <p:nvPr>
            <p:ph idx="1"/>
          </p:nvPr>
        </p:nvSpPr>
        <p:spPr>
          <a:xfrm>
            <a:off x="121298" y="1690688"/>
            <a:ext cx="11402008" cy="4915385"/>
          </a:xfrm>
        </p:spPr>
        <p:txBody>
          <a:bodyPr>
            <a:normAutofit/>
          </a:bodyPr>
          <a:lstStyle/>
          <a:p>
            <a:r>
              <a:rPr lang="ru-RU" dirty="0">
                <a:latin typeface="MinionPro-Regular"/>
              </a:rPr>
              <a:t>Печења ....</a:t>
            </a:r>
          </a:p>
          <a:p>
            <a:r>
              <a:rPr lang="sr-Cyrl-RS" dirty="0">
                <a:latin typeface="MinionPro-Regular"/>
              </a:rPr>
              <a:t>Јела по поруџбини</a:t>
            </a:r>
          </a:p>
          <a:p>
            <a:r>
              <a:rPr lang="sr-Cyrl-RS" dirty="0"/>
              <a:t>Шницле (карађорђева, његушка....)</a:t>
            </a:r>
          </a:p>
          <a:p>
            <a:r>
              <a:rPr lang="sr-Cyrl-RS" dirty="0">
                <a:latin typeface="MinionPro-Regular"/>
              </a:rPr>
              <a:t>Готова јела (кисели купус, слатки купус, пасуљ.......)</a:t>
            </a:r>
          </a:p>
          <a:p>
            <a:r>
              <a:rPr lang="sr-Cyrl-RS" dirty="0">
                <a:latin typeface="MinionPro-Regular"/>
              </a:rPr>
              <a:t>Јела са роштиља</a:t>
            </a:r>
            <a:endParaRPr lang="sr-Latn-RS" dirty="0">
              <a:latin typeface="MinionPro-Regular"/>
            </a:endParaRPr>
          </a:p>
          <a:p>
            <a:r>
              <a:rPr lang="sr-Cyrl-RS" dirty="0">
                <a:latin typeface="MinionPro-Regular"/>
              </a:rPr>
              <a:t>Прерађевине...</a:t>
            </a:r>
            <a:endParaRPr lang="sr-Latn-RS" b="0" i="0" u="none" strike="noStrike" baseline="0" dirty="0">
              <a:latin typeface="MinionPro-Regular"/>
            </a:endParaRPr>
          </a:p>
          <a:p>
            <a:endParaRPr lang="sr-Latn-RS" dirty="0"/>
          </a:p>
        </p:txBody>
      </p:sp>
      <p:pic>
        <p:nvPicPr>
          <p:cNvPr id="5" name="Picture 4">
            <a:extLst>
              <a:ext uri="{FF2B5EF4-FFF2-40B4-BE49-F238E27FC236}">
                <a16:creationId xmlns:a16="http://schemas.microsoft.com/office/drawing/2014/main" id="{7D8FEFF7-FDD8-A792-B358-2BDBCDEA3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6211">
            <a:off x="8380916" y="4346939"/>
            <a:ext cx="3574661" cy="2010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74AA1CD1-B05E-B198-4BF0-3FCE870C7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739" y="1924557"/>
            <a:ext cx="2844282" cy="2130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B15F0A1C-1AD7-EE8F-7B94-02449F69D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22092">
            <a:off x="4182367" y="4463143"/>
            <a:ext cx="3570213" cy="18772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57C3F15D-C44E-FF1E-488D-8C46FA283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3363" y="2730352"/>
            <a:ext cx="3738169" cy="2093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2BDB266E-B6FF-C3C6-7AE0-C76B286382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4607" y="76332"/>
            <a:ext cx="2777387" cy="1848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A13387AA-FE2F-8C8E-7A88-174AD8420B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016" y="4823727"/>
            <a:ext cx="3182761" cy="1782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4382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C743-4C28-2E2D-F849-2E6BDB3D2836}"/>
              </a:ext>
            </a:extLst>
          </p:cNvPr>
          <p:cNvSpPr>
            <a:spLocks noGrp="1"/>
          </p:cNvSpPr>
          <p:nvPr>
            <p:ph type="title"/>
          </p:nvPr>
        </p:nvSpPr>
        <p:spPr/>
        <p:txBody>
          <a:bodyPr/>
          <a:lstStyle/>
          <a:p>
            <a:r>
              <a:rPr lang="sr-Cyrl-RS" dirty="0"/>
              <a:t>Месо говеда</a:t>
            </a:r>
            <a:endParaRPr lang="sr-Latn-RS" dirty="0"/>
          </a:p>
        </p:txBody>
      </p:sp>
      <p:pic>
        <p:nvPicPr>
          <p:cNvPr id="4" name="Picture 3">
            <a:extLst>
              <a:ext uri="{FF2B5EF4-FFF2-40B4-BE49-F238E27FC236}">
                <a16:creationId xmlns:a16="http://schemas.microsoft.com/office/drawing/2014/main" id="{B6AFD916-7247-7CED-32B9-08A26F7DEBFA}"/>
              </a:ext>
            </a:extLst>
          </p:cNvPr>
          <p:cNvPicPr>
            <a:picLocks noChangeAspect="1"/>
          </p:cNvPicPr>
          <p:nvPr/>
        </p:nvPicPr>
        <p:blipFill>
          <a:blip r:embed="rId2"/>
          <a:stretch>
            <a:fillRect/>
          </a:stretch>
        </p:blipFill>
        <p:spPr>
          <a:xfrm>
            <a:off x="6615404" y="1399725"/>
            <a:ext cx="5250025" cy="5238962"/>
          </a:xfrm>
          <a:prstGeom prst="rect">
            <a:avLst/>
          </a:prstGeom>
        </p:spPr>
      </p:pic>
      <p:sp>
        <p:nvSpPr>
          <p:cNvPr id="3" name="Content Placeholder 2">
            <a:extLst>
              <a:ext uri="{FF2B5EF4-FFF2-40B4-BE49-F238E27FC236}">
                <a16:creationId xmlns:a16="http://schemas.microsoft.com/office/drawing/2014/main" id="{1B4FC177-EA66-6742-4C77-F94E8F8DCD61}"/>
              </a:ext>
            </a:extLst>
          </p:cNvPr>
          <p:cNvSpPr>
            <a:spLocks noGrp="1"/>
          </p:cNvSpPr>
          <p:nvPr>
            <p:ph idx="1"/>
          </p:nvPr>
        </p:nvSpPr>
        <p:spPr>
          <a:xfrm>
            <a:off x="326572" y="1502230"/>
            <a:ext cx="6960636" cy="5355770"/>
          </a:xfrm>
        </p:spPr>
        <p:txBody>
          <a:bodyPr>
            <a:normAutofit/>
          </a:bodyPr>
          <a:lstStyle/>
          <a:p>
            <a:r>
              <a:rPr lang="ru-RU" sz="3200" dirty="0"/>
              <a:t>Под појмом меса говеда подразумева се различите расе говеда које се међусобно разликују </a:t>
            </a:r>
            <a:r>
              <a:rPr lang="ru-RU" sz="3200" b="1" u="sng" dirty="0"/>
              <a:t>по старости и тежини</a:t>
            </a:r>
            <a:r>
              <a:rPr lang="ru-RU" sz="3200" dirty="0"/>
              <a:t>. </a:t>
            </a:r>
          </a:p>
          <a:p>
            <a:r>
              <a:rPr lang="ru-RU" sz="3200" dirty="0"/>
              <a:t>Месо говеда ставља се у промет као: </a:t>
            </a:r>
          </a:p>
          <a:p>
            <a:r>
              <a:rPr lang="ru-RU" sz="3200" dirty="0">
                <a:solidFill>
                  <a:srgbClr val="FF0000"/>
                </a:solidFill>
              </a:rPr>
              <a:t>телеће месо </a:t>
            </a:r>
            <a:r>
              <a:rPr lang="ru-RU" sz="3200" dirty="0"/>
              <a:t>(телетина), </a:t>
            </a:r>
          </a:p>
          <a:p>
            <a:r>
              <a:rPr lang="ru-RU" sz="3200" dirty="0">
                <a:solidFill>
                  <a:srgbClr val="0070C0"/>
                </a:solidFill>
              </a:rPr>
              <a:t>јунеће месо </a:t>
            </a:r>
            <a:r>
              <a:rPr lang="ru-RU" sz="3200" dirty="0"/>
              <a:t>(јунетина) и </a:t>
            </a:r>
          </a:p>
          <a:p>
            <a:r>
              <a:rPr lang="ru-RU" sz="3200" dirty="0"/>
              <a:t>говеђе месо (говедина).</a:t>
            </a:r>
          </a:p>
          <a:p>
            <a:pPr marL="0" indent="0">
              <a:buNone/>
            </a:pPr>
            <a:endParaRPr lang="sr-Latn-RS" sz="3200" dirty="0"/>
          </a:p>
        </p:txBody>
      </p:sp>
    </p:spTree>
    <p:extLst>
      <p:ext uri="{BB962C8B-B14F-4D97-AF65-F5344CB8AC3E}">
        <p14:creationId xmlns:p14="http://schemas.microsoft.com/office/powerpoint/2010/main" val="271969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17BB-5F18-4B47-7D2A-283655319394}"/>
              </a:ext>
            </a:extLst>
          </p:cNvPr>
          <p:cNvSpPr>
            <a:spLocks noGrp="1"/>
          </p:cNvSpPr>
          <p:nvPr>
            <p:ph type="title"/>
          </p:nvPr>
        </p:nvSpPr>
        <p:spPr/>
        <p:txBody>
          <a:bodyPr/>
          <a:lstStyle/>
          <a:p>
            <a:r>
              <a:rPr lang="sr-Cyrl-RS" dirty="0"/>
              <a:t>Телеће месо</a:t>
            </a:r>
            <a:endParaRPr lang="sr-Latn-RS" dirty="0"/>
          </a:p>
        </p:txBody>
      </p:sp>
      <p:sp>
        <p:nvSpPr>
          <p:cNvPr id="3" name="Content Placeholder 2">
            <a:extLst>
              <a:ext uri="{FF2B5EF4-FFF2-40B4-BE49-F238E27FC236}">
                <a16:creationId xmlns:a16="http://schemas.microsoft.com/office/drawing/2014/main" id="{AD23CDAC-BA2A-548C-D8A7-CEA1FA561894}"/>
              </a:ext>
            </a:extLst>
          </p:cNvPr>
          <p:cNvSpPr>
            <a:spLocks noGrp="1"/>
          </p:cNvSpPr>
          <p:nvPr>
            <p:ph idx="1"/>
          </p:nvPr>
        </p:nvSpPr>
        <p:spPr>
          <a:xfrm>
            <a:off x="261257" y="1446246"/>
            <a:ext cx="11560629" cy="5206482"/>
          </a:xfrm>
        </p:spPr>
        <p:txBody>
          <a:bodyPr>
            <a:normAutofit/>
          </a:bodyPr>
          <a:lstStyle/>
          <a:p>
            <a:r>
              <a:rPr lang="ru-RU" sz="3000" dirty="0"/>
              <a:t>Подразумева се месо добивено клањем телади старости од </a:t>
            </a:r>
            <a:r>
              <a:rPr lang="ru-RU" sz="3000" dirty="0">
                <a:solidFill>
                  <a:srgbClr val="FF0000"/>
                </a:solidFill>
              </a:rPr>
              <a:t>3</a:t>
            </a:r>
            <a:r>
              <a:rPr lang="ru-RU" sz="3000" dirty="0"/>
              <a:t> </a:t>
            </a:r>
            <a:r>
              <a:rPr lang="ru-RU" sz="3000" dirty="0">
                <a:solidFill>
                  <a:srgbClr val="FF0000"/>
                </a:solidFill>
              </a:rPr>
              <a:t>недеље</a:t>
            </a:r>
            <a:r>
              <a:rPr lang="ru-RU" sz="3000" dirty="0"/>
              <a:t> до </a:t>
            </a:r>
            <a:r>
              <a:rPr lang="ru-RU" sz="3000" b="1" dirty="0">
                <a:solidFill>
                  <a:srgbClr val="FF0000"/>
                </a:solidFill>
              </a:rPr>
              <a:t>6 месеци</a:t>
            </a:r>
            <a:r>
              <a:rPr lang="ru-RU" sz="3000" dirty="0"/>
              <a:t>, тежине трупа (заједно са бубрезима и бубрежним лојем, без главе, коже, доњих делова ногу, репа и унутрашњих органа) од 25 до 125 кг.</a:t>
            </a:r>
          </a:p>
          <a:p>
            <a:r>
              <a:rPr lang="ru-RU" sz="3000" dirty="0"/>
              <a:t>Телеће месо које се ставља у промет мора да испуњава следеће услове:</a:t>
            </a:r>
          </a:p>
          <a:p>
            <a:r>
              <a:rPr lang="ru-RU" sz="3000" dirty="0"/>
              <a:t>1) да је мишићно ткиво светлоружичасте до ружичасте боје;</a:t>
            </a:r>
            <a:br>
              <a:rPr lang="ru-RU" sz="3000" dirty="0"/>
            </a:br>
            <a:r>
              <a:rPr lang="ru-RU" sz="3000" dirty="0"/>
              <a:t>2) да је нежне грађе и да су изглед и конзистенција карактеристични за телеће месо;</a:t>
            </a:r>
            <a:br>
              <a:rPr lang="ru-RU" sz="3000" dirty="0"/>
            </a:br>
            <a:r>
              <a:rPr lang="ru-RU" sz="3000" dirty="0"/>
              <a:t>3) да је масно ткиво беле или крембеле боје и чврсте конзистенције и да су бубрези бар делимично прекривени масним ткивом.</a:t>
            </a:r>
          </a:p>
          <a:p>
            <a:endParaRPr lang="sr-Latn-RS" sz="3000" dirty="0"/>
          </a:p>
        </p:txBody>
      </p:sp>
    </p:spTree>
    <p:extLst>
      <p:ext uri="{BB962C8B-B14F-4D97-AF65-F5344CB8AC3E}">
        <p14:creationId xmlns:p14="http://schemas.microsoft.com/office/powerpoint/2010/main" val="306987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2887-42B3-E3E4-E568-97EABAEBFAF4}"/>
              </a:ext>
            </a:extLst>
          </p:cNvPr>
          <p:cNvSpPr>
            <a:spLocks noGrp="1"/>
          </p:cNvSpPr>
          <p:nvPr>
            <p:ph type="title"/>
          </p:nvPr>
        </p:nvSpPr>
        <p:spPr/>
        <p:txBody>
          <a:bodyPr/>
          <a:lstStyle/>
          <a:p>
            <a:r>
              <a:rPr lang="sr-Cyrl-RS" dirty="0"/>
              <a:t>Категоризација телећег меса</a:t>
            </a:r>
            <a:endParaRPr lang="sr-Latn-RS" dirty="0"/>
          </a:p>
        </p:txBody>
      </p:sp>
      <p:sp>
        <p:nvSpPr>
          <p:cNvPr id="3" name="Content Placeholder 2">
            <a:extLst>
              <a:ext uri="{FF2B5EF4-FFF2-40B4-BE49-F238E27FC236}">
                <a16:creationId xmlns:a16="http://schemas.microsoft.com/office/drawing/2014/main" id="{A852623E-038F-C156-FDD7-A1523E7EB1AC}"/>
              </a:ext>
            </a:extLst>
          </p:cNvPr>
          <p:cNvSpPr>
            <a:spLocks noGrp="1"/>
          </p:cNvSpPr>
          <p:nvPr>
            <p:ph idx="1"/>
          </p:nvPr>
        </p:nvSpPr>
        <p:spPr>
          <a:xfrm>
            <a:off x="121298" y="1444063"/>
            <a:ext cx="6979297" cy="5152680"/>
          </a:xfrm>
        </p:spPr>
        <p:txBody>
          <a:bodyPr>
            <a:noAutofit/>
          </a:bodyPr>
          <a:lstStyle/>
          <a:p>
            <a:r>
              <a:rPr lang="ru-RU" sz="3000" dirty="0"/>
              <a:t>Према основним деловима трупа, полутки и четврти, телеће месо се ставља у промет као телеће месо </a:t>
            </a:r>
            <a:r>
              <a:rPr lang="sr-Latn-RS" sz="3000" dirty="0"/>
              <a:t>I</a:t>
            </a:r>
            <a:r>
              <a:rPr lang="ru-RU" sz="3000" dirty="0"/>
              <a:t> , </a:t>
            </a:r>
            <a:r>
              <a:rPr lang="sr-Latn-RS" sz="3000" dirty="0"/>
              <a:t>II</a:t>
            </a:r>
            <a:r>
              <a:rPr lang="ru-RU" sz="3000" dirty="0"/>
              <a:t> и </a:t>
            </a:r>
            <a:r>
              <a:rPr lang="sr-Latn-RS" sz="3000" dirty="0"/>
              <a:t>III</a:t>
            </a:r>
            <a:r>
              <a:rPr lang="ru-RU" sz="3000" dirty="0"/>
              <a:t> категорије.</a:t>
            </a:r>
          </a:p>
          <a:p>
            <a:r>
              <a:rPr lang="sr-Latn-RS" sz="3000" dirty="0"/>
              <a:t>I</a:t>
            </a:r>
            <a:r>
              <a:rPr lang="ru-RU" sz="3000" dirty="0"/>
              <a:t> категорија: бут без коленице, слабина са бубрегом и бубрежним лојем без делова трбушине, </a:t>
            </a:r>
          </a:p>
          <a:p>
            <a:r>
              <a:rPr lang="sr-Latn-RS" sz="3000" dirty="0"/>
              <a:t>II</a:t>
            </a:r>
            <a:r>
              <a:rPr lang="ru-RU" sz="3000" dirty="0"/>
              <a:t> категорија: леђа и плећка без подлактице, </a:t>
            </a:r>
          </a:p>
          <a:p>
            <a:r>
              <a:rPr lang="sr-Latn-RS" sz="3000" dirty="0"/>
              <a:t>III</a:t>
            </a:r>
            <a:r>
              <a:rPr lang="ru-RU" sz="3000" dirty="0"/>
              <a:t> категорија: врат, потплећка, груди, ребра, трбушина, коленица и подлактица.</a:t>
            </a:r>
          </a:p>
          <a:p>
            <a:endParaRPr lang="sr-Latn-RS" sz="3000" dirty="0"/>
          </a:p>
        </p:txBody>
      </p:sp>
      <p:pic>
        <p:nvPicPr>
          <p:cNvPr id="4" name="Google Shape;181;p7">
            <a:extLst>
              <a:ext uri="{FF2B5EF4-FFF2-40B4-BE49-F238E27FC236}">
                <a16:creationId xmlns:a16="http://schemas.microsoft.com/office/drawing/2014/main" id="{AD4B8C11-51B3-281E-B65A-20D1893CA8BC}"/>
              </a:ext>
            </a:extLst>
          </p:cNvPr>
          <p:cNvPicPr preferRelativeResize="0"/>
          <p:nvPr/>
        </p:nvPicPr>
        <p:blipFill rotWithShape="1">
          <a:blip r:embed="rId2">
            <a:alphaModFix/>
          </a:blip>
          <a:srcRect r="48905"/>
          <a:stretch/>
        </p:blipFill>
        <p:spPr>
          <a:xfrm>
            <a:off x="7034073" y="1444063"/>
            <a:ext cx="5157927" cy="4857750"/>
          </a:xfrm>
          <a:prstGeom prst="rect">
            <a:avLst/>
          </a:prstGeom>
          <a:noFill/>
          <a:ln>
            <a:noFill/>
          </a:ln>
        </p:spPr>
      </p:pic>
    </p:spTree>
    <p:extLst>
      <p:ext uri="{BB962C8B-B14F-4D97-AF65-F5344CB8AC3E}">
        <p14:creationId xmlns:p14="http://schemas.microsoft.com/office/powerpoint/2010/main" val="149446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4836-2E9A-2325-3532-C5C01E676690}"/>
              </a:ext>
            </a:extLst>
          </p:cNvPr>
          <p:cNvSpPr>
            <a:spLocks noGrp="1"/>
          </p:cNvSpPr>
          <p:nvPr>
            <p:ph type="title"/>
          </p:nvPr>
        </p:nvSpPr>
        <p:spPr>
          <a:xfrm>
            <a:off x="838200" y="365125"/>
            <a:ext cx="10515600" cy="362663"/>
          </a:xfrm>
        </p:spPr>
        <p:txBody>
          <a:bodyPr>
            <a:normAutofit fontScale="90000"/>
          </a:bodyPr>
          <a:lstStyle/>
          <a:p>
            <a:r>
              <a:rPr lang="sr-Cyrl-RS" dirty="0"/>
              <a:t>Расецање телећег меса</a:t>
            </a:r>
            <a:endParaRPr lang="sr-Latn-RS" dirty="0"/>
          </a:p>
        </p:txBody>
      </p:sp>
      <p:sp>
        <p:nvSpPr>
          <p:cNvPr id="3" name="Content Placeholder 2">
            <a:extLst>
              <a:ext uri="{FF2B5EF4-FFF2-40B4-BE49-F238E27FC236}">
                <a16:creationId xmlns:a16="http://schemas.microsoft.com/office/drawing/2014/main" id="{04BA73B7-ADED-F878-EE82-4A857F192155}"/>
              </a:ext>
            </a:extLst>
          </p:cNvPr>
          <p:cNvSpPr>
            <a:spLocks noGrp="1"/>
          </p:cNvSpPr>
          <p:nvPr>
            <p:ph idx="1"/>
          </p:nvPr>
        </p:nvSpPr>
        <p:spPr>
          <a:xfrm>
            <a:off x="0" y="895740"/>
            <a:ext cx="12192000" cy="5597136"/>
          </a:xfrm>
        </p:spPr>
        <p:txBody>
          <a:bodyPr>
            <a:noAutofit/>
          </a:bodyPr>
          <a:lstStyle/>
          <a:p>
            <a:r>
              <a:rPr lang="ru-RU" sz="3200" b="1" dirty="0">
                <a:solidFill>
                  <a:srgbClr val="FF0000"/>
                </a:solidFill>
              </a:rPr>
              <a:t>Месо бута</a:t>
            </a:r>
            <a:r>
              <a:rPr lang="ru-RU" sz="3200" dirty="0"/>
              <a:t> се одваја резом између последњег слабинског и првог крсног пршљена, а коленица се одваја у коленом зглобу.</a:t>
            </a:r>
          </a:p>
          <a:p>
            <a:r>
              <a:rPr lang="ru-RU" sz="3200" b="1" dirty="0">
                <a:solidFill>
                  <a:srgbClr val="7030A0"/>
                </a:solidFill>
              </a:rPr>
              <a:t>Месо слабине (бубрежњак) </a:t>
            </a:r>
            <a:r>
              <a:rPr lang="ru-RU" sz="3200" dirty="0"/>
              <a:t>подразумева месо дела кичменог стуба које је одвојено од леђа резом између 12. и 13. ребра а од бута – резом између последњег слабинског пршљена и првог крсног пршљена. Делови </a:t>
            </a:r>
            <a:r>
              <a:rPr lang="ru-RU" sz="3200" b="1" dirty="0">
                <a:solidFill>
                  <a:srgbClr val="7030A0"/>
                </a:solidFill>
              </a:rPr>
              <a:t>бубрежњака </a:t>
            </a:r>
            <a:r>
              <a:rPr lang="ru-RU" sz="3200" dirty="0"/>
              <a:t>су - котлети, подслабина (филе), бубрег са бубрежним лојем.</a:t>
            </a:r>
          </a:p>
          <a:p>
            <a:r>
              <a:rPr lang="ru-RU" sz="3200" dirty="0"/>
              <a:t>Трбушина се од слабина одваја резом који се изводи паралелно са кичменим стубом, тако да почиње од места које је од врхова попречних наставака слабинских пршљенова удаљено највише до њихове дужине.</a:t>
            </a:r>
          </a:p>
          <a:p>
            <a:r>
              <a:rPr lang="ru-RU" sz="3200" dirty="0"/>
              <a:t>Месо бута се ставља у промет </a:t>
            </a:r>
            <a:r>
              <a:rPr lang="ru-RU" sz="3200" b="1" dirty="0"/>
              <a:t>са или без костију</a:t>
            </a:r>
            <a:r>
              <a:rPr lang="ru-RU" sz="3200" dirty="0"/>
              <a:t>, а месо слабина – </a:t>
            </a:r>
            <a:r>
              <a:rPr lang="ru-RU" sz="3200" b="1" dirty="0"/>
              <a:t>само са костима</a:t>
            </a:r>
            <a:r>
              <a:rPr lang="ru-RU" sz="3200" dirty="0"/>
              <a:t>.</a:t>
            </a:r>
          </a:p>
        </p:txBody>
      </p:sp>
    </p:spTree>
    <p:extLst>
      <p:ext uri="{BB962C8B-B14F-4D97-AF65-F5344CB8AC3E}">
        <p14:creationId xmlns:p14="http://schemas.microsoft.com/office/powerpoint/2010/main" val="279005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6B12-384F-C56C-EB13-1FC259F944E3}"/>
              </a:ext>
            </a:extLst>
          </p:cNvPr>
          <p:cNvSpPr>
            <a:spLocks noGrp="1"/>
          </p:cNvSpPr>
          <p:nvPr>
            <p:ph type="title"/>
          </p:nvPr>
        </p:nvSpPr>
        <p:spPr>
          <a:xfrm>
            <a:off x="838200" y="365125"/>
            <a:ext cx="10515600" cy="773011"/>
          </a:xfrm>
        </p:spPr>
        <p:txBody>
          <a:bodyPr/>
          <a:lstStyle/>
          <a:p>
            <a:r>
              <a:rPr lang="sr-Cyrl-RS" dirty="0"/>
              <a:t>Расецање телећег меса</a:t>
            </a:r>
            <a:endParaRPr lang="sr-Latn-RS" dirty="0"/>
          </a:p>
        </p:txBody>
      </p:sp>
      <p:sp>
        <p:nvSpPr>
          <p:cNvPr id="3" name="Content Placeholder 2">
            <a:extLst>
              <a:ext uri="{FF2B5EF4-FFF2-40B4-BE49-F238E27FC236}">
                <a16:creationId xmlns:a16="http://schemas.microsoft.com/office/drawing/2014/main" id="{A30AD9D6-98A4-1644-C5F3-9E25DAD7F4F3}"/>
              </a:ext>
            </a:extLst>
          </p:cNvPr>
          <p:cNvSpPr>
            <a:spLocks noGrp="1"/>
          </p:cNvSpPr>
          <p:nvPr>
            <p:ph idx="1"/>
          </p:nvPr>
        </p:nvSpPr>
        <p:spPr>
          <a:xfrm>
            <a:off x="270588" y="1449422"/>
            <a:ext cx="11700588" cy="5212636"/>
          </a:xfrm>
        </p:spPr>
        <p:txBody>
          <a:bodyPr>
            <a:normAutofit/>
          </a:bodyPr>
          <a:lstStyle/>
          <a:p>
            <a:r>
              <a:rPr lang="ru-RU" sz="3200" b="1" dirty="0">
                <a:solidFill>
                  <a:srgbClr val="FF0000"/>
                </a:solidFill>
              </a:rPr>
              <a:t>Месо леђа </a:t>
            </a:r>
            <a:r>
              <a:rPr lang="ru-RU" sz="3200" dirty="0"/>
              <a:t>подразумева месо дела кичменог стуба које је од потплећке одвојено резом између 6. и 7. ребра, а од слабине – резом између 12. и 13. ребра. </a:t>
            </a:r>
          </a:p>
          <a:p>
            <a:r>
              <a:rPr lang="ru-RU" sz="3200" dirty="0"/>
              <a:t>Ребра се од леђа одвајају попречним резом на правац ребара, тако да на леђима остане највише горња трећина припадајућих ребара.</a:t>
            </a:r>
          </a:p>
          <a:p>
            <a:endParaRPr lang="sr-Latn-RS" sz="3200" dirty="0"/>
          </a:p>
        </p:txBody>
      </p:sp>
      <p:pic>
        <p:nvPicPr>
          <p:cNvPr id="5" name="Picture 4">
            <a:extLst>
              <a:ext uri="{FF2B5EF4-FFF2-40B4-BE49-F238E27FC236}">
                <a16:creationId xmlns:a16="http://schemas.microsoft.com/office/drawing/2014/main" id="{8E41F003-1A97-9511-AF5C-91EB0E715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004" y="3882396"/>
            <a:ext cx="4177087" cy="2779662"/>
          </a:xfrm>
          <a:prstGeom prst="rect">
            <a:avLst/>
          </a:prstGeom>
        </p:spPr>
      </p:pic>
      <p:pic>
        <p:nvPicPr>
          <p:cNvPr id="7" name="Picture 6">
            <a:extLst>
              <a:ext uri="{FF2B5EF4-FFF2-40B4-BE49-F238E27FC236}">
                <a16:creationId xmlns:a16="http://schemas.microsoft.com/office/drawing/2014/main" id="{BA200146-D738-8E90-3DF6-9E3904B9E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672" y="3882395"/>
            <a:ext cx="4290673" cy="2855248"/>
          </a:xfrm>
          <a:prstGeom prst="rect">
            <a:avLst/>
          </a:prstGeom>
        </p:spPr>
      </p:pic>
    </p:spTree>
    <p:extLst>
      <p:ext uri="{BB962C8B-B14F-4D97-AF65-F5344CB8AC3E}">
        <p14:creationId xmlns:p14="http://schemas.microsoft.com/office/powerpoint/2010/main" val="140319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1E75-5B20-E0AA-71A4-2B2C745D3C57}"/>
              </a:ext>
            </a:extLst>
          </p:cNvPr>
          <p:cNvSpPr>
            <a:spLocks noGrp="1"/>
          </p:cNvSpPr>
          <p:nvPr>
            <p:ph idx="1"/>
          </p:nvPr>
        </p:nvSpPr>
        <p:spPr>
          <a:xfrm>
            <a:off x="102637" y="1484671"/>
            <a:ext cx="11999167" cy="5308015"/>
          </a:xfrm>
        </p:spPr>
        <p:txBody>
          <a:bodyPr>
            <a:normAutofit/>
          </a:bodyPr>
          <a:lstStyle/>
          <a:p>
            <a:r>
              <a:rPr lang="ru-RU" sz="3000" b="1" dirty="0">
                <a:solidFill>
                  <a:srgbClr val="FF0000"/>
                </a:solidFill>
              </a:rPr>
              <a:t>Месо плећке </a:t>
            </a:r>
            <a:r>
              <a:rPr lang="ru-RU" sz="3000" dirty="0"/>
              <a:t>се одваја од потплећке и груди по природној мишићној вези. </a:t>
            </a:r>
          </a:p>
          <a:p>
            <a:r>
              <a:rPr lang="ru-RU" sz="3000" dirty="0"/>
              <a:t>Подлактица се одваја од плећке у лакатном зглобу.</a:t>
            </a:r>
          </a:p>
          <a:p>
            <a:r>
              <a:rPr lang="ru-RU" sz="3000" dirty="0"/>
              <a:t>Месо плећке се ставља у промет </a:t>
            </a:r>
            <a:r>
              <a:rPr lang="ru-RU" sz="3000" b="1" dirty="0"/>
              <a:t>са или без костију</a:t>
            </a:r>
            <a:r>
              <a:rPr lang="ru-RU" sz="3000" dirty="0"/>
              <a:t>, а месо леђа – </a:t>
            </a:r>
            <a:r>
              <a:rPr lang="ru-RU" sz="3000" b="1" dirty="0"/>
              <a:t>само са костима.</a:t>
            </a:r>
          </a:p>
          <a:p>
            <a:r>
              <a:rPr lang="ru-RU" sz="3000" dirty="0"/>
              <a:t>Потплећка се од врата одваја резом између последњег вратног и првог леђног пршљена.</a:t>
            </a:r>
          </a:p>
          <a:p>
            <a:r>
              <a:rPr lang="ru-RU" sz="3000" dirty="0"/>
              <a:t>Груди се од потплећке одвајају попречним резом на правац ребара, тако да на грудима остају само крајеви првих шест ребара.</a:t>
            </a:r>
          </a:p>
          <a:p>
            <a:r>
              <a:rPr lang="ru-RU" sz="3000" dirty="0"/>
              <a:t>Месо врата, подлактице, коленице и трбушине ставља се у промет </a:t>
            </a:r>
            <a:r>
              <a:rPr lang="ru-RU" sz="3000" b="1" dirty="0"/>
              <a:t>са или без костију</a:t>
            </a:r>
            <a:r>
              <a:rPr lang="ru-RU" sz="3000" dirty="0"/>
              <a:t>, а месо потплећке, груди и ребара – само са костима.</a:t>
            </a:r>
          </a:p>
          <a:p>
            <a:endParaRPr lang="sr-Latn-RS" sz="3000" dirty="0"/>
          </a:p>
        </p:txBody>
      </p:sp>
      <p:sp>
        <p:nvSpPr>
          <p:cNvPr id="4" name="Title 1">
            <a:extLst>
              <a:ext uri="{FF2B5EF4-FFF2-40B4-BE49-F238E27FC236}">
                <a16:creationId xmlns:a16="http://schemas.microsoft.com/office/drawing/2014/main" id="{1960D73C-C3BA-DE93-9E54-105EF7A5E67D}"/>
              </a:ext>
            </a:extLst>
          </p:cNvPr>
          <p:cNvSpPr>
            <a:spLocks noGrp="1"/>
          </p:cNvSpPr>
          <p:nvPr>
            <p:ph type="title"/>
          </p:nvPr>
        </p:nvSpPr>
        <p:spPr>
          <a:xfrm>
            <a:off x="838200" y="365126"/>
            <a:ext cx="10515600" cy="814746"/>
          </a:xfrm>
        </p:spPr>
        <p:txBody>
          <a:bodyPr/>
          <a:lstStyle/>
          <a:p>
            <a:r>
              <a:rPr lang="sr-Cyrl-RS" dirty="0"/>
              <a:t>Расецање телећег меса</a:t>
            </a:r>
            <a:endParaRPr lang="sr-Latn-RS" dirty="0"/>
          </a:p>
        </p:txBody>
      </p:sp>
    </p:spTree>
    <p:extLst>
      <p:ext uri="{BB962C8B-B14F-4D97-AF65-F5344CB8AC3E}">
        <p14:creationId xmlns:p14="http://schemas.microsoft.com/office/powerpoint/2010/main" val="111555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F395-DBBF-CDF4-5F05-5029C3D20F28}"/>
              </a:ext>
            </a:extLst>
          </p:cNvPr>
          <p:cNvSpPr>
            <a:spLocks noGrp="1"/>
          </p:cNvSpPr>
          <p:nvPr>
            <p:ph type="title"/>
          </p:nvPr>
        </p:nvSpPr>
        <p:spPr>
          <a:xfrm>
            <a:off x="716902" y="430440"/>
            <a:ext cx="10515600" cy="1325563"/>
          </a:xfrm>
        </p:spPr>
        <p:txBody>
          <a:bodyPr/>
          <a:lstStyle/>
          <a:p>
            <a:r>
              <a:rPr lang="ru-RU" dirty="0"/>
              <a:t>Гастрономско обликовање телећег меса </a:t>
            </a:r>
            <a:endParaRPr lang="sr-Latn-RS" dirty="0"/>
          </a:p>
        </p:txBody>
      </p:sp>
      <p:pic>
        <p:nvPicPr>
          <p:cNvPr id="6" name="Google Shape;211;p12">
            <a:extLst>
              <a:ext uri="{FF2B5EF4-FFF2-40B4-BE49-F238E27FC236}">
                <a16:creationId xmlns:a16="http://schemas.microsoft.com/office/drawing/2014/main" id="{1EE60F38-063C-CDB1-FD9B-DE0B858FB7D2}"/>
              </a:ext>
            </a:extLst>
          </p:cNvPr>
          <p:cNvPicPr preferRelativeResize="0"/>
          <p:nvPr/>
        </p:nvPicPr>
        <p:blipFill rotWithShape="1">
          <a:blip r:embed="rId2">
            <a:alphaModFix/>
          </a:blip>
          <a:srcRect/>
          <a:stretch/>
        </p:blipFill>
        <p:spPr>
          <a:xfrm>
            <a:off x="7175242" y="3429000"/>
            <a:ext cx="5016758" cy="3363685"/>
          </a:xfrm>
          <a:prstGeom prst="rect">
            <a:avLst/>
          </a:prstGeom>
          <a:noFill/>
          <a:ln>
            <a:noFill/>
          </a:ln>
        </p:spPr>
      </p:pic>
      <p:sp>
        <p:nvSpPr>
          <p:cNvPr id="3" name="Content Placeholder 2">
            <a:extLst>
              <a:ext uri="{FF2B5EF4-FFF2-40B4-BE49-F238E27FC236}">
                <a16:creationId xmlns:a16="http://schemas.microsoft.com/office/drawing/2014/main" id="{D107B93D-E1A4-6B76-4797-C379A902438A}"/>
              </a:ext>
            </a:extLst>
          </p:cNvPr>
          <p:cNvSpPr>
            <a:spLocks noGrp="1"/>
          </p:cNvSpPr>
          <p:nvPr>
            <p:ph idx="1"/>
          </p:nvPr>
        </p:nvSpPr>
        <p:spPr>
          <a:xfrm>
            <a:off x="307909" y="1632857"/>
            <a:ext cx="11318033" cy="5057192"/>
          </a:xfrm>
        </p:spPr>
        <p:txBody>
          <a:bodyPr>
            <a:normAutofit/>
          </a:bodyPr>
          <a:lstStyle/>
          <a:p>
            <a:r>
              <a:rPr lang="sr-Cyrl-RS" b="1" dirty="0">
                <a:solidFill>
                  <a:srgbClr val="FF0000"/>
                </a:solidFill>
              </a:rPr>
              <a:t>Бут</a:t>
            </a:r>
            <a:r>
              <a:rPr lang="sr-Cyrl-RS" b="1" dirty="0"/>
              <a:t>:</a:t>
            </a:r>
          </a:p>
          <a:p>
            <a:r>
              <a:rPr lang="sr-Cyrl-RS" dirty="0"/>
              <a:t>Поред филеа и котлета најквалитетнији, погодан за пржење, динстање, печење</a:t>
            </a:r>
          </a:p>
          <a:p>
            <a:r>
              <a:rPr lang="sr-Cyrl-RS" dirty="0"/>
              <a:t>Састоји се од:</a:t>
            </a:r>
          </a:p>
          <a:p>
            <a:r>
              <a:rPr lang="sr-Cyrl-RS" dirty="0"/>
              <a:t>Фриканда (динстање, роладе), </a:t>
            </a:r>
          </a:p>
          <a:p>
            <a:r>
              <a:rPr lang="sr-Cyrl-RS" dirty="0"/>
              <a:t>Шола (печење у комаду, шницле, печење на роштиљу), </a:t>
            </a:r>
          </a:p>
          <a:p>
            <a:r>
              <a:rPr lang="sr-Cyrl-RS" dirty="0"/>
              <a:t>Велике руже (печење у комаду, шницле), </a:t>
            </a:r>
          </a:p>
          <a:p>
            <a:r>
              <a:rPr lang="sr-Cyrl-RS" dirty="0"/>
              <a:t>Мале руже (шницле),</a:t>
            </a:r>
          </a:p>
          <a:p>
            <a:r>
              <a:rPr lang="sr-Cyrl-RS" dirty="0"/>
              <a:t>Коленице (динстање и кување).</a:t>
            </a:r>
            <a:endParaRPr lang="sr-Latn-RS" dirty="0"/>
          </a:p>
        </p:txBody>
      </p:sp>
    </p:spTree>
    <p:extLst>
      <p:ext uri="{BB962C8B-B14F-4D97-AF65-F5344CB8AC3E}">
        <p14:creationId xmlns:p14="http://schemas.microsoft.com/office/powerpoint/2010/main" val="16041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233724-4B03-ED4E-4359-D18BF7F13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283" y="3275044"/>
            <a:ext cx="5199211" cy="3447303"/>
          </a:xfrm>
          <a:prstGeom prst="rect">
            <a:avLst/>
          </a:prstGeom>
        </p:spPr>
      </p:pic>
      <p:sp>
        <p:nvSpPr>
          <p:cNvPr id="3" name="Content Placeholder 2">
            <a:extLst>
              <a:ext uri="{FF2B5EF4-FFF2-40B4-BE49-F238E27FC236}">
                <a16:creationId xmlns:a16="http://schemas.microsoft.com/office/drawing/2014/main" id="{1F55B272-1D75-6EC2-5B48-FDB6CF01B985}"/>
              </a:ext>
            </a:extLst>
          </p:cNvPr>
          <p:cNvSpPr>
            <a:spLocks noGrp="1"/>
          </p:cNvSpPr>
          <p:nvPr>
            <p:ph idx="1"/>
          </p:nvPr>
        </p:nvSpPr>
        <p:spPr>
          <a:xfrm>
            <a:off x="111506" y="1825624"/>
            <a:ext cx="11075897" cy="4761787"/>
          </a:xfrm>
        </p:spPr>
        <p:txBody>
          <a:bodyPr>
            <a:normAutofit/>
          </a:bodyPr>
          <a:lstStyle/>
          <a:p>
            <a:r>
              <a:rPr lang="sr-Cyrl-RS" sz="3200" dirty="0"/>
              <a:t>Плећка:</a:t>
            </a:r>
          </a:p>
          <a:p>
            <a:r>
              <a:rPr lang="sr-Cyrl-RS" sz="3200" dirty="0"/>
              <a:t>Подлактица – рибић (динстање, кување, паприкаши, сотеи),</a:t>
            </a:r>
          </a:p>
          <a:p>
            <a:r>
              <a:rPr lang="sr-Cyrl-RS" sz="3200" dirty="0"/>
              <a:t>Паприкаши, пилави, рагу, ...</a:t>
            </a:r>
          </a:p>
          <a:p>
            <a:endParaRPr lang="sr-Cyrl-RS" sz="3200" dirty="0"/>
          </a:p>
          <a:p>
            <a:r>
              <a:rPr lang="sr-Cyrl-RS" sz="3200" dirty="0"/>
              <a:t>Врат: </a:t>
            </a:r>
          </a:p>
          <a:p>
            <a:r>
              <a:rPr lang="sr-Cyrl-RS" sz="3200" dirty="0"/>
              <a:t>Печења, ђувечи, месне масе, роловање.</a:t>
            </a:r>
            <a:endParaRPr lang="sr-Latn-RS" sz="3200" dirty="0"/>
          </a:p>
        </p:txBody>
      </p:sp>
      <p:sp>
        <p:nvSpPr>
          <p:cNvPr id="4" name="Title 1">
            <a:extLst>
              <a:ext uri="{FF2B5EF4-FFF2-40B4-BE49-F238E27FC236}">
                <a16:creationId xmlns:a16="http://schemas.microsoft.com/office/drawing/2014/main" id="{04E0131C-68BC-4A04-D034-56E8E60D2204}"/>
              </a:ext>
            </a:extLst>
          </p:cNvPr>
          <p:cNvSpPr>
            <a:spLocks noGrp="1"/>
          </p:cNvSpPr>
          <p:nvPr>
            <p:ph type="title"/>
          </p:nvPr>
        </p:nvSpPr>
        <p:spPr>
          <a:xfrm>
            <a:off x="838200" y="365125"/>
            <a:ext cx="10515600" cy="1325563"/>
          </a:xfrm>
        </p:spPr>
        <p:txBody>
          <a:bodyPr/>
          <a:lstStyle/>
          <a:p>
            <a:r>
              <a:rPr lang="ru-RU" dirty="0"/>
              <a:t>Гастрономско обликовање телећег меса </a:t>
            </a:r>
            <a:endParaRPr lang="sr-Latn-RS" dirty="0"/>
          </a:p>
        </p:txBody>
      </p:sp>
    </p:spTree>
    <p:extLst>
      <p:ext uri="{BB962C8B-B14F-4D97-AF65-F5344CB8AC3E}">
        <p14:creationId xmlns:p14="http://schemas.microsoft.com/office/powerpoint/2010/main" val="252756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07A988-0CF1-8FEC-CCB2-FC000A30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166" y="1027906"/>
            <a:ext cx="4251519" cy="26835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itle 1">
            <a:extLst>
              <a:ext uri="{FF2B5EF4-FFF2-40B4-BE49-F238E27FC236}">
                <a16:creationId xmlns:a16="http://schemas.microsoft.com/office/drawing/2014/main" id="{2DB6A6D1-FAC2-37D7-0163-2E166C5A6DA8}"/>
              </a:ext>
            </a:extLst>
          </p:cNvPr>
          <p:cNvSpPr>
            <a:spLocks noGrp="1"/>
          </p:cNvSpPr>
          <p:nvPr>
            <p:ph type="title"/>
          </p:nvPr>
        </p:nvSpPr>
        <p:spPr/>
        <p:txBody>
          <a:bodyPr/>
          <a:lstStyle/>
          <a:p>
            <a:r>
              <a:rPr lang="ru-RU" dirty="0"/>
              <a:t>Месо</a:t>
            </a:r>
            <a:endParaRPr lang="sr-Latn-RS" dirty="0"/>
          </a:p>
        </p:txBody>
      </p:sp>
      <p:sp>
        <p:nvSpPr>
          <p:cNvPr id="3" name="Content Placeholder 2">
            <a:extLst>
              <a:ext uri="{FF2B5EF4-FFF2-40B4-BE49-F238E27FC236}">
                <a16:creationId xmlns:a16="http://schemas.microsoft.com/office/drawing/2014/main" id="{817BCA6C-51E1-29C8-BAE9-A14C5B28F8A2}"/>
              </a:ext>
            </a:extLst>
          </p:cNvPr>
          <p:cNvSpPr>
            <a:spLocks noGrp="1"/>
          </p:cNvSpPr>
          <p:nvPr>
            <p:ph idx="1"/>
          </p:nvPr>
        </p:nvSpPr>
        <p:spPr>
          <a:xfrm>
            <a:off x="65315" y="1399592"/>
            <a:ext cx="8266922" cy="5374432"/>
          </a:xfrm>
        </p:spPr>
        <p:txBody>
          <a:bodyPr>
            <a:normAutofit/>
          </a:bodyPr>
          <a:lstStyle/>
          <a:p>
            <a:r>
              <a:rPr lang="ru-RU" dirty="0"/>
              <a:t>Под појмом месо подразумевају се скелетни попречно-пругасти мишићи добијени клањем животиња.</a:t>
            </a:r>
          </a:p>
          <a:p>
            <a:r>
              <a:rPr lang="ru-RU" dirty="0"/>
              <a:t> У смислу животне намирнице, месо је део трупа са ураслим костима, везивним и масним ткивом, лимфним чворовима и крвним судовима. </a:t>
            </a:r>
          </a:p>
          <a:p>
            <a:r>
              <a:rPr lang="ru-RU" dirty="0"/>
              <a:t>Под јестивим деловима подразумевају се и изнутрице, као што су плућа, јетра, срце, слезина, желудац, бубрези, мозак, доњи делови ногу, делови дигестивног тракта, као и масна ткива главе.</a:t>
            </a:r>
            <a:endParaRPr lang="sr-Latn-RS" dirty="0"/>
          </a:p>
        </p:txBody>
      </p:sp>
      <p:pic>
        <p:nvPicPr>
          <p:cNvPr id="7" name="Picture 6">
            <a:extLst>
              <a:ext uri="{FF2B5EF4-FFF2-40B4-BE49-F238E27FC236}">
                <a16:creationId xmlns:a16="http://schemas.microsoft.com/office/drawing/2014/main" id="{4BF118A2-89E9-0842-1519-E8639F3C5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3939036"/>
            <a:ext cx="3684037" cy="24515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3053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5;p18">
            <a:extLst>
              <a:ext uri="{FF2B5EF4-FFF2-40B4-BE49-F238E27FC236}">
                <a16:creationId xmlns:a16="http://schemas.microsoft.com/office/drawing/2014/main" id="{81E600CC-23E9-7FA7-54F8-AAEF7D5FCFC3}"/>
              </a:ext>
            </a:extLst>
          </p:cNvPr>
          <p:cNvPicPr preferRelativeResize="0"/>
          <p:nvPr/>
        </p:nvPicPr>
        <p:blipFill rotWithShape="1">
          <a:blip r:embed="rId2">
            <a:alphaModFix/>
          </a:blip>
          <a:srcRect/>
          <a:stretch/>
        </p:blipFill>
        <p:spPr>
          <a:xfrm>
            <a:off x="7119257" y="2078163"/>
            <a:ext cx="4935894" cy="3688155"/>
          </a:xfrm>
          <a:prstGeom prst="rect">
            <a:avLst/>
          </a:prstGeom>
          <a:noFill/>
          <a:ln>
            <a:noFill/>
          </a:ln>
        </p:spPr>
      </p:pic>
      <p:sp>
        <p:nvSpPr>
          <p:cNvPr id="3" name="Content Placeholder 2">
            <a:extLst>
              <a:ext uri="{FF2B5EF4-FFF2-40B4-BE49-F238E27FC236}">
                <a16:creationId xmlns:a16="http://schemas.microsoft.com/office/drawing/2014/main" id="{F0460621-B097-49BF-835E-4B3820355FDA}"/>
              </a:ext>
            </a:extLst>
          </p:cNvPr>
          <p:cNvSpPr>
            <a:spLocks noGrp="1"/>
          </p:cNvSpPr>
          <p:nvPr>
            <p:ph idx="1"/>
          </p:nvPr>
        </p:nvSpPr>
        <p:spPr>
          <a:xfrm>
            <a:off x="361562" y="1296956"/>
            <a:ext cx="10961914" cy="4814596"/>
          </a:xfrm>
        </p:spPr>
        <p:txBody>
          <a:bodyPr>
            <a:noAutofit/>
          </a:bodyPr>
          <a:lstStyle/>
          <a:p>
            <a:r>
              <a:rPr lang="ru-RU" b="1" dirty="0"/>
              <a:t>Бубрежњак - слабина</a:t>
            </a:r>
            <a:r>
              <a:rPr lang="ru-RU" dirty="0"/>
              <a:t>:</a:t>
            </a:r>
          </a:p>
          <a:p>
            <a:r>
              <a:rPr lang="ru-RU" dirty="0"/>
              <a:t>Може се сећи са костима у облику котлета,</a:t>
            </a:r>
          </a:p>
          <a:p>
            <a:r>
              <a:rPr lang="ru-RU" dirty="0"/>
              <a:t>Печења ролована, </a:t>
            </a:r>
          </a:p>
          <a:p>
            <a:r>
              <a:rPr lang="ru-RU" b="1" dirty="0"/>
              <a:t>Филе</a:t>
            </a:r>
            <a:r>
              <a:rPr lang="ru-RU" dirty="0"/>
              <a:t> одвојен, медаљони</a:t>
            </a:r>
          </a:p>
          <a:p>
            <a:r>
              <a:rPr lang="ru-RU" b="1" dirty="0"/>
              <a:t>Котлети</a:t>
            </a:r>
            <a:r>
              <a:rPr lang="ru-RU" dirty="0"/>
              <a:t>: </a:t>
            </a:r>
          </a:p>
          <a:p>
            <a:r>
              <a:rPr lang="ru-RU" dirty="0"/>
              <a:t>Пржени-гриловани, панирани</a:t>
            </a:r>
          </a:p>
          <a:p>
            <a:r>
              <a:rPr lang="ru-RU" b="1" dirty="0"/>
              <a:t>Груди</a:t>
            </a:r>
            <a:r>
              <a:rPr lang="ru-RU" dirty="0"/>
              <a:t>:</a:t>
            </a:r>
          </a:p>
          <a:p>
            <a:r>
              <a:rPr lang="ru-RU" dirty="0"/>
              <a:t>За динстање и припрему рагуа</a:t>
            </a:r>
          </a:p>
          <a:p>
            <a:r>
              <a:rPr lang="ru-RU" b="1" dirty="0"/>
              <a:t>Трбушина</a:t>
            </a:r>
            <a:r>
              <a:rPr lang="ru-RU" dirty="0"/>
              <a:t>:</a:t>
            </a:r>
          </a:p>
          <a:p>
            <a:r>
              <a:rPr lang="ru-RU" dirty="0"/>
              <a:t>Роловање, пуњење, припрема кобасица, рагуи.</a:t>
            </a:r>
            <a:endParaRPr lang="sr-Latn-RS" dirty="0"/>
          </a:p>
        </p:txBody>
      </p:sp>
      <p:sp>
        <p:nvSpPr>
          <p:cNvPr id="4" name="Title 1">
            <a:extLst>
              <a:ext uri="{FF2B5EF4-FFF2-40B4-BE49-F238E27FC236}">
                <a16:creationId xmlns:a16="http://schemas.microsoft.com/office/drawing/2014/main" id="{1E366C6D-A42C-2600-6E2C-0106B97C4062}"/>
              </a:ext>
            </a:extLst>
          </p:cNvPr>
          <p:cNvSpPr>
            <a:spLocks noGrp="1"/>
          </p:cNvSpPr>
          <p:nvPr>
            <p:ph type="title"/>
          </p:nvPr>
        </p:nvSpPr>
        <p:spPr>
          <a:xfrm>
            <a:off x="745671" y="71465"/>
            <a:ext cx="10515600" cy="1325563"/>
          </a:xfrm>
        </p:spPr>
        <p:txBody>
          <a:bodyPr/>
          <a:lstStyle/>
          <a:p>
            <a:r>
              <a:rPr lang="ru-RU" dirty="0"/>
              <a:t>Гастрономско обликовање телећег меса </a:t>
            </a:r>
            <a:endParaRPr lang="sr-Latn-RS" dirty="0"/>
          </a:p>
        </p:txBody>
      </p:sp>
    </p:spTree>
    <p:extLst>
      <p:ext uri="{BB962C8B-B14F-4D97-AF65-F5344CB8AC3E}">
        <p14:creationId xmlns:p14="http://schemas.microsoft.com/office/powerpoint/2010/main" val="214549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65F2-342D-614C-8CB9-6854E067A1C2}"/>
              </a:ext>
            </a:extLst>
          </p:cNvPr>
          <p:cNvSpPr>
            <a:spLocks noGrp="1"/>
          </p:cNvSpPr>
          <p:nvPr>
            <p:ph type="title"/>
          </p:nvPr>
        </p:nvSpPr>
        <p:spPr>
          <a:xfrm>
            <a:off x="838200" y="365125"/>
            <a:ext cx="10515600" cy="670573"/>
          </a:xfrm>
        </p:spPr>
        <p:txBody>
          <a:bodyPr>
            <a:normAutofit fontScale="90000"/>
          </a:bodyPr>
          <a:lstStyle/>
          <a:p>
            <a:r>
              <a:rPr lang="sr-Cyrl-RS" dirty="0"/>
              <a:t>Јела од телећег меса</a:t>
            </a:r>
            <a:endParaRPr lang="sr-Latn-RS" dirty="0"/>
          </a:p>
        </p:txBody>
      </p:sp>
      <p:sp>
        <p:nvSpPr>
          <p:cNvPr id="3" name="Content Placeholder 2">
            <a:extLst>
              <a:ext uri="{FF2B5EF4-FFF2-40B4-BE49-F238E27FC236}">
                <a16:creationId xmlns:a16="http://schemas.microsoft.com/office/drawing/2014/main" id="{33D0A8A0-47F5-CF86-D910-23DB9F0B94FA}"/>
              </a:ext>
            </a:extLst>
          </p:cNvPr>
          <p:cNvSpPr>
            <a:spLocks noGrp="1"/>
          </p:cNvSpPr>
          <p:nvPr>
            <p:ph idx="1"/>
          </p:nvPr>
        </p:nvSpPr>
        <p:spPr>
          <a:xfrm>
            <a:off x="211928" y="963561"/>
            <a:ext cx="11141872" cy="5810463"/>
          </a:xfrm>
        </p:spPr>
        <p:txBody>
          <a:bodyPr>
            <a:noAutofit/>
          </a:bodyPr>
          <a:lstStyle/>
          <a:p>
            <a:r>
              <a:rPr lang="sr-Cyrl-RS" dirty="0"/>
              <a:t>Хладан фрикандо,</a:t>
            </a:r>
          </a:p>
          <a:p>
            <a:r>
              <a:rPr lang="sr-Cyrl-RS" dirty="0"/>
              <a:t>Телећи језик, </a:t>
            </a:r>
          </a:p>
          <a:p>
            <a:r>
              <a:rPr lang="sr-Cyrl-RS" dirty="0"/>
              <a:t>Рагу чорба од телећег меса, </a:t>
            </a:r>
          </a:p>
          <a:p>
            <a:r>
              <a:rPr lang="sr-Cyrl-RS" dirty="0"/>
              <a:t>Чорба од телећег меса на српски начин,</a:t>
            </a:r>
          </a:p>
          <a:p>
            <a:r>
              <a:rPr lang="sr-Cyrl-RS" dirty="0"/>
              <a:t>Крокети од телећег меса, </a:t>
            </a:r>
          </a:p>
          <a:p>
            <a:r>
              <a:rPr lang="sr-Cyrl-RS" dirty="0"/>
              <a:t>Пилави, </a:t>
            </a:r>
          </a:p>
          <a:p>
            <a:r>
              <a:rPr lang="sr-Cyrl-RS" dirty="0"/>
              <a:t>Перкелти, Паприкаши, </a:t>
            </a:r>
          </a:p>
          <a:p>
            <a:r>
              <a:rPr lang="sr-Cyrl-RS" dirty="0"/>
              <a:t>Ајмокац, </a:t>
            </a:r>
          </a:p>
          <a:p>
            <a:r>
              <a:rPr lang="sr-Cyrl-RS" dirty="0"/>
              <a:t>Соте, Печења, </a:t>
            </a:r>
          </a:p>
          <a:p>
            <a:r>
              <a:rPr lang="sr-Cyrl-RS" dirty="0"/>
              <a:t>Шницле (натур, париска, бечка, парма),</a:t>
            </a:r>
          </a:p>
          <a:p>
            <a:r>
              <a:rPr lang="sr-Cyrl-RS" dirty="0"/>
              <a:t>Телећи котлети </a:t>
            </a:r>
            <a:endParaRPr lang="sr-Latn-RS" dirty="0"/>
          </a:p>
        </p:txBody>
      </p:sp>
      <p:pic>
        <p:nvPicPr>
          <p:cNvPr id="4" name="Google Shape;214;p12">
            <a:extLst>
              <a:ext uri="{FF2B5EF4-FFF2-40B4-BE49-F238E27FC236}">
                <a16:creationId xmlns:a16="http://schemas.microsoft.com/office/drawing/2014/main" id="{00FBE934-EE09-F8CD-8604-8711C7ECD30D}"/>
              </a:ext>
            </a:extLst>
          </p:cNvPr>
          <p:cNvPicPr preferRelativeResize="0"/>
          <p:nvPr/>
        </p:nvPicPr>
        <p:blipFill rotWithShape="1">
          <a:blip r:embed="rId2">
            <a:alphaModFix/>
          </a:blip>
          <a:srcRect/>
          <a:stretch/>
        </p:blipFill>
        <p:spPr>
          <a:xfrm>
            <a:off x="7660433" y="1035698"/>
            <a:ext cx="4319639" cy="2621901"/>
          </a:xfrm>
          <a:prstGeom prst="rect">
            <a:avLst/>
          </a:prstGeom>
          <a:noFill/>
          <a:ln>
            <a:noFill/>
          </a:ln>
        </p:spPr>
      </p:pic>
      <p:pic>
        <p:nvPicPr>
          <p:cNvPr id="5" name="Google Shape;213;p12">
            <a:extLst>
              <a:ext uri="{FF2B5EF4-FFF2-40B4-BE49-F238E27FC236}">
                <a16:creationId xmlns:a16="http://schemas.microsoft.com/office/drawing/2014/main" id="{5B1EB531-EE38-FE1A-C521-BB3D44F06195}"/>
              </a:ext>
            </a:extLst>
          </p:cNvPr>
          <p:cNvPicPr preferRelativeResize="0"/>
          <p:nvPr/>
        </p:nvPicPr>
        <p:blipFill rotWithShape="1">
          <a:blip r:embed="rId3">
            <a:alphaModFix/>
          </a:blip>
          <a:srcRect/>
          <a:stretch/>
        </p:blipFill>
        <p:spPr>
          <a:xfrm>
            <a:off x="8332237" y="3657599"/>
            <a:ext cx="3184729" cy="3023514"/>
          </a:xfrm>
          <a:prstGeom prst="rect">
            <a:avLst/>
          </a:prstGeom>
          <a:noFill/>
          <a:ln>
            <a:noFill/>
          </a:ln>
        </p:spPr>
      </p:pic>
      <p:pic>
        <p:nvPicPr>
          <p:cNvPr id="6" name="Google Shape;211;p12">
            <a:extLst>
              <a:ext uri="{FF2B5EF4-FFF2-40B4-BE49-F238E27FC236}">
                <a16:creationId xmlns:a16="http://schemas.microsoft.com/office/drawing/2014/main" id="{3F5823A2-5B44-6B70-92D5-BB42402C5A53}"/>
              </a:ext>
            </a:extLst>
          </p:cNvPr>
          <p:cNvPicPr preferRelativeResize="0"/>
          <p:nvPr/>
        </p:nvPicPr>
        <p:blipFill rotWithShape="1">
          <a:blip r:embed="rId4">
            <a:alphaModFix/>
          </a:blip>
          <a:srcRect/>
          <a:stretch/>
        </p:blipFill>
        <p:spPr>
          <a:xfrm>
            <a:off x="5291847" y="3236805"/>
            <a:ext cx="3040390" cy="2182734"/>
          </a:xfrm>
          <a:prstGeom prst="rect">
            <a:avLst/>
          </a:prstGeom>
          <a:noFill/>
          <a:ln>
            <a:noFill/>
          </a:ln>
        </p:spPr>
      </p:pic>
    </p:spTree>
    <p:extLst>
      <p:ext uri="{BB962C8B-B14F-4D97-AF65-F5344CB8AC3E}">
        <p14:creationId xmlns:p14="http://schemas.microsoft.com/office/powerpoint/2010/main" val="388830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FDA5-7524-E447-9EA3-0383DFEADB5E}"/>
              </a:ext>
            </a:extLst>
          </p:cNvPr>
          <p:cNvSpPr>
            <a:spLocks noGrp="1"/>
          </p:cNvSpPr>
          <p:nvPr>
            <p:ph type="title"/>
          </p:nvPr>
        </p:nvSpPr>
        <p:spPr>
          <a:xfrm>
            <a:off x="838199" y="365125"/>
            <a:ext cx="10675775" cy="1325563"/>
          </a:xfrm>
          <a:solidFill>
            <a:schemeClr val="accent4">
              <a:lumMod val="20000"/>
              <a:lumOff val="80000"/>
            </a:schemeClr>
          </a:solidFill>
        </p:spPr>
        <p:txBody>
          <a:bodyPr/>
          <a:lstStyle/>
          <a:p>
            <a:pPr algn="ctr"/>
            <a:r>
              <a:rPr lang="ru-RU" dirty="0"/>
              <a:t>Јунеће месо</a:t>
            </a:r>
            <a:endParaRPr lang="sr-Latn-RS" dirty="0"/>
          </a:p>
        </p:txBody>
      </p:sp>
      <p:sp>
        <p:nvSpPr>
          <p:cNvPr id="3" name="Content Placeholder 2">
            <a:extLst>
              <a:ext uri="{FF2B5EF4-FFF2-40B4-BE49-F238E27FC236}">
                <a16:creationId xmlns:a16="http://schemas.microsoft.com/office/drawing/2014/main" id="{07EB0561-3755-99A0-7882-417108628FE7}"/>
              </a:ext>
            </a:extLst>
          </p:cNvPr>
          <p:cNvSpPr>
            <a:spLocks noGrp="1"/>
          </p:cNvSpPr>
          <p:nvPr>
            <p:ph idx="1"/>
          </p:nvPr>
        </p:nvSpPr>
        <p:spPr>
          <a:xfrm>
            <a:off x="838200" y="1511559"/>
            <a:ext cx="10675776" cy="5141168"/>
          </a:xfrm>
          <a:solidFill>
            <a:srgbClr val="FFCCFF"/>
          </a:solidFill>
        </p:spPr>
        <p:txBody>
          <a:bodyPr>
            <a:normAutofit/>
          </a:bodyPr>
          <a:lstStyle/>
          <a:p>
            <a:r>
              <a:rPr lang="ru-RU" sz="3200" dirty="0"/>
              <a:t>Подразумева месо добивено клањем јунади, и то некастрираних мушких грла старости од 6 до 18 месеци и јуница и кастрираних мушких грла старости од 6 до 30 месеци. </a:t>
            </a:r>
          </a:p>
          <a:p>
            <a:r>
              <a:rPr lang="ru-RU" sz="3200" dirty="0"/>
              <a:t>Тежина трупа (без коже, главе, доњих делова ногу, унутрашњих органа, бубрежног лоја и репа), мора да износи најмање 100 кг.</a:t>
            </a:r>
          </a:p>
          <a:p>
            <a:endParaRPr lang="sr-Latn-RS" sz="3200" dirty="0"/>
          </a:p>
        </p:txBody>
      </p:sp>
    </p:spTree>
    <p:extLst>
      <p:ext uri="{BB962C8B-B14F-4D97-AF65-F5344CB8AC3E}">
        <p14:creationId xmlns:p14="http://schemas.microsoft.com/office/powerpoint/2010/main" val="40329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B5EB-66E8-BDBB-407C-00050DC7D8D8}"/>
              </a:ext>
            </a:extLst>
          </p:cNvPr>
          <p:cNvSpPr>
            <a:spLocks noGrp="1"/>
          </p:cNvSpPr>
          <p:nvPr>
            <p:ph type="title"/>
          </p:nvPr>
        </p:nvSpPr>
        <p:spPr/>
        <p:txBody>
          <a:bodyPr/>
          <a:lstStyle/>
          <a:p>
            <a:r>
              <a:rPr lang="ru-RU" dirty="0"/>
              <a:t>Јунеће месо</a:t>
            </a:r>
            <a:endParaRPr lang="sr-Latn-RS" dirty="0"/>
          </a:p>
        </p:txBody>
      </p:sp>
      <p:sp>
        <p:nvSpPr>
          <p:cNvPr id="3" name="Content Placeholder 2">
            <a:extLst>
              <a:ext uri="{FF2B5EF4-FFF2-40B4-BE49-F238E27FC236}">
                <a16:creationId xmlns:a16="http://schemas.microsoft.com/office/drawing/2014/main" id="{484F530D-13F2-3462-77D3-5F09FDEA1B68}"/>
              </a:ext>
            </a:extLst>
          </p:cNvPr>
          <p:cNvSpPr>
            <a:spLocks noGrp="1"/>
          </p:cNvSpPr>
          <p:nvPr>
            <p:ph idx="1"/>
          </p:nvPr>
        </p:nvSpPr>
        <p:spPr>
          <a:xfrm>
            <a:off x="214603" y="1604866"/>
            <a:ext cx="11290041" cy="5103844"/>
          </a:xfrm>
        </p:spPr>
        <p:txBody>
          <a:bodyPr>
            <a:normAutofit/>
          </a:bodyPr>
          <a:lstStyle/>
          <a:p>
            <a:r>
              <a:rPr lang="ru-RU" sz="3200" dirty="0"/>
              <a:t>У промету мора да испуњава следеће услове:</a:t>
            </a:r>
          </a:p>
          <a:p>
            <a:r>
              <a:rPr lang="ru-RU" sz="3200" dirty="0"/>
              <a:t>1) да је мишићно ткиво светлоцрвене до црвене боје;</a:t>
            </a:r>
            <a:br>
              <a:rPr lang="ru-RU" sz="3200" dirty="0"/>
            </a:br>
            <a:r>
              <a:rPr lang="ru-RU" sz="3200" dirty="0"/>
              <a:t>2) да су грађа, изглед и конзистенција карактеристични за јунеће месо;</a:t>
            </a:r>
            <a:br>
              <a:rPr lang="ru-RU" sz="3200" dirty="0"/>
            </a:br>
            <a:r>
              <a:rPr lang="ru-RU" sz="3200" dirty="0"/>
              <a:t>3) да је масно ткиво крембеле боје са нијансама жуте боје;</a:t>
            </a:r>
            <a:br>
              <a:rPr lang="ru-RU" sz="3200" dirty="0"/>
            </a:br>
            <a:r>
              <a:rPr lang="ru-RU" sz="3200" dirty="0"/>
              <a:t>4) да су рскавичне плочице (дискови) између крсних пршљенова еластичне и неокоштале;</a:t>
            </a:r>
            <a:br>
              <a:rPr lang="ru-RU" sz="3200" dirty="0"/>
            </a:br>
            <a:r>
              <a:rPr lang="ru-RU" sz="3200" dirty="0"/>
              <a:t>5) да су рскавични наставци трнастих изданака слабинских и леђних пршљенова без већих знакова окоштавања;</a:t>
            </a:r>
            <a:br>
              <a:rPr lang="ru-RU" sz="3200" dirty="0"/>
            </a:br>
            <a:r>
              <a:rPr lang="ru-RU" sz="3200" dirty="0"/>
              <a:t>6) да је коштана срж на пресецима леђних и слабинских пршљенова црвене боје карактеристичне за јунеће.</a:t>
            </a:r>
          </a:p>
          <a:p>
            <a:endParaRPr lang="sr-Latn-RS" sz="3200" dirty="0"/>
          </a:p>
        </p:txBody>
      </p:sp>
    </p:spTree>
    <p:extLst>
      <p:ext uri="{BB962C8B-B14F-4D97-AF65-F5344CB8AC3E}">
        <p14:creationId xmlns:p14="http://schemas.microsoft.com/office/powerpoint/2010/main" val="301076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F7C5-3267-A8DD-1389-3B6435E78E92}"/>
              </a:ext>
            </a:extLst>
          </p:cNvPr>
          <p:cNvSpPr>
            <a:spLocks noGrp="1"/>
          </p:cNvSpPr>
          <p:nvPr>
            <p:ph type="title"/>
          </p:nvPr>
        </p:nvSpPr>
        <p:spPr/>
        <p:txBody>
          <a:bodyPr/>
          <a:lstStyle/>
          <a:p>
            <a:r>
              <a:rPr lang="ru-RU" dirty="0"/>
              <a:t>Говеђе месо</a:t>
            </a:r>
            <a:endParaRPr lang="sr-Latn-RS" dirty="0"/>
          </a:p>
        </p:txBody>
      </p:sp>
      <p:sp>
        <p:nvSpPr>
          <p:cNvPr id="3" name="Content Placeholder 2">
            <a:extLst>
              <a:ext uri="{FF2B5EF4-FFF2-40B4-BE49-F238E27FC236}">
                <a16:creationId xmlns:a16="http://schemas.microsoft.com/office/drawing/2014/main" id="{D8427455-7B67-7785-59F0-06032B884D23}"/>
              </a:ext>
            </a:extLst>
          </p:cNvPr>
          <p:cNvSpPr>
            <a:spLocks noGrp="1"/>
          </p:cNvSpPr>
          <p:nvPr>
            <p:ph idx="1"/>
          </p:nvPr>
        </p:nvSpPr>
        <p:spPr>
          <a:xfrm>
            <a:off x="216548" y="1539551"/>
            <a:ext cx="9449966" cy="5243804"/>
          </a:xfrm>
        </p:spPr>
        <p:txBody>
          <a:bodyPr>
            <a:normAutofit/>
          </a:bodyPr>
          <a:lstStyle/>
          <a:p>
            <a:r>
              <a:rPr lang="ru-RU" dirty="0"/>
              <a:t>Добивено клањем женских и кастрираних мушких грла (волова) старијих од 30 месеци и бикова старијих од 18 месеци. Тежина трупа (без коже, главе, доњих делова ногу, унутрашњих органа, бубрежног лоја и репа) мора да износи најмање 100 кг.</a:t>
            </a:r>
          </a:p>
          <a:p>
            <a:r>
              <a:rPr lang="ru-RU" dirty="0"/>
              <a:t>Говеђе месо које се ставља у промет мора да испуњава следеће услове:</a:t>
            </a:r>
          </a:p>
          <a:p>
            <a:r>
              <a:rPr lang="ru-RU" dirty="0"/>
              <a:t>1) да је мишићно ткиво црвене до тамноцрвене боје;</a:t>
            </a:r>
            <a:br>
              <a:rPr lang="ru-RU" dirty="0"/>
            </a:br>
            <a:r>
              <a:rPr lang="ru-RU" dirty="0"/>
              <a:t>2) да је масно ткиво светложуте до жуте боје;</a:t>
            </a:r>
            <a:br>
              <a:rPr lang="ru-RU" dirty="0"/>
            </a:br>
            <a:r>
              <a:rPr lang="ru-RU" dirty="0"/>
              <a:t>3) да су грађа и конзистенција карактеристичне за говеђе месо.</a:t>
            </a:r>
          </a:p>
          <a:p>
            <a:endParaRPr lang="ru-RU" dirty="0"/>
          </a:p>
          <a:p>
            <a:endParaRPr lang="sr-Latn-RS" dirty="0"/>
          </a:p>
        </p:txBody>
      </p:sp>
      <p:pic>
        <p:nvPicPr>
          <p:cNvPr id="6" name="Picture 5">
            <a:extLst>
              <a:ext uri="{FF2B5EF4-FFF2-40B4-BE49-F238E27FC236}">
                <a16:creationId xmlns:a16="http://schemas.microsoft.com/office/drawing/2014/main" id="{CA14B36F-A0CE-5DD0-0203-133CA441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391" y="365125"/>
            <a:ext cx="3223609" cy="2145165"/>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0046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9BE4-F422-A767-E4DE-0A69B366FF4E}"/>
              </a:ext>
            </a:extLst>
          </p:cNvPr>
          <p:cNvSpPr>
            <a:spLocks noGrp="1"/>
          </p:cNvSpPr>
          <p:nvPr>
            <p:ph type="title"/>
          </p:nvPr>
        </p:nvSpPr>
        <p:spPr/>
        <p:txBody>
          <a:bodyPr/>
          <a:lstStyle/>
          <a:p>
            <a:r>
              <a:rPr lang="sr-Cyrl-RS" dirty="0"/>
              <a:t>Категоризација јунећег и говеђег меса</a:t>
            </a:r>
            <a:endParaRPr lang="sr-Latn-RS" dirty="0"/>
          </a:p>
        </p:txBody>
      </p:sp>
      <p:pic>
        <p:nvPicPr>
          <p:cNvPr id="4" name="Google Shape;234;p15">
            <a:extLst>
              <a:ext uri="{FF2B5EF4-FFF2-40B4-BE49-F238E27FC236}">
                <a16:creationId xmlns:a16="http://schemas.microsoft.com/office/drawing/2014/main" id="{2522881E-D877-1B4F-33ED-75B4DD98D8B2}"/>
              </a:ext>
            </a:extLst>
          </p:cNvPr>
          <p:cNvPicPr preferRelativeResize="0"/>
          <p:nvPr/>
        </p:nvPicPr>
        <p:blipFill rotWithShape="1">
          <a:blip r:embed="rId2">
            <a:alphaModFix/>
          </a:blip>
          <a:srcRect l="50000"/>
          <a:stretch/>
        </p:blipFill>
        <p:spPr>
          <a:xfrm>
            <a:off x="6971792" y="1561809"/>
            <a:ext cx="5220208" cy="4857750"/>
          </a:xfrm>
          <a:prstGeom prst="rect">
            <a:avLst/>
          </a:prstGeom>
          <a:noFill/>
          <a:ln>
            <a:noFill/>
          </a:ln>
        </p:spPr>
      </p:pic>
      <p:sp>
        <p:nvSpPr>
          <p:cNvPr id="3" name="Content Placeholder 2">
            <a:extLst>
              <a:ext uri="{FF2B5EF4-FFF2-40B4-BE49-F238E27FC236}">
                <a16:creationId xmlns:a16="http://schemas.microsoft.com/office/drawing/2014/main" id="{AD703D6D-DB63-326F-9076-FA8DE5BBC16F}"/>
              </a:ext>
            </a:extLst>
          </p:cNvPr>
          <p:cNvSpPr>
            <a:spLocks noGrp="1"/>
          </p:cNvSpPr>
          <p:nvPr>
            <p:ph idx="1"/>
          </p:nvPr>
        </p:nvSpPr>
        <p:spPr>
          <a:xfrm>
            <a:off x="98451" y="1832299"/>
            <a:ext cx="7020805" cy="4857750"/>
          </a:xfrm>
        </p:spPr>
        <p:txBody>
          <a:bodyPr>
            <a:normAutofit fontScale="92500"/>
          </a:bodyPr>
          <a:lstStyle/>
          <a:p>
            <a:r>
              <a:rPr lang="ru-RU" sz="3000" dirty="0">
                <a:latin typeface="Times New Roman" panose="02020603050405020304" pitchFamily="18" charset="0"/>
                <a:cs typeface="Times New Roman" panose="02020603050405020304" pitchFamily="18" charset="0"/>
              </a:rPr>
              <a:t>Према основним деловима трупа, полутки и четврти, јунеће и говеђе месо ставља се у промет као јунеће или говеђе месо </a:t>
            </a:r>
          </a:p>
          <a:p>
            <a:pPr algn="l"/>
            <a:r>
              <a:rPr lang="sr-Latn-RS" sz="3000" dirty="0">
                <a:latin typeface="Times New Roman" panose="02020603050405020304" pitchFamily="18" charset="0"/>
                <a:cs typeface="Times New Roman" panose="02020603050405020304" pitchFamily="18" charset="0"/>
              </a:rPr>
              <a:t>I</a:t>
            </a:r>
            <a:r>
              <a:rPr lang="ru-RU" sz="3000" dirty="0">
                <a:latin typeface="Times New Roman" panose="02020603050405020304" pitchFamily="18" charset="0"/>
                <a:cs typeface="Times New Roman" panose="02020603050405020304" pitchFamily="18" charset="0"/>
              </a:rPr>
              <a:t> категорија: бут</a:t>
            </a:r>
            <a:r>
              <a:rPr lang="sr-Cyrl-RS" sz="1800" b="0" i="0" u="none" strike="noStrike" baseline="0" dirty="0">
                <a:latin typeface="Times New Roman" panose="02020603050405020304" pitchFamily="18" charset="0"/>
                <a:cs typeface="Times New Roman" panose="02020603050405020304" pitchFamily="18" charset="0"/>
              </a:rPr>
              <a:t> </a:t>
            </a:r>
            <a:r>
              <a:rPr lang="sr-Cyrl-RS" sz="3000" b="0" i="0" u="none" strike="noStrike" baseline="0" dirty="0">
                <a:latin typeface="Times New Roman" panose="02020603050405020304" pitchFamily="18" charset="0"/>
                <a:cs typeface="Times New Roman" panose="02020603050405020304" pitchFamily="18" charset="0"/>
              </a:rPr>
              <a:t>са деловима без коленице</a:t>
            </a:r>
            <a:endParaRPr lang="ru-RU" sz="3000" dirty="0">
              <a:latin typeface="Times New Roman" panose="02020603050405020304" pitchFamily="18" charset="0"/>
              <a:cs typeface="Times New Roman" panose="02020603050405020304" pitchFamily="18" charset="0"/>
            </a:endParaRPr>
          </a:p>
          <a:p>
            <a:r>
              <a:rPr lang="sr-Latn-RS" sz="3000" dirty="0">
                <a:latin typeface="Times New Roman" panose="02020603050405020304" pitchFamily="18" charset="0"/>
                <a:cs typeface="Times New Roman" panose="02020603050405020304" pitchFamily="18" charset="0"/>
              </a:rPr>
              <a:t>II</a:t>
            </a:r>
            <a:r>
              <a:rPr lang="ru-RU" sz="3000" dirty="0">
                <a:latin typeface="Times New Roman" panose="02020603050405020304" pitchFamily="18" charset="0"/>
                <a:cs typeface="Times New Roman" panose="02020603050405020304" pitchFamily="18" charset="0"/>
              </a:rPr>
              <a:t> категорија: леђа (розбратна), слабина (рамстек) и плећка, </a:t>
            </a:r>
          </a:p>
          <a:p>
            <a:r>
              <a:rPr lang="sr-Latn-RS" sz="3000" dirty="0">
                <a:latin typeface="Times New Roman" panose="02020603050405020304" pitchFamily="18" charset="0"/>
                <a:cs typeface="Times New Roman" panose="02020603050405020304" pitchFamily="18" charset="0"/>
              </a:rPr>
              <a:t>III</a:t>
            </a:r>
            <a:r>
              <a:rPr lang="ru-RU" sz="3000" dirty="0">
                <a:latin typeface="Times New Roman" panose="02020603050405020304" pitchFamily="18" charset="0"/>
                <a:cs typeface="Times New Roman" panose="02020603050405020304" pitchFamily="18" charset="0"/>
              </a:rPr>
              <a:t> категорија: врат, потплећка, груди, ребра, трбушина, коленица и подлактица.</a:t>
            </a:r>
          </a:p>
          <a:p>
            <a:r>
              <a:rPr lang="ru-RU" sz="3000" dirty="0">
                <a:latin typeface="Times New Roman" panose="02020603050405020304" pitchFamily="18" charset="0"/>
                <a:cs typeface="Times New Roman" panose="02020603050405020304" pitchFamily="18" charset="0"/>
              </a:rPr>
              <a:t>Филе - бифтек се ставља у промет ван категорије</a:t>
            </a:r>
            <a:r>
              <a:rPr lang="ru-RU" dirty="0">
                <a:latin typeface="Times New Roman" panose="02020603050405020304" pitchFamily="18" charset="0"/>
                <a:cs typeface="Times New Roman" panose="02020603050405020304" pitchFamily="18" charset="0"/>
              </a:rPr>
              <a:t>.</a:t>
            </a:r>
          </a:p>
          <a:p>
            <a:endParaRPr lang="sr-Latn-RS" dirty="0"/>
          </a:p>
        </p:txBody>
      </p:sp>
    </p:spTree>
    <p:extLst>
      <p:ext uri="{BB962C8B-B14F-4D97-AF65-F5344CB8AC3E}">
        <p14:creationId xmlns:p14="http://schemas.microsoft.com/office/powerpoint/2010/main" val="188083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425A-B77D-FF86-887E-4060A2A0452E}"/>
              </a:ext>
            </a:extLst>
          </p:cNvPr>
          <p:cNvSpPr>
            <a:spLocks noGrp="1"/>
          </p:cNvSpPr>
          <p:nvPr>
            <p:ph type="title"/>
          </p:nvPr>
        </p:nvSpPr>
        <p:spPr/>
        <p:txBody>
          <a:bodyPr/>
          <a:lstStyle/>
          <a:p>
            <a:r>
              <a:rPr lang="sr-Cyrl-RS" dirty="0"/>
              <a:t>Расецање јунећег и говеђег меса </a:t>
            </a:r>
            <a:endParaRPr lang="sr-Latn-RS" dirty="0"/>
          </a:p>
        </p:txBody>
      </p:sp>
      <p:sp>
        <p:nvSpPr>
          <p:cNvPr id="3" name="Content Placeholder 2">
            <a:extLst>
              <a:ext uri="{FF2B5EF4-FFF2-40B4-BE49-F238E27FC236}">
                <a16:creationId xmlns:a16="http://schemas.microsoft.com/office/drawing/2014/main" id="{71F0C2C7-C29C-DF7A-E75B-56D93DCF7EE0}"/>
              </a:ext>
            </a:extLst>
          </p:cNvPr>
          <p:cNvSpPr>
            <a:spLocks noGrp="1"/>
          </p:cNvSpPr>
          <p:nvPr>
            <p:ph idx="1"/>
          </p:nvPr>
        </p:nvSpPr>
        <p:spPr>
          <a:xfrm>
            <a:off x="307910" y="1511559"/>
            <a:ext cx="11672596" cy="5178490"/>
          </a:xfrm>
        </p:spPr>
        <p:txBody>
          <a:bodyPr>
            <a:noAutofit/>
          </a:bodyPr>
          <a:lstStyle/>
          <a:p>
            <a:r>
              <a:rPr lang="ru-RU" sz="3000" dirty="0"/>
              <a:t>Месо бута одваја се од слабине резом између последњег слабинског и првог крсног пршљена, а од коленице – у коленом зглобу.</a:t>
            </a:r>
          </a:p>
          <a:p>
            <a:r>
              <a:rPr lang="ru-RU" sz="3000" dirty="0"/>
              <a:t>Под месом слабина подразумева се месо дела кичменог стуба, одвојено од леђа резом између 12. и 13. ребра а од бута – резом између последњег слабинског пршљена и првог крсног пршљена. </a:t>
            </a:r>
          </a:p>
          <a:p>
            <a:r>
              <a:rPr lang="ru-RU" sz="3000" dirty="0"/>
              <a:t>Трбушина се од слабине одваја резом који се изводи паралелно са кичменим стубом, тако да почиње од места које је од врхова попречних наставака слабинских пршљенова удаљено највише до њихове дужине.</a:t>
            </a:r>
          </a:p>
          <a:p>
            <a:r>
              <a:rPr lang="ru-RU" sz="3000" dirty="0"/>
              <a:t>Под месом леђа подразумева се месо дела кичменог стуба одвојено од потплећке резом између 6. и 7. ребра, и од слабине – резом између 12. и 13. ребра. </a:t>
            </a:r>
          </a:p>
          <a:p>
            <a:endParaRPr lang="sr-Latn-RS" sz="3000" dirty="0"/>
          </a:p>
        </p:txBody>
      </p:sp>
    </p:spTree>
    <p:extLst>
      <p:ext uri="{BB962C8B-B14F-4D97-AF65-F5344CB8AC3E}">
        <p14:creationId xmlns:p14="http://schemas.microsoft.com/office/powerpoint/2010/main" val="201470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5457D-7522-8D96-99B1-B80750D56031}"/>
              </a:ext>
            </a:extLst>
          </p:cNvPr>
          <p:cNvSpPr>
            <a:spLocks noGrp="1"/>
          </p:cNvSpPr>
          <p:nvPr>
            <p:ph idx="1"/>
          </p:nvPr>
        </p:nvSpPr>
        <p:spPr>
          <a:xfrm>
            <a:off x="261257" y="1576872"/>
            <a:ext cx="11597951" cy="5187821"/>
          </a:xfrm>
        </p:spPr>
        <p:txBody>
          <a:bodyPr>
            <a:normAutofit lnSpcReduction="10000"/>
          </a:bodyPr>
          <a:lstStyle/>
          <a:p>
            <a:r>
              <a:rPr lang="ru-RU" dirty="0"/>
              <a:t>Ребра се од леђа одвајају резом тако да на леђима остане највише горња трећина припадајућих ребара. </a:t>
            </a:r>
          </a:p>
          <a:p>
            <a:r>
              <a:rPr lang="ru-RU" dirty="0"/>
              <a:t>Месо плећке се одваја од потплећке и груди по природној мишићној вези. </a:t>
            </a:r>
          </a:p>
          <a:p>
            <a:r>
              <a:rPr lang="ru-RU" dirty="0"/>
              <a:t>Подлактица се од плећке одваја у лакатном зглобу.</a:t>
            </a:r>
          </a:p>
          <a:p>
            <a:r>
              <a:rPr lang="ru-RU" dirty="0"/>
              <a:t>Месо слабина и леђа ставља се у промет само са костима, а месо плећке – са или без костију.</a:t>
            </a:r>
          </a:p>
          <a:p>
            <a:r>
              <a:rPr lang="ru-RU" dirty="0"/>
              <a:t>Потплећка се од врата одваја резом између последњег вратног и првог леђног пршљена.</a:t>
            </a:r>
          </a:p>
          <a:p>
            <a:r>
              <a:rPr lang="ru-RU" dirty="0"/>
              <a:t>Груди се од потплећке одвајају попречним резом на правац ребара, тако да на грудима остану само крајеви првих шест ребара.</a:t>
            </a:r>
            <a:br>
              <a:rPr lang="ru-RU" dirty="0"/>
            </a:br>
            <a:r>
              <a:rPr lang="ru-RU" dirty="0"/>
              <a:t>Месо врата, подлактице, коленице и трбушине ставља се у промет са или без костију, а месо потплећке, груди и ребара – само са костима.</a:t>
            </a:r>
          </a:p>
          <a:p>
            <a:endParaRPr lang="sr-Latn-RS" dirty="0"/>
          </a:p>
        </p:txBody>
      </p:sp>
      <p:sp>
        <p:nvSpPr>
          <p:cNvPr id="4" name="Title 1">
            <a:extLst>
              <a:ext uri="{FF2B5EF4-FFF2-40B4-BE49-F238E27FC236}">
                <a16:creationId xmlns:a16="http://schemas.microsoft.com/office/drawing/2014/main" id="{5C34575C-6720-F35C-ABC2-4EC578796B6F}"/>
              </a:ext>
            </a:extLst>
          </p:cNvPr>
          <p:cNvSpPr>
            <a:spLocks noGrp="1"/>
          </p:cNvSpPr>
          <p:nvPr>
            <p:ph type="title"/>
          </p:nvPr>
        </p:nvSpPr>
        <p:spPr>
          <a:xfrm>
            <a:off x="838200" y="365125"/>
            <a:ext cx="10515600" cy="1325563"/>
          </a:xfrm>
        </p:spPr>
        <p:txBody>
          <a:bodyPr/>
          <a:lstStyle/>
          <a:p>
            <a:r>
              <a:rPr lang="sr-Cyrl-RS" dirty="0"/>
              <a:t>Расецање јунећег и говеђег меса </a:t>
            </a:r>
            <a:endParaRPr lang="sr-Latn-RS" dirty="0"/>
          </a:p>
        </p:txBody>
      </p:sp>
    </p:spTree>
    <p:extLst>
      <p:ext uri="{BB962C8B-B14F-4D97-AF65-F5344CB8AC3E}">
        <p14:creationId xmlns:p14="http://schemas.microsoft.com/office/powerpoint/2010/main" val="13003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8C01-ADE0-6B98-1A13-EE667E17C0E1}"/>
              </a:ext>
            </a:extLst>
          </p:cNvPr>
          <p:cNvSpPr>
            <a:spLocks noGrp="1"/>
          </p:cNvSpPr>
          <p:nvPr>
            <p:ph type="title"/>
          </p:nvPr>
        </p:nvSpPr>
        <p:spPr/>
        <p:txBody>
          <a:bodyPr/>
          <a:lstStyle/>
          <a:p>
            <a:r>
              <a:rPr lang="sr-Cyrl-RS" dirty="0"/>
              <a:t>Јунећи рамстек</a:t>
            </a:r>
            <a:endParaRPr lang="sr-Latn-RS" dirty="0"/>
          </a:p>
        </p:txBody>
      </p:sp>
      <p:pic>
        <p:nvPicPr>
          <p:cNvPr id="5" name="Content Placeholder 4">
            <a:extLst>
              <a:ext uri="{FF2B5EF4-FFF2-40B4-BE49-F238E27FC236}">
                <a16:creationId xmlns:a16="http://schemas.microsoft.com/office/drawing/2014/main" id="{31235B88-5EAF-A459-A38B-5A84D9D7B7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204" y="1281210"/>
            <a:ext cx="4708102" cy="4708102"/>
          </a:xfrm>
        </p:spPr>
      </p:pic>
      <p:sp>
        <p:nvSpPr>
          <p:cNvPr id="17" name="TextBox 16">
            <a:extLst>
              <a:ext uri="{FF2B5EF4-FFF2-40B4-BE49-F238E27FC236}">
                <a16:creationId xmlns:a16="http://schemas.microsoft.com/office/drawing/2014/main" id="{CDBF993D-A1D6-1E19-9145-6B9F6E9C10AF}"/>
              </a:ext>
            </a:extLst>
          </p:cNvPr>
          <p:cNvSpPr txBox="1"/>
          <p:nvPr/>
        </p:nvSpPr>
        <p:spPr>
          <a:xfrm>
            <a:off x="7502457" y="5968079"/>
            <a:ext cx="6094378" cy="369332"/>
          </a:xfrm>
          <a:prstGeom prst="rect">
            <a:avLst/>
          </a:prstGeom>
          <a:noFill/>
        </p:spPr>
        <p:txBody>
          <a:bodyPr wrap="square">
            <a:spAutoFit/>
          </a:bodyPr>
          <a:lstStyle/>
          <a:p>
            <a:r>
              <a:rPr lang="en-US" dirty="0" err="1"/>
              <a:t>Ramstek</a:t>
            </a:r>
            <a:r>
              <a:rPr lang="en-US" dirty="0"/>
              <a:t> </a:t>
            </a:r>
            <a:r>
              <a:rPr lang="en-US" dirty="0" err="1"/>
              <a:t>mirabo</a:t>
            </a:r>
            <a:endParaRPr lang="sr-Latn-RS" dirty="0"/>
          </a:p>
        </p:txBody>
      </p:sp>
      <p:pic>
        <p:nvPicPr>
          <p:cNvPr id="18" name="Picture 17">
            <a:extLst>
              <a:ext uri="{FF2B5EF4-FFF2-40B4-BE49-F238E27FC236}">
                <a16:creationId xmlns:a16="http://schemas.microsoft.com/office/drawing/2014/main" id="{123FE797-B861-C004-40BE-023D0A6FB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972" y="1371601"/>
            <a:ext cx="6394851" cy="4260948"/>
          </a:xfrm>
          <a:prstGeom prst="rect">
            <a:avLst/>
          </a:prstGeom>
        </p:spPr>
      </p:pic>
    </p:spTree>
    <p:extLst>
      <p:ext uri="{BB962C8B-B14F-4D97-AF65-F5344CB8AC3E}">
        <p14:creationId xmlns:p14="http://schemas.microsoft.com/office/powerpoint/2010/main" val="193785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D45CE-52B8-E317-559F-9C7DCD80FA73}"/>
              </a:ext>
            </a:extLst>
          </p:cNvPr>
          <p:cNvSpPr>
            <a:spLocks noGrp="1"/>
          </p:cNvSpPr>
          <p:nvPr>
            <p:ph idx="1"/>
          </p:nvPr>
        </p:nvSpPr>
        <p:spPr>
          <a:xfrm>
            <a:off x="149291" y="130630"/>
            <a:ext cx="11821886" cy="6615404"/>
          </a:xfrm>
        </p:spPr>
        <p:txBody>
          <a:bodyPr>
            <a:noAutofit/>
          </a:bodyPr>
          <a:lstStyle/>
          <a:p>
            <a:pPr algn="l"/>
            <a:r>
              <a:rPr lang="ru-RU" sz="2600" b="1" i="0" u="none" strike="noStrike" baseline="0" dirty="0">
                <a:latin typeface="MinionPro-Bold"/>
              </a:rPr>
              <a:t>Бут </a:t>
            </a:r>
            <a:r>
              <a:rPr lang="ru-RU" sz="2600" b="0" i="0" u="none" strike="noStrike" baseline="0" dirty="0">
                <a:latin typeface="MinionPro-Regular"/>
              </a:rPr>
              <a:t>је део задње четврти говечета. Бут чини: </a:t>
            </a:r>
            <a:r>
              <a:rPr lang="ru-RU" sz="2600" b="0" i="1" u="none" strike="noStrike" baseline="0" dirty="0">
                <a:latin typeface="MinionPro-It"/>
              </a:rPr>
              <a:t>коленица, мала ружа, велика ружа, шол са поклопцем </a:t>
            </a:r>
            <a:r>
              <a:rPr lang="sr-Cyrl-RS" sz="2600" b="0" i="1" u="none" strike="noStrike" baseline="0" dirty="0">
                <a:latin typeface="MinionPro-It"/>
              </a:rPr>
              <a:t>и фрикандо</a:t>
            </a:r>
            <a:r>
              <a:rPr lang="sr-Cyrl-RS" sz="2600" b="0" i="0" u="none" strike="noStrike" baseline="0" dirty="0">
                <a:latin typeface="MinionPro-Regular"/>
              </a:rPr>
              <a:t>.</a:t>
            </a:r>
          </a:p>
          <a:p>
            <a:pPr algn="l"/>
            <a:r>
              <a:rPr lang="ru-RU" sz="2600" b="1" i="1" u="none" strike="noStrike" baseline="0" dirty="0">
                <a:latin typeface="MinionPro-BoldIt"/>
              </a:rPr>
              <a:t>Коленица </a:t>
            </a:r>
            <a:r>
              <a:rPr lang="ru-RU" sz="2600" b="0" i="0" u="none" strike="noStrike" baseline="0" dirty="0">
                <a:latin typeface="MinionPro-Regular"/>
              </a:rPr>
              <a:t>је проткана везивним ткивом, зато је месо тврдо и жилаво. Коленица се користи за спемање готових јела: кувана коленица, динстана коленица, говеђи рибић у поврћу, рибић у сосу од печурака, рибић на кајмаку, рибић у сосу од парадајза, готова јела од млевеног меса, месне масе за јела са жара, готова јела у ситним </a:t>
            </a:r>
            <a:r>
              <a:rPr lang="sr-Cyrl-RS" sz="2600" b="0" i="0" u="none" strike="noStrike" baseline="0" dirty="0">
                <a:latin typeface="MinionPro-Regular"/>
              </a:rPr>
              <a:t>комадима ...</a:t>
            </a:r>
          </a:p>
          <a:p>
            <a:pPr algn="l"/>
            <a:r>
              <a:rPr lang="ru-RU" sz="2600" b="1" i="1" u="none" strike="noStrike" baseline="0" dirty="0">
                <a:latin typeface="MinionPro-BoldIt"/>
              </a:rPr>
              <a:t>Фрикандо </a:t>
            </a:r>
            <a:r>
              <a:rPr lang="ru-RU" sz="2600" b="0" i="0" u="none" strike="noStrike" baseline="0" dirty="0">
                <a:latin typeface="MinionPro-Regular"/>
              </a:rPr>
              <a:t>је спољни део бута, проткан је везивним ткивом, зато је жилав и тврд. Делови фрикандоа су: </a:t>
            </a:r>
            <a:r>
              <a:rPr lang="ru-RU" sz="2600" b="0" i="1" u="none" strike="noStrike" baseline="0" dirty="0">
                <a:latin typeface="MinionPro-It"/>
              </a:rPr>
              <a:t>бела печеница, црна печеница и глава (мишић-рибић) фрикандоа.</a:t>
            </a:r>
          </a:p>
          <a:p>
            <a:pPr marL="0" indent="0" algn="l">
              <a:buNone/>
            </a:pPr>
            <a:r>
              <a:rPr lang="ru-RU" sz="2600" dirty="0">
                <a:latin typeface="MinionPro-Regular"/>
              </a:rPr>
              <a:t>	</a:t>
            </a:r>
            <a:r>
              <a:rPr lang="ru-RU" sz="2600" b="0" i="1" u="none" strike="noStrike" baseline="0" dirty="0">
                <a:latin typeface="MinionPro-It"/>
              </a:rPr>
              <a:t>Бела печеница </a:t>
            </a:r>
            <a:r>
              <a:rPr lang="ru-RU" sz="2600" b="0" i="0" u="none" strike="noStrike" baseline="0" dirty="0">
                <a:latin typeface="MinionPro-Regular"/>
              </a:rPr>
              <a:t>се шпикује и пече, кува или динста у поврћу и сосовима.</a:t>
            </a:r>
          </a:p>
          <a:p>
            <a:pPr marL="0" indent="0" algn="l">
              <a:buNone/>
            </a:pPr>
            <a:r>
              <a:rPr lang="ru-RU" sz="2600" b="0" i="1" u="none" strike="noStrike" baseline="0" dirty="0">
                <a:latin typeface="MinionPro-It"/>
              </a:rPr>
              <a:t>	Црна печеница </a:t>
            </a:r>
            <a:r>
              <a:rPr lang="ru-RU" sz="2600" b="0" i="0" u="none" strike="noStrike" baseline="0" dirty="0">
                <a:latin typeface="MinionPro-Regular"/>
              </a:rPr>
              <a:t>се такође шпикује, динста и кува у поврћу и сосовима.</a:t>
            </a:r>
          </a:p>
          <a:p>
            <a:pPr marL="0" indent="0" algn="l">
              <a:buNone/>
            </a:pPr>
            <a:r>
              <a:rPr lang="ru-RU" sz="2600" dirty="0">
                <a:latin typeface="MinionPro-Regular"/>
              </a:rPr>
              <a:t>	</a:t>
            </a:r>
            <a:r>
              <a:rPr lang="ru-RU" sz="2600" b="0" i="1" u="none" strike="noStrike" baseline="0" dirty="0">
                <a:latin typeface="MinionPro-It"/>
              </a:rPr>
              <a:t>Рибић </a:t>
            </a:r>
            <a:r>
              <a:rPr lang="ru-RU" sz="2600" b="0" i="0" u="none" strike="noStrike" baseline="0" dirty="0">
                <a:latin typeface="MinionPro-Regular"/>
              </a:rPr>
              <a:t>се најчешће кува, готова јела у поврћу и супи.</a:t>
            </a:r>
          </a:p>
          <a:p>
            <a:pPr algn="l"/>
            <a:r>
              <a:rPr lang="ru-RU" sz="2600" b="0" i="0" u="none" strike="noStrike" baseline="0" dirty="0">
                <a:latin typeface="MinionPro-Regular"/>
              </a:rPr>
              <a:t>Фрикандо се најчешће пече у целом комаду шпикован сувом сланином, киселим краставчићима, шаргарепом, целером, и зачинским биљем. Тако припремљен служи се као печење уз прилог.</a:t>
            </a:r>
          </a:p>
        </p:txBody>
      </p:sp>
    </p:spTree>
    <p:extLst>
      <p:ext uri="{BB962C8B-B14F-4D97-AF65-F5344CB8AC3E}">
        <p14:creationId xmlns:p14="http://schemas.microsoft.com/office/powerpoint/2010/main" val="352733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B7909-20D6-CA45-F790-789C91C170F7}"/>
              </a:ext>
            </a:extLst>
          </p:cNvPr>
          <p:cNvSpPr>
            <a:spLocks noGrp="1"/>
          </p:cNvSpPr>
          <p:nvPr>
            <p:ph idx="1"/>
          </p:nvPr>
        </p:nvSpPr>
        <p:spPr>
          <a:xfrm>
            <a:off x="0" y="335902"/>
            <a:ext cx="12064482" cy="6400800"/>
          </a:xfrm>
        </p:spPr>
        <p:txBody>
          <a:bodyPr>
            <a:normAutofit fontScale="85000" lnSpcReduction="20000"/>
          </a:bodyPr>
          <a:lstStyle/>
          <a:p>
            <a:r>
              <a:rPr lang="ru-RU" dirty="0"/>
              <a:t>Под јестивим деловима стоке за клање, перади и дивљачи, који се не сматрају месом, подразумевају се:</a:t>
            </a:r>
          </a:p>
          <a:p>
            <a:r>
              <a:rPr lang="ru-RU" dirty="0"/>
              <a:t>1) </a:t>
            </a:r>
            <a:r>
              <a:rPr lang="ru-RU" b="1" dirty="0">
                <a:solidFill>
                  <a:srgbClr val="FF0000"/>
                </a:solidFill>
              </a:rPr>
              <a:t>масна ткива </a:t>
            </a:r>
            <a:r>
              <a:rPr lang="ru-RU" dirty="0"/>
              <a:t>– сланина (поткожно масно ткиво свиња), сало (наслаге масног ткива у трбушној шупљини свиња), опорци (масно ткиво црева) и лој (масно ткиво говеда, бивола, оваца, коза и копитара);</a:t>
            </a:r>
          </a:p>
          <a:p>
            <a:r>
              <a:rPr lang="ru-RU" dirty="0"/>
              <a:t>2) </a:t>
            </a:r>
            <a:r>
              <a:rPr lang="ru-RU" b="1" dirty="0">
                <a:solidFill>
                  <a:srgbClr val="FF0000"/>
                </a:solidFill>
              </a:rPr>
              <a:t>унутрашњи органи или изнутрице</a:t>
            </a:r>
            <a:r>
              <a:rPr lang="ru-RU" dirty="0"/>
              <a:t>, и то:</a:t>
            </a:r>
          </a:p>
          <a:p>
            <a:r>
              <a:rPr lang="ru-RU" dirty="0"/>
              <a:t>а) </a:t>
            </a:r>
            <a:r>
              <a:rPr lang="ru-RU" b="1" u="sng" dirty="0">
                <a:solidFill>
                  <a:srgbClr val="00B050"/>
                </a:solidFill>
              </a:rPr>
              <a:t>цели органи</a:t>
            </a:r>
            <a:r>
              <a:rPr lang="ru-RU" dirty="0"/>
              <a:t>: мозак, језик, срце, гркљан, душник, плућа, грудна жлезда, јетра, слезина, бубрези, бели бубрези и крв;</a:t>
            </a:r>
            <a:br>
              <a:rPr lang="ru-RU" dirty="0"/>
            </a:br>
            <a:r>
              <a:rPr lang="ru-RU" dirty="0"/>
              <a:t>б) </a:t>
            </a:r>
            <a:r>
              <a:rPr lang="ru-RU" b="1" u="sng" dirty="0">
                <a:solidFill>
                  <a:srgbClr val="00B050"/>
                </a:solidFill>
              </a:rPr>
              <a:t>цели органи или делови органа пробавног тракта</a:t>
            </a:r>
            <a:r>
              <a:rPr lang="ru-RU" u="sng" dirty="0"/>
              <a:t>: </a:t>
            </a:r>
            <a:r>
              <a:rPr lang="ru-RU" dirty="0"/>
              <a:t>желудац свиња и телади, преджелуци говеда, телади и оваца (бураг и капура), мишићни желудац перади (бубац), танка црева телади, прасади и јагњади и део дебелог црева свиња, телади, говеда, оваца и јагњади;</a:t>
            </a:r>
          </a:p>
          <a:p>
            <a:r>
              <a:rPr lang="ru-RU" dirty="0"/>
              <a:t>3</a:t>
            </a:r>
            <a:r>
              <a:rPr lang="ru-RU" b="1" dirty="0">
                <a:solidFill>
                  <a:schemeClr val="tx1">
                    <a:lumMod val="95000"/>
                    <a:lumOff val="5000"/>
                  </a:schemeClr>
                </a:solidFill>
              </a:rPr>
              <a:t>)</a:t>
            </a:r>
            <a:r>
              <a:rPr lang="ru-RU" b="1" dirty="0">
                <a:solidFill>
                  <a:srgbClr val="FF0000"/>
                </a:solidFill>
              </a:rPr>
              <a:t> глава </a:t>
            </a:r>
            <a:r>
              <a:rPr lang="ru-RU" dirty="0"/>
              <a:t>(ошурена или ослобођена коже), </a:t>
            </a:r>
            <a:r>
              <a:rPr lang="ru-RU" b="1" dirty="0">
                <a:solidFill>
                  <a:srgbClr val="FF0000"/>
                </a:solidFill>
              </a:rPr>
              <a:t>доњи делови ногу </a:t>
            </a:r>
            <a:r>
              <a:rPr lang="ru-RU" dirty="0"/>
              <a:t>стоке за клање и перади одвојени у скочним (тарзалним) и коленим (карпалним) зглобовима, </a:t>
            </a:r>
            <a:r>
              <a:rPr lang="ru-RU" b="1" dirty="0">
                <a:solidFill>
                  <a:srgbClr val="FF0000"/>
                </a:solidFill>
              </a:rPr>
              <a:t>реп </a:t>
            </a:r>
            <a:r>
              <a:rPr lang="ru-RU" dirty="0"/>
              <a:t>(део кичменог стуба који обухвата пршљенове репа са припадајућом мускулатуром), </a:t>
            </a:r>
            <a:r>
              <a:rPr lang="ru-RU" b="1" dirty="0">
                <a:solidFill>
                  <a:srgbClr val="FF0000"/>
                </a:solidFill>
              </a:rPr>
              <a:t>кожа</a:t>
            </a:r>
            <a:r>
              <a:rPr lang="ru-RU" dirty="0"/>
              <a:t> </a:t>
            </a:r>
            <a:r>
              <a:rPr lang="ru-RU" b="1" dirty="0">
                <a:solidFill>
                  <a:srgbClr val="FF0000"/>
                </a:solidFill>
              </a:rPr>
              <a:t>свиња</a:t>
            </a:r>
            <a:r>
              <a:rPr lang="ru-RU" dirty="0"/>
              <a:t> без длаке, </a:t>
            </a:r>
            <a:r>
              <a:rPr lang="ru-RU" b="1" dirty="0">
                <a:solidFill>
                  <a:srgbClr val="FF0000"/>
                </a:solidFill>
              </a:rPr>
              <a:t>кожа главе и ногу телади </a:t>
            </a:r>
            <a:r>
              <a:rPr lang="ru-RU" dirty="0"/>
              <a:t>(ошурена и без длаке) и губице говеда, кости за супу (беле кости) и кости са месом.</a:t>
            </a:r>
          </a:p>
          <a:p>
            <a:r>
              <a:rPr lang="ru-RU" dirty="0"/>
              <a:t>Цели органи или делови органа пробавног тракта </a:t>
            </a:r>
          </a:p>
          <a:p>
            <a:pPr>
              <a:buFont typeface="Wingdings" panose="05000000000000000000" pitchFamily="2" charset="2"/>
              <a:buChar char="q"/>
            </a:pPr>
            <a:r>
              <a:rPr lang="en-US" dirty="0"/>
              <a:t>	</a:t>
            </a:r>
            <a:r>
              <a:rPr lang="ru-RU" dirty="0"/>
              <a:t> морају се одмах после клања добро очистити од садржаја, а са желуца свиња, мишићног желуца перади и преџелуца преживара мора се одстранити рожнати део (кутикула).</a:t>
            </a:r>
          </a:p>
          <a:p>
            <a:endParaRPr lang="sr-Latn-RS" dirty="0"/>
          </a:p>
        </p:txBody>
      </p:sp>
    </p:spTree>
    <p:extLst>
      <p:ext uri="{BB962C8B-B14F-4D97-AF65-F5344CB8AC3E}">
        <p14:creationId xmlns:p14="http://schemas.microsoft.com/office/powerpoint/2010/main" val="2576785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78D20-960E-AC98-AFDA-0477E6216EA1}"/>
              </a:ext>
            </a:extLst>
          </p:cNvPr>
          <p:cNvSpPr>
            <a:spLocks noGrp="1"/>
          </p:cNvSpPr>
          <p:nvPr>
            <p:ph idx="1"/>
          </p:nvPr>
        </p:nvSpPr>
        <p:spPr>
          <a:xfrm>
            <a:off x="307910" y="223935"/>
            <a:ext cx="8553988" cy="6400800"/>
          </a:xfrm>
        </p:spPr>
        <p:txBody>
          <a:bodyPr>
            <a:noAutofit/>
          </a:bodyPr>
          <a:lstStyle/>
          <a:p>
            <a:r>
              <a:rPr lang="ru-RU" sz="3200" b="1" i="1" u="none" strike="noStrike" baseline="0" dirty="0">
                <a:latin typeface="MinionPro-BoldIt"/>
              </a:rPr>
              <a:t>Гове</a:t>
            </a:r>
            <a:r>
              <a:rPr lang="ru-RU" sz="3200" b="1" i="1" dirty="0">
                <a:latin typeface="MinionPro-BoldIt"/>
              </a:rPr>
              <a:t>ђ</a:t>
            </a:r>
            <a:r>
              <a:rPr lang="ru-RU" sz="3200" b="1" i="1" u="none" strike="noStrike" baseline="0" dirty="0">
                <a:latin typeface="MinionPro-BoldIt"/>
              </a:rPr>
              <a:t>и-јунећи шол </a:t>
            </a:r>
            <a:r>
              <a:rPr lang="ru-RU" sz="3200" b="0" i="0" u="none" strike="noStrike" baseline="0" dirty="0">
                <a:latin typeface="MinionPro-Regular"/>
              </a:rPr>
              <a:t>се налази испод горњег врха фрикандоа, једним је делом прекривен поклопцем (капом-капком) од шола, чија је површина обрасла масним ткивом. Поклопац-капак је тврд и жилав, погодан је за кување, за готова јела у ситним комадима, готова јела од млевеног меса и за месне масе за јела са жара. </a:t>
            </a:r>
          </a:p>
          <a:p>
            <a:r>
              <a:rPr lang="ru-RU" sz="3200" b="0" i="0" u="none" strike="noStrike" baseline="0" dirty="0">
                <a:latin typeface="MinionPro-Regular"/>
              </a:rPr>
              <a:t>До примене, шол се чува у уљу и сенфу 6 до 8 дана. Сазревањем у уљу и сенфу, шол постаје меканији, а тиме и сочнији, када може имати и ширу примену у кулинарству. Одлежан шол користи се за спремање јунећих шницли, за спремање јела са жара или јела по поруџбини.</a:t>
            </a:r>
          </a:p>
          <a:p>
            <a:pPr marL="0" indent="0">
              <a:buNone/>
            </a:pPr>
            <a:endParaRPr lang="sr-Latn-RS" sz="3200" dirty="0"/>
          </a:p>
          <a:p>
            <a:endParaRPr lang="sr-Latn-RS" sz="3200" dirty="0"/>
          </a:p>
        </p:txBody>
      </p:sp>
      <p:pic>
        <p:nvPicPr>
          <p:cNvPr id="4" name="Picture 3">
            <a:extLst>
              <a:ext uri="{FF2B5EF4-FFF2-40B4-BE49-F238E27FC236}">
                <a16:creationId xmlns:a16="http://schemas.microsoft.com/office/drawing/2014/main" id="{9D408035-0907-15DD-F7D6-5792E8D13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572" y="398834"/>
            <a:ext cx="3448428" cy="3258765"/>
          </a:xfrm>
          <a:prstGeom prst="rect">
            <a:avLst/>
          </a:prstGeom>
          <a:effectLst>
            <a:reflection blurRad="6350" stA="50000" endA="300" endPos="90000" dist="50800" dir="5400000" sy="-100000" algn="bl" rotWithShape="0"/>
          </a:effectLst>
        </p:spPr>
      </p:pic>
    </p:spTree>
    <p:extLst>
      <p:ext uri="{BB962C8B-B14F-4D97-AF65-F5344CB8AC3E}">
        <p14:creationId xmlns:p14="http://schemas.microsoft.com/office/powerpoint/2010/main" val="376245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32298-6715-E84C-6B99-48ED21FEC8A8}"/>
              </a:ext>
            </a:extLst>
          </p:cNvPr>
          <p:cNvSpPr>
            <a:spLocks noGrp="1"/>
          </p:cNvSpPr>
          <p:nvPr>
            <p:ph idx="1"/>
          </p:nvPr>
        </p:nvSpPr>
        <p:spPr>
          <a:xfrm>
            <a:off x="251928" y="354563"/>
            <a:ext cx="6965995" cy="6425616"/>
          </a:xfrm>
        </p:spPr>
        <p:txBody>
          <a:bodyPr>
            <a:normAutofit/>
          </a:bodyPr>
          <a:lstStyle/>
          <a:p>
            <a:r>
              <a:rPr lang="ru-RU" sz="3200" b="1" i="1" u="none" strike="noStrike" baseline="0" dirty="0">
                <a:latin typeface="MinionPro-BoldIt"/>
              </a:rPr>
              <a:t>Велика ружа </a:t>
            </a:r>
            <a:r>
              <a:rPr lang="ru-RU" sz="3200" b="0" i="0" u="none" strike="noStrike" baseline="0" dirty="0">
                <a:latin typeface="MinionPro-Regular"/>
              </a:rPr>
              <a:t>је испупчени део бута, добија се одвајањем од фрикандоа и мале руже. Месо је без масноћа и веома погодно за спремање јела по поруџбини </a:t>
            </a:r>
            <a:r>
              <a:rPr lang="sr-Cyrl-RS" sz="3200" b="0" i="0" u="none" strike="noStrike" baseline="0" dirty="0">
                <a:latin typeface="MinionPro-Regular"/>
              </a:rPr>
              <a:t>и јела са жара.</a:t>
            </a:r>
          </a:p>
          <a:p>
            <a:r>
              <a:rPr lang="ru-RU" sz="3200" b="1" i="1" u="none" strike="noStrike" baseline="0" dirty="0">
                <a:latin typeface="MinionPro-BoldIt"/>
              </a:rPr>
              <a:t>Мала ружа </a:t>
            </a:r>
            <a:r>
              <a:rPr lang="ru-RU" sz="3200" b="0" i="0" u="none" strike="noStrike" baseline="0" dirty="0">
                <a:latin typeface="MinionPro-Regular"/>
              </a:rPr>
              <a:t>се добија резом од фрикандоа уз уочљиве опне. Месо мале руже је квалитетније од свих делова бута, нежне је грађе и најмекше је. Најчешће служи за спремање јела по поруџбини и јела са жара као и других специјалитета и шницли.</a:t>
            </a:r>
          </a:p>
          <a:p>
            <a:endParaRPr lang="sr-Cyrl-RS" sz="3200" b="0" i="0" u="none" strike="noStrike" baseline="0" dirty="0">
              <a:latin typeface="MinionPro-Regular"/>
            </a:endParaRPr>
          </a:p>
          <a:p>
            <a:endParaRPr lang="sr-Latn-RS" sz="3200" dirty="0"/>
          </a:p>
        </p:txBody>
      </p:sp>
      <p:pic>
        <p:nvPicPr>
          <p:cNvPr id="4" name="Picture 3">
            <a:extLst>
              <a:ext uri="{FF2B5EF4-FFF2-40B4-BE49-F238E27FC236}">
                <a16:creationId xmlns:a16="http://schemas.microsoft.com/office/drawing/2014/main" id="{AA6C0F7D-81FD-59D5-EE4C-B99B73AF2B86}"/>
              </a:ext>
            </a:extLst>
          </p:cNvPr>
          <p:cNvPicPr>
            <a:picLocks noChangeAspect="1"/>
          </p:cNvPicPr>
          <p:nvPr/>
        </p:nvPicPr>
        <p:blipFill>
          <a:blip r:embed="rId2"/>
          <a:stretch>
            <a:fillRect/>
          </a:stretch>
        </p:blipFill>
        <p:spPr>
          <a:xfrm>
            <a:off x="7884060" y="3981349"/>
            <a:ext cx="4307940" cy="2876651"/>
          </a:xfrm>
          <a:prstGeom prst="rect">
            <a:avLst/>
          </a:prstGeom>
        </p:spPr>
      </p:pic>
      <p:pic>
        <p:nvPicPr>
          <p:cNvPr id="5" name="Picture 4">
            <a:extLst>
              <a:ext uri="{FF2B5EF4-FFF2-40B4-BE49-F238E27FC236}">
                <a16:creationId xmlns:a16="http://schemas.microsoft.com/office/drawing/2014/main" id="{297939F5-B945-3D5B-974A-66F64DC1C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565" y="0"/>
            <a:ext cx="4148656" cy="2769147"/>
          </a:xfrm>
          <a:prstGeom prst="rect">
            <a:avLst/>
          </a:prstGeom>
        </p:spPr>
      </p:pic>
      <p:pic>
        <p:nvPicPr>
          <p:cNvPr id="6" name="Picture 5">
            <a:extLst>
              <a:ext uri="{FF2B5EF4-FFF2-40B4-BE49-F238E27FC236}">
                <a16:creationId xmlns:a16="http://schemas.microsoft.com/office/drawing/2014/main" id="{6CFDB2B6-B375-8236-5711-8A5035307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267" y="2329445"/>
            <a:ext cx="3114674" cy="20916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53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FC5391-EB18-7538-9AE7-0F5BC2CC2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932" y="2425503"/>
            <a:ext cx="9278135" cy="4432497"/>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9BDB5A95-BFAE-CE48-3FF0-19CDF2789D10}"/>
              </a:ext>
            </a:extLst>
          </p:cNvPr>
          <p:cNvSpPr>
            <a:spLocks noGrp="1"/>
          </p:cNvSpPr>
          <p:nvPr>
            <p:ph idx="1"/>
          </p:nvPr>
        </p:nvSpPr>
        <p:spPr>
          <a:xfrm>
            <a:off x="166396" y="242596"/>
            <a:ext cx="11859208" cy="6615403"/>
          </a:xfrm>
        </p:spPr>
        <p:txBody>
          <a:bodyPr>
            <a:noAutofit/>
          </a:bodyPr>
          <a:lstStyle/>
          <a:p>
            <a:pPr algn="l"/>
            <a:r>
              <a:rPr lang="sr-Cyrl-RS" b="1" i="0" u="none" strike="noStrike" baseline="0" dirty="0">
                <a:latin typeface="MinionPro-Bold"/>
              </a:rPr>
              <a:t>Говеђи филе </a:t>
            </a:r>
            <a:r>
              <a:rPr lang="sr-Cyrl-RS" b="0" i="0" u="none" strike="noStrike" baseline="0" dirty="0">
                <a:latin typeface="MinionPro-Regular"/>
              </a:rPr>
              <a:t>је нежне грађе јер је проткан најнежнијим влакнима, најмеканији и </a:t>
            </a:r>
            <a:r>
              <a:rPr lang="ru-RU" b="0" i="0" u="none" strike="noStrike" baseline="0" dirty="0">
                <a:latin typeface="MinionPro-Regular"/>
              </a:rPr>
              <a:t>најквалитетнији део говеђег меса. </a:t>
            </a:r>
            <a:r>
              <a:rPr lang="ru-RU" dirty="0">
                <a:latin typeface="MinionPro-Regular"/>
              </a:rPr>
              <a:t>Н</a:t>
            </a:r>
            <a:r>
              <a:rPr lang="ru-RU" b="0" i="0" u="none" strike="noStrike" baseline="0" dirty="0">
                <a:latin typeface="MinionPro-Regular"/>
              </a:rPr>
              <a:t>алази се испод кичменог стуба, дугачак је око 50 цм. </a:t>
            </a:r>
            <a:r>
              <a:rPr lang="ru-RU" dirty="0">
                <a:latin typeface="MinionPro-Regular"/>
              </a:rPr>
              <a:t>О</a:t>
            </a:r>
            <a:r>
              <a:rPr lang="ru-RU" b="0" i="0" u="none" strike="noStrike" baseline="0" dirty="0">
                <a:latin typeface="MinionPro-Regular"/>
              </a:rPr>
              <a:t>чишћен од опни, жилица и масног ткива чува се у пацу од уља, сенфа и бибера. Филе у пацу одлежава 6 до 8 дана на хладном месту. На тај начин се увећава његова гастрономска вредност, месо постаје сочније и зрело је за термичку </a:t>
            </a:r>
            <a:r>
              <a:rPr lang="sr-Cyrl-RS" b="0" i="0" u="none" strike="noStrike" baseline="0" dirty="0">
                <a:latin typeface="MinionPro-Regular"/>
              </a:rPr>
              <a:t>обраду.</a:t>
            </a:r>
          </a:p>
          <a:p>
            <a:pPr algn="l"/>
            <a:r>
              <a:rPr lang="ru-RU" b="0" i="0" u="none" strike="noStrike" baseline="0" dirty="0">
                <a:latin typeface="MinionPro-Regular"/>
              </a:rPr>
              <a:t>Од одлежалог говећег филеа најчешће се спремају јела по поруџбини: шатобријан, бифтек, турнедо, филе мињон, соте Строганоф, татар бифтек...</a:t>
            </a:r>
            <a:endParaRPr lang="sr-Latn-RS" dirty="0"/>
          </a:p>
        </p:txBody>
      </p:sp>
    </p:spTree>
    <p:extLst>
      <p:ext uri="{BB962C8B-B14F-4D97-AF65-F5344CB8AC3E}">
        <p14:creationId xmlns:p14="http://schemas.microsoft.com/office/powerpoint/2010/main" val="282063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80">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871619-312A-DBC4-6B7B-0DFFE6F5B264}"/>
              </a:ext>
            </a:extLst>
          </p:cNvPr>
          <p:cNvPicPr>
            <a:picLocks noGrp="1" noChangeAspect="1"/>
          </p:cNvPicPr>
          <p:nvPr>
            <p:ph idx="1"/>
          </p:nvPr>
        </p:nvPicPr>
        <p:blipFill>
          <a:blip r:embed="rId2"/>
          <a:stretch>
            <a:fillRect/>
          </a:stretch>
        </p:blipFill>
        <p:spPr>
          <a:xfrm>
            <a:off x="2810723" y="0"/>
            <a:ext cx="6333278" cy="6858000"/>
          </a:xfrm>
          <a:prstGeom prst="rect">
            <a:avLst/>
          </a:prstGeom>
        </p:spPr>
      </p:pic>
    </p:spTree>
    <p:extLst>
      <p:ext uri="{BB962C8B-B14F-4D97-AF65-F5344CB8AC3E}">
        <p14:creationId xmlns:p14="http://schemas.microsoft.com/office/powerpoint/2010/main" val="3229712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9F0CE9-BCA0-68EB-E5B2-6BBB426B3174}"/>
              </a:ext>
            </a:extLst>
          </p:cNvPr>
          <p:cNvPicPr>
            <a:picLocks noChangeAspect="1"/>
          </p:cNvPicPr>
          <p:nvPr/>
        </p:nvPicPr>
        <p:blipFill>
          <a:blip r:embed="rId2"/>
          <a:stretch>
            <a:fillRect/>
          </a:stretch>
        </p:blipFill>
        <p:spPr>
          <a:xfrm>
            <a:off x="6779404" y="270387"/>
            <a:ext cx="5412596" cy="3102629"/>
          </a:xfrm>
          <a:prstGeom prst="rect">
            <a:avLst/>
          </a:prstGeom>
        </p:spPr>
      </p:pic>
      <p:sp>
        <p:nvSpPr>
          <p:cNvPr id="2" name="Title 1">
            <a:extLst>
              <a:ext uri="{FF2B5EF4-FFF2-40B4-BE49-F238E27FC236}">
                <a16:creationId xmlns:a16="http://schemas.microsoft.com/office/drawing/2014/main" id="{FBF0F25F-50F0-B2BD-B4F5-99DBB30073DF}"/>
              </a:ext>
            </a:extLst>
          </p:cNvPr>
          <p:cNvSpPr>
            <a:spLocks noGrp="1"/>
          </p:cNvSpPr>
          <p:nvPr>
            <p:ph type="title"/>
          </p:nvPr>
        </p:nvSpPr>
        <p:spPr>
          <a:xfrm>
            <a:off x="838200" y="365125"/>
            <a:ext cx="10515600" cy="460785"/>
          </a:xfrm>
        </p:spPr>
        <p:txBody>
          <a:bodyPr>
            <a:normAutofit fontScale="90000"/>
          </a:bodyPr>
          <a:lstStyle/>
          <a:p>
            <a:r>
              <a:rPr lang="sr-Cyrl-RS" dirty="0"/>
              <a:t>Јела од јунећег и говеђег меса</a:t>
            </a:r>
            <a:endParaRPr lang="sr-Latn-RS" dirty="0"/>
          </a:p>
        </p:txBody>
      </p:sp>
      <p:sp>
        <p:nvSpPr>
          <p:cNvPr id="3" name="Content Placeholder 2">
            <a:extLst>
              <a:ext uri="{FF2B5EF4-FFF2-40B4-BE49-F238E27FC236}">
                <a16:creationId xmlns:a16="http://schemas.microsoft.com/office/drawing/2014/main" id="{EE5EAE4A-7492-8DA8-1957-0387B37F4AB8}"/>
              </a:ext>
            </a:extLst>
          </p:cNvPr>
          <p:cNvSpPr>
            <a:spLocks noGrp="1"/>
          </p:cNvSpPr>
          <p:nvPr>
            <p:ph idx="1"/>
          </p:nvPr>
        </p:nvSpPr>
        <p:spPr>
          <a:xfrm>
            <a:off x="226142" y="993058"/>
            <a:ext cx="11127658" cy="5594555"/>
          </a:xfrm>
        </p:spPr>
        <p:txBody>
          <a:bodyPr>
            <a:noAutofit/>
          </a:bodyPr>
          <a:lstStyle/>
          <a:p>
            <a:r>
              <a:rPr lang="ru-RU" dirty="0"/>
              <a:t>Татар бифтек, </a:t>
            </a:r>
          </a:p>
          <a:p>
            <a:r>
              <a:rPr lang="ru-RU" dirty="0"/>
              <a:t>Консомеи, </a:t>
            </a:r>
          </a:p>
          <a:p>
            <a:r>
              <a:rPr lang="ru-RU" dirty="0"/>
              <a:t>Супе, </a:t>
            </a:r>
          </a:p>
          <a:p>
            <a:r>
              <a:rPr lang="ru-RU" dirty="0"/>
              <a:t>Гулаши,</a:t>
            </a:r>
          </a:p>
          <a:p>
            <a:r>
              <a:rPr lang="ru-RU" dirty="0"/>
              <a:t>Парикаши, </a:t>
            </a:r>
          </a:p>
          <a:p>
            <a:r>
              <a:rPr lang="ru-RU" dirty="0"/>
              <a:t>Шпикована говедина,  </a:t>
            </a:r>
          </a:p>
          <a:p>
            <a:r>
              <a:rPr lang="ru-RU" dirty="0"/>
              <a:t>Хладан розбиф, </a:t>
            </a:r>
          </a:p>
          <a:p>
            <a:r>
              <a:rPr lang="ru-RU" dirty="0"/>
              <a:t>Рамстек мирабо, лионез, </a:t>
            </a:r>
          </a:p>
          <a:p>
            <a:r>
              <a:rPr lang="ru-RU" dirty="0"/>
              <a:t>Соте Строганоф, </a:t>
            </a:r>
          </a:p>
          <a:p>
            <a:r>
              <a:rPr lang="ru-RU" dirty="0"/>
              <a:t>Бифтек Монте Карло,</a:t>
            </a:r>
          </a:p>
          <a:p>
            <a:endParaRPr lang="sr-Latn-RS" dirty="0"/>
          </a:p>
        </p:txBody>
      </p:sp>
      <p:pic>
        <p:nvPicPr>
          <p:cNvPr id="5" name="Picture 4">
            <a:extLst>
              <a:ext uri="{FF2B5EF4-FFF2-40B4-BE49-F238E27FC236}">
                <a16:creationId xmlns:a16="http://schemas.microsoft.com/office/drawing/2014/main" id="{139595AF-CF04-C6EB-E70C-E5C68BF70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426" y="3373016"/>
            <a:ext cx="5412597" cy="3612803"/>
          </a:xfrm>
          <a:prstGeom prst="rect">
            <a:avLst/>
          </a:prstGeom>
        </p:spPr>
      </p:pic>
      <p:pic>
        <p:nvPicPr>
          <p:cNvPr id="7" name="Picture 6">
            <a:extLst>
              <a:ext uri="{FF2B5EF4-FFF2-40B4-BE49-F238E27FC236}">
                <a16:creationId xmlns:a16="http://schemas.microsoft.com/office/drawing/2014/main" id="{D692DBF6-1147-A09E-8081-8C8670C07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775" y="1543665"/>
            <a:ext cx="3114674" cy="2091606"/>
          </a:xfrm>
          <a:prstGeom prst="rect">
            <a:avLst/>
          </a:prstGeom>
        </p:spPr>
      </p:pic>
    </p:spTree>
    <p:extLst>
      <p:ext uri="{BB962C8B-B14F-4D97-AF65-F5344CB8AC3E}">
        <p14:creationId xmlns:p14="http://schemas.microsoft.com/office/powerpoint/2010/main" val="3492289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03B4-F4CE-26FA-D699-6B9FF1CA8968}"/>
              </a:ext>
            </a:extLst>
          </p:cNvPr>
          <p:cNvSpPr>
            <a:spLocks noGrp="1"/>
          </p:cNvSpPr>
          <p:nvPr>
            <p:ph type="title"/>
          </p:nvPr>
        </p:nvSpPr>
        <p:spPr>
          <a:xfrm>
            <a:off x="0" y="0"/>
            <a:ext cx="3279772" cy="6858000"/>
          </a:xfrm>
          <a:solidFill>
            <a:schemeClr val="accent4">
              <a:lumMod val="40000"/>
              <a:lumOff val="60000"/>
            </a:schemeClr>
          </a:solidFill>
        </p:spPr>
        <p:txBody>
          <a:bodyPr/>
          <a:lstStyle/>
          <a:p>
            <a:r>
              <a:rPr lang="sr-Cyrl-RS" dirty="0"/>
              <a:t>ХВАЛА НА ПАЖЊИ</a:t>
            </a:r>
            <a:endParaRPr lang="sr-Latn-RS" dirty="0"/>
          </a:p>
        </p:txBody>
      </p:sp>
      <p:pic>
        <p:nvPicPr>
          <p:cNvPr id="4" name="Content Placeholder 3">
            <a:extLst>
              <a:ext uri="{FF2B5EF4-FFF2-40B4-BE49-F238E27FC236}">
                <a16:creationId xmlns:a16="http://schemas.microsoft.com/office/drawing/2014/main" id="{E9402C3A-3D0D-3E8C-63D9-CB42209E05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771" y="0"/>
            <a:ext cx="8912230" cy="6858000"/>
          </a:xfrm>
          <a:prstGeom prst="rect">
            <a:avLst/>
          </a:prstGeom>
        </p:spPr>
      </p:pic>
    </p:spTree>
    <p:extLst>
      <p:ext uri="{BB962C8B-B14F-4D97-AF65-F5344CB8AC3E}">
        <p14:creationId xmlns:p14="http://schemas.microsoft.com/office/powerpoint/2010/main" val="347338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A0E5-F20B-A83C-BD76-16168A4DE735}"/>
              </a:ext>
            </a:extLst>
          </p:cNvPr>
          <p:cNvSpPr>
            <a:spLocks noGrp="1"/>
          </p:cNvSpPr>
          <p:nvPr>
            <p:ph type="title"/>
          </p:nvPr>
        </p:nvSpPr>
        <p:spPr>
          <a:xfrm>
            <a:off x="838200" y="121299"/>
            <a:ext cx="10515600" cy="737117"/>
          </a:xfrm>
        </p:spPr>
        <p:txBody>
          <a:bodyPr>
            <a:normAutofit/>
          </a:bodyPr>
          <a:lstStyle/>
          <a:p>
            <a:r>
              <a:rPr lang="ru-RU" dirty="0"/>
              <a:t>Месо стоке за клање, перади и дивљач </a:t>
            </a:r>
            <a:endParaRPr lang="sr-Latn-RS" dirty="0"/>
          </a:p>
        </p:txBody>
      </p:sp>
      <p:sp>
        <p:nvSpPr>
          <p:cNvPr id="3" name="Content Placeholder 2">
            <a:extLst>
              <a:ext uri="{FF2B5EF4-FFF2-40B4-BE49-F238E27FC236}">
                <a16:creationId xmlns:a16="http://schemas.microsoft.com/office/drawing/2014/main" id="{6B059FA2-0957-0747-B2BB-7FCC3BDC0692}"/>
              </a:ext>
            </a:extLst>
          </p:cNvPr>
          <p:cNvSpPr>
            <a:spLocks noGrp="1"/>
          </p:cNvSpPr>
          <p:nvPr>
            <p:ph idx="1"/>
          </p:nvPr>
        </p:nvSpPr>
        <p:spPr>
          <a:xfrm>
            <a:off x="298579" y="1110344"/>
            <a:ext cx="11728580" cy="5626357"/>
          </a:xfrm>
        </p:spPr>
        <p:txBody>
          <a:bodyPr>
            <a:noAutofit/>
          </a:bodyPr>
          <a:lstStyle/>
          <a:p>
            <a:r>
              <a:rPr lang="ru-RU" sz="3200" dirty="0"/>
              <a:t>Месо се ставља у промет као месо говеда, месо бивола, месо свиња, месо оваца, месо коза, месо копитара, месо кунића, месо перади и месо дивљачи.</a:t>
            </a:r>
          </a:p>
          <a:p>
            <a:r>
              <a:rPr lang="ru-RU" sz="3200" dirty="0"/>
              <a:t>Изглед, боја, структура, конзистенција и друга органолептичка својства морају бити карактеристични за сваку врсту меса. Месо мора бити хигијенски исправно и чисто (да није плесниво и упрљано садржајем унутрашњих органа или њихових делова, да не садржи друге стране материје и да нема мирис који није својствен месу), а површина пререза мора бити равна, без већих засекотина, здробљених костију и сл.</a:t>
            </a:r>
          </a:p>
          <a:p>
            <a:r>
              <a:rPr lang="ru-RU" sz="3200" dirty="0"/>
              <a:t>Место или рез од клања (одстрељења) и кичмена мождина морају бити одстрањени.</a:t>
            </a:r>
          </a:p>
          <a:p>
            <a:endParaRPr lang="sr-Latn-RS" sz="3200" dirty="0"/>
          </a:p>
        </p:txBody>
      </p:sp>
    </p:spTree>
    <p:extLst>
      <p:ext uri="{BB962C8B-B14F-4D97-AF65-F5344CB8AC3E}">
        <p14:creationId xmlns:p14="http://schemas.microsoft.com/office/powerpoint/2010/main" val="92657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59836-3DAB-E60A-1801-5B45B10A7D3B}"/>
              </a:ext>
            </a:extLst>
          </p:cNvPr>
          <p:cNvSpPr>
            <a:spLocks noGrp="1"/>
          </p:cNvSpPr>
          <p:nvPr>
            <p:ph idx="1"/>
          </p:nvPr>
        </p:nvSpPr>
        <p:spPr>
          <a:xfrm>
            <a:off x="195943" y="223934"/>
            <a:ext cx="11653935" cy="6559420"/>
          </a:xfrm>
          <a:solidFill>
            <a:schemeClr val="accent4">
              <a:lumMod val="20000"/>
              <a:lumOff val="80000"/>
            </a:schemeClr>
          </a:solidFill>
          <a:ln w="76200">
            <a:solidFill>
              <a:schemeClr val="accent2">
                <a:lumMod val="75000"/>
              </a:schemeClr>
            </a:solidFill>
          </a:ln>
          <a:effectLst>
            <a:glow rad="228600">
              <a:schemeClr val="accent2">
                <a:satMod val="175000"/>
                <a:alpha val="40000"/>
              </a:schemeClr>
            </a:glow>
          </a:effectLst>
        </p:spPr>
        <p:txBody>
          <a:bodyPr>
            <a:normAutofit/>
          </a:bodyPr>
          <a:lstStyle/>
          <a:p>
            <a:r>
              <a:rPr lang="sr-Cyrl-RS" sz="3200" dirty="0"/>
              <a:t>Под стоком за клање, подразумевају се: </a:t>
            </a:r>
          </a:p>
          <a:p>
            <a:pPr lvl="1"/>
            <a:r>
              <a:rPr lang="sr-Cyrl-RS" sz="3200" dirty="0"/>
              <a:t>говеда (укључујући и биволе), </a:t>
            </a:r>
          </a:p>
          <a:p>
            <a:pPr lvl="1"/>
            <a:r>
              <a:rPr lang="sr-Cyrl-RS" sz="3200" dirty="0"/>
              <a:t>свиње, овце, козе, </a:t>
            </a:r>
          </a:p>
          <a:p>
            <a:pPr lvl="1"/>
            <a:r>
              <a:rPr lang="sr-Cyrl-RS" sz="3200" dirty="0"/>
              <a:t>копитари (коњи, магарци, мазге и муле) и </a:t>
            </a:r>
          </a:p>
          <a:p>
            <a:pPr lvl="1"/>
            <a:r>
              <a:rPr lang="sr-Cyrl-RS" sz="3200" dirty="0"/>
              <a:t>кунићи.</a:t>
            </a:r>
          </a:p>
          <a:p>
            <a:r>
              <a:rPr lang="sr-Cyrl-RS" sz="3200" dirty="0"/>
              <a:t>Под перади, подразумевају се :</a:t>
            </a:r>
          </a:p>
          <a:p>
            <a:pPr lvl="1"/>
            <a:r>
              <a:rPr lang="sr-Cyrl-RS" sz="3200" dirty="0"/>
              <a:t>кокоши, ћурке, </a:t>
            </a:r>
          </a:p>
          <a:p>
            <a:pPr lvl="1"/>
            <a:r>
              <a:rPr lang="sr-Cyrl-RS" sz="3200" dirty="0"/>
              <a:t>гуске, пловке, </a:t>
            </a:r>
          </a:p>
          <a:p>
            <a:pPr lvl="1"/>
            <a:r>
              <a:rPr lang="sr-Cyrl-RS" sz="3200" dirty="0"/>
              <a:t>морке и питоми голубови. </a:t>
            </a:r>
          </a:p>
          <a:p>
            <a:r>
              <a:rPr lang="sr-Cyrl-RS" sz="3200" dirty="0"/>
              <a:t>Под дивљачи, подразумевају се: зечеви, дивље свиње, дивокозе, јелени, срне, јаребице, препелице, дивље гуске, дивље пловке, дивљи голубови, грлице и фазани.</a:t>
            </a:r>
          </a:p>
          <a:p>
            <a:endParaRPr lang="sr-Latn-RS" sz="3200" dirty="0"/>
          </a:p>
        </p:txBody>
      </p:sp>
      <p:pic>
        <p:nvPicPr>
          <p:cNvPr id="2" name="Picture 1">
            <a:extLst>
              <a:ext uri="{FF2B5EF4-FFF2-40B4-BE49-F238E27FC236}">
                <a16:creationId xmlns:a16="http://schemas.microsoft.com/office/drawing/2014/main" id="{A94430BD-CE15-D3F3-F988-AD4B919FD4FD}"/>
              </a:ext>
            </a:extLst>
          </p:cNvPr>
          <p:cNvPicPr>
            <a:picLocks noChangeAspect="1"/>
          </p:cNvPicPr>
          <p:nvPr/>
        </p:nvPicPr>
        <p:blipFill>
          <a:blip r:embed="rId2"/>
          <a:stretch>
            <a:fillRect/>
          </a:stretch>
        </p:blipFill>
        <p:spPr>
          <a:xfrm>
            <a:off x="8258322" y="306421"/>
            <a:ext cx="3495193" cy="1590473"/>
          </a:xfrm>
          <a:prstGeom prst="rect">
            <a:avLst/>
          </a:prstGeom>
        </p:spPr>
      </p:pic>
      <p:pic>
        <p:nvPicPr>
          <p:cNvPr id="4" name="Content Placeholder 4">
            <a:extLst>
              <a:ext uri="{FF2B5EF4-FFF2-40B4-BE49-F238E27FC236}">
                <a16:creationId xmlns:a16="http://schemas.microsoft.com/office/drawing/2014/main" id="{4FE04DAD-7C2D-65B2-2AFF-CFB6A123AAD3}"/>
              </a:ext>
            </a:extLst>
          </p:cNvPr>
          <p:cNvPicPr>
            <a:picLocks noChangeAspect="1"/>
          </p:cNvPicPr>
          <p:nvPr/>
        </p:nvPicPr>
        <p:blipFill>
          <a:blip r:embed="rId3"/>
          <a:stretch>
            <a:fillRect/>
          </a:stretch>
        </p:blipFill>
        <p:spPr>
          <a:xfrm>
            <a:off x="8913251" y="1809583"/>
            <a:ext cx="2384948" cy="1750740"/>
          </a:xfrm>
          <a:prstGeom prst="rect">
            <a:avLst/>
          </a:prstGeom>
        </p:spPr>
      </p:pic>
      <p:pic>
        <p:nvPicPr>
          <p:cNvPr id="6" name="Picture 5">
            <a:extLst>
              <a:ext uri="{FF2B5EF4-FFF2-40B4-BE49-F238E27FC236}">
                <a16:creationId xmlns:a16="http://schemas.microsoft.com/office/drawing/2014/main" id="{8AEFCDD3-B68A-7761-FD2F-34B8D2746F63}"/>
              </a:ext>
            </a:extLst>
          </p:cNvPr>
          <p:cNvPicPr>
            <a:picLocks noChangeAspect="1"/>
          </p:cNvPicPr>
          <p:nvPr/>
        </p:nvPicPr>
        <p:blipFill>
          <a:blip r:embed="rId4"/>
          <a:stretch>
            <a:fillRect/>
          </a:stretch>
        </p:blipFill>
        <p:spPr>
          <a:xfrm>
            <a:off x="8913251" y="3560323"/>
            <a:ext cx="2936627" cy="1400784"/>
          </a:xfrm>
          <a:prstGeom prst="rect">
            <a:avLst/>
          </a:prstGeom>
        </p:spPr>
      </p:pic>
      <p:pic>
        <p:nvPicPr>
          <p:cNvPr id="8" name="Picture 7">
            <a:extLst>
              <a:ext uri="{FF2B5EF4-FFF2-40B4-BE49-F238E27FC236}">
                <a16:creationId xmlns:a16="http://schemas.microsoft.com/office/drawing/2014/main" id="{E644908B-72EB-20E9-29CA-0B9C68F3AEC1}"/>
              </a:ext>
            </a:extLst>
          </p:cNvPr>
          <p:cNvPicPr>
            <a:picLocks noChangeAspect="1"/>
          </p:cNvPicPr>
          <p:nvPr/>
        </p:nvPicPr>
        <p:blipFill>
          <a:blip r:embed="rId5"/>
          <a:stretch>
            <a:fillRect/>
          </a:stretch>
        </p:blipFill>
        <p:spPr>
          <a:xfrm>
            <a:off x="6742857" y="2352392"/>
            <a:ext cx="2170394" cy="2302505"/>
          </a:xfrm>
          <a:prstGeom prst="rect">
            <a:avLst/>
          </a:prstGeom>
        </p:spPr>
      </p:pic>
      <p:pic>
        <p:nvPicPr>
          <p:cNvPr id="10" name="Picture 9">
            <a:extLst>
              <a:ext uri="{FF2B5EF4-FFF2-40B4-BE49-F238E27FC236}">
                <a16:creationId xmlns:a16="http://schemas.microsoft.com/office/drawing/2014/main" id="{AD6BE2D7-7712-1AA5-FAC8-18E6612FBFDB}"/>
              </a:ext>
            </a:extLst>
          </p:cNvPr>
          <p:cNvPicPr>
            <a:picLocks noChangeAspect="1"/>
          </p:cNvPicPr>
          <p:nvPr/>
        </p:nvPicPr>
        <p:blipFill>
          <a:blip r:embed="rId6"/>
          <a:stretch>
            <a:fillRect/>
          </a:stretch>
        </p:blipFill>
        <p:spPr>
          <a:xfrm>
            <a:off x="4952157" y="3283084"/>
            <a:ext cx="1790700" cy="1133475"/>
          </a:xfrm>
          <a:prstGeom prst="rect">
            <a:avLst/>
          </a:prstGeom>
        </p:spPr>
      </p:pic>
      <p:pic>
        <p:nvPicPr>
          <p:cNvPr id="12" name="Picture 11">
            <a:extLst>
              <a:ext uri="{FF2B5EF4-FFF2-40B4-BE49-F238E27FC236}">
                <a16:creationId xmlns:a16="http://schemas.microsoft.com/office/drawing/2014/main" id="{21564182-817E-0EF5-E0B6-A166014172AE}"/>
              </a:ext>
            </a:extLst>
          </p:cNvPr>
          <p:cNvPicPr>
            <a:picLocks noChangeAspect="1"/>
          </p:cNvPicPr>
          <p:nvPr/>
        </p:nvPicPr>
        <p:blipFill>
          <a:blip r:embed="rId7"/>
          <a:stretch>
            <a:fillRect/>
          </a:stretch>
        </p:blipFill>
        <p:spPr>
          <a:xfrm>
            <a:off x="6618009" y="705289"/>
            <a:ext cx="1640313" cy="1133475"/>
          </a:xfrm>
          <a:prstGeom prst="rect">
            <a:avLst/>
          </a:prstGeom>
        </p:spPr>
      </p:pic>
    </p:spTree>
    <p:extLst>
      <p:ext uri="{BB962C8B-B14F-4D97-AF65-F5344CB8AC3E}">
        <p14:creationId xmlns:p14="http://schemas.microsoft.com/office/powerpoint/2010/main" val="54560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A484-2FD7-8ED9-EB25-434B4D5D8340}"/>
              </a:ext>
            </a:extLst>
          </p:cNvPr>
          <p:cNvSpPr>
            <a:spLocks noGrp="1"/>
          </p:cNvSpPr>
          <p:nvPr>
            <p:ph type="title"/>
          </p:nvPr>
        </p:nvSpPr>
        <p:spPr>
          <a:xfrm>
            <a:off x="838200" y="365125"/>
            <a:ext cx="10515600" cy="670573"/>
          </a:xfrm>
        </p:spPr>
        <p:txBody>
          <a:bodyPr>
            <a:normAutofit fontScale="90000"/>
          </a:bodyPr>
          <a:lstStyle/>
          <a:p>
            <a:r>
              <a:rPr lang="ru-RU" dirty="0"/>
              <a:t>Свињско месо</a:t>
            </a:r>
            <a:endParaRPr lang="sr-Latn-RS" dirty="0"/>
          </a:p>
        </p:txBody>
      </p:sp>
      <p:pic>
        <p:nvPicPr>
          <p:cNvPr id="4" name="Picture 3">
            <a:extLst>
              <a:ext uri="{FF2B5EF4-FFF2-40B4-BE49-F238E27FC236}">
                <a16:creationId xmlns:a16="http://schemas.microsoft.com/office/drawing/2014/main" id="{E88132A6-AE9B-5A05-A382-8DB5A4624095}"/>
              </a:ext>
            </a:extLst>
          </p:cNvPr>
          <p:cNvPicPr>
            <a:picLocks noChangeAspect="1"/>
          </p:cNvPicPr>
          <p:nvPr/>
        </p:nvPicPr>
        <p:blipFill>
          <a:blip r:embed="rId2"/>
          <a:stretch>
            <a:fillRect/>
          </a:stretch>
        </p:blipFill>
        <p:spPr>
          <a:xfrm>
            <a:off x="7738369" y="1262102"/>
            <a:ext cx="4453631" cy="5238962"/>
          </a:xfrm>
          <a:prstGeom prst="rect">
            <a:avLst/>
          </a:prstGeom>
        </p:spPr>
      </p:pic>
      <p:sp>
        <p:nvSpPr>
          <p:cNvPr id="3" name="Content Placeholder 2">
            <a:extLst>
              <a:ext uri="{FF2B5EF4-FFF2-40B4-BE49-F238E27FC236}">
                <a16:creationId xmlns:a16="http://schemas.microsoft.com/office/drawing/2014/main" id="{AB5E8361-BDA9-42F6-07C7-E35276D723D2}"/>
              </a:ext>
            </a:extLst>
          </p:cNvPr>
          <p:cNvSpPr>
            <a:spLocks noGrp="1"/>
          </p:cNvSpPr>
          <p:nvPr>
            <p:ph idx="1"/>
          </p:nvPr>
        </p:nvSpPr>
        <p:spPr>
          <a:xfrm>
            <a:off x="261259" y="1262101"/>
            <a:ext cx="9423918" cy="5238961"/>
          </a:xfrm>
        </p:spPr>
        <p:txBody>
          <a:bodyPr>
            <a:noAutofit/>
          </a:bodyPr>
          <a:lstStyle/>
          <a:p>
            <a:pPr>
              <a:lnSpc>
                <a:spcPct val="100000"/>
              </a:lnSpc>
            </a:pPr>
            <a:r>
              <a:rPr lang="ru-RU" sz="3200" dirty="0"/>
              <a:t>Према старости, полу и ухрањености дели се на:</a:t>
            </a:r>
          </a:p>
          <a:p>
            <a:pPr>
              <a:lnSpc>
                <a:spcPct val="100000"/>
              </a:lnSpc>
            </a:pPr>
            <a:r>
              <a:rPr lang="ru-RU" sz="3200" dirty="0"/>
              <a:t>Млада прасетина старости 3недеље – 3 месеци, тежине од 5-20 </a:t>
            </a:r>
            <a:r>
              <a:rPr lang="sr-Latn-RS" sz="3200" dirty="0"/>
              <a:t>kg</a:t>
            </a:r>
            <a:r>
              <a:rPr lang="ru-RU" sz="3200" dirty="0"/>
              <a:t>, </a:t>
            </a:r>
          </a:p>
          <a:p>
            <a:pPr>
              <a:lnSpc>
                <a:spcPct val="100000"/>
              </a:lnSpc>
            </a:pPr>
            <a:r>
              <a:rPr lang="ru-RU" sz="3200" dirty="0"/>
              <a:t>Старија прасад (назимад ) старија од 3 месеца</a:t>
            </a:r>
          </a:p>
          <a:p>
            <a:pPr>
              <a:lnSpc>
                <a:spcPct val="100000"/>
              </a:lnSpc>
            </a:pPr>
            <a:r>
              <a:rPr lang="ru-RU" sz="3200" dirty="0"/>
              <a:t>Млада свињетина- до 9 месеци, тежине трупа до 37</a:t>
            </a:r>
            <a:r>
              <a:rPr lang="sr-Latn-RS" sz="3200" dirty="0"/>
              <a:t>kg</a:t>
            </a:r>
            <a:r>
              <a:rPr lang="ru-RU" sz="3200" dirty="0"/>
              <a:t>, масно ткиво на леђима није веће од 5 </a:t>
            </a:r>
            <a:r>
              <a:rPr lang="sr-Latn-RS" sz="3200" dirty="0"/>
              <a:t>mm</a:t>
            </a:r>
            <a:endParaRPr lang="ru-RU" sz="3200" dirty="0"/>
          </a:p>
          <a:p>
            <a:pPr>
              <a:lnSpc>
                <a:spcPct val="100000"/>
              </a:lnSpc>
            </a:pPr>
            <a:r>
              <a:rPr lang="sr-Cyrl-RS" sz="3200" dirty="0"/>
              <a:t>Свињско месо, старија грла од </a:t>
            </a:r>
            <a:r>
              <a:rPr lang="ru-RU" sz="3200" dirty="0"/>
              <a:t>9 месеци</a:t>
            </a:r>
            <a:endParaRPr lang="sr-Latn-RS" sz="3200" dirty="0"/>
          </a:p>
          <a:p>
            <a:pPr>
              <a:lnSpc>
                <a:spcPct val="100000"/>
              </a:lnSpc>
            </a:pPr>
            <a:r>
              <a:rPr lang="ru-RU" sz="3200" dirty="0"/>
              <a:t>Товне свиње </a:t>
            </a:r>
            <a:r>
              <a:rPr lang="ru-RU" sz="3200" b="1" dirty="0"/>
              <a:t>меснате</a:t>
            </a:r>
            <a:r>
              <a:rPr lang="ru-RU" sz="3200" dirty="0"/>
              <a:t> од 65-113</a:t>
            </a:r>
            <a:r>
              <a:rPr lang="sr-Latn-RS" sz="3200" dirty="0"/>
              <a:t> kg</a:t>
            </a:r>
            <a:r>
              <a:rPr lang="ru-RU" sz="3200" dirty="0"/>
              <a:t>  и  </a:t>
            </a:r>
            <a:r>
              <a:rPr lang="ru-RU" sz="3200" b="1" dirty="0"/>
              <a:t>масне</a:t>
            </a:r>
            <a:r>
              <a:rPr lang="ru-RU" sz="3200" dirty="0"/>
              <a:t> од 70-125 </a:t>
            </a:r>
            <a:r>
              <a:rPr lang="sr-Latn-RS" sz="3200" dirty="0"/>
              <a:t>kg</a:t>
            </a:r>
            <a:r>
              <a:rPr lang="sr-Cyrl-RS" sz="3200" dirty="0"/>
              <a:t>.</a:t>
            </a:r>
            <a:endParaRPr lang="ru-RU" sz="3200" dirty="0"/>
          </a:p>
        </p:txBody>
      </p:sp>
    </p:spTree>
    <p:extLst>
      <p:ext uri="{BB962C8B-B14F-4D97-AF65-F5344CB8AC3E}">
        <p14:creationId xmlns:p14="http://schemas.microsoft.com/office/powerpoint/2010/main" val="11617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B55-B534-0BE2-0757-F053A91E8CC4}"/>
              </a:ext>
            </a:extLst>
          </p:cNvPr>
          <p:cNvSpPr>
            <a:spLocks noGrp="1"/>
          </p:cNvSpPr>
          <p:nvPr>
            <p:ph type="title"/>
          </p:nvPr>
        </p:nvSpPr>
        <p:spPr/>
        <p:txBody>
          <a:bodyPr/>
          <a:lstStyle/>
          <a:p>
            <a:r>
              <a:rPr lang="sr-Cyrl-RS" dirty="0"/>
              <a:t>Категоризација свињског меса</a:t>
            </a:r>
            <a:endParaRPr lang="sr-Latn-RS" dirty="0"/>
          </a:p>
        </p:txBody>
      </p:sp>
      <p:sp>
        <p:nvSpPr>
          <p:cNvPr id="3" name="Content Placeholder 2">
            <a:extLst>
              <a:ext uri="{FF2B5EF4-FFF2-40B4-BE49-F238E27FC236}">
                <a16:creationId xmlns:a16="http://schemas.microsoft.com/office/drawing/2014/main" id="{BC1AF284-4484-2E3D-F2BA-F2D72BDB5E72}"/>
              </a:ext>
            </a:extLst>
          </p:cNvPr>
          <p:cNvSpPr>
            <a:spLocks noGrp="1"/>
          </p:cNvSpPr>
          <p:nvPr>
            <p:ph idx="1"/>
          </p:nvPr>
        </p:nvSpPr>
        <p:spPr>
          <a:xfrm>
            <a:off x="261258" y="1690688"/>
            <a:ext cx="8014996" cy="5027353"/>
          </a:xfrm>
        </p:spPr>
        <p:txBody>
          <a:bodyPr>
            <a:normAutofit/>
          </a:bodyPr>
          <a:lstStyle/>
          <a:p>
            <a:r>
              <a:rPr lang="ru-RU" dirty="0"/>
              <a:t>Према основним деловима трупа, полутки и четврти, свињско месо ставља се у промет у </a:t>
            </a:r>
            <a:r>
              <a:rPr lang="sr-Latn-RS" dirty="0"/>
              <a:t>I</a:t>
            </a:r>
            <a:r>
              <a:rPr lang="ru-RU" dirty="0"/>
              <a:t>, </a:t>
            </a:r>
            <a:r>
              <a:rPr lang="sr-Latn-RS" dirty="0"/>
              <a:t>II</a:t>
            </a:r>
            <a:r>
              <a:rPr lang="ru-RU" dirty="0"/>
              <a:t> и </a:t>
            </a:r>
            <a:r>
              <a:rPr lang="sr-Latn-RS" dirty="0"/>
              <a:t>III</a:t>
            </a:r>
            <a:r>
              <a:rPr lang="ru-RU" dirty="0"/>
              <a:t> категорију. </a:t>
            </a:r>
          </a:p>
          <a:p>
            <a:r>
              <a:rPr lang="sr-Latn-RS" dirty="0"/>
              <a:t>I</a:t>
            </a:r>
            <a:r>
              <a:rPr lang="ru-RU" dirty="0"/>
              <a:t> категорија: бут (без коленице), слабина са филеом,</a:t>
            </a:r>
          </a:p>
          <a:p>
            <a:r>
              <a:rPr lang="sr-Latn-RS" dirty="0"/>
              <a:t>II</a:t>
            </a:r>
            <a:r>
              <a:rPr lang="ru-RU" dirty="0"/>
              <a:t> категорија: леђа, плећка, врат  и слабина без филеа, </a:t>
            </a:r>
          </a:p>
          <a:p>
            <a:r>
              <a:rPr lang="sr-Latn-RS" dirty="0"/>
              <a:t>III</a:t>
            </a:r>
            <a:r>
              <a:rPr lang="ru-RU" dirty="0"/>
              <a:t> категорија: груди, ребра, трбушина, коленица и подлактица.</a:t>
            </a:r>
          </a:p>
          <a:p>
            <a:r>
              <a:rPr lang="ru-RU" dirty="0"/>
              <a:t>Филе - </a:t>
            </a:r>
            <a:r>
              <a:rPr lang="sr-Cyrl-RS" b="0" i="1" u="none" strike="noStrike" baseline="0" dirty="0">
                <a:latin typeface="MinionPro-It"/>
              </a:rPr>
              <a:t>„царско месо“</a:t>
            </a:r>
            <a:r>
              <a:rPr lang="ru-RU" dirty="0"/>
              <a:t> се ставља у промет ван категорије.</a:t>
            </a:r>
            <a:r>
              <a:rPr lang="ru-RU"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r-Latn-R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sr-Latn-RS" dirty="0"/>
          </a:p>
        </p:txBody>
      </p:sp>
      <p:pic>
        <p:nvPicPr>
          <p:cNvPr id="5" name="Picture 4">
            <a:extLst>
              <a:ext uri="{FF2B5EF4-FFF2-40B4-BE49-F238E27FC236}">
                <a16:creationId xmlns:a16="http://schemas.microsoft.com/office/drawing/2014/main" id="{420567FA-2951-FC7B-D551-6BF14A47F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649" y="2569320"/>
            <a:ext cx="5066522" cy="3817986"/>
          </a:xfrm>
          <a:prstGeom prst="rect">
            <a:avLst/>
          </a:prstGeom>
        </p:spPr>
      </p:pic>
    </p:spTree>
    <p:extLst>
      <p:ext uri="{BB962C8B-B14F-4D97-AF65-F5344CB8AC3E}">
        <p14:creationId xmlns:p14="http://schemas.microsoft.com/office/powerpoint/2010/main" val="57545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143A-0939-EE18-A27E-6D338301CE69}"/>
              </a:ext>
            </a:extLst>
          </p:cNvPr>
          <p:cNvSpPr>
            <a:spLocks noGrp="1"/>
          </p:cNvSpPr>
          <p:nvPr>
            <p:ph type="title"/>
          </p:nvPr>
        </p:nvSpPr>
        <p:spPr/>
        <p:txBody>
          <a:bodyPr/>
          <a:lstStyle/>
          <a:p>
            <a:r>
              <a:rPr lang="sr-Cyrl-RS" dirty="0"/>
              <a:t>Расецање свињског меса</a:t>
            </a:r>
            <a:endParaRPr lang="sr-Latn-RS" dirty="0"/>
          </a:p>
        </p:txBody>
      </p:sp>
      <p:sp>
        <p:nvSpPr>
          <p:cNvPr id="3" name="Content Placeholder 2">
            <a:extLst>
              <a:ext uri="{FF2B5EF4-FFF2-40B4-BE49-F238E27FC236}">
                <a16:creationId xmlns:a16="http://schemas.microsoft.com/office/drawing/2014/main" id="{25BE4946-3261-F611-580D-F18732CBFE7C}"/>
              </a:ext>
            </a:extLst>
          </p:cNvPr>
          <p:cNvSpPr>
            <a:spLocks noGrp="1"/>
          </p:cNvSpPr>
          <p:nvPr>
            <p:ph idx="1"/>
          </p:nvPr>
        </p:nvSpPr>
        <p:spPr>
          <a:xfrm>
            <a:off x="391885" y="1558212"/>
            <a:ext cx="11597951" cy="5141168"/>
          </a:xfrm>
        </p:spPr>
        <p:txBody>
          <a:bodyPr>
            <a:normAutofit/>
          </a:bodyPr>
          <a:lstStyle/>
          <a:p>
            <a:r>
              <a:rPr lang="ru-RU" dirty="0"/>
              <a:t>Свињско месо се расеца на половине, где рез почиње од задњег леђног до првогвратног пршљена, дуж кичменог стуба. Таквим расецањем добијају се две једнаке половине, лева и десна. </a:t>
            </a:r>
          </a:p>
          <a:p>
            <a:r>
              <a:rPr lang="ru-RU" dirty="0"/>
              <a:t>Половине се пресецају на четвртине и то резом између 12. и 13. ребра и међуребарног простора који се завршава на крају грудног коша. Таквим расецањем добија се предња и задња четврт.</a:t>
            </a:r>
          </a:p>
          <a:p>
            <a:r>
              <a:rPr lang="ru-RU" dirty="0"/>
              <a:t>Делови предње четврти су: глава (образином са ушима, језик и мозак), врат, плећка, потплећка, груди, ребра и леђа (предња крменадла-вајзбратна).</a:t>
            </a:r>
          </a:p>
          <a:p>
            <a:r>
              <a:rPr lang="ru-RU" dirty="0"/>
              <a:t>Делови задње четврти су: </a:t>
            </a:r>
          </a:p>
          <a:p>
            <a:r>
              <a:rPr lang="ru-RU" b="1" dirty="0">
                <a:solidFill>
                  <a:srgbClr val="FF0000"/>
                </a:solidFill>
              </a:rPr>
              <a:t>бут</a:t>
            </a:r>
            <a:r>
              <a:rPr lang="ru-RU" dirty="0"/>
              <a:t>, </a:t>
            </a:r>
            <a:r>
              <a:rPr lang="ru-RU" b="1" dirty="0">
                <a:solidFill>
                  <a:srgbClr val="FF0000"/>
                </a:solidFill>
              </a:rPr>
              <a:t>слабина</a:t>
            </a:r>
            <a:r>
              <a:rPr lang="ru-RU" dirty="0"/>
              <a:t> (задња крменадла), </a:t>
            </a:r>
            <a:r>
              <a:rPr lang="ru-RU" b="1" dirty="0">
                <a:solidFill>
                  <a:srgbClr val="FF0000"/>
                </a:solidFill>
              </a:rPr>
              <a:t>филе</a:t>
            </a:r>
            <a:r>
              <a:rPr lang="ru-RU" dirty="0"/>
              <a:t> и </a:t>
            </a:r>
            <a:r>
              <a:rPr lang="ru-RU" b="1" dirty="0">
                <a:solidFill>
                  <a:srgbClr val="FF0000"/>
                </a:solidFill>
              </a:rPr>
              <a:t>трбушина</a:t>
            </a:r>
            <a:r>
              <a:rPr lang="ru-RU" b="1" dirty="0"/>
              <a:t>.</a:t>
            </a:r>
            <a:endParaRPr lang="sr-Latn-RS" b="1" dirty="0"/>
          </a:p>
        </p:txBody>
      </p:sp>
    </p:spTree>
    <p:extLst>
      <p:ext uri="{BB962C8B-B14F-4D97-AF65-F5344CB8AC3E}">
        <p14:creationId xmlns:p14="http://schemas.microsoft.com/office/powerpoint/2010/main" val="183331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98499-7113-4A1F-B2D7-F0CBD594A207}"/>
              </a:ext>
            </a:extLst>
          </p:cNvPr>
          <p:cNvSpPr>
            <a:spLocks noGrp="1"/>
          </p:cNvSpPr>
          <p:nvPr>
            <p:ph idx="1"/>
          </p:nvPr>
        </p:nvSpPr>
        <p:spPr>
          <a:xfrm>
            <a:off x="177282" y="130629"/>
            <a:ext cx="11859207" cy="6643395"/>
          </a:xfrm>
        </p:spPr>
        <p:txBody>
          <a:bodyPr>
            <a:noAutofit/>
          </a:bodyPr>
          <a:lstStyle/>
          <a:p>
            <a:pPr>
              <a:lnSpc>
                <a:spcPct val="100000"/>
              </a:lnSpc>
              <a:spcBef>
                <a:spcPts val="0"/>
              </a:spcBef>
            </a:pPr>
            <a:r>
              <a:rPr lang="ru-RU" sz="2400" u="sng" kern="100" dirty="0">
                <a:effectLst/>
                <a:latin typeface="Times New Roman" panose="02020603050405020304" pitchFamily="18" charset="0"/>
                <a:ea typeface="Calibri" panose="020F0502020204030204" pitchFamily="34" charset="0"/>
                <a:cs typeface="Times New Roman" panose="02020603050405020304" pitchFamily="18" charset="0"/>
              </a:rPr>
              <a:t>Филе </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400" i="1" kern="100" dirty="0">
                <a:effectLst/>
                <a:latin typeface="Times New Roman" panose="02020603050405020304" pitchFamily="18" charset="0"/>
                <a:ea typeface="Calibri" panose="020F0502020204030204" pitchFamily="34" charset="0"/>
                <a:cs typeface="Times New Roman" panose="02020603050405020304" pitchFamily="18" charset="0"/>
              </a:rPr>
              <a:t>„царско месо“)</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 - налази се испод кичменог стуба, од бута до 12. и 13 међуребарног простора. </a:t>
            </a:r>
          </a:p>
          <a:p>
            <a:pPr>
              <a:lnSpc>
                <a:spcPct val="100000"/>
              </a:lnSpc>
              <a:spcBef>
                <a:spcPts val="0"/>
              </a:spcBef>
            </a:pP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Јела од свињског филеа- роловано месо, пуњени филе медаљони, шницле, мућкалице, ноазети</a:t>
            </a:r>
          </a:p>
          <a:p>
            <a:pPr>
              <a:lnSpc>
                <a:spcPct val="100000"/>
              </a:lnSpc>
              <a:spcBef>
                <a:spcPts val="0"/>
              </a:spcBef>
            </a:pPr>
            <a:r>
              <a:rPr lang="ru-RU" sz="2400" b="1" u="sng" dirty="0">
                <a:solidFill>
                  <a:srgbClr val="FF0000"/>
                </a:solidFill>
                <a:latin typeface="Times New Roman" panose="02020603050405020304" pitchFamily="18" charset="0"/>
                <a:cs typeface="Times New Roman" panose="02020603050405020304" pitchFamily="18" charset="0"/>
              </a:rPr>
              <a:t>Бут</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(мала ружа, велика ружа, шол, фрикандо и коленица),</a:t>
            </a:r>
          </a:p>
          <a:p>
            <a:pPr marL="342900" lvl="0" indent="-342900" algn="just">
              <a:lnSpc>
                <a:spcPct val="100000"/>
              </a:lnSpc>
              <a:spcBef>
                <a:spcPts val="0"/>
              </a:spcBef>
              <a:buFont typeface="+mj-lt"/>
              <a:buAutoNum type="arabicPeriod"/>
              <a:tabLst>
                <a:tab pos="457200" algn="l"/>
              </a:tabLst>
            </a:pP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Мала ружа - део свињског бута који се налази испод велике руже и унутрашње стране фриканда. Због нежних мишићних влакана, после свињског филеа, најквалитетнији део свињског трупа. Од мале руже се спремају јела са роштиља, јела по поруџбини</a:t>
            </a:r>
            <a:endParaRPr lang="sr-Latn-R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mj-lt"/>
              <a:buAutoNum type="arabicPeriod"/>
              <a:tabLst>
                <a:tab pos="457200" algn="l"/>
              </a:tabLst>
            </a:pP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Велика ружа је саставни део свињског бута. Проткан је нежним мишићним влакнима. Користи се за спремање јела по поруџбини и јела са роштиља.</a:t>
            </a:r>
            <a:endParaRPr lang="sr-Latn-R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mj-lt"/>
              <a:buAutoNum type="arabicPeriod"/>
              <a:tabLst>
                <a:tab pos="457200" algn="l"/>
              </a:tabLst>
            </a:pP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Шол је унутрашњи део бута са нежним мишићним влакнима. Користи се за спремање јела по поруџбини као што су шницле и јела са роштиља</a:t>
            </a:r>
            <a:endParaRPr lang="sr-Latn-R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mj-lt"/>
              <a:buAutoNum type="arabicPeriod"/>
              <a:tabLst>
                <a:tab pos="457200" algn="l"/>
              </a:tabLst>
            </a:pP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Фрикандо се због своје тврдоће најчешће користи као печење уз одговарајући прилог – подварак, пекарски кромпир итд</a:t>
            </a:r>
            <a:r>
              <a:rPr lang="sr-Cyrl-RS" sz="2400" kern="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0000"/>
              </a:lnSpc>
              <a:spcBef>
                <a:spcPts val="0"/>
              </a:spcBef>
              <a:buFont typeface="+mj-lt"/>
              <a:buAutoNum type="arabicPeriod"/>
              <a:tabLst>
                <a:tab pos="457200" algn="l"/>
              </a:tabLst>
            </a:pPr>
            <a:r>
              <a:rPr lang="sr-Cyrl-RS" sz="2400" kern="100" dirty="0">
                <a:latin typeface="Times New Roman" panose="02020603050405020304" pitchFamily="18" charset="0"/>
                <a:cs typeface="Times New Roman" panose="02020603050405020304" pitchFamily="18" charset="0"/>
              </a:rPr>
              <a:t>Коленица је део бута, користи се свежа, димњена или осушена (кувана димљена коленица у сосу од рена, запечена коленица, пасуљ са димљеном коленицом...)</a:t>
            </a:r>
          </a:p>
          <a:p>
            <a:pPr marL="342900" indent="-342900" algn="just">
              <a:lnSpc>
                <a:spcPct val="100000"/>
              </a:lnSpc>
              <a:spcBef>
                <a:spcPts val="0"/>
              </a:spcBef>
              <a:buFont typeface="+mj-lt"/>
              <a:buAutoNum type="arabicPeriod"/>
              <a:tabLst>
                <a:tab pos="457200" algn="l"/>
              </a:tabLst>
            </a:pPr>
            <a:r>
              <a:rPr lang="sr-Cyrl-RS" sz="2400" kern="100" dirty="0">
                <a:effectLst/>
                <a:latin typeface="Times New Roman" panose="02020603050405020304" pitchFamily="18" charset="0"/>
                <a:ea typeface="Calibri" panose="020F0502020204030204" pitchFamily="34" charset="0"/>
                <a:cs typeface="Times New Roman" panose="02020603050405020304" pitchFamily="18" charset="0"/>
              </a:rPr>
              <a:t>Његушки пршут – специјалитет хладне кухиње, добија се сушењем усаламуреног меса од свињског бут</a:t>
            </a:r>
            <a:endParaRPr lang="ru-RU" sz="2400" dirty="0">
              <a:latin typeface="Times New Roman" panose="02020603050405020304" pitchFamily="18" charset="0"/>
              <a:cs typeface="Times New Roman" panose="02020603050405020304" pitchFamily="18" charset="0"/>
            </a:endParaRPr>
          </a:p>
          <a:p>
            <a:pPr>
              <a:lnSpc>
                <a:spcPct val="100000"/>
              </a:lnSpc>
              <a:spcBef>
                <a:spcPts val="0"/>
              </a:spcBef>
            </a:pPr>
            <a:endParaRPr lang="sr-Latn-R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sr-Latn-R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sr-Latn-R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3202</Words>
  <Application>Microsoft Office PowerPoint</Application>
  <PresentationFormat>Widescreen</PresentationFormat>
  <Paragraphs>192</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MinionPro-Bold</vt:lpstr>
      <vt:lpstr>MinionPro-BoldIt</vt:lpstr>
      <vt:lpstr>MinionPro-It</vt:lpstr>
      <vt:lpstr>MinionPro-Regular</vt:lpstr>
      <vt:lpstr>Times New Roman</vt:lpstr>
      <vt:lpstr>Wingdings</vt:lpstr>
      <vt:lpstr>Office Theme</vt:lpstr>
      <vt:lpstr>PowerPoint Presentation</vt:lpstr>
      <vt:lpstr>Месо</vt:lpstr>
      <vt:lpstr>PowerPoint Presentation</vt:lpstr>
      <vt:lpstr>Месо стоке за клање, перади и дивљач </vt:lpstr>
      <vt:lpstr>PowerPoint Presentation</vt:lpstr>
      <vt:lpstr>Свињско месо</vt:lpstr>
      <vt:lpstr>Категоризација свињског меса</vt:lpstr>
      <vt:lpstr>Расецање свињског меса</vt:lpstr>
      <vt:lpstr>PowerPoint Presentation</vt:lpstr>
      <vt:lpstr>PowerPoint Presentation</vt:lpstr>
      <vt:lpstr>Јела од свињског меса</vt:lpstr>
      <vt:lpstr>Месо говеда</vt:lpstr>
      <vt:lpstr>Телеће месо</vt:lpstr>
      <vt:lpstr>Категоризација телећег меса</vt:lpstr>
      <vt:lpstr>Расецање телећег меса</vt:lpstr>
      <vt:lpstr>Расецање телећег меса</vt:lpstr>
      <vt:lpstr>Расецање телећег меса</vt:lpstr>
      <vt:lpstr>Гастрономско обликовање телећег меса </vt:lpstr>
      <vt:lpstr>Гастрономско обликовање телећег меса </vt:lpstr>
      <vt:lpstr>Гастрономско обликовање телећег меса </vt:lpstr>
      <vt:lpstr>Јела од телећег меса</vt:lpstr>
      <vt:lpstr>Јунеће месо</vt:lpstr>
      <vt:lpstr>Јунеће месо</vt:lpstr>
      <vt:lpstr>Говеђе месо</vt:lpstr>
      <vt:lpstr>Категоризација јунећег и говеђег меса</vt:lpstr>
      <vt:lpstr>Расецање јунећег и говеђег меса </vt:lpstr>
      <vt:lpstr>Расецање јунећег и говеђег меса </vt:lpstr>
      <vt:lpstr>Јунећи рамстек</vt:lpstr>
      <vt:lpstr>PowerPoint Presentation</vt:lpstr>
      <vt:lpstr>PowerPoint Presentation</vt:lpstr>
      <vt:lpstr>PowerPoint Presentation</vt:lpstr>
      <vt:lpstr>PowerPoint Presentation</vt:lpstr>
      <vt:lpstr>PowerPoint Presentation</vt:lpstr>
      <vt:lpstr>Јела од јунећег и говеђег меса</vt:lpstr>
      <vt:lpstr>ХВАЛА НА ПАЖЊИ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25</cp:revision>
  <dcterms:created xsi:type="dcterms:W3CDTF">2023-11-06T13:53:15Z</dcterms:created>
  <dcterms:modified xsi:type="dcterms:W3CDTF">2023-11-21T05:41:26Z</dcterms:modified>
</cp:coreProperties>
</file>