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18" r:id="rId2"/>
    <p:sldId id="320" r:id="rId3"/>
    <p:sldId id="321" r:id="rId4"/>
    <p:sldId id="322" r:id="rId5"/>
    <p:sldId id="363" r:id="rId6"/>
    <p:sldId id="323" r:id="rId7"/>
    <p:sldId id="324" r:id="rId8"/>
    <p:sldId id="325" r:id="rId9"/>
    <p:sldId id="362" r:id="rId10"/>
    <p:sldId id="326" r:id="rId11"/>
    <p:sldId id="327" r:id="rId12"/>
    <p:sldId id="328" r:id="rId13"/>
    <p:sldId id="366" r:id="rId14"/>
    <p:sldId id="367" r:id="rId15"/>
    <p:sldId id="368" r:id="rId16"/>
    <p:sldId id="369" r:id="rId17"/>
    <p:sldId id="371" r:id="rId18"/>
    <p:sldId id="372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51" r:id="rId36"/>
    <p:sldId id="352" r:id="rId37"/>
    <p:sldId id="353" r:id="rId38"/>
    <p:sldId id="355" r:id="rId39"/>
    <p:sldId id="356" r:id="rId40"/>
    <p:sldId id="358" r:id="rId41"/>
    <p:sldId id="359" r:id="rId42"/>
    <p:sldId id="357" r:id="rId43"/>
    <p:sldId id="360" r:id="rId44"/>
    <p:sldId id="361" r:id="rId45"/>
    <p:sldId id="370" r:id="rId46"/>
    <p:sldId id="311" r:id="rId47"/>
    <p:sldId id="364" r:id="rId48"/>
    <p:sldId id="365" r:id="rId49"/>
    <p:sldId id="272" r:id="rId50"/>
    <p:sldId id="373" r:id="rId5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4DE1E-3DF5-4B94-A5AE-3DC76CCB01ED}" type="datetimeFigureOut">
              <a:rPr lang="sr-Latn-RS" smtClean="0"/>
              <a:t>11.11.2023.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C000D-0F9B-4EBB-B4EE-921BAD9340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3083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C000D-0F9B-4EBB-B4EE-921BAD934091}" type="slidenum">
              <a:rPr lang="sr-Latn-RS" smtClean="0"/>
              <a:t>41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0004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281D-7C3B-ACB1-1134-F8EF6F212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22A25-E167-9418-6F44-EDE40FE01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39A49-E9C0-618D-C16C-691F840D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A549-CE2E-4AD5-B224-E2E2698BA32C}" type="datetimeFigureOut">
              <a:rPr lang="sr-Latn-RS" smtClean="0"/>
              <a:t>11.11.2023.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F0E7B-8ADD-12B4-8E94-29B5B834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926B9-04E3-A6E3-A8C3-52AFD968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00A-DF4D-44B3-B46E-1721A6925BC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249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683C-5B33-A13B-ACB9-EA1E0E78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B7A64-A530-C377-7EAF-BA62DD8B1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1E57C-9E0C-FA9B-A806-CCB33BC7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A549-CE2E-4AD5-B224-E2E2698BA32C}" type="datetimeFigureOut">
              <a:rPr lang="sr-Latn-RS" smtClean="0"/>
              <a:t>11.11.2023.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7C401-E89F-C478-3892-D53FED6F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9F161-1ADB-9360-50D3-EE52828A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00A-DF4D-44B3-B46E-1721A6925BC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269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BAD1D-AFFE-07AA-2419-200DAAD37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91722-9987-4BE8-49F7-8AF097BEF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41E77-C47A-653A-CA56-8157F7D0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A549-CE2E-4AD5-B224-E2E2698BA32C}" type="datetimeFigureOut">
              <a:rPr lang="sr-Latn-RS" smtClean="0"/>
              <a:t>11.11.2023.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93E39-13BE-D67D-2B0E-01EC1D5CA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7B89D-FCF6-E221-DCDB-3F46AAA4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00A-DF4D-44B3-B46E-1721A6925BC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726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73CD-12D6-EDFE-BE7E-43C7C71A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8736A-4833-A782-E5FD-ED8BDBA1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47786-B483-02E1-8F59-50902E18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A549-CE2E-4AD5-B224-E2E2698BA32C}" type="datetimeFigureOut">
              <a:rPr lang="sr-Latn-RS" smtClean="0"/>
              <a:t>11.11.2023.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5E0D4-6B7D-19E9-B3AD-EEFFDB2B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8A730-5144-937B-AA5A-33D56CF3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00A-DF4D-44B3-B46E-1721A6925BC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567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19C2-0BBE-ACE1-F2D8-4A728D5E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C43F8-9285-8748-79A4-6F2B3FCDD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622CF-706B-D549-CA05-EEBBCA28D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A549-CE2E-4AD5-B224-E2E2698BA32C}" type="datetimeFigureOut">
              <a:rPr lang="sr-Latn-RS" smtClean="0"/>
              <a:t>11.11.2023.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D7956-3A3C-4B6D-B6EE-407892A2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F8CA6-4CF6-3A37-C443-D393C40F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00A-DF4D-44B3-B46E-1721A6925BC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806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8EEE-39AD-B18E-CE8D-428F0611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2E21D-E388-FE2D-CEC4-64534CB51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0FEBB-91EB-0333-F6EA-FBF78FD9E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4C1B1-DE5C-6E03-E27A-09C2A691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A549-CE2E-4AD5-B224-E2E2698BA32C}" type="datetimeFigureOut">
              <a:rPr lang="sr-Latn-RS" smtClean="0"/>
              <a:t>11.11.2023.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4EE58-2941-99B5-09DB-E5E87E91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E70EB-C8AA-DF25-0954-57BF5652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00A-DF4D-44B3-B46E-1721A6925BC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522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1D06-610A-E919-5E3D-1AAAADA8D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BB3A9-A87B-0B17-CC58-8B198CBC3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1A369-2B71-4AE8-EF31-4C4C2FF20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F1EE79-CF96-3657-842A-EF605BA26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15DE5-3279-8344-81E0-F65F6E535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75661-653B-7C54-2E6D-BE74C0FC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A549-CE2E-4AD5-B224-E2E2698BA32C}" type="datetimeFigureOut">
              <a:rPr lang="sr-Latn-RS" smtClean="0"/>
              <a:t>11.11.2023.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8F74B4-DFBC-6D15-95B2-C1BAC5463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A6BFB0-901B-2BAC-ACB7-91B22A84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00A-DF4D-44B3-B46E-1721A6925BC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088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FB45-9470-F124-B786-D880524E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73600-1F8F-4BF3-F2D6-34A14BD0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A549-CE2E-4AD5-B224-E2E2698BA32C}" type="datetimeFigureOut">
              <a:rPr lang="sr-Latn-RS" smtClean="0"/>
              <a:t>11.11.2023.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0B046-6311-33AC-2825-F78E1A3E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AB266-32B9-D363-426F-F7BB9067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00A-DF4D-44B3-B46E-1721A6925BC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0288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FA850-7387-EDAA-62A8-3AB814A5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A549-CE2E-4AD5-B224-E2E2698BA32C}" type="datetimeFigureOut">
              <a:rPr lang="sr-Latn-RS" smtClean="0"/>
              <a:t>11.11.2023.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6BEE0-D51B-E706-211C-5318B1EF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76B61-FF8B-3945-BBA7-E8E1A2E1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00A-DF4D-44B3-B46E-1721A6925BC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5893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EA32-BD3B-3C48-D386-13E7B48F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B9726-ACB8-76A2-A23C-518E3847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6863A-AEC3-0B70-759E-9781BC8D0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00E5B-3FFB-6DD2-2435-DA1463A9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A549-CE2E-4AD5-B224-E2E2698BA32C}" type="datetimeFigureOut">
              <a:rPr lang="sr-Latn-RS" smtClean="0"/>
              <a:t>11.11.2023.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F7F19-D7E7-A6AF-9A6F-E27FDB04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FC03F-5AEB-F89D-4091-4393550E2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00A-DF4D-44B3-B46E-1721A6925BC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6268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DF61A-DBA0-6BB1-4301-358FCD1A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F5627-8F6A-0587-5E44-CEB068217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CBECF-B773-4C03-721E-9CC95502A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050EF-1DC3-1344-5B6E-295A0CE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A549-CE2E-4AD5-B224-E2E2698BA32C}" type="datetimeFigureOut">
              <a:rPr lang="sr-Latn-RS" smtClean="0"/>
              <a:t>11.11.2023.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BE1DB-5585-CA6B-4528-3D0CD8963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6E382-E30E-D16C-116E-75BC3F0A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00A-DF4D-44B3-B46E-1721A6925BC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358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ECFCCD-F256-9601-72C4-AE63A9E9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BA817-C2BC-B2D1-0731-65CAB757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0A8DA-0490-E37C-7AFC-8A9DBF4E9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A549-CE2E-4AD5-B224-E2E2698BA32C}" type="datetimeFigureOut">
              <a:rPr lang="sr-Latn-RS" smtClean="0"/>
              <a:t>11.11.2023.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8EA8F-C8FA-3AE0-0074-837249154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999F2-EE03-8A9B-26B6-45D9A9F60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300A-DF4D-44B3-B46E-1721A6925BC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1198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eb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eb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web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B87D-B031-1DBD-2533-999B517C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 descr="Začini za leto: Šta jesti, a šta ne? - Uradi to za sebe">
            <a:extLst>
              <a:ext uri="{FF2B5EF4-FFF2-40B4-BE49-F238E27FC236}">
                <a16:creationId xmlns:a16="http://schemas.microsoft.com/office/drawing/2014/main" id="{44A99D5B-50C3-609E-40A2-98DDD32F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5"/>
            <a:ext cx="12191999" cy="67331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2FF1D-0974-D761-AC4A-B01E47668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" y="3004457"/>
            <a:ext cx="8089641" cy="3620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4800" b="1" dirty="0"/>
              <a:t>ЗАЧИНИ</a:t>
            </a:r>
            <a:endParaRPr lang="sr-Latn-RS" sz="4800" b="1" dirty="0">
              <a:latin typeface="Blackadder ITC" panose="04020505051007020D02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951B1-17C6-36BC-C8B2-9FE39B343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" y="111967"/>
            <a:ext cx="4273666" cy="1219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0D4EFD-E26A-09F7-1106-9BFEF0079B45}"/>
              </a:ext>
            </a:extLst>
          </p:cNvPr>
          <p:cNvSpPr txBox="1"/>
          <p:nvPr/>
        </p:nvSpPr>
        <p:spPr>
          <a:xfrm>
            <a:off x="237341" y="6316052"/>
            <a:ext cx="615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д</a:t>
            </a:r>
            <a:r>
              <a:rPr lang="sr-Cyrl-RS" sz="1800" b="1" dirty="0"/>
              <a:t>р Гордана Јовановић, професор струковних студија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5215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JZDRAVIJI ZAČINI NA SVETU: Ako ne koristite ove sastojke, vreme je da  počnete! | Restorani Beograd">
            <a:extLst>
              <a:ext uri="{FF2B5EF4-FFF2-40B4-BE49-F238E27FC236}">
                <a16:creationId xmlns:a16="http://schemas.microsoft.com/office/drawing/2014/main" id="{CF5F9B66-F785-E66A-8FAD-8645EDCDD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68" y="1408923"/>
            <a:ext cx="6945331" cy="36350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18F602-FA23-5A6C-36B4-1187108C0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>
            <a:normAutofit fontScale="90000"/>
          </a:bodyPr>
          <a:lstStyle/>
          <a:p>
            <a:r>
              <a:rPr lang="sr-Cyrl-RS" sz="4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Подела зачина по укусу и мирису</a:t>
            </a:r>
            <a:r>
              <a:rPr lang="vi-VN" sz="4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br>
              <a:rPr lang="sr-Latn-RS" sz="4400" dirty="0">
                <a:effectLst/>
              </a:rPr>
            </a:b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59B63-FC13-EA82-29D4-193A25C75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82352"/>
            <a:ext cx="7081934" cy="5673011"/>
          </a:xfrm>
        </p:spPr>
        <p:txBody>
          <a:bodyPr>
            <a:noAutofit/>
          </a:bodyPr>
          <a:lstStyle/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sr-Cyrl-RS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Слатки зачини</a:t>
            </a: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lang="sr-Cyrl-RS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мед, шећер</a:t>
            </a: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 </a:t>
            </a:r>
            <a:endParaRPr lang="sr-Latn-RS" sz="3600" dirty="0"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sr-Cyrl-RS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Слани</a:t>
            </a: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lang="sr-Cyrl-RS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морска и кухињска со</a:t>
            </a: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lang="sr-Latn-RS" sz="3600" dirty="0"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K</a:t>
            </a:r>
            <a:r>
              <a:rPr lang="sr-Cyrl-RS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исели</a:t>
            </a: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lang="sr-Cyrl-RS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лимун</a:t>
            </a: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lang="sr-Latn-RS" sz="3600" dirty="0"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sr-Cyrl-R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Љути</a:t>
            </a: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lang="sr-Cyrl-RS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бибер, паприка, рен, ротква, кајен</a:t>
            </a: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sr-Cyrl-RS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пимент</a:t>
            </a:r>
            <a:endParaRPr lang="sr-Latn-RS" sz="3600" dirty="0"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sr-Cyrl-R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Горки</a:t>
            </a: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lang="sr-Cyrl-RS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пелин, слачица, хмељ</a:t>
            </a: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lang="sr-Latn-RS" sz="3600" dirty="0"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</a:t>
            </a:r>
            <a:r>
              <a:rPr lang="sr-Cyrl-RS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пори</a:t>
            </a: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lang="sr-Cyrl-RS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клека, рузмарин, боровница</a:t>
            </a: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lang="sr-Cyrl-RS" sz="3600" dirty="0"/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lang="sr-Cyrl-RS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иришљави</a:t>
            </a:r>
            <a:r>
              <a:rPr lang="vi-VN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lang="sr-Cyrl-RS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ловор, нана, мајчина душица, чубар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424389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BDDB9-179A-3956-0992-19F82081A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337" y="0"/>
            <a:ext cx="5695174" cy="6699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751530-E7AA-5E2F-DA81-1F0B61A9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6557"/>
          </a:xfrm>
        </p:spPr>
        <p:txBody>
          <a:bodyPr/>
          <a:lstStyle/>
          <a:p>
            <a:r>
              <a:rPr lang="vi-VN" sz="4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Географска </a:t>
            </a:r>
            <a:r>
              <a:rPr lang="sr-Cyrl-RS" b="1" dirty="0"/>
              <a:t>подела</a:t>
            </a:r>
            <a:r>
              <a:rPr lang="sr-Cyrl-RS" dirty="0"/>
              <a:t> </a:t>
            </a:r>
            <a:r>
              <a:rPr lang="sr-Cyrl-RS" b="1" dirty="0"/>
              <a:t>зачина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F7468-BAF0-A7FE-237E-1B490135D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4" y="1456807"/>
            <a:ext cx="11139196" cy="5036068"/>
          </a:xfrm>
        </p:spPr>
        <p:txBody>
          <a:bodyPr/>
          <a:lstStyle/>
          <a:p>
            <a:pPr marL="548640" indent="-411480" algn="l" rtl="0" eaLnBrk="1" fontAlgn="base" hangingPunct="1">
              <a:spcBef>
                <a:spcPts val="432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●"/>
            </a:pPr>
            <a:endParaRPr lang="sr-Latn-RS" sz="1800" dirty="0"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vi-V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lang="sr-Latn-RS" dirty="0"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Јужна Азија: цимет, ђумбир, бибер </a:t>
            </a:r>
            <a:endParaRPr lang="sr-Latn-RS" sz="3200" dirty="0"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Молучки отоци: морско орашче, каранфилић</a:t>
            </a:r>
            <a:endParaRPr lang="sr-Latn-RS" sz="3200" dirty="0"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Централна Азија: естрагон, анис </a:t>
            </a:r>
            <a:endParaRPr lang="sr-Latn-RS" sz="3200" dirty="0"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Средоземље: кап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а</a:t>
            </a: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р, изоп, нана </a:t>
            </a:r>
            <a:endParaRPr lang="sr-Latn-RS" sz="3200" dirty="0"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Средња Америка: паприка, парадајз </a:t>
            </a:r>
            <a:endParaRPr lang="sr-Latn-RS" sz="3200" dirty="0"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Скандинавија: ангелика </a:t>
            </a:r>
            <a:endParaRPr lang="sr-Latn-RS" sz="3200" dirty="0"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Африка: гвинејски бибер кајен </a:t>
            </a:r>
            <a:endParaRPr lang="sr-Latn-RS" sz="3200" dirty="0"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Средња Европа: ким, слачица </a:t>
            </a:r>
            <a:endParaRPr lang="sr-Latn-RS" sz="3200" dirty="0">
              <a:effectLst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1769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5A104C-66F6-75AF-0273-207DF7CC9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81" y="145240"/>
            <a:ext cx="10166658" cy="6567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1364C-1398-3B85-6110-5696C47C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0655"/>
          </a:xfrm>
        </p:spPr>
        <p:txBody>
          <a:bodyPr>
            <a:normAutofit fontScale="90000"/>
          </a:bodyPr>
          <a:lstStyle/>
          <a:p>
            <a:r>
              <a:rPr lang="sr-Cyrl-RS" b="1" dirty="0"/>
              <a:t>Подела</a:t>
            </a:r>
            <a:r>
              <a:rPr lang="sr-Cyrl-RS" dirty="0"/>
              <a:t> </a:t>
            </a:r>
            <a:r>
              <a:rPr lang="sr-Cyrl-RS" b="1" dirty="0"/>
              <a:t>зачина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E6C37-72E7-798E-CD76-E88D4FC6A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Clr>
                <a:srgbClr val="F9F9F9"/>
              </a:buClr>
              <a:buSzPct val="65000"/>
              <a:buNone/>
            </a:pPr>
            <a:endParaRPr lang="sr-Latn-RS" sz="1800" dirty="0">
              <a:effectLst/>
            </a:endParaRP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C7D71-73E7-BDAA-C234-AE0121380B7E}"/>
              </a:ext>
            </a:extLst>
          </p:cNvPr>
          <p:cNvSpPr txBox="1"/>
          <p:nvPr/>
        </p:nvSpPr>
        <p:spPr>
          <a:xfrm>
            <a:off x="5486400" y="1694007"/>
            <a:ext cx="43706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По производним гранама у кулинарству:</a:t>
            </a:r>
            <a:endParaRPr lang="sr-Latn-RS" sz="3200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0988F41-BA82-C6C8-0BEB-37E769ACDA3A}"/>
              </a:ext>
            </a:extLst>
          </p:cNvPr>
          <p:cNvSpPr/>
          <p:nvPr/>
        </p:nvSpPr>
        <p:spPr>
          <a:xfrm>
            <a:off x="8222061" y="-75689"/>
            <a:ext cx="3893976" cy="2202024"/>
          </a:xfrm>
          <a:prstGeom prst="cloud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Посластичарство: ванила, цимет, ђумбир</a:t>
            </a:r>
            <a:endParaRPr lang="sr-Latn-RS" sz="2400" dirty="0">
              <a:highlight>
                <a:srgbClr val="00FFFF"/>
              </a:highlight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571FF555-2F6B-BD77-4DB3-F7EE05B0B868}"/>
              </a:ext>
            </a:extLst>
          </p:cNvPr>
          <p:cNvSpPr/>
          <p:nvPr/>
        </p:nvSpPr>
        <p:spPr>
          <a:xfrm>
            <a:off x="65314" y="4397829"/>
            <a:ext cx="3627277" cy="2202024"/>
          </a:xfrm>
          <a:prstGeom prst="cloud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589A640-F7E3-49D2-8721-A209A698A3FA}"/>
              </a:ext>
            </a:extLst>
          </p:cNvPr>
          <p:cNvSpPr/>
          <p:nvPr/>
        </p:nvSpPr>
        <p:spPr>
          <a:xfrm>
            <a:off x="8392285" y="2184416"/>
            <a:ext cx="4009053" cy="2202024"/>
          </a:xfrm>
          <a:prstGeom prst="cloud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Кобасичарство: пимент, паприка, бибер</a:t>
            </a:r>
            <a:endParaRPr lang="sr-Latn-RS" sz="2800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7674286C-441B-2AE3-5B46-D454D7D31412}"/>
              </a:ext>
            </a:extLst>
          </p:cNvPr>
          <p:cNvSpPr/>
          <p:nvPr/>
        </p:nvSpPr>
        <p:spPr>
          <a:xfrm>
            <a:off x="6578647" y="4422760"/>
            <a:ext cx="3627277" cy="2202024"/>
          </a:xfrm>
          <a:prstGeom prst="cloud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Производња пића</a:t>
            </a:r>
            <a:r>
              <a:rPr lang="sr-Cyrl-R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– клека,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боровница, морач, пел</a:t>
            </a:r>
            <a:r>
              <a:rPr lang="sr-Cyrl-R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и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н</a:t>
            </a:r>
            <a:endParaRPr lang="sr-Latn-RS" sz="2800" dirty="0">
              <a:highlight>
                <a:srgbClr val="00FFFF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14258-F159-22B5-1ED2-595E663BBC8E}"/>
              </a:ext>
            </a:extLst>
          </p:cNvPr>
          <p:cNvSpPr txBox="1"/>
          <p:nvPr/>
        </p:nvSpPr>
        <p:spPr>
          <a:xfrm>
            <a:off x="65314" y="5129509"/>
            <a:ext cx="36272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Пекарство: ким, семе од ан</a:t>
            </a:r>
            <a:r>
              <a:rPr lang="sr-Latn-CS" sz="28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ђ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елике, морач</a:t>
            </a:r>
            <a:endParaRPr lang="sr-Latn-RS" sz="2800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4C649B0-93C9-D969-C473-FC213D839FDE}"/>
              </a:ext>
            </a:extLst>
          </p:cNvPr>
          <p:cNvSpPr/>
          <p:nvPr/>
        </p:nvSpPr>
        <p:spPr>
          <a:xfrm>
            <a:off x="866884" y="1277322"/>
            <a:ext cx="3627277" cy="2202024"/>
          </a:xfrm>
          <a:prstGeom prst="cloud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Кухиња: ловор,  босиљак, морач</a:t>
            </a:r>
            <a:endParaRPr lang="sr-Latn-RS" sz="28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63732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ni, beli, crveni i zeleni | Najrecept">
            <a:extLst>
              <a:ext uri="{FF2B5EF4-FFF2-40B4-BE49-F238E27FC236}">
                <a16:creationId xmlns:a16="http://schemas.microsoft.com/office/drawing/2014/main" id="{66AF19E9-BA36-E232-FA04-748ACF7AB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69" y="3429001"/>
            <a:ext cx="5181599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0D905D-7C66-ED07-1850-A7DF5E5B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Бибер </a:t>
            </a:r>
            <a:r>
              <a:rPr lang="sr-Latn-CS" sz="4400" i="1" dirty="0"/>
              <a:t>(Piper nigrum)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1A337-2E05-D040-24BF-6F5FD9C59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32" y="1690688"/>
            <a:ext cx="8066315" cy="4486275"/>
          </a:xfrm>
        </p:spPr>
        <p:txBody>
          <a:bodyPr>
            <a:noAutofit/>
          </a:bodyPr>
          <a:lstStyle/>
          <a:p>
            <a:pPr marL="548640" indent="-411480" algn="l" rtl="0" eaLnBrk="1" fontAlgn="auto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Дуговечна повијуша која расте у тропској Азији.</a:t>
            </a:r>
            <a:r>
              <a:rPr lang="sr-Cyrl-R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</a:p>
          <a:p>
            <a:pPr marL="548640" indent="-411480" algn="l" rtl="0" eaLnBrk="1" fontAlgn="auto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Црни бибер дају још недозрели зелени обрани,</a:t>
            </a:r>
            <a:r>
              <a:rPr lang="sr-Cyrl-R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 затим осушени плодови.</a:t>
            </a:r>
            <a:r>
              <a:rPr lang="sr-Cyrl-R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</a:p>
          <a:p>
            <a:pPr marL="548640" indent="-411480" algn="l" rtl="0" eaLnBrk="1" fontAlgn="auto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Бели бибер се добија од потпуно сазрелих,</a:t>
            </a:r>
            <a:r>
              <a:rPr lang="sr-Cyrl-R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ољуштених и осушених плодова.</a:t>
            </a:r>
            <a:r>
              <a:rPr lang="sr-Cyrl-R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</a:p>
          <a:p>
            <a:pPr marL="548640" indent="-411480" algn="l" rtl="0" eaLnBrk="1" fontAlgn="auto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Зелени плодови се добијају када се одговарајућим методама спречи ензимско деловање на зелено обраним плодовима.</a:t>
            </a:r>
            <a:r>
              <a:rPr lang="sr-Cyrl-R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</a:p>
          <a:p>
            <a:pPr marL="548640" indent="-411480" algn="l" rtl="0" eaLnBrk="1" fontAlgn="auto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sr-Cyrl-R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Црвени бибер се добија од потпуно зрелих, осушених плодова</a:t>
            </a:r>
            <a:endParaRPr lang="sr-Latn-RS" sz="2600" dirty="0">
              <a:effectLst/>
            </a:endParaRPr>
          </a:p>
          <a:p>
            <a:pPr marL="548640" indent="-411480" algn="l" rtl="0" eaLnBrk="1" fontAlgn="auto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Користи се у свим фазама зрелости,</a:t>
            </a:r>
            <a:r>
              <a:rPr lang="sr-Cyrl-R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млевен и у зрну. </a:t>
            </a:r>
            <a:endParaRPr lang="sr-Cyrl-RS" sz="2600" kern="12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+mn-ea"/>
              <a:cs typeface="+mn-cs"/>
            </a:endParaRPr>
          </a:p>
          <a:p>
            <a:pPr marL="548640" indent="-411480" algn="l" rtl="0" eaLnBrk="1" fontAlgn="auto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Најјачу арому има свеже самлевен бибер.</a:t>
            </a:r>
            <a:endParaRPr lang="sr-Latn-RS" sz="2600" dirty="0">
              <a:effectLst/>
            </a:endParaRPr>
          </a:p>
          <a:p>
            <a:pPr marL="0" indent="0">
              <a:buNone/>
            </a:pPr>
            <a:endParaRPr lang="sr-Latn-RS" sz="2600" dirty="0"/>
          </a:p>
        </p:txBody>
      </p:sp>
      <p:pic>
        <p:nvPicPr>
          <p:cNvPr id="5" name="Picture 4" descr="Crni, beli ili zeleni biber? -">
            <a:extLst>
              <a:ext uri="{FF2B5EF4-FFF2-40B4-BE49-F238E27FC236}">
                <a16:creationId xmlns:a16="http://schemas.microsoft.com/office/drawing/2014/main" id="{D5965596-64A0-587D-BF20-C98E80A5C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888" y="1027906"/>
            <a:ext cx="3426904" cy="2228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039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6FB8C-8BF0-6129-7619-79D32021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Бибер </a:t>
            </a:r>
            <a:r>
              <a:rPr lang="sr-Latn-CS" sz="4400" i="1" dirty="0"/>
              <a:t>(Piper nigrum)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DA967-D109-5C2A-9E9A-40D90DF14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2" y="1825625"/>
            <a:ext cx="8894016" cy="4351338"/>
          </a:xfrm>
        </p:spPr>
        <p:txBody>
          <a:bodyPr>
            <a:normAutofit lnSpcReduction="10000"/>
          </a:bodyPr>
          <a:lstStyle/>
          <a:p>
            <a:pPr marL="137160" indent="0" algn="l" rtl="0" eaLnBrk="1" fontAlgn="auto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65000"/>
              <a:buNone/>
            </a:pP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Нарочиту хармонију даје јелима са говедином,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џигерицом</a:t>
            </a:r>
            <a:r>
              <a:rPr lang="sr-Cyrl-R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паприкашом од гљива и јаја,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за сосове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(бели бибер),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готова јела,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трајне конзерве.</a:t>
            </a:r>
            <a:endParaRPr lang="sr-Latn-RS" sz="3200" dirty="0">
              <a:effectLst/>
            </a:endParaRPr>
          </a:p>
          <a:p>
            <a:pPr marL="137160" indent="0" algn="l" rtl="0" eaLnBrk="1" fontAlgn="auto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Бибер у зрну се користи за супе,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маринаде,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пацеве.</a:t>
            </a:r>
            <a:endParaRPr lang="sr-Latn-RS" sz="3200" dirty="0">
              <a:effectLst/>
            </a:endParaRPr>
          </a:p>
          <a:p>
            <a:r>
              <a:rPr lang="en-US" sz="3200" b="1" i="1" u="sng" kern="1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Лековито</a:t>
            </a:r>
            <a:r>
              <a:rPr lang="en-US" sz="3200" b="1" i="1" u="sng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3200" b="1" i="1" u="sng" kern="1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дејство</a:t>
            </a:r>
            <a:r>
              <a:rPr lang="en-US" sz="3200" i="1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-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Појачава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л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у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чење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стомачних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сокова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па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олакшава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варење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посебно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тешке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хране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а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стимулативно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делује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и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на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крвоток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 </a:t>
            </a:r>
            <a:endParaRPr lang="sr-Latn-RS" sz="3200" dirty="0">
              <a:effectLst/>
            </a:endParaRPr>
          </a:p>
          <a:p>
            <a:endParaRPr lang="sr-Latn-RS" dirty="0"/>
          </a:p>
        </p:txBody>
      </p:sp>
      <p:pic>
        <p:nvPicPr>
          <p:cNvPr id="4" name="Picture 3" descr="ZAČINI | Cecin Biošpajz">
            <a:extLst>
              <a:ext uri="{FF2B5EF4-FFF2-40B4-BE49-F238E27FC236}">
                <a16:creationId xmlns:a16="http://schemas.microsoft.com/office/drawing/2014/main" id="{7DBC082F-64B4-6016-35CC-696963E13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968" y="4206875"/>
            <a:ext cx="28575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urcuma 🌱zdrava hrana 🌱 on Instagram: &quot;• ŠARENI BIBER • Savršen spoj 4  vrste bibera (najbolje dodati pred kraj spremanja jela ili pred samo  serviranje kako bi aroma bibera došla do izražaja) :">
            <a:extLst>
              <a:ext uri="{FF2B5EF4-FFF2-40B4-BE49-F238E27FC236}">
                <a16:creationId xmlns:a16="http://schemas.microsoft.com/office/drawing/2014/main" id="{7D6D854C-9DC5-F810-0514-04A8EC085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09" y="522514"/>
            <a:ext cx="3220617" cy="32206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7258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ačini, Mnogo Više od Ukusa - 1. Deo - Trudnoca i zdravlje">
            <a:extLst>
              <a:ext uri="{FF2B5EF4-FFF2-40B4-BE49-F238E27FC236}">
                <a16:creationId xmlns:a16="http://schemas.microsoft.com/office/drawing/2014/main" id="{3933D39D-FFA5-265A-55D6-2DD224561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95" y="251046"/>
            <a:ext cx="4808023" cy="3137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34476-0AC2-8530-DDBF-E3E82016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Цимет (</a:t>
            </a:r>
            <a:r>
              <a:rPr lang="sr-Latn-RS" i="1" dirty="0"/>
              <a:t>Cinnamomum zeylanicum</a:t>
            </a:r>
            <a:r>
              <a:rPr lang="sr-Cyrl-RS" dirty="0"/>
              <a:t>)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5B27D-AB74-C97D-65AA-005AADE7F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4196"/>
            <a:ext cx="7735078" cy="5243804"/>
          </a:xfrm>
        </p:spPr>
        <p:txBody>
          <a:bodyPr>
            <a:normAutofit/>
          </a:bodyPr>
          <a:lstStyle/>
          <a:p>
            <a:pPr marL="548640" indent="-411480" algn="l" rtl="0" eaLnBrk="1" fontAlgn="base" hangingPunct="1">
              <a:lnSpc>
                <a:spcPct val="70000"/>
              </a:lnSpc>
              <a:spcBef>
                <a:spcPts val="456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●"/>
            </a:pPr>
            <a:r>
              <a:rPr lang="sr-Cyrl-R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отиче са Шриланке и један је од најстаријих познатих зачина.</a:t>
            </a:r>
            <a:endParaRPr lang="sr-Latn-R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l" rtl="0" eaLnBrk="1" fontAlgn="base" hangingPunct="1">
              <a:lnSpc>
                <a:spcPct val="7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 се у љуштеним ломљивим комадима и у праху. У праху се користи за ситна пецива,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штрудле,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млечна јела,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јела од пиринча,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сосове и воћне чорбе. У шипкастом облику користи се за кувана вина,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аперитиве,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ликере,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компоте. Има бактериолошко дејство те се додаје у производе од кобасица.</a:t>
            </a:r>
            <a:endParaRPr lang="sr-Latn-R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l" rtl="0" eaLnBrk="1" fontAlgn="base" hangingPunct="1">
              <a:lnSpc>
                <a:spcPct val="70000"/>
              </a:lnSpc>
              <a:spcBef>
                <a:spcPts val="456"/>
              </a:spcBef>
              <a:spcAft>
                <a:spcPts val="0"/>
              </a:spcAft>
            </a:pPr>
            <a:r>
              <a:rPr lang="en-US" sz="3200" b="1" i="1" u="sng" kern="1200" dirty="0" err="1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+mn-ea"/>
                <a:cs typeface="+mn-cs"/>
              </a:rPr>
              <a:t>Лековита</a:t>
            </a:r>
            <a:r>
              <a:rPr lang="en-US" sz="3200" b="1" i="1" u="sng" kern="1200" dirty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+mn-ea"/>
                <a:cs typeface="+mn-cs"/>
              </a:rPr>
              <a:t> </a:t>
            </a:r>
            <a:r>
              <a:rPr lang="en-US" sz="3200" b="1" i="1" u="sng" kern="1200" dirty="0" err="1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+mn-ea"/>
                <a:cs typeface="+mn-cs"/>
              </a:rPr>
              <a:t>дејства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+mn-ea"/>
                <a:cs typeface="+mn-cs"/>
              </a:rPr>
              <a:t>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+mn-ea"/>
                <a:cs typeface="+mn-cs"/>
              </a:rPr>
              <a:t>-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изузетно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поспешује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циркулацију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.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Од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њега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се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могу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прав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и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ти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облоге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које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се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стављају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на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оболела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места</a:t>
            </a:r>
            <a:endParaRPr lang="sr-Latn-RS" sz="3200" dirty="0">
              <a:effectLst/>
              <a:latin typeface="Agency FB" panose="020B0503020202020204" pitchFamily="34" charset="0"/>
            </a:endParaRPr>
          </a:p>
          <a:p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6C805D-1605-BB3C-253B-BA5F5FBFD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10" y="3388945"/>
            <a:ext cx="4568890" cy="346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7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leveni karanfilić - internet prodaja | Začini Top - Online Shop">
            <a:extLst>
              <a:ext uri="{FF2B5EF4-FFF2-40B4-BE49-F238E27FC236}">
                <a16:creationId xmlns:a16="http://schemas.microsoft.com/office/drawing/2014/main" id="{063ADBA6-5F88-726E-D87B-DD19C938C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277" y="2921097"/>
            <a:ext cx="3890864" cy="38908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5F3248-8F1E-970C-26ED-7B0DC1A2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Каранфилић </a:t>
            </a:r>
            <a:r>
              <a:rPr lang="sr-Latn-CS" sz="4400" i="1" dirty="0">
                <a:latin typeface="Monotype Corsiva" pitchFamily="66" charset="0"/>
              </a:rPr>
              <a:t>(Eugenia caryophullata aromatica)</a:t>
            </a:r>
            <a:r>
              <a:rPr lang="en-US" sz="4400" dirty="0"/>
              <a:t>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EF88F-463C-1034-F2CC-7770AEF0C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5534"/>
            <a:ext cx="8686800" cy="5113175"/>
          </a:xfrm>
        </p:spPr>
        <p:txBody>
          <a:bodyPr>
            <a:normAutofit lnSpcReduction="10000"/>
          </a:bodyPr>
          <a:lstStyle/>
          <a:p>
            <a:pPr marL="548640" indent="-411480" algn="l" rtl="0" eaLnBrk="1" fontAlgn="auto" hangingPunct="1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Тропско егзотич</a:t>
            </a: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о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дрво са Филипина и Молучких острва, Индије и Бразила. </a:t>
            </a:r>
            <a:endParaRPr lang="sr-Latn-RS" sz="2400" dirty="0">
              <a:effectLst/>
            </a:endParaRPr>
          </a:p>
          <a:p>
            <a:pPr marL="548640" indent="-411480" algn="l" rtl="0" eaLnBrk="1" fontAlgn="auto" hangingPunct="1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Користи се ферментисан и осушен цветни пупољак, </a:t>
            </a: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з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a компоте, пуњена теста, сосове, зимницу од повр</a:t>
            </a: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ћ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а, свињска печења,</a:t>
            </a: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кобасице, паштете бујоне, маринаде, сутлијаше, кохове и колаче. Самлевен се користи као додатак куваном вину и пунчевима. Са ловором и црним луком даје пријатан укус и мирис црв</a:t>
            </a: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е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ном киселом купусу.</a:t>
            </a:r>
            <a:endParaRPr lang="sr-Latn-RS" sz="2400" dirty="0">
              <a:effectLst/>
            </a:endParaRPr>
          </a:p>
          <a:p>
            <a:pPr marL="548640" indent="-411480" algn="l" rtl="0" eaLnBrk="1" fontAlgn="auto" hangingPunct="1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У кини је употребљаван 300 година п.н.е. , а</a:t>
            </a: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име му </a:t>
            </a:r>
            <a:r>
              <a:rPr lang="sr-Cyrl-R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долази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од латинске реци “</a:t>
            </a:r>
            <a:r>
              <a:rPr lang="sr-Latn-R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clavus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” што значи клинчић      </a:t>
            </a:r>
            <a:endParaRPr lang="sr-Latn-RS" sz="2400" dirty="0">
              <a:effectLst/>
            </a:endParaRPr>
          </a:p>
          <a:p>
            <a:r>
              <a:rPr lang="en-US" b="1" i="1" u="sng" kern="1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Лековито</a:t>
            </a:r>
            <a:r>
              <a:rPr lang="en-US" b="1" i="1" u="sng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b="1" i="1" u="sng" kern="1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дејство</a:t>
            </a:r>
            <a:r>
              <a:rPr lang="en-US" i="1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-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делује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антисептички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Проверено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помаже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код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зубобоље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и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упале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десни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.Т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реба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жвакати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каранфилић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и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бол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ће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уминути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 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Познат је као лек против заразних болести.</a:t>
            </a:r>
            <a:endParaRPr lang="sr-Latn-RS" dirty="0">
              <a:effectLst/>
            </a:endParaRPr>
          </a:p>
          <a:p>
            <a:endParaRPr lang="sr-Latn-RS" dirty="0"/>
          </a:p>
        </p:txBody>
      </p:sp>
      <p:pic>
        <p:nvPicPr>
          <p:cNvPr id="5" name="Picture 4" descr="Zdravi začini i začini koji bi trebali biti u kuhinji dobre domaćice.  Začini u kuhinji Esencijalni začini u kuhinji">
            <a:extLst>
              <a:ext uri="{FF2B5EF4-FFF2-40B4-BE49-F238E27FC236}">
                <a16:creationId xmlns:a16="http://schemas.microsoft.com/office/drawing/2014/main" id="{2CF94DA5-AD38-E8E6-947D-A4567F40E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860" y="1455577"/>
            <a:ext cx="2865755" cy="166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588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0C2CCC-FC63-9741-D78A-906BE8A3C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067" y="2337619"/>
            <a:ext cx="4201959" cy="4201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37909-23B1-8C18-16ED-CE1E1151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/>
          <a:lstStyle/>
          <a:p>
            <a:r>
              <a:rPr lang="sr-Cyrl-RS" dirty="0"/>
              <a:t>Ловор (</a:t>
            </a:r>
            <a:r>
              <a:rPr lang="la-Latn" i="1" dirty="0"/>
              <a:t>Laurus nobilis</a:t>
            </a:r>
            <a:r>
              <a:rPr lang="la-Latn" dirty="0"/>
              <a:t> L.)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41FD6-0D08-B0AB-5DF5-DF35A50D1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1209368"/>
            <a:ext cx="8681884" cy="5407741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latin typeface="MinionPro-Regular"/>
              </a:rPr>
              <a:t>З</a:t>
            </a:r>
            <a:r>
              <a:rPr lang="ru-RU" b="0" i="0" u="none" strike="noStrike" baseline="0" dirty="0">
                <a:latin typeface="MinionPro-Regular"/>
              </a:rPr>
              <a:t>имзелени грм, зачинска и веома ароматична биљка.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Листови су тамнозелени, цвет бео и ситан.</a:t>
            </a:r>
          </a:p>
          <a:p>
            <a:pPr algn="l"/>
            <a:r>
              <a:rPr lang="ru-RU" b="1" i="0" u="none" strike="noStrike" baseline="0" dirty="0">
                <a:latin typeface="MinionPro-Bold"/>
              </a:rPr>
              <a:t>Ловорово лишће </a:t>
            </a:r>
            <a:r>
              <a:rPr lang="ru-RU" b="0" i="0" u="none" strike="noStrike" baseline="0" dirty="0">
                <a:latin typeface="MinionPro-Regular"/>
              </a:rPr>
              <a:t>потискује неугодан мирис лоја и масти. Даје нарочито фину арому уцело печеним месним комадима. Претерано додавање ловоровог лишћа јелима, ствара отужан и горак укус и уништава примаран мирис и укус јела.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Препоручује се као додатак јелима која треба да буду мало накисела као што су: јела од дивљачи, као и готова јела од говедине.</a:t>
            </a:r>
          </a:p>
          <a:p>
            <a:pPr algn="l"/>
            <a:r>
              <a:rPr lang="en-US" b="1" i="1" u="sng" kern="1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Лековито</a:t>
            </a:r>
            <a:r>
              <a:rPr lang="en-US" b="1" i="1" u="sng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b="1" i="1" u="sng" kern="1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дејство</a:t>
            </a:r>
            <a:r>
              <a:rPr lang="ru-RU" b="0" i="0" u="none" strike="noStrike" baseline="0" dirty="0">
                <a:latin typeface="MinionPro-Regular"/>
              </a:rPr>
              <a:t>: служи као средство за измокравање, против назеба, реуматичних </a:t>
            </a:r>
            <a:r>
              <a:rPr lang="sr-Cyrl-RS" b="0" i="0" u="none" strike="noStrike" baseline="0" dirty="0">
                <a:latin typeface="MinionPro-Regular"/>
              </a:rPr>
              <a:t>болова и друго</a:t>
            </a:r>
          </a:p>
          <a:p>
            <a:pPr algn="l"/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1E8D6-203D-C91C-2F17-DCFD39951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858" y="309160"/>
            <a:ext cx="3038168" cy="2028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70017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FA2F-0850-F664-9AB8-EA56C382F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9" y="365126"/>
            <a:ext cx="11265311" cy="745920"/>
          </a:xfrm>
        </p:spPr>
        <p:txBody>
          <a:bodyPr/>
          <a:lstStyle/>
          <a:p>
            <a:r>
              <a:rPr lang="sr-Cyrl-RS" dirty="0"/>
              <a:t>Зачинска паприка (</a:t>
            </a:r>
            <a:r>
              <a:rPr lang="sr-Latn-RS" i="1" dirty="0"/>
              <a:t>Capsicum annuum L</a:t>
            </a:r>
            <a:r>
              <a:rPr lang="sr-Latn-RS" dirty="0"/>
              <a:t>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0D926-F7EA-620E-77D9-2742CD10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9" y="1258530"/>
            <a:ext cx="6469627" cy="5599470"/>
          </a:xfrm>
        </p:spPr>
        <p:txBody>
          <a:bodyPr>
            <a:noAutofit/>
          </a:bodyPr>
          <a:lstStyle/>
          <a:p>
            <a:r>
              <a:rPr lang="ru-RU" sz="2600" b="0" i="0" u="none" strike="noStrike" baseline="0" dirty="0">
                <a:latin typeface="MinionPro-Regular"/>
              </a:rPr>
              <a:t> Млевењем зрелих и осушених (</a:t>
            </a:r>
            <a:r>
              <a:rPr lang="sr-Latn-RS" altLang="en-US" sz="2800" dirty="0"/>
              <a:t>8% </a:t>
            </a:r>
            <a:r>
              <a:rPr lang="sr-Cyrl-RS" altLang="en-US" sz="2800" dirty="0"/>
              <a:t>влаге)</a:t>
            </a:r>
            <a:r>
              <a:rPr lang="ru-RU" sz="2600" b="0" i="0" u="none" strike="noStrike" baseline="0" dirty="0">
                <a:latin typeface="MinionPro-Regular"/>
              </a:rPr>
              <a:t> плодова паприке (100кг перикарпа, 30кг семена)</a:t>
            </a:r>
          </a:p>
          <a:p>
            <a:pPr algn="l"/>
            <a:r>
              <a:rPr lang="sr-Cyrl-RS" sz="2600" b="0" i="0" u="none" strike="noStrike" baseline="0" dirty="0">
                <a:latin typeface="MinionPro-Regular"/>
              </a:rPr>
              <a:t>Због </a:t>
            </a:r>
            <a:r>
              <a:rPr lang="ru-RU" sz="2600" b="0" i="0" u="none" strike="noStrike" baseline="0" dirty="0">
                <a:latin typeface="MinionPro-Regular"/>
              </a:rPr>
              <a:t>специфичног, пријатног мириса и укуса, пикантне љутине и лепе црвене боје, има врло </a:t>
            </a:r>
            <a:r>
              <a:rPr lang="sr-Cyrl-RS" sz="2600" b="0" i="0" u="none" strike="noStrike" baseline="0" dirty="0">
                <a:latin typeface="MinionPro-Regular"/>
              </a:rPr>
              <a:t>широку примену у гастрономији.</a:t>
            </a:r>
            <a:endParaRPr lang="ru-RU" sz="2600" b="0" i="0" u="none" strike="noStrike" baseline="0" dirty="0">
              <a:latin typeface="MinionPro-Regular"/>
            </a:endParaRPr>
          </a:p>
          <a:p>
            <a:pPr algn="l"/>
            <a:r>
              <a:rPr lang="ru-RU" sz="2600" dirty="0">
                <a:latin typeface="MinionPro-Regular"/>
              </a:rPr>
              <a:t>С</a:t>
            </a:r>
            <a:r>
              <a:rPr lang="ru-RU" sz="2600" b="0" i="0" u="none" strike="noStrike" baseline="0" dirty="0">
                <a:latin typeface="MinionPro-Regular"/>
              </a:rPr>
              <a:t>аставни део јела од меса, великог броја гурманских сосова, специјалитета, јела од риба, рибљих чорби, говеђих гулаша, јела са сланином, сосова, варива, салата, пасираних сирева.</a:t>
            </a:r>
          </a:p>
          <a:p>
            <a:pPr algn="l"/>
            <a:r>
              <a:rPr lang="ru-RU" sz="2600" dirty="0">
                <a:latin typeface="MinionPro-Regular"/>
              </a:rPr>
              <a:t>И</a:t>
            </a:r>
            <a:r>
              <a:rPr lang="ru-RU" sz="2600" b="0" i="0" u="none" strike="noStrike" baseline="0" dirty="0">
                <a:latin typeface="MinionPro-Regular"/>
              </a:rPr>
              <a:t>ма велику примену у индустрији конзерви и у кобасичарству</a:t>
            </a:r>
            <a:endParaRPr lang="sr-Latn-RS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D4BC9C-AD0B-A005-BD74-D3A39CC4D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22" y="1012722"/>
            <a:ext cx="5845278" cy="5845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2021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55E5-3C90-9BA5-7CC3-99674A15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155765"/>
          </a:xfrm>
          <a:solidFill>
            <a:srgbClr val="92D050"/>
          </a:solidFill>
        </p:spPr>
        <p:txBody>
          <a:bodyPr/>
          <a:lstStyle/>
          <a:p>
            <a:r>
              <a:rPr lang="en-AU" sz="4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Босиљак</a:t>
            </a:r>
            <a:r>
              <a:rPr lang="sr-Latn-CS" sz="4400" b="1" dirty="0">
                <a:latin typeface="+mn-lt"/>
              </a:rPr>
              <a:t> (</a:t>
            </a:r>
            <a:r>
              <a:rPr lang="sl-SI" sz="4400" b="1" i="1" dirty="0">
                <a:latin typeface="Monotype Corsiva" panose="03010101010201010101" pitchFamily="66" charset="0"/>
              </a:rPr>
              <a:t>Ocimum basilicum</a:t>
            </a:r>
            <a:r>
              <a:rPr lang="sl-SI" sz="4400" b="1" dirty="0"/>
              <a:t>)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E8C25-F1E4-3AD3-D7A8-A68CFE32B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4" y="1520890"/>
            <a:ext cx="7231224" cy="5197151"/>
          </a:xfrm>
        </p:spPr>
        <p:txBody>
          <a:bodyPr>
            <a:noAutofit/>
          </a:bodyPr>
          <a:lstStyle/>
          <a:p>
            <a:pPr marL="0" indent="0" algn="l" rtl="0" eaLnBrk="0" fontAlgn="base" hangingPunct="0">
              <a:spcBef>
                <a:spcPts val="384"/>
              </a:spcBef>
              <a:spcAft>
                <a:spcPts val="0"/>
              </a:spcAft>
            </a:pP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Босиљак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је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врло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распрострањено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и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веома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омиљено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цвеће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 </a:t>
            </a:r>
            <a:endParaRPr lang="sr-Latn-RS" dirty="0">
              <a:effectLst/>
            </a:endParaRPr>
          </a:p>
          <a:p>
            <a:pPr marL="0" indent="0" algn="l" rtl="0" eaLnBrk="0" fontAlgn="base" hangingPunct="0">
              <a:spcBef>
                <a:spcPts val="384"/>
              </a:spcBef>
              <a:spcAft>
                <a:spcPts val="0"/>
              </a:spcAft>
            </a:pP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Пореклом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је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из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Персије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Укуса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је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горког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и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ароматичног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Има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ситно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и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густо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лишће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беле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цветове</a:t>
            </a:r>
            <a:endParaRPr lang="sr-Latn-RS" dirty="0">
              <a:effectLst/>
            </a:endParaRPr>
          </a:p>
          <a:p>
            <a:pPr marL="0" indent="0" algn="l" rtl="0" eaLnBrk="0" fontAlgn="base" hangingPunct="0">
              <a:spcBef>
                <a:spcPts val="384"/>
              </a:spcBef>
              <a:spcAft>
                <a:spcPts val="0"/>
              </a:spcAft>
            </a:pP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Бере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се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стабло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и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лишће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у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цветању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па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се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суши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Цвета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од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августа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до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септембра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месеца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</a:t>
            </a:r>
            <a:endParaRPr lang="sr-Latn-RS" dirty="0">
              <a:effectLst/>
            </a:endParaRPr>
          </a:p>
          <a:p>
            <a:pPr marL="0" indent="0" algn="l" rtl="0" eaLnBrk="0" fontAlgn="base" hangingPunct="0">
              <a:spcBef>
                <a:spcPts val="384"/>
              </a:spcBef>
              <a:spcAft>
                <a:spcPts val="0"/>
              </a:spcAft>
            </a:pP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Његово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грчко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име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значи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»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Краљ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«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што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показује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колико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је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вековима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био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важан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 </a:t>
            </a:r>
            <a:endParaRPr lang="sr-Latn-RS" dirty="0">
              <a:effectLst/>
            </a:endParaRPr>
          </a:p>
          <a:p>
            <a:pPr marL="0" indent="0" algn="l" rtl="0" eaLnBrk="0" fontAlgn="base" hangingPunct="0">
              <a:spcBef>
                <a:spcPts val="384"/>
              </a:spcBef>
              <a:spcAft>
                <a:spcPts val="0"/>
              </a:spcAft>
            </a:pP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Постоји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много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врста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босиљка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које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се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разликују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по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величини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боји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укусу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све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се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могу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употребљавати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у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кухињи</a:t>
            </a:r>
            <a:r>
              <a:rPr lang="en-AU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 </a:t>
            </a:r>
            <a:endParaRPr lang="sr-Latn-RS" dirty="0">
              <a:effectLst/>
            </a:endParaRPr>
          </a:p>
          <a:p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F7028-58A9-20C7-8771-206C25B0C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0"/>
            <a:ext cx="3841102" cy="3841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739B5C-AC8C-DB9B-842A-BA9491318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41" y="3016898"/>
            <a:ext cx="3841102" cy="38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0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4F886-3868-018D-4FEF-F6756AAC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32" y="365125"/>
            <a:ext cx="3144416" cy="1325563"/>
          </a:xfrm>
        </p:spPr>
        <p:txBody>
          <a:bodyPr/>
          <a:lstStyle/>
          <a:p>
            <a:r>
              <a:rPr lang="sr-Cyrl-RS" sz="4400" b="1" dirty="0"/>
              <a:t>ЗАЧИНИ</a:t>
            </a:r>
            <a:endParaRPr lang="sr-Latn-RS" dirty="0"/>
          </a:p>
        </p:txBody>
      </p:sp>
      <p:pic>
        <p:nvPicPr>
          <p:cNvPr id="5" name="Picture 4" descr="ZACINI POCETAK">
            <a:extLst>
              <a:ext uri="{FF2B5EF4-FFF2-40B4-BE49-F238E27FC236}">
                <a16:creationId xmlns:a16="http://schemas.microsoft.com/office/drawing/2014/main" id="{197DC49F-CC87-94AE-6CC9-2E27835D0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9" y="0"/>
            <a:ext cx="47461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41152-A2D2-2FDF-6B16-F3A168B88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90262"/>
            <a:ext cx="8873412" cy="5467738"/>
          </a:xfrm>
        </p:spPr>
        <p:txBody>
          <a:bodyPr>
            <a:normAutofit/>
          </a:bodyPr>
          <a:lstStyle/>
          <a:p>
            <a:pPr marL="137160" indent="0">
              <a:spcBef>
                <a:spcPts val="456"/>
              </a:spcBef>
              <a:buNone/>
            </a:pPr>
            <a:r>
              <a:rPr lang="ru-RU" sz="2800" b="1" kern="1200" dirty="0">
                <a:effectLst/>
                <a:latin typeface="Book Antiqua" panose="02040602050305030304" pitchFamily="18" charset="0"/>
                <a:ea typeface="+mn-ea"/>
                <a:cs typeface="+mn-cs"/>
              </a:rPr>
              <a:t>»</a:t>
            </a:r>
            <a:r>
              <a:rPr lang="ru-RU" b="1" dirty="0">
                <a:latin typeface="Book Antiqua" panose="02040602050305030304" pitchFamily="18" charset="0"/>
              </a:rPr>
              <a:t>А</a:t>
            </a:r>
            <a:r>
              <a:rPr lang="ru-RU" sz="2800" b="1" kern="1200" dirty="0">
                <a:effectLst/>
                <a:latin typeface="Book Antiqua" panose="02040602050305030304" pitchFamily="18" charset="0"/>
                <a:ea typeface="+mn-ea"/>
                <a:cs typeface="+mn-cs"/>
              </a:rPr>
              <a:t>роматичне биљке« - биљке које се користе у гастрономији због свог укуса и ароме. </a:t>
            </a:r>
            <a:endParaRPr lang="ru-RU" b="1" dirty="0">
              <a:effectLst/>
            </a:endParaRPr>
          </a:p>
          <a:p>
            <a:pPr marL="137160" indent="0" algn="l" rtl="0" eaLnBrk="1" fontAlgn="auto" hangingPunct="1">
              <a:spcBef>
                <a:spcPts val="456"/>
              </a:spcBef>
              <a:spcAft>
                <a:spcPts val="0"/>
              </a:spcAft>
              <a:buNone/>
            </a:pPr>
            <a:r>
              <a:rPr lang="ru-RU" sz="2800" b="1" kern="1200" dirty="0">
                <a:effectLst/>
                <a:latin typeface="Book Antiqua" panose="02040602050305030304" pitchFamily="18" charset="0"/>
                <a:ea typeface="+mn-ea"/>
                <a:cs typeface="+mn-cs"/>
              </a:rPr>
              <a:t>Сама реч – ароматичне биљке – потиче од латинске речи »херба«, што означава траву. </a:t>
            </a:r>
            <a:endParaRPr lang="ru-RU" b="1" dirty="0">
              <a:effectLst/>
            </a:endParaRPr>
          </a:p>
          <a:p>
            <a:pPr marL="137160" indent="0" algn="l" rtl="0" eaLnBrk="1" fontAlgn="auto" hangingPunct="1">
              <a:spcBef>
                <a:spcPts val="456"/>
              </a:spcBef>
              <a:spcAft>
                <a:spcPts val="0"/>
              </a:spcAft>
              <a:buNone/>
            </a:pPr>
            <a:r>
              <a:rPr lang="ru-RU" sz="2800" b="1" kern="1200" dirty="0">
                <a:effectLst/>
                <a:highlight>
                  <a:srgbClr val="FFFF00"/>
                </a:highlight>
                <a:latin typeface="Book Antiqua" panose="02040602050305030304" pitchFamily="18" charset="0"/>
                <a:ea typeface="+mn-ea"/>
                <a:cs typeface="+mn-cs"/>
              </a:rPr>
              <a:t>зачин</a:t>
            </a:r>
            <a:r>
              <a:rPr lang="sr-Cyrl-RS" sz="2800" b="1" kern="1200" dirty="0">
                <a:effectLst/>
                <a:highlight>
                  <a:srgbClr val="FFFF00"/>
                </a:highlight>
                <a:latin typeface="Book Antiqua" panose="02040602050305030304" pitchFamily="18" charset="0"/>
                <a:ea typeface="+mn-ea"/>
                <a:cs typeface="+mn-cs"/>
              </a:rPr>
              <a:t>и</a:t>
            </a:r>
            <a:r>
              <a:rPr lang="ru-RU" sz="2800" b="1" kern="1200" dirty="0">
                <a:effectLst/>
                <a:highlight>
                  <a:srgbClr val="FFFF00"/>
                </a:highlight>
                <a:latin typeface="Book Antiqua" panose="02040602050305030304" pitchFamily="18" charset="0"/>
                <a:ea typeface="+mn-ea"/>
                <a:cs typeface="+mn-cs"/>
              </a:rPr>
              <a:t> – ароматичне биљке –лековите биљке – биљне дроге. </a:t>
            </a:r>
            <a:endParaRPr lang="ru-RU" b="1" dirty="0">
              <a:highlight>
                <a:srgbClr val="FFFF00"/>
              </a:highlight>
            </a:endParaRPr>
          </a:p>
          <a:p>
            <a:pPr marL="137160" indent="0" algn="l" rtl="0" eaLnBrk="1" fontAlgn="auto" hangingPunct="1">
              <a:spcBef>
                <a:spcPts val="456"/>
              </a:spcBef>
              <a:spcAft>
                <a:spcPts val="0"/>
              </a:spcAft>
              <a:buNone/>
            </a:pPr>
            <a:r>
              <a:rPr lang="ru-RU" sz="2800" b="1" kern="1200" dirty="0">
                <a:effectLst/>
                <a:latin typeface="Book Antiqua" panose="02040602050305030304" pitchFamily="18" charset="0"/>
                <a:ea typeface="+mn-ea"/>
                <a:cs typeface="+mn-cs"/>
              </a:rPr>
              <a:t>Познато је да су зачини имали велику примену још у доба Римљана, они су, упознавајући нове земље, стално упознавали и нове зачине. </a:t>
            </a:r>
            <a:endParaRPr lang="ru-RU" b="1" dirty="0">
              <a:effectLst/>
            </a:endParaRPr>
          </a:p>
          <a:p>
            <a:pPr marL="0" indent="0">
              <a:buNone/>
            </a:pPr>
            <a:r>
              <a:rPr lang="ru-RU" sz="2800" b="1" kern="1200" dirty="0">
                <a:effectLst/>
                <a:latin typeface="Book Antiqua" panose="02040602050305030304" pitchFamily="18" charset="0"/>
                <a:ea typeface="+mn-ea"/>
                <a:cs typeface="+mn-cs"/>
              </a:rPr>
              <a:t>У то време, покорени владари су били дужни да Римљанима плаћају данак управо у зачинима. Највећу примену имали су лук и црни бибер</a:t>
            </a:r>
            <a:endParaRPr lang="ru-RU" b="1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6208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87384-5E45-1576-A3DD-76A425588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28"/>
          </a:xfrm>
        </p:spPr>
        <p:txBody>
          <a:bodyPr>
            <a:normAutofit fontScale="90000"/>
          </a:bodyPr>
          <a:lstStyle/>
          <a:p>
            <a:r>
              <a:rPr lang="en-AU" sz="4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Босиљак</a:t>
            </a:r>
            <a:r>
              <a:rPr lang="sr-Latn-CS" sz="4400" b="1" dirty="0">
                <a:latin typeface="+mn-lt"/>
              </a:rPr>
              <a:t> (</a:t>
            </a:r>
            <a:r>
              <a:rPr lang="sl-SI" sz="4400" b="1" i="1" dirty="0">
                <a:latin typeface="Monotype Corsiva" panose="03010101010201010101" pitchFamily="66" charset="0"/>
              </a:rPr>
              <a:t>Ocimum basilicum</a:t>
            </a:r>
            <a:r>
              <a:rPr lang="sl-SI" sz="4400" b="1" dirty="0"/>
              <a:t>)</a:t>
            </a:r>
            <a:endParaRPr lang="sr-Latn-RS" dirty="0">
              <a:solidFill>
                <a:srgbClr val="00000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50A35-1637-BE4A-98EB-83AEFBC89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1682"/>
            <a:ext cx="11896531" cy="5701004"/>
          </a:xfrm>
        </p:spPr>
        <p:txBody>
          <a:bodyPr>
            <a:noAutofit/>
          </a:bodyPr>
          <a:lstStyle/>
          <a:p>
            <a:pPr algn="l"/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</a:t>
            </a: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упе, пасуљ, вариво, салате, пацеви, сосови, печења, јела од риба, биљно </a:t>
            </a:r>
            <a:r>
              <a:rPr lang="sr-Cyrl-R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сирће и друго</a:t>
            </a:r>
          </a:p>
          <a:p>
            <a:pPr algn="l"/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прошлости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служио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симбол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бесмртности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јер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у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сувом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стању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живота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мирише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дивним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мирисом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Култ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босиљка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претпоставља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обожавање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творачке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сведржитељске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божје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Босиљак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ушао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заједно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хришћанством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због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тога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обавијен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ореолом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светости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његова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улога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верског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духовног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карактера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нашим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народним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песмама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често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иду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заједно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смиље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бисиље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Смиље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симбол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љубави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босиље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хришћанске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беспрекорности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мучеништва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Према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легенд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нашем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народу</a:t>
            </a:r>
            <a:r>
              <a:rPr lang="sr-Cyrl-R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босиљак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је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први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никао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Голготи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Христос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Спаситељ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разапет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Мајка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Богородица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најрадије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је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мирисла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босиљак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јој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најмилији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цветак</a:t>
            </a:r>
            <a:r>
              <a:rPr lang="en-A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530965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BAF1-4051-1303-9390-A4B36A84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6913984" cy="903838"/>
          </a:xfrm>
          <a:solidFill>
            <a:srgbClr val="FF66FF"/>
          </a:solidFill>
        </p:spPr>
        <p:txBody>
          <a:bodyPr/>
          <a:lstStyle/>
          <a:p>
            <a:r>
              <a:rPr lang="sr-Cyrl-RS" dirty="0">
                <a:latin typeface="Aptos" panose="020B0004020202020204" pitchFamily="34" charset="0"/>
              </a:rPr>
              <a:t>Тимијан</a:t>
            </a:r>
            <a:r>
              <a:rPr lang="sr-Cyrl-RS" dirty="0"/>
              <a:t> (</a:t>
            </a:r>
            <a:r>
              <a:rPr lang="sr-Latn-CS" sz="4400" b="1" dirty="0">
                <a:latin typeface="Monotype Corsiva" panose="03010101010201010101" pitchFamily="66" charset="0"/>
              </a:rPr>
              <a:t>Thymus </a:t>
            </a:r>
            <a:r>
              <a:rPr lang="sr-Latn-CS" sz="4000" b="1" dirty="0">
                <a:latin typeface="Monotype Corsiva" panose="03010101010201010101" pitchFamily="66" charset="0"/>
              </a:rPr>
              <a:t>v</a:t>
            </a:r>
            <a:r>
              <a:rPr lang="sr-Latn-CS" sz="4400" b="1" dirty="0">
                <a:latin typeface="Monotype Corsiva" panose="03010101010201010101" pitchFamily="66" charset="0"/>
              </a:rPr>
              <a:t>ulgaris</a:t>
            </a:r>
            <a:r>
              <a:rPr lang="sr-Cyrl-RS" sz="4400" b="1" dirty="0"/>
              <a:t>)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9B4D6-B817-BF05-B5C8-8A29D027B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36914"/>
            <a:ext cx="7464491" cy="5140132"/>
          </a:xfrm>
        </p:spPr>
        <p:txBody>
          <a:bodyPr>
            <a:noAutofit/>
          </a:bodyPr>
          <a:lstStyle/>
          <a:p>
            <a:pPr marL="0" indent="0" algn="l" rtl="0" eaLnBrk="0" fontAlgn="base" hangingPunct="0">
              <a:spcBef>
                <a:spcPts val="384"/>
              </a:spcBef>
              <a:spcAft>
                <a:spcPts val="0"/>
              </a:spcAft>
            </a:pPr>
            <a:r>
              <a:rPr lang="sr-Cyrl-RS" dirty="0">
                <a:solidFill>
                  <a:srgbClr val="000000"/>
                </a:solidFill>
                <a:latin typeface="Times New Roman" panose="02020603050405020304" pitchFamily="18" charset="0"/>
              </a:rPr>
              <a:t>В</a:t>
            </a: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ишегодишњи полугрм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од 40 – 60 цм висине. </a:t>
            </a:r>
            <a:endParaRPr lang="sr-Latn-RS" dirty="0">
              <a:effectLst/>
            </a:endParaRPr>
          </a:p>
          <a:p>
            <a:pPr marL="0" indent="0" algn="l" rtl="0" eaLnBrk="0" fontAlgn="base" hangingPunct="0">
              <a:spcBef>
                <a:spcPts val="384"/>
              </a:spcBef>
              <a:spcAft>
                <a:spcPts val="0"/>
              </a:spcAft>
            </a:pP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Ова биљка самоникла успева уз Средоземно море, на сунчаним и сувим пределима и између стена. </a:t>
            </a:r>
            <a:endParaRPr lang="sr-Latn-RS" dirty="0">
              <a:effectLst/>
            </a:endParaRPr>
          </a:p>
          <a:p>
            <a:pPr marL="0" indent="0" algn="l" rtl="0" eaLnBrk="0" fontAlgn="base" hangingPunct="0">
              <a:spcBef>
                <a:spcPts val="384"/>
              </a:spcBef>
              <a:spcAft>
                <a:spcPts val="0"/>
              </a:spcAft>
            </a:pPr>
            <a:r>
              <a:rPr lang="sr-Cyrl-RS" dirty="0">
                <a:solidFill>
                  <a:srgbClr val="000000"/>
                </a:solidFill>
                <a:latin typeface="Times New Roman" panose="02020603050405020304" pitchFamily="18" charset="0"/>
              </a:rPr>
              <a:t>Б</a:t>
            </a: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иљка јаког зачинског мириса. </a:t>
            </a:r>
            <a:endParaRPr lang="sr-Latn-RS" dirty="0">
              <a:effectLst/>
            </a:endParaRPr>
          </a:p>
          <a:p>
            <a:pPr marL="0" indent="0" algn="l" rtl="0" eaLnBrk="0" fontAlgn="base" hangingPunct="0">
              <a:spcBef>
                <a:spcPts val="384"/>
              </a:spcBef>
              <a:spcAft>
                <a:spcPts val="0"/>
              </a:spcAft>
            </a:pP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Цвета од јуна до јула у виду класа белим до бледоружичастим цветовима. </a:t>
            </a:r>
            <a:endParaRPr lang="sr-Latn-RS" dirty="0">
              <a:effectLst/>
            </a:endParaRPr>
          </a:p>
          <a:p>
            <a:pPr marL="0" indent="0" algn="l" rtl="0" eaLnBrk="0" fontAlgn="base" hangingPunct="0">
              <a:spcBef>
                <a:spcPts val="384"/>
              </a:spcBef>
              <a:spcAft>
                <a:spcPts val="0"/>
              </a:spcAft>
            </a:pP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Цветови су медоносни и богати нектаром. Мед од тим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и</a:t>
            </a: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јана сматра се лековитим.</a:t>
            </a:r>
            <a:endParaRPr lang="sr-Cyrl-R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l" rtl="0" eaLnBrk="0" fontAlgn="base" hangingPunct="0">
              <a:spcBef>
                <a:spcPts val="384"/>
              </a:spcBef>
              <a:spcAft>
                <a:spcPts val="0"/>
              </a:spcAft>
            </a:pPr>
            <a:r>
              <a:rPr lang="sr-Cyrl-R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</a:t>
            </a:r>
            <a:r>
              <a:rPr lang="sr-Cyrl-R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Супе, печења, чорбе, варива од кромпира, киселог купуса, салате, пуњени купус, млевено месо, сосови за дивљач и биљно сирће</a:t>
            </a:r>
            <a:endParaRPr lang="sr-Latn-R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E853A-DEC8-3E9C-E88D-AC0A670AD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365126"/>
            <a:ext cx="4965306" cy="575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0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F570-FB06-8530-C5D5-74CE869E5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210"/>
          </a:xfrm>
        </p:spPr>
        <p:txBody>
          <a:bodyPr/>
          <a:lstStyle/>
          <a:p>
            <a:r>
              <a:rPr lang="sr-Cyrl-RS" dirty="0"/>
              <a:t>Тимијан (</a:t>
            </a:r>
            <a:r>
              <a:rPr lang="sr-Latn-CS" sz="4400" b="1" dirty="0">
                <a:latin typeface="Monotype Corsiva" panose="03010101010201010101" pitchFamily="66" charset="0"/>
              </a:rPr>
              <a:t>Thymus </a:t>
            </a:r>
            <a:r>
              <a:rPr lang="sr-Latn-CS" sz="4000" b="1" dirty="0">
                <a:latin typeface="Monotype Corsiva" panose="03010101010201010101" pitchFamily="66" charset="0"/>
              </a:rPr>
              <a:t>v</a:t>
            </a:r>
            <a:r>
              <a:rPr lang="sr-Latn-CS" sz="4400" b="1" dirty="0">
                <a:latin typeface="Monotype Corsiva" panose="03010101010201010101" pitchFamily="66" charset="0"/>
              </a:rPr>
              <a:t>ulgaris</a:t>
            </a:r>
            <a:r>
              <a:rPr lang="sr-Cyrl-RS" sz="4400" b="1" dirty="0"/>
              <a:t>)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72939-67B6-3A8F-7BA8-EAA626353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" y="1231641"/>
            <a:ext cx="11854695" cy="5449077"/>
          </a:xfrm>
        </p:spPr>
        <p:txBody>
          <a:bodyPr>
            <a:noAutofit/>
          </a:bodyPr>
          <a:lstStyle/>
          <a:p>
            <a:pPr marL="548640" indent="-411480" algn="just" rtl="0" eaLnBrk="0" fontAlgn="base" hangingPunct="0">
              <a:spcBef>
                <a:spcPts val="432"/>
              </a:spcBef>
              <a:spcAft>
                <a:spcPts val="0"/>
              </a:spcAft>
            </a:pP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У Старом Египту тим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и</a:t>
            </a: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јан је служио као мирисна биљка и средство за парфемисање. </a:t>
            </a:r>
            <a:endParaRPr lang="sr-Latn-RS" dirty="0">
              <a:effectLst/>
            </a:endParaRPr>
          </a:p>
          <a:p>
            <a:pPr marL="548640" indent="-411480" algn="just" rtl="0" eaLnBrk="0" fontAlgn="base" hangingPunct="0">
              <a:spcBef>
                <a:spcPts val="432"/>
              </a:spcBef>
              <a:spcAft>
                <a:spcPts val="0"/>
              </a:spcAft>
            </a:pP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Тим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и</a:t>
            </a: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јан се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код </a:t>
            </a: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Стари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х</a:t>
            </a: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Гр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ка</a:t>
            </a: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употребљавао за балсамовање </a:t>
            </a:r>
            <a:r>
              <a:rPr lang="sr-Cyrl-RS" dirty="0">
                <a:solidFill>
                  <a:srgbClr val="000000"/>
                </a:solidFill>
                <a:latin typeface="Times New Roman" panose="02020603050405020304" pitchFamily="18" charset="0"/>
              </a:rPr>
              <a:t>покојника</a:t>
            </a: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 Поред наведеног, Грцима је ова биљка била симбол храбрости. Служила им је као медоносна биљка. У доба када су харале заразне болести, посебно куга, ароматичне траве биле су људима једина заштита. </a:t>
            </a:r>
            <a:endParaRPr lang="sr-Latn-RS" dirty="0">
              <a:effectLst/>
            </a:endParaRPr>
          </a:p>
          <a:p>
            <a:pPr marL="548640" indent="-411480" algn="just" rtl="0" eaLnBrk="0" fontAlgn="base" hangingPunct="0">
              <a:spcBef>
                <a:spcPts val="432"/>
              </a:spcBef>
              <a:spcAft>
                <a:spcPts val="0"/>
              </a:spcAft>
            </a:pP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Приликом димљења меса тим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и</a:t>
            </a: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јан се додавао на почетку и крају димљења ради мириса и као заштита </a:t>
            </a:r>
            <a:endParaRPr lang="sr-Cyrl-RS" dirty="0"/>
          </a:p>
          <a:p>
            <a:pPr marL="548640" indent="-411480" algn="just" rtl="0" eaLnBrk="0" fontAlgn="base" hangingPunct="0">
              <a:spcBef>
                <a:spcPts val="432"/>
              </a:spcBef>
              <a:spcAft>
                <a:spcPts val="0"/>
              </a:spcAft>
            </a:pP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О настанку имена </a:t>
            </a:r>
            <a:r>
              <a:rPr lang="vi-VN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мајчина душица </a:t>
            </a: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постоји прича: „Деца која изгубе своју добру мајку, одлазила су сваког дана на њен гроб и плакала. Једног дана нађу на гробу један веома леп и мирисан цветак“. По овој легенди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мајка се представила деци овим цветком, који је по оваквом постању добио име мајчина душица</a:t>
            </a:r>
            <a:endParaRPr lang="sr-Latn-R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6305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28DE-E65F-E180-7918-2685EBEE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Жалфија, кадуља </a:t>
            </a:r>
            <a:r>
              <a:rPr lang="en-US" sz="4400" dirty="0"/>
              <a:t>(</a:t>
            </a:r>
            <a:r>
              <a:rPr lang="en-US" sz="4400" i="1" dirty="0">
                <a:latin typeface="Monotype Corsiva" pitchFamily="66" charset="0"/>
              </a:rPr>
              <a:t>Salvia officinalis</a:t>
            </a:r>
            <a:r>
              <a:rPr lang="en-US" sz="4400" dirty="0"/>
              <a:t>)</a:t>
            </a:r>
            <a:br>
              <a:rPr lang="en-US" sz="4400" dirty="0"/>
            </a:b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D171D-9296-DE61-3D24-DA19C731B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35" y="1156997"/>
            <a:ext cx="8420975" cy="5402424"/>
          </a:xfrm>
        </p:spPr>
        <p:txBody>
          <a:bodyPr>
            <a:noAutofit/>
          </a:bodyPr>
          <a:lstStyle/>
          <a:p>
            <a:pPr marL="548640" indent="-411480" algn="l" rtl="0" eaLnBrk="1" fontAlgn="auto" hangingPunct="1">
              <a:spcBef>
                <a:spcPts val="456"/>
              </a:spcBef>
              <a:spcAft>
                <a:spcPts val="0"/>
              </a:spcAft>
            </a:pP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Трајни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медитерански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полугрм</a:t>
            </a:r>
            <a:endParaRPr lang="sr-Latn-RS" dirty="0">
              <a:effectLst/>
            </a:endParaRPr>
          </a:p>
          <a:p>
            <a:pPr marL="548640" indent="-411480" algn="l" rtl="0" eaLnBrk="1" fontAlgn="auto" hangingPunct="1">
              <a:spcBef>
                <a:spcPts val="456"/>
              </a:spcBef>
              <a:spcAft>
                <a:spcPts val="0"/>
              </a:spcAft>
            </a:pP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Користи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се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све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ж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или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осу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шена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(листови и цветови). За јела од дивљачи, крем сиреве, свињски и овчији котлет, јела од перади, месне надеве, кобасице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(спречава ужеглост).</a:t>
            </a:r>
            <a:endParaRPr lang="sr-Latn-RS" dirty="0">
              <a:effectLst/>
            </a:endParaRPr>
          </a:p>
          <a:p>
            <a:pPr marL="548640" indent="-411480" algn="l" rtl="0" eaLnBrk="1" fontAlgn="auto" hangingPunct="1">
              <a:spcBef>
                <a:spcPts val="456"/>
              </a:spcBef>
              <a:spcAft>
                <a:spcPts val="0"/>
              </a:spcAft>
            </a:pP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Код 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Римљан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- 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свет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биљк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</a:t>
            </a:r>
            <a:r>
              <a:rPr lang="sr-Cyrl-RS" dirty="0">
                <a:solidFill>
                  <a:srgbClr val="000000"/>
                </a:solidFill>
                <a:latin typeface="Book Antiqua" panose="02040602050305030304" pitchFamily="18" charset="0"/>
              </a:rPr>
              <a:t> (</a:t>
            </a:r>
            <a:r>
              <a:rPr lang="en-US" i="1" dirty="0">
                <a:latin typeface="Monotype Corsiva" pitchFamily="66" charset="0"/>
              </a:rPr>
              <a:t>Salvia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-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оздравити, спасити се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)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 </a:t>
            </a:r>
            <a:endParaRPr lang="sr-Latn-RS" dirty="0">
              <a:effectLst/>
            </a:endParaRPr>
          </a:p>
          <a:p>
            <a:pPr marL="548640" indent="-411480" algn="l" rtl="0" eaLnBrk="1" fontAlgn="auto" hangingPunct="1">
              <a:spcBef>
                <a:spcPts val="456"/>
              </a:spcBef>
              <a:spcAft>
                <a:spcPts val="0"/>
              </a:spcAft>
            </a:pP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Комбинује се са рузмарином, тимијаном, ориганом, ловором, перш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у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ном.</a:t>
            </a:r>
            <a:endParaRPr lang="sr-Latn-RS" dirty="0">
              <a:effectLst/>
            </a:endParaRPr>
          </a:p>
          <a:p>
            <a:r>
              <a:rPr lang="en-US" b="1" i="1" u="sng" kern="1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Лековито</a:t>
            </a:r>
            <a:r>
              <a:rPr lang="en-US" b="1" i="1" u="sng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b="1" i="1" u="sng" kern="1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дејство</a:t>
            </a:r>
            <a:r>
              <a:rPr lang="en-US" b="1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b="1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-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Сматра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се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једном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од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најлековитијих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биљака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,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јер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поспешује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варење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,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снижава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температуру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,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прочишћава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крв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,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ублажава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главобољу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 и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нервну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напетост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,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има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антисептичко</a:t>
            </a:r>
            <a:r>
              <a:rPr lang="en-US" kern="120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дејство</a:t>
            </a:r>
            <a:endParaRPr lang="sr-Latn-RS" dirty="0">
              <a:latin typeface="Bahnschrift SemiLight Condensed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A0F30-BC6F-B144-A2F2-98FD58B82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493" y="3032450"/>
            <a:ext cx="3526972" cy="3526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D51C75-35B8-C9F1-80CE-04017274A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850" y="677912"/>
            <a:ext cx="2420257" cy="16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6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5A15-518D-06AC-C005-D2931160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Жалфија, кадуља </a:t>
            </a:r>
            <a:r>
              <a:rPr lang="en-US" sz="4400" dirty="0"/>
              <a:t>(</a:t>
            </a:r>
            <a:r>
              <a:rPr lang="en-US" sz="4400" i="1" dirty="0">
                <a:latin typeface="Monotype Corsiva" pitchFamily="66" charset="0"/>
              </a:rPr>
              <a:t>Salvia officinalis</a:t>
            </a:r>
            <a:r>
              <a:rPr lang="sr-Cyrl-RS" sz="4400" i="1" dirty="0">
                <a:latin typeface="Monotype Corsiva" pitchFamily="66" charset="0"/>
              </a:rPr>
              <a:t>)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2B386-3404-5A3A-B089-9E05D5581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078" y="1474236"/>
            <a:ext cx="6587412" cy="5318449"/>
          </a:xfrm>
        </p:spPr>
        <p:txBody>
          <a:bodyPr>
            <a:noAutofit/>
          </a:bodyPr>
          <a:lstStyle/>
          <a:p>
            <a:pPr marL="548640" indent="-411480" algn="l" rtl="0" eaLnBrk="0" fontAlgn="base" hangingPunct="0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¨"/>
            </a:pPr>
            <a:r>
              <a:rPr lang="ru-R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Грчки лекар Диоскурил користио је ову биљку за лечење разноврсних болести као што су: крварења, посекотине, грозница, песак и камен у бубрегу и мокраћним каналима и итд.</a:t>
            </a:r>
            <a:endParaRPr lang="ru-RU" sz="2400" dirty="0">
              <a:effectLst/>
            </a:endParaRPr>
          </a:p>
          <a:p>
            <a:pPr marL="548640" indent="-411480" algn="l" rtl="0" eaLnBrk="0" fontAlgn="base" hangingPunct="0">
              <a:spcBef>
                <a:spcPts val="480"/>
              </a:spcBef>
              <a:spcAft>
                <a:spcPts val="0"/>
              </a:spcAft>
            </a:pPr>
            <a:r>
              <a:rPr lang="ru-R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За време епидемије куге у Тоулоусеу, 1630. године лукави лопови су пљачкали лешеве без страха од страшне болести.</a:t>
            </a:r>
            <a:endParaRPr lang="ru-RU" sz="2400" dirty="0">
              <a:effectLst/>
            </a:endParaRPr>
          </a:p>
          <a:p>
            <a:pPr marL="548640" indent="-411480" algn="l" rtl="0" eaLnBrk="0" fontAlgn="base" hangingPunct="0">
              <a:spcBef>
                <a:spcPts val="480"/>
              </a:spcBef>
              <a:spcAft>
                <a:spcPts val="0"/>
              </a:spcAft>
            </a:pPr>
            <a:r>
              <a:rPr lang="ru-R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Када су ухваћени, судски чиновници одлучили су да им поштеде живот у замену за њихову тајну.</a:t>
            </a:r>
            <a:endParaRPr lang="ru-RU" sz="2400" dirty="0">
              <a:effectLst/>
            </a:endParaRPr>
          </a:p>
          <a:p>
            <a:r>
              <a:rPr lang="ru-R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Да би стекли отпорност на заразу, трљали су тело сирћетом у који су потапали кадуљу, мало тимијана, лаванду и рузмарина</a:t>
            </a:r>
            <a:endParaRPr lang="ru-RU" sz="2400" dirty="0"/>
          </a:p>
          <a:p>
            <a:endParaRPr lang="sr-Latn-R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47646-0EB0-E617-F8AB-F1612CAF8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1" y="1576873"/>
            <a:ext cx="5157136" cy="38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45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80CAC-58DF-0C16-2D07-D758B5C3B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153"/>
          </a:xfrm>
        </p:spPr>
        <p:txBody>
          <a:bodyPr/>
          <a:lstStyle/>
          <a:p>
            <a:r>
              <a:rPr lang="sr-Cyrl-RS" dirty="0"/>
              <a:t>Анис </a:t>
            </a:r>
            <a:r>
              <a:rPr lang="en-US" sz="4400" dirty="0"/>
              <a:t>(</a:t>
            </a:r>
            <a:r>
              <a:rPr lang="en-US" sz="4400" i="1" dirty="0">
                <a:latin typeface="Monotype Corsiva" pitchFamily="66" charset="0"/>
              </a:rPr>
              <a:t>Pimpinella </a:t>
            </a:r>
            <a:r>
              <a:rPr lang="en-US" sz="4400" i="1" dirty="0" err="1">
                <a:latin typeface="Monotype Corsiva" pitchFamily="66" charset="0"/>
              </a:rPr>
              <a:t>anisum</a:t>
            </a:r>
            <a:r>
              <a:rPr lang="en-US" sz="4400" dirty="0"/>
              <a:t>) </a:t>
            </a:r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ACB9C4-34E6-C42D-70F7-A52B90D45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98" y="3709242"/>
            <a:ext cx="4390446" cy="2783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A5E46-69E5-6790-AB6F-742E9B49E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8" y="1268963"/>
            <a:ext cx="7865705" cy="4600090"/>
          </a:xfrm>
        </p:spPr>
        <p:txBody>
          <a:bodyPr>
            <a:noAutofit/>
          </a:bodyPr>
          <a:lstStyle/>
          <a:p>
            <a:pPr marL="548640" indent="-411480" algn="l" rtl="0" eaLnBrk="1" fontAlgn="base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</a:pP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Једногодишња зељаста биљка преклом са Блиског Истока, Египта и Мале Азије. </a:t>
            </a:r>
            <a:endParaRPr lang="sr-Latn-RS" sz="2400" dirty="0">
              <a:effectLst/>
            </a:endParaRPr>
          </a:p>
          <a:p>
            <a:pPr marL="548640" indent="-411480" algn="l" rtl="0" eaLnBrk="1" fontAlgn="base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Користи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се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све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ж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 и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осу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шена -листови и семенке. За варива</a:t>
            </a: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дивљач, кобасице, паштете, сосове, компоте</a:t>
            </a: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мармеладе, слатка и слана теста и пецива, у производњи </a:t>
            </a: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ликера.</a:t>
            </a:r>
            <a:endParaRPr lang="sr-Latn-RS" sz="2400" dirty="0">
              <a:effectLst/>
            </a:endParaRPr>
          </a:p>
          <a:p>
            <a:pPr marL="548640" indent="-411480" algn="l" rtl="0" eaLnBrk="1" fontAlgn="base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</a:pP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Грчка реч </a:t>
            </a:r>
            <a:r>
              <a:rPr lang="sr-Cyrl-RS" sz="24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</a:t>
            </a:r>
            <a:r>
              <a:rPr lang="sr-Latn-CS" sz="24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нисон 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значи избацити, гађати, па се користио против надимања и цревних гасова. Сматрао се афродизијаком.</a:t>
            </a:r>
            <a:endParaRPr lang="sr-Latn-RS" sz="2400" dirty="0">
              <a:effectLst/>
            </a:endParaRPr>
          </a:p>
          <a:p>
            <a:pPr marL="548640" indent="-411480" algn="l" rtl="0" eaLnBrk="1" fontAlgn="base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</a:pP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Комбину је се са бели луком, циметом, кимом, бибером, морским орахом.</a:t>
            </a:r>
            <a:endParaRPr lang="sr-Latn-RS" sz="2400" dirty="0">
              <a:effectLst/>
            </a:endParaRPr>
          </a:p>
          <a:p>
            <a:endParaRPr lang="sr-Cyrl-RS" sz="2400" dirty="0"/>
          </a:p>
          <a:p>
            <a:r>
              <a:rPr lang="en-US" sz="2400" b="1" i="1" u="sng" kern="1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Лековито</a:t>
            </a:r>
            <a:r>
              <a:rPr lang="en-US" sz="2400" b="1" i="1" u="sng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2400" b="1" i="1" u="sng" kern="1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дејство</a:t>
            </a:r>
            <a:r>
              <a:rPr lang="en-US" sz="2400" b="1" i="1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-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Анис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побољшава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варење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ублажава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кашаљ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и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главобољу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помаже излучивање мокра</a:t>
            </a: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ћ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е, излучива</a:t>
            </a: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њ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е млека код жене.</a:t>
            </a:r>
            <a:r>
              <a:rPr lang="sr-Latn-CS" sz="2400" b="1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endParaRPr lang="sr-Latn-RS" sz="2400" dirty="0">
              <a:effectLst/>
            </a:endParaRPr>
          </a:p>
          <a:p>
            <a:pPr marL="0" indent="0">
              <a:buNone/>
            </a:pPr>
            <a:endParaRPr lang="sr-Latn-R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2C359-3F8A-152E-623D-052EA35B4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21" y="538778"/>
            <a:ext cx="3986452" cy="22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74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6739C-AED0-9204-FED1-673A7EFB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Анис </a:t>
            </a:r>
            <a:r>
              <a:rPr lang="en-US" sz="4400" dirty="0"/>
              <a:t>(</a:t>
            </a:r>
            <a:r>
              <a:rPr lang="en-US" sz="4400" i="1" dirty="0">
                <a:latin typeface="Monotype Corsiva" pitchFamily="66" charset="0"/>
              </a:rPr>
              <a:t>Pimpinella </a:t>
            </a:r>
            <a:r>
              <a:rPr lang="en-US" sz="4400" i="1" dirty="0" err="1">
                <a:latin typeface="Monotype Corsiva" pitchFamily="66" charset="0"/>
              </a:rPr>
              <a:t>anisum</a:t>
            </a:r>
            <a:r>
              <a:rPr lang="en-US" sz="4400" dirty="0"/>
              <a:t>)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5070-7C70-7447-BE24-41B5CCAC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5" y="1690688"/>
            <a:ext cx="6531428" cy="5055345"/>
          </a:xfrm>
        </p:spPr>
        <p:txBody>
          <a:bodyPr>
            <a:noAutofit/>
          </a:bodyPr>
          <a:lstStyle/>
          <a:p>
            <a:pPr marL="548640" indent="-411480" algn="l" rtl="0" eaLnBrk="0" fontAlgn="base" hangingPunct="0">
              <a:spcBef>
                <a:spcPts val="480"/>
              </a:spcBef>
              <a:spcAft>
                <a:spcPts val="0"/>
              </a:spcAft>
            </a:pPr>
            <a:r>
              <a:rPr lang="vi-VN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Питагора је анис користио против штуцања и стомачних сметњи. Сматрао је да делуј</a:t>
            </a:r>
            <a:r>
              <a:rPr lang="sr-Cyrl-R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е</a:t>
            </a:r>
            <a:r>
              <a:rPr lang="vi-VN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против убода шкорпије. </a:t>
            </a:r>
            <a:endParaRPr lang="sr-Latn-RS" sz="2400" dirty="0">
              <a:effectLst/>
            </a:endParaRPr>
          </a:p>
          <a:p>
            <a:pPr marL="548640" indent="-411480" algn="l" rtl="0" eaLnBrk="0" fontAlgn="base" hangingPunct="0">
              <a:spcBef>
                <a:spcPts val="480"/>
              </a:spcBef>
              <a:spcAft>
                <a:spcPts val="0"/>
              </a:spcAft>
            </a:pPr>
            <a:r>
              <a:rPr lang="vi-VN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Већ у </a:t>
            </a:r>
            <a:r>
              <a:rPr lang="vi-VN" altLang="en-US" sz="2400" dirty="0"/>
              <a:t>VI</a:t>
            </a:r>
            <a:r>
              <a:rPr lang="vi-VN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веку из семена аниса је добијено етерично уље које је коришћено против вашака (ваши).</a:t>
            </a:r>
            <a:endParaRPr lang="sr-Latn-RS" sz="2400" dirty="0">
              <a:effectLst/>
            </a:endParaRPr>
          </a:p>
          <a:p>
            <a:pPr marL="548640" indent="-411480" algn="l" rtl="0" eaLnBrk="0" fontAlgn="base" hangingPunct="0">
              <a:spcBef>
                <a:spcPts val="480"/>
              </a:spcBef>
              <a:spcAft>
                <a:spcPts val="0"/>
              </a:spcAft>
            </a:pP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Дима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Ота</a:t>
            </a:r>
            <a:r>
              <a:rPr lang="sr-Cyrl-R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јастога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љускаре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препоручивао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сос-прелив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аниса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l" rtl="0" eaLnBrk="0" fontAlgn="base" hangingPunct="0">
              <a:spcBef>
                <a:spcPts val="480"/>
              </a:spcBef>
              <a:spcAft>
                <a:spcPts val="0"/>
              </a:spcAft>
            </a:pP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Анисово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користили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поуздан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мамац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мишеве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глодаре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24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l" rtl="0" eaLnBrk="0" fontAlgn="base" hangingPunct="0">
              <a:spcBef>
                <a:spcPts val="480"/>
              </a:spcBef>
              <a:spcAft>
                <a:spcPts val="0"/>
              </a:spcAft>
            </a:pP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Краљ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Едвард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око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1305.године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наплаћивао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порез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анис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приликом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преласка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лондонског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моста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6F26B-A59F-E21F-5A6D-CA15F4504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48" y="3929377"/>
            <a:ext cx="4400938" cy="2928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6EC97-7724-F0C5-6A58-51C7D9A3E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5" y="2043404"/>
            <a:ext cx="2429166" cy="2699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DAEF9E-6AB8-8AC2-B083-3B84003A2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026" y="601718"/>
            <a:ext cx="3327659" cy="332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40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DC5D36-8A31-386D-7426-AE49E1E18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2602" y="2187013"/>
            <a:ext cx="5329142" cy="3546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22C17E-6D6E-DD3F-2A29-6235FE38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Звездасти анис </a:t>
            </a:r>
            <a:r>
              <a:rPr lang="en-US" sz="4400" i="1" dirty="0"/>
              <a:t>(</a:t>
            </a:r>
            <a:r>
              <a:rPr lang="sr-Latn-CS" sz="4400" i="1" dirty="0">
                <a:latin typeface="Monotype Corsiva" pitchFamily="66" charset="0"/>
              </a:rPr>
              <a:t>I</a:t>
            </a:r>
            <a:r>
              <a:rPr lang="en-US" sz="4400" i="1" dirty="0" err="1">
                <a:latin typeface="Monotype Corsiva" pitchFamily="66" charset="0"/>
              </a:rPr>
              <a:t>llicium</a:t>
            </a:r>
            <a:r>
              <a:rPr lang="en-US" sz="4400" i="1" dirty="0">
                <a:latin typeface="Monotype Corsiva" pitchFamily="66" charset="0"/>
              </a:rPr>
              <a:t> verum</a:t>
            </a:r>
            <a:r>
              <a:rPr lang="en-US" sz="4400" i="1" dirty="0"/>
              <a:t>)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E0EE0-3893-4989-77F0-9D3721472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0" y="1690688"/>
            <a:ext cx="8524732" cy="5046013"/>
          </a:xfrm>
        </p:spPr>
        <p:txBody>
          <a:bodyPr>
            <a:noAutofit/>
          </a:bodyPr>
          <a:lstStyle/>
          <a:p>
            <a:pPr marL="548640" indent="-411480" algn="l" rtl="0" eaLnBrk="1" fontAlgn="base" hangingPunct="1">
              <a:lnSpc>
                <a:spcPct val="70000"/>
              </a:lnSpc>
              <a:spcBef>
                <a:spcPts val="456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¨"/>
            </a:pP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Плод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зимзе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л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е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ног дрвета,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ореклом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из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Кине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 Плод када сазри добије звездаст облик и сваки крак звезде садржи сјајно смеђу семенку. </a:t>
            </a:r>
            <a:endParaRPr lang="sr-Latn-RS" dirty="0">
              <a:effectLst/>
            </a:endParaRPr>
          </a:p>
          <a:p>
            <a:pPr marL="548640" indent="-411480" algn="l" rtl="0" eaLnBrk="1" fontAlgn="base" hangingPunct="1">
              <a:lnSpc>
                <a:spcPct val="7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Користе се целе, ломљене, туцане и млевене семенке. Слаже се са свињетином, јелима од перади, јелима која се дуго кувају, са сосовима на бази соје, јел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има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од рибе, ракова.</a:t>
            </a:r>
            <a:endParaRPr lang="sr-Latn-RS" dirty="0">
              <a:effectLst/>
            </a:endParaRPr>
          </a:p>
          <a:p>
            <a:pPr marL="548640" indent="-411480" algn="l" rtl="0" eaLnBrk="1" fontAlgn="base" hangingPunct="1">
              <a:lnSpc>
                <a:spcPct val="7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Верује се да је један енглески морнар у 16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веку донео га у Европу.</a:t>
            </a:r>
            <a:endParaRPr lang="sr-Latn-RS" dirty="0">
              <a:effectLst/>
            </a:endParaRPr>
          </a:p>
          <a:p>
            <a:r>
              <a:rPr lang="sr-Latn-CS" b="1" i="1" u="sng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Лековита својства-</a:t>
            </a:r>
            <a:r>
              <a:rPr lang="sr-Latn-CS" i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стимуланс и диуретик. Чај од звездастог аниса се користи за ублажавање болова од главобоље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02054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199C-F23B-97AC-A4A6-3790E4E3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185"/>
          </a:xfrm>
        </p:spPr>
        <p:txBody>
          <a:bodyPr/>
          <a:lstStyle/>
          <a:p>
            <a:r>
              <a:rPr lang="sr-Cyrl-RS" dirty="0"/>
              <a:t>Мента, Метвица</a:t>
            </a:r>
            <a:r>
              <a:rPr lang="en-US" sz="4400" dirty="0"/>
              <a:t> (</a:t>
            </a:r>
            <a:r>
              <a:rPr lang="en-US" sz="4400" i="1" dirty="0">
                <a:latin typeface="Monotype Corsiva" pitchFamily="66" charset="0"/>
              </a:rPr>
              <a:t>Mentha piperita</a:t>
            </a:r>
            <a:r>
              <a:rPr lang="en-US" sz="4400" dirty="0"/>
              <a:t>)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59131-662A-C437-E588-F2D32F760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" y="1558212"/>
            <a:ext cx="8724123" cy="5075853"/>
          </a:xfrm>
        </p:spPr>
        <p:txBody>
          <a:bodyPr>
            <a:normAutofit lnSpcReduction="10000"/>
          </a:bodyPr>
          <a:lstStyle/>
          <a:p>
            <a:pPr marL="137160" indent="0" algn="just" rtl="0" eaLnBrk="1" fontAlgn="auto" hangingPunct="1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tx1"/>
              </a:buClr>
              <a:buSzPct val="65000"/>
              <a:buNone/>
            </a:pP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егодишња зељаста биљка</a:t>
            </a:r>
            <a:endParaRPr lang="sr-Latn-R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 rtl="0" eaLnBrk="1" fontAlgn="auto" hangingPunct="1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None/>
            </a:pP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Користе се свежи и сушени листови, а могу се и ушећерити. </a:t>
            </a:r>
            <a:endParaRPr lang="sr-Cyrl-RS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 rtl="0" eaLnBrk="1" fontAlgn="auto" hangingPunct="1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None/>
            </a:pP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Ситно сечена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може се посути по салатама, супама, варивима и чорбама. Сушена метвица има значајну примену у јелима са Блиског Истока, посебно у надевима  за тестенину од крем сира,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сосовима, преливима од јогурта. Листови од ушећерене метвице леп су украс у посластичарству. </a:t>
            </a:r>
            <a:endParaRPr lang="sr-Latn-R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 rtl="0" eaLnBrk="1" fontAlgn="auto" hangingPunct="1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None/>
            </a:pP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Слаже се уз першун,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коријандер,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тимијан,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мајоран,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паприку,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бели лук,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босиљак.</a:t>
            </a:r>
            <a:endParaRPr lang="sr-Latn-R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b="1" i="1" u="sng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Л</a:t>
            </a:r>
            <a:r>
              <a:rPr lang="en-US" b="1" i="1" u="sng" kern="1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ековито</a:t>
            </a:r>
            <a:r>
              <a:rPr lang="en-US" b="1" i="1" u="sng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b="1" i="1" u="sng" kern="1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де</a:t>
            </a:r>
            <a:r>
              <a:rPr lang="sr-Latn-CS" b="1" i="1" u="sng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ј</a:t>
            </a:r>
            <a:r>
              <a:rPr lang="en-US" b="1" i="1" u="sng" kern="1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ство</a:t>
            </a:r>
            <a:r>
              <a:rPr lang="en-US" b="1" i="1" u="sng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-</a:t>
            </a:r>
            <a:r>
              <a:rPr lang="sr-Latn-CS" i="1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Има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благо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седативно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дејство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подстиче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апетит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и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ублажава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стомачне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тегобе</a:t>
            </a:r>
            <a:r>
              <a:rPr lang="sr-Cyrl-RS" dirty="0">
                <a:solidFill>
                  <a:srgbClr val="000000"/>
                </a:solidFill>
                <a:latin typeface="Book Antiqua" panose="02040602050305030304" pitchFamily="18" charset="0"/>
              </a:rPr>
              <a:t>.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Нарочито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је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делотворна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код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жучних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тегоба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излучивања мокраће,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као антисептик.</a:t>
            </a:r>
            <a:endParaRPr lang="sr-Latn-RS" dirty="0">
              <a:effectLst/>
            </a:endParaRPr>
          </a:p>
          <a:p>
            <a:pPr algn="just"/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0BD77-0C28-1340-B86D-F40CD59AA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345" y="859291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714001-86DE-9856-A712-AEE2E26BA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59" y="4675511"/>
            <a:ext cx="26193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B2E31B-D4CB-DC3A-F83B-CDDAFC36E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344" y="276740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28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47CD0F-4FBF-EC6A-F228-BF63D6ED8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" y="74645"/>
            <a:ext cx="12189929" cy="6783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959580-C356-F0C6-3F69-958A01A2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565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Мента, Метвица</a:t>
            </a:r>
            <a:r>
              <a:rPr lang="en-US" sz="4400" dirty="0"/>
              <a:t> (</a:t>
            </a:r>
            <a:r>
              <a:rPr lang="en-US" sz="4400" i="1" dirty="0">
                <a:latin typeface="Monotype Corsiva" pitchFamily="66" charset="0"/>
              </a:rPr>
              <a:t>Mentha piperita</a:t>
            </a:r>
            <a:r>
              <a:rPr lang="en-US" sz="4400" dirty="0"/>
              <a:t>)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89AAF-3480-2C92-F0F7-1F998F555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1315616"/>
            <a:ext cx="11073882" cy="5402425"/>
          </a:xfrm>
        </p:spPr>
        <p:txBody>
          <a:bodyPr>
            <a:noAutofit/>
          </a:bodyPr>
          <a:lstStyle/>
          <a:p>
            <a:pPr marL="137160" indent="0" algn="l" rtl="0" eaLnBrk="0" fontAlgn="base" hangingPunct="0">
              <a:spcBef>
                <a:spcPts val="432"/>
              </a:spcBef>
              <a:spcAft>
                <a:spcPts val="0"/>
              </a:spcAft>
              <a:buClr>
                <a:srgbClr val="F9F9F9"/>
              </a:buClr>
              <a:buSzPct val="65000"/>
              <a:buNone/>
            </a:pPr>
            <a:r>
              <a:rPr lang="vi-VN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Према митологији за настанак овако лековите и мирисне биљке заслужан је Хад </a:t>
            </a:r>
            <a:r>
              <a:rPr lang="sr-Cyrl-R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lang="vi-VN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Бог подземног света. </a:t>
            </a:r>
            <a:endParaRPr lang="sr-Latn-RS" b="1" dirty="0">
              <a:effectLst/>
            </a:endParaRPr>
          </a:p>
          <a:p>
            <a:pPr marL="137160" indent="0" algn="l" rtl="0" eaLnBrk="0" fontAlgn="base" hangingPunct="0">
              <a:spcBef>
                <a:spcPts val="432"/>
              </a:spcBef>
              <a:spcAft>
                <a:spcPts val="0"/>
              </a:spcAft>
              <a:buNone/>
            </a:pPr>
            <a:r>
              <a:rPr lang="vi-VN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Хад је свиреп и љубоморно чува своја права. Веома ретко посећује надземни свет, осим преким послом и кад љубавна пожуда овлада њим. Једном кад се кретао надземним светом засенио је сјајем својих златних кочија са четири црна коња нимфу Минту.</a:t>
            </a:r>
            <a:endParaRPr lang="sr-Latn-RS" b="1" dirty="0">
              <a:effectLst/>
            </a:endParaRPr>
          </a:p>
          <a:p>
            <a:pPr marL="137160" indent="0" algn="l" rtl="0" eaLnBrk="0" fontAlgn="base" hangingPunct="0">
              <a:spcBef>
                <a:spcPts val="432"/>
              </a:spcBef>
              <a:spcAft>
                <a:spcPts val="0"/>
              </a:spcAft>
              <a:buNone/>
            </a:pPr>
            <a:r>
              <a:rPr lang="vi-VN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Хад би обљубио Минту без тешкоћа да се краљица Персофона није појавила и нимфу претворила у фину миришљаву биљку – менту.</a:t>
            </a:r>
            <a:endParaRPr lang="sr-Latn-RS" b="1" dirty="0">
              <a:effectLst/>
            </a:endParaRPr>
          </a:p>
          <a:p>
            <a:pPr marL="0" indent="0">
              <a:buNone/>
            </a:pPr>
            <a:r>
              <a:rPr lang="vi-VN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Карло Велики је својим декретом манастирима наредио да ову биљу обавезно гаје, да је користе за зачињавање риба и да</a:t>
            </a:r>
            <a:r>
              <a:rPr lang="sr-Cyrl-R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је</a:t>
            </a:r>
            <a:r>
              <a:rPr lang="vi-VN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кувају и пију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71852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D064-987A-4187-3469-CE13C1387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404"/>
          </a:xfrm>
        </p:spPr>
        <p:txBody>
          <a:bodyPr/>
          <a:lstStyle/>
          <a:p>
            <a:r>
              <a:rPr lang="sr-Cyrl-RS" dirty="0"/>
              <a:t>Историја зачина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0B4B-E1EE-F7D4-152B-3BDBF59F0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6684"/>
            <a:ext cx="12192000" cy="5491316"/>
          </a:xfrm>
        </p:spPr>
        <p:txBody>
          <a:bodyPr>
            <a:noAutofit/>
          </a:bodyPr>
          <a:lstStyle/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Clr>
                <a:srgbClr val="F9F9F9"/>
              </a:buClr>
              <a:buSzPct val="65000"/>
              <a:buNone/>
            </a:pPr>
            <a:r>
              <a:rPr lang="ru-RU" sz="2400" kern="1200" dirty="0">
                <a:solidFill>
                  <a:srgbClr val="262626"/>
                </a:solidFill>
                <a:effectLst/>
                <a:latin typeface="Book Antiqua" panose="02040602050305030304" pitchFamily="18" charset="0"/>
                <a:cs typeface="Arial" panose="020B0604020202020204" pitchFamily="34" charset="0"/>
              </a:rPr>
              <a:t>И други народи су користили зачине, што у прехрамбене што у здравствене сврхе. Најпознатији од њих су Индуси, Кинези (који су користили зачине још 2700.године пре н.е.), као и Египћани, Феничани, Грци и Арапи. </a:t>
            </a:r>
            <a:endParaRPr lang="ru-RU" sz="2400" dirty="0">
              <a:effectLst/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ru-RU" sz="2400" kern="1200" dirty="0">
                <a:solidFill>
                  <a:srgbClr val="262626"/>
                </a:solidFill>
                <a:effectLst/>
                <a:latin typeface="Book Antiqua" panose="02040602050305030304" pitchFamily="18" charset="0"/>
                <a:cs typeface="Arial" panose="020B0604020202020204" pitchFamily="34" charset="0"/>
              </a:rPr>
              <a:t>У свим деловима света традиционалне ароматичне комбинације, уз коришћење локалних састојака, постале су обележја хране у појединим регионима. </a:t>
            </a:r>
            <a:endParaRPr lang="ru-RU" sz="2400" dirty="0">
              <a:effectLst/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ru-RU" sz="2400" kern="1200" dirty="0">
                <a:solidFill>
                  <a:srgbClr val="262626"/>
                </a:solidFill>
                <a:effectLst/>
                <a:latin typeface="Book Antiqua" panose="02040602050305030304" pitchFamily="18" charset="0"/>
                <a:cs typeface="Arial" panose="020B0604020202020204" pitchFamily="34" charset="0"/>
              </a:rPr>
              <a:t>Црвене паприке, бели лук и ораси доминирају у Шпанији; вина и ароматичне биљке у Француској; босиљак, маслиново уље и бели лук у Италији; першун, тимијан и сенф у Великој Британији; лимун, першун и кора цимета на Блиском Истоку; соја-сос и ђумбир у Кини; кумин, бели лук и ђумбир у северним деловима Индије; док Мексико остаје веран својим чилијима, коријандеру и цимету. </a:t>
            </a:r>
            <a:endParaRPr lang="ru-RU" sz="2400" dirty="0">
              <a:effectLst/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kern="1200" dirty="0">
                <a:solidFill>
                  <a:srgbClr val="262626"/>
                </a:solidFill>
                <a:effectLst/>
                <a:latin typeface="Book Antiqua" panose="02040602050305030304" pitchFamily="18" charset="0"/>
                <a:cs typeface="Arial" panose="020B0604020202020204" pitchFamily="34" charset="0"/>
              </a:rPr>
              <a:t>Главни састојци ароматичног биља и зачина су беланчевине, угљени хидрати, масне киселине, минералне материје и витамини. </a:t>
            </a:r>
            <a:br>
              <a:rPr lang="ru-RU" sz="2400" kern="120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614215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96EFFE-DA6E-DAAA-7ED4-88A873D37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154" y="139959"/>
            <a:ext cx="5586846" cy="6500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E0AC69-B48D-DF2B-1F27-C5689C05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" y="365126"/>
            <a:ext cx="10980576" cy="782540"/>
          </a:xfrm>
        </p:spPr>
        <p:txBody>
          <a:bodyPr>
            <a:normAutofit/>
          </a:bodyPr>
          <a:lstStyle/>
          <a:p>
            <a:r>
              <a:rPr lang="sr-Cyrl-RS" dirty="0"/>
              <a:t>Мирођија, копар </a:t>
            </a:r>
            <a:r>
              <a:rPr lang="en-US" sz="4400" i="1" dirty="0"/>
              <a:t>(</a:t>
            </a:r>
            <a:r>
              <a:rPr lang="en-US" sz="4400" i="1" dirty="0">
                <a:latin typeface="Monotype Corsiva" pitchFamily="66" charset="0"/>
              </a:rPr>
              <a:t>Anethum graveolens</a:t>
            </a:r>
            <a:r>
              <a:rPr lang="en-US" sz="4400" i="1" dirty="0"/>
              <a:t>)</a:t>
            </a:r>
            <a:endParaRPr lang="sr-Latn-R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81B6C-03F4-5661-74B8-5CC05671A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9" y="1306286"/>
            <a:ext cx="7629834" cy="5411755"/>
          </a:xfrm>
        </p:spPr>
        <p:txBody>
          <a:bodyPr>
            <a:noAutofit/>
          </a:bodyPr>
          <a:lstStyle/>
          <a:p>
            <a:pPr marL="137160" indent="0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ct val="65000"/>
              <a:buNone/>
            </a:pP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Једногодишња зељаста биљка, сродна коморачу, </a:t>
            </a:r>
            <a:endParaRPr lang="sr-Cyrl-RS" kern="12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+mn-ea"/>
              <a:cs typeface="+mn-cs"/>
            </a:endParaRPr>
          </a:p>
          <a:p>
            <a:pPr marL="594360" indent="-457200" fontAlgn="base">
              <a:spcBef>
                <a:spcPts val="480"/>
              </a:spcBef>
              <a:buSzPct val="65000"/>
            </a:pPr>
            <a:r>
              <a:rPr lang="sr-Cyrl-RS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свеже сецкано и сушено лишће, </a:t>
            </a:r>
            <a:endParaRPr lang="sr-Cyrl-RS" kern="12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+mn-ea"/>
              <a:cs typeface="+mn-cs"/>
            </a:endParaRPr>
          </a:p>
          <a:p>
            <a:pPr marL="594360" indent="-457200" algn="l" rtl="0" eaLnBrk="1" fontAlgn="base" hangingPunct="1">
              <a:spcBef>
                <a:spcPts val="480"/>
              </a:spcBef>
              <a:spcAft>
                <a:spcPts val="0"/>
              </a:spcAft>
              <a:buSzPct val="65000"/>
            </a:pPr>
            <a:r>
              <a:rPr lang="sr-Cyrl-RS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семенке осушене, целе или млевене. </a:t>
            </a:r>
            <a:endParaRPr lang="sr-Cyrl-RS" kern="12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+mn-ea"/>
              <a:cs typeface="+mn-cs"/>
            </a:endParaRPr>
          </a:p>
          <a:p>
            <a:pPr marL="137160" indent="0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ct val="65000"/>
              <a:buNone/>
            </a:pP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Користи се за чорбе, сосове, салате, јела од свињетине, печурака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сирева, бундеве, као додатак кобасицама, неким врстама пецива и за зимнице од поврћа.</a:t>
            </a:r>
            <a:endParaRPr lang="sr-Latn-RS" dirty="0">
              <a:effectLst/>
            </a:endParaRPr>
          </a:p>
          <a:p>
            <a:pPr marL="137160" indent="0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ct val="65000"/>
              <a:buNone/>
            </a:pP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Комбинује се са босиљком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першуном, белим луком, сенфом.</a:t>
            </a:r>
            <a:endParaRPr lang="sr-Latn-RS" dirty="0">
              <a:effectLst/>
            </a:endParaRPr>
          </a:p>
          <a:p>
            <a:r>
              <a:rPr lang="en-US" b="1" i="1" u="sng" kern="1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Лековито</a:t>
            </a:r>
            <a:r>
              <a:rPr lang="en-US" b="1" i="1" u="sng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b="1" i="1" u="sng" kern="1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дејство</a:t>
            </a:r>
            <a:r>
              <a:rPr lang="en-US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-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појачава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рад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бубрега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ублажава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грчеве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у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стомаку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јача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имунитет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Богата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је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витамином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Ц.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44593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FF73-1F06-55F6-870E-DC1456A4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120"/>
          </a:xfrm>
        </p:spPr>
        <p:txBody>
          <a:bodyPr/>
          <a:lstStyle/>
          <a:p>
            <a:r>
              <a:rPr lang="sr-Cyrl-RS" dirty="0"/>
              <a:t>Мирођија, копар </a:t>
            </a:r>
            <a:r>
              <a:rPr lang="en-US" sz="4400" i="1" dirty="0"/>
              <a:t>(</a:t>
            </a:r>
            <a:r>
              <a:rPr lang="en-US" sz="4400" i="1" dirty="0">
                <a:latin typeface="Monotype Corsiva" pitchFamily="66" charset="0"/>
              </a:rPr>
              <a:t>Anethum graveolens</a:t>
            </a:r>
            <a:r>
              <a:rPr lang="en-US" sz="4400" i="1" dirty="0"/>
              <a:t>)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2EA0A-5D08-68C9-9F1A-601AB4891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53" y="1825625"/>
            <a:ext cx="7571365" cy="4351338"/>
          </a:xfrm>
        </p:spPr>
        <p:txBody>
          <a:bodyPr>
            <a:normAutofit fontScale="92500"/>
          </a:bodyPr>
          <a:lstStyle/>
          <a:p>
            <a:pPr marL="548640" indent="-411480" algn="l" rtl="0" eaLnBrk="0" fontAlgn="base" hangingPunct="0">
              <a:spcBef>
                <a:spcPts val="432"/>
              </a:spcBef>
              <a:spcAft>
                <a:spcPts val="0"/>
              </a:spcAft>
            </a:pP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За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старе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Римљане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копар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је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био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симбол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виталности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док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је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за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Грке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био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лек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против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штуцања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 </a:t>
            </a:r>
            <a:endParaRPr lang="sr-Latn-RS" sz="3200" dirty="0">
              <a:effectLst/>
            </a:endParaRPr>
          </a:p>
          <a:p>
            <a:pPr marL="548640" indent="-411480" algn="l" rtl="0" eaLnBrk="0" fontAlgn="base" hangingPunct="0">
              <a:spcBef>
                <a:spcPts val="432"/>
              </a:spcBef>
              <a:spcAft>
                <a:spcPts val="0"/>
              </a:spcAft>
            </a:pP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У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средњем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веку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копру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су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придавали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магичну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моћ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служио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је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као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заштита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против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вештица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и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био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састојак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многих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чаробних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напитака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 </a:t>
            </a:r>
            <a:endParaRPr lang="sr-Latn-RS" sz="3200" dirty="0">
              <a:effectLst/>
            </a:endParaRPr>
          </a:p>
          <a:p>
            <a:pPr marL="548640" indent="-411480" algn="l" rtl="0" eaLnBrk="0" fontAlgn="base" hangingPunct="0">
              <a:spcBef>
                <a:spcPts val="432"/>
              </a:spcBef>
              <a:spcAft>
                <a:spcPts val="0"/>
              </a:spcAft>
            </a:pP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Семенке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копра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у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средњем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веку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носили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су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мушкарци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у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амајлијама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против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AU" sz="32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урока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</a:t>
            </a:r>
            <a:endParaRPr lang="sr-Latn-RS" sz="3200" dirty="0">
              <a:effectLst/>
            </a:endParaRP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2A769-CE44-5767-452D-7EB52D8F7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918" y="1978089"/>
            <a:ext cx="4317529" cy="47492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01858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44A3-AA0B-C409-1718-23831240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540"/>
          </a:xfrm>
        </p:spPr>
        <p:txBody>
          <a:bodyPr/>
          <a:lstStyle/>
          <a:p>
            <a:r>
              <a:rPr lang="sr-Cyrl-RS" dirty="0"/>
              <a:t>Коријандер</a:t>
            </a:r>
            <a:r>
              <a:rPr lang="sr-Latn-CS" sz="4400" dirty="0">
                <a:latin typeface="Monotype Corsiva" pitchFamily="66" charset="0"/>
              </a:rPr>
              <a:t> (</a:t>
            </a:r>
            <a:r>
              <a:rPr lang="sr-Latn-CS" sz="4400" i="1" dirty="0">
                <a:latin typeface="Monotype Corsiva" pitchFamily="66" charset="0"/>
              </a:rPr>
              <a:t>Coriandrum sattium)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41A1D-34DE-7D9F-0C3C-5D2350ED4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40" y="3163078"/>
            <a:ext cx="4789743" cy="30414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F1820-DFA1-C961-B348-8D8B65AF8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08922"/>
            <a:ext cx="8948056" cy="5449078"/>
          </a:xfrm>
        </p:spPr>
        <p:txBody>
          <a:bodyPr>
            <a:normAutofit fontScale="92500" lnSpcReduction="10000"/>
          </a:bodyPr>
          <a:lstStyle/>
          <a:p>
            <a:pPr marL="548640" indent="-411480" algn="l" rtl="0" eaLnBrk="1" fontAlgn="base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●"/>
            </a:pPr>
            <a:r>
              <a:rPr lang="sr-Latn-C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Једногодишња биљка висине 70-90цм, пореклом из јужне Европе и Блиског Истока. </a:t>
            </a:r>
            <a:endParaRPr lang="sr-Latn-R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l" rtl="0" eaLnBrk="1" fontAlgn="base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sr-Latn-C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 се у свежем и сушеном стању – за припремање супа, варива, карија, пржених јела, салата, јела од поврћа, сосова на бази парадајза, за нека пецива, жестока пића, </a:t>
            </a:r>
            <a:r>
              <a:rPr lang="sr-Cyrl-R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ликере</a:t>
            </a:r>
            <a:r>
              <a:rPr lang="sr-Latn-C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l" rtl="0" eaLnBrk="1" fontAlgn="base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sr-Latn-C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 ове биљке потиче од грчке речи корис, што значи стеница. Надземни делови биљке и њени незрели плодови имају непријатан мирис стенице.</a:t>
            </a:r>
            <a:endParaRPr lang="sr-Latn-R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l" rtl="0" eaLnBrk="1" fontAlgn="base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sr-Latn-C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Комбинује се са наном и кимом, а свежи листови се користе као декорација. </a:t>
            </a:r>
            <a:endParaRPr lang="sr-Latn-R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263810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D4CF-6081-184E-A98E-069363D2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1315616"/>
            <a:ext cx="11308702" cy="4861347"/>
          </a:xfrm>
        </p:spPr>
        <p:txBody>
          <a:bodyPr>
            <a:noAutofit/>
          </a:bodyPr>
          <a:lstStyle/>
          <a:p>
            <a:pPr marL="548640" indent="-411480" algn="l" rtl="0" eaLnBrk="0" fontAlgn="base" hangingPunct="0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●"/>
            </a:pPr>
            <a:r>
              <a:rPr lang="vi-VN" sz="2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Коријандер је једна од најстаријих коришћених биљака. Око 1550</a:t>
            </a:r>
            <a:r>
              <a:rPr lang="sr-Cyrl-RS" sz="2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lang="vi-VN" sz="2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година пре н.е. користили су га у Египту, како у медицинске тако и у гастрономске сврхе. </a:t>
            </a:r>
            <a:endParaRPr lang="sr-Latn-RS" sz="2600" dirty="0">
              <a:effectLst/>
            </a:endParaRPr>
          </a:p>
          <a:p>
            <a:pPr marL="548640" indent="-411480" algn="l" rtl="0" eaLnBrk="0" fontAlgn="base" hangingPunct="0">
              <a:spcBef>
                <a:spcPts val="480"/>
              </a:spcBef>
              <a:spcAft>
                <a:spcPts val="0"/>
              </a:spcAft>
            </a:pPr>
            <a:r>
              <a:rPr lang="vi-VN" sz="2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Његове семенке пронађене су у гробницама фараона. </a:t>
            </a:r>
            <a:endParaRPr lang="sr-Latn-RS" sz="2600" dirty="0">
              <a:effectLst/>
            </a:endParaRPr>
          </a:p>
          <a:p>
            <a:pPr marL="548640" indent="-411480" algn="l" rtl="0" eaLnBrk="0" fontAlgn="base" hangingPunct="0">
              <a:spcBef>
                <a:spcPts val="480"/>
              </a:spcBef>
              <a:spcAft>
                <a:spcPts val="0"/>
              </a:spcAft>
            </a:pPr>
            <a:r>
              <a:rPr lang="vi-VN" sz="2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Листови су му омиљени у кухињама Блиског Истока, Шпаније, Португалије и Мексика. Прпиликом откопавања Помпеје, која је страдала у </a:t>
            </a:r>
            <a:r>
              <a:rPr lang="sr-Cyrl-RS" sz="2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првом</a:t>
            </a:r>
            <a:r>
              <a:rPr lang="vi-VN" sz="2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веку пре наше ере, од вулканског пепела и лаве, нађени су плодови коријандера у њиховим трговинама. </a:t>
            </a:r>
            <a:endParaRPr lang="sr-Latn-RS" sz="2600" dirty="0">
              <a:effectLst/>
            </a:endParaRPr>
          </a:p>
          <a:p>
            <a:pPr marL="548640" indent="-411480" algn="l" rtl="0" eaLnBrk="0" fontAlgn="base" hangingPunct="0">
              <a:spcBef>
                <a:spcPts val="480"/>
              </a:spcBef>
              <a:spcAft>
                <a:spcPts val="0"/>
              </a:spcAft>
            </a:pPr>
            <a:r>
              <a:rPr lang="vi-VN" sz="2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Према неким подацима</a:t>
            </a:r>
            <a:r>
              <a:rPr lang="sr-Cyrl-RS" sz="2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r>
              <a:rPr lang="vi-VN" sz="2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Кинези узгајају коријандер од </a:t>
            </a:r>
            <a:r>
              <a:rPr lang="vi-VN" altLang="en-US" sz="2600" dirty="0"/>
              <a:t>IV</a:t>
            </a:r>
            <a:r>
              <a:rPr lang="vi-VN" sz="2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века. Веровали су да конзумирање семенки током религиозног обреда доводи до бесмртности. </a:t>
            </a:r>
            <a:endParaRPr lang="sr-Latn-RS" sz="2600" dirty="0">
              <a:effectLst/>
            </a:endParaRPr>
          </a:p>
          <a:p>
            <a:r>
              <a:rPr lang="vi-VN" sz="2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У средњем веку су коријандер употребљавали у љубавним напицима, а у "хиљаду и једној ноћи" спомиње се као афродизијак</a:t>
            </a:r>
            <a:r>
              <a:rPr lang="sr-Cyrl-RS" sz="2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lang="sr-Latn-RS" sz="2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2809C6-1AC5-15BC-C20D-9B5D11A3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sr-Cyrl-RS" dirty="0"/>
              <a:t>Коријандер</a:t>
            </a:r>
            <a:r>
              <a:rPr lang="sr-Latn-CS" sz="4400" dirty="0">
                <a:latin typeface="Monotype Corsiva" pitchFamily="66" charset="0"/>
              </a:rPr>
              <a:t> (</a:t>
            </a:r>
            <a:r>
              <a:rPr lang="sr-Latn-CS" sz="4400" i="1" dirty="0">
                <a:latin typeface="Monotype Corsiva" pitchFamily="66" charset="0"/>
              </a:rPr>
              <a:t>Coriandrum sattium)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73613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98AA-1480-FF6D-8D4F-FDD4337B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Матичњак </a:t>
            </a:r>
            <a:r>
              <a:rPr lang="sr-Latn-CS" sz="4400" i="1" dirty="0">
                <a:latin typeface="Monotype Corsiva" pitchFamily="66" charset="0"/>
              </a:rPr>
              <a:t>(Melissa officinalis)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DA0B5-B236-D1A1-E3E9-D6F69E57E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1" y="1690688"/>
            <a:ext cx="9112294" cy="4990030"/>
          </a:xfrm>
        </p:spPr>
        <p:txBody>
          <a:bodyPr>
            <a:normAutofit lnSpcReduction="10000"/>
          </a:bodyPr>
          <a:lstStyle/>
          <a:p>
            <a:pPr marL="548640" indent="-411480" algn="l" rtl="0" eaLnBrk="1" fontAlgn="auto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Вишегодишња зељаста биљка висине 40-80м, пореклом са Блиског Истока, источног дела Медитерана и Средоземног мора. Горак је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мирисом подсећа на лимун.</a:t>
            </a:r>
            <a:endParaRPr lang="sr-Latn-R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l" rtl="0" eaLnBrk="1" fontAlgn="auto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Користе се листови свежи, осушени и ушећерени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за компоте, супе, салате, маринаде, дивљач, рибу, за конзервисање меса, у кобасичарству, пчеларству, посластичарству.</a:t>
            </a:r>
            <a:endParaRPr lang="sr-Latn-R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l" rtl="0" eaLnBrk="1" fontAlgn="auto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Свеже насецкани листови могу се додати воћним салатама, целе здраве листове можемо користити као декорацију слатким и сланим јелима.</a:t>
            </a:r>
            <a:endParaRPr lang="sr-Latn-R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CS" b="1" i="1" u="sng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Лековита дејства-</a:t>
            </a:r>
            <a:r>
              <a:rPr lang="sr-Latn-CS" i="1" u="sng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погодна је за јачање свих виталних сп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собности проузрокован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нервном напетошћу и губитка памћења.</a:t>
            </a:r>
            <a:endParaRPr lang="sr-Latn-R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pic>
        <p:nvPicPr>
          <p:cNvPr id="4" name="Picture 4" descr="matinjak 1">
            <a:extLst>
              <a:ext uri="{FF2B5EF4-FFF2-40B4-BE49-F238E27FC236}">
                <a16:creationId xmlns:a16="http://schemas.microsoft.com/office/drawing/2014/main" id="{44E1A450-F9A4-6EF2-A564-FCF898ADA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4172" y="1101012"/>
            <a:ext cx="3040808" cy="406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4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jumbir 1">
            <a:extLst>
              <a:ext uri="{FF2B5EF4-FFF2-40B4-BE49-F238E27FC236}">
                <a16:creationId xmlns:a16="http://schemas.microsoft.com/office/drawing/2014/main" id="{C5567863-E2DB-65FA-245C-5803540E1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6441" y="121298"/>
            <a:ext cx="6845559" cy="665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A9CDBB-1431-38F5-79BE-BC6FA976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Ђумбир – ингвер </a:t>
            </a:r>
            <a:r>
              <a:rPr lang="sr-Latn-CS" sz="4400" i="1" dirty="0"/>
              <a:t>(</a:t>
            </a:r>
            <a:r>
              <a:rPr lang="sr-Latn-CS" sz="4400" i="1" dirty="0">
                <a:latin typeface="Monotype Corsiva" pitchFamily="66" charset="0"/>
              </a:rPr>
              <a:t>Zingiber officinale</a:t>
            </a:r>
            <a:r>
              <a:rPr lang="sr-Latn-CS" sz="4400" i="1" dirty="0"/>
              <a:t>)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30E3F-9991-DB7A-C606-5459D2AF8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1492898"/>
            <a:ext cx="11036559" cy="5281126"/>
          </a:xfrm>
        </p:spPr>
        <p:txBody>
          <a:bodyPr>
            <a:normAutofit/>
          </a:bodyPr>
          <a:lstStyle/>
          <a:p>
            <a:pPr marL="548640" indent="-411480" algn="l" rtl="0" eaLnBrk="1" fontAlgn="auto" hangingPunct="1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Тропска зачинска биљка поклом из Азије и са Јамајке.</a:t>
            </a:r>
            <a:endParaRPr lang="sr-Cyrl-RS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l" rtl="0" eaLnBrk="1" fontAlgn="auto" hangingPunct="1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Ризом има облик шаке и ољуштен је бео,</a:t>
            </a:r>
            <a:r>
              <a:rPr lang="sr-Cyrl-R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гладак,</a:t>
            </a:r>
            <a:r>
              <a:rPr lang="sr-Cyrl-R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тврд,</a:t>
            </a:r>
            <a:r>
              <a:rPr lang="sr-Cyrl-R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тежак и компактан.</a:t>
            </a:r>
            <a:endParaRPr lang="sr-Latn-R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l" rtl="0" eaLnBrk="1" fontAlgn="auto" hangingPunct="1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Поседује оштар мирис и љут укус који пече у устима.</a:t>
            </a:r>
            <a:endParaRPr lang="sr-Latn-R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l" rtl="0" eaLnBrk="1" fontAlgn="auto" hangingPunct="1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 се самлевен или кандиран ризом за чорбе,</a:t>
            </a:r>
            <a:r>
              <a:rPr lang="sr-Cyrl-R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кобасице,</a:t>
            </a:r>
            <a:r>
              <a:rPr lang="sr-Cyrl-R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кнедле,</a:t>
            </a:r>
            <a:r>
              <a:rPr lang="sr-Cyrl-R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умаке, пецива,</a:t>
            </a:r>
            <a:r>
              <a:rPr lang="sr-Cyrl-R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сосове,</a:t>
            </a:r>
            <a:r>
              <a:rPr lang="sr-Cyrl-R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сухомеснате производе,</a:t>
            </a:r>
            <a:r>
              <a:rPr lang="sr-Cyrl-R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кобасице.</a:t>
            </a:r>
            <a:r>
              <a:rPr lang="sr-Cyrl-R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Један је од састојака curry </a:t>
            </a:r>
            <a:r>
              <a:rPr lang="sr-Cyrl-R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мешавин</a:t>
            </a:r>
            <a:r>
              <a:rPr lang="sr-Latn-C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и од њега се прави пиво.</a:t>
            </a:r>
            <a:endParaRPr lang="sr-Latn-R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l" rtl="0" eaLnBrk="1" fontAlgn="auto" hangingPunct="1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средњем веку био је један од трговачких зачина.</a:t>
            </a:r>
            <a:endParaRPr lang="sr-Latn-R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u="sng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Лековито</a:t>
            </a:r>
            <a:r>
              <a:rPr lang="en-US" b="1" i="1" u="sng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дејство</a:t>
            </a:r>
            <a:r>
              <a:rPr lang="en-US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Подстиче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лучење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стомачних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сокова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антисептичко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дејство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смирује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кашаљ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прехладу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Познато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чај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ђумбира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умањује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јутарње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мучнине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хормонских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промена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т</a:t>
            </a:r>
            <a:r>
              <a:rPr lang="sr-Latn-C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удноћи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менопаузи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8BB28C-710F-815C-8D4A-E78408792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00" y="131135"/>
            <a:ext cx="8494500" cy="65957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E46D1D-0339-209A-68A0-0EE69A82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Естрагон </a:t>
            </a:r>
            <a:r>
              <a:rPr lang="en-US" sz="4400" i="1" dirty="0">
                <a:latin typeface="Monotype Corsiva" pitchFamily="66" charset="0"/>
              </a:rPr>
              <a:t>(Artemisia </a:t>
            </a:r>
            <a:r>
              <a:rPr lang="en-US" sz="4400" i="1" dirty="0" err="1">
                <a:latin typeface="Monotype Corsiva" pitchFamily="66" charset="0"/>
              </a:rPr>
              <a:t>dranunculus</a:t>
            </a:r>
            <a:r>
              <a:rPr lang="en-US" sz="4400" i="1" dirty="0">
                <a:latin typeface="Monotype Corsiva" pitchFamily="66" charset="0"/>
              </a:rPr>
              <a:t>)</a:t>
            </a:r>
            <a:r>
              <a:rPr lang="en-US" sz="4400" dirty="0"/>
              <a:t>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9A2F2-A3C7-65BB-589B-58D804A4A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6" y="1582994"/>
            <a:ext cx="8681884" cy="5275006"/>
          </a:xfrm>
        </p:spPr>
        <p:txBody>
          <a:bodyPr>
            <a:normAutofit lnSpcReduction="10000"/>
          </a:bodyPr>
          <a:lstStyle/>
          <a:p>
            <a:pPr marL="548640" indent="-411480" algn="l" rtl="0" eaLnBrk="1" fontAlgn="auto" hangingPunct="1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</a:pPr>
            <a:r>
              <a:rPr lang="sr-Latn-CS" b="1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Култивисана баштенска трајна зељаста биљка, пореклом из Сибира и Западне Азије. </a:t>
            </a:r>
            <a:endParaRPr lang="sr-Latn-RS" b="1" dirty="0">
              <a:effectLst/>
            </a:endParaRPr>
          </a:p>
          <a:p>
            <a:pPr marL="548640" indent="-411480" algn="l" rtl="0" eaLnBrk="1" fontAlgn="auto" hangingPunct="1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</a:pPr>
            <a:r>
              <a:rPr lang="sr-Latn-CS" b="1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Користи се цела биљка  без корена која се суши, за чорбе, салате, јела од риба, туњевину , маринаде, јела од перади, дивљачи, јагњетине, говедине, варива, производњу си</a:t>
            </a:r>
            <a:r>
              <a:rPr lang="sr-Cyrl-RS" b="1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р</a:t>
            </a:r>
            <a:r>
              <a:rPr lang="sr-Latn-CS" b="1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ћета.</a:t>
            </a:r>
            <a:endParaRPr lang="sr-Latn-RS" b="1" dirty="0">
              <a:effectLst/>
            </a:endParaRPr>
          </a:p>
          <a:p>
            <a:pPr marL="548640" indent="-411480" algn="l" rtl="0" eaLnBrk="1" fontAlgn="auto" hangingPunct="1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</a:pPr>
            <a:r>
              <a:rPr lang="sr-Latn-CS" b="1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Све док Арапи нису завладали Шпанијом, ова ароматична биљка је била непозната Европљанима. Ботаничко име потиче од грчке речи што значи змај –мали з</a:t>
            </a:r>
            <a:r>
              <a:rPr lang="sr-Cyrl-RS" b="1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м</a:t>
            </a:r>
            <a:r>
              <a:rPr lang="sr-Latn-CS" b="1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ај.</a:t>
            </a:r>
            <a:endParaRPr lang="sr-Latn-RS" b="1" dirty="0">
              <a:effectLst/>
            </a:endParaRPr>
          </a:p>
          <a:p>
            <a:pPr marL="548640" indent="-411480" algn="l" rtl="0" eaLnBrk="1" fontAlgn="auto" hangingPunct="1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</a:pPr>
            <a:r>
              <a:rPr lang="sr-Latn-CS" b="1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Употребљава се у Француској и </a:t>
            </a:r>
            <a:r>
              <a:rPr lang="sr-Cyrl-RS" b="1" dirty="0">
                <a:solidFill>
                  <a:srgbClr val="000000"/>
                </a:solidFill>
                <a:latin typeface="Book Antiqua" panose="02040602050305030304" pitchFamily="18" charset="0"/>
              </a:rPr>
              <a:t>Трансилванији</a:t>
            </a:r>
            <a:r>
              <a:rPr lang="sr-Latn-CS" b="1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а у САД се користи за воћне салате, омлете, ракове и туршију.  </a:t>
            </a:r>
            <a:endParaRPr lang="sr-Latn-RS" b="1" dirty="0">
              <a:effectLst/>
            </a:endParaRPr>
          </a:p>
          <a:p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332412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AF9F7-2A69-2A45-3A85-4D4B3985B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746"/>
          </a:xfrm>
        </p:spPr>
        <p:txBody>
          <a:bodyPr/>
          <a:lstStyle/>
          <a:p>
            <a:r>
              <a:rPr lang="sr-Cyrl-RS" dirty="0"/>
              <a:t>Капар </a:t>
            </a:r>
            <a:r>
              <a:rPr lang="sr-Cyrl-RS" i="1" dirty="0"/>
              <a:t>(</a:t>
            </a:r>
            <a:r>
              <a:rPr lang="en-US" i="1" dirty="0">
                <a:latin typeface="Monotype Corsiva" pitchFamily="66" charset="0"/>
              </a:rPr>
              <a:t>Capparis spinosa)</a:t>
            </a:r>
            <a:r>
              <a:rPr lang="en-US" dirty="0"/>
              <a:t> 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541E-6299-2E11-5626-4BC2854FE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41" y="3018504"/>
            <a:ext cx="3839496" cy="38394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440DF-2D37-F1B8-D370-868FD9C3F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25676"/>
            <a:ext cx="8723671" cy="5279923"/>
          </a:xfrm>
        </p:spPr>
        <p:txBody>
          <a:bodyPr>
            <a:noAutofit/>
          </a:bodyPr>
          <a:lstStyle/>
          <a:p>
            <a:pPr marL="422910" indent="-285750">
              <a:spcBef>
                <a:spcPts val="456"/>
              </a:spcBef>
              <a:buClr>
                <a:schemeClr val="tx1"/>
              </a:buClr>
              <a:buSzPct val="65000"/>
            </a:pP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Трновити полугрм висине 1 -1.5 м пореклом са Медитерана. Користи се још неотворен цвет тј. пупољак, величине семена грашка, мат зелене боје. Као средоземна биљка гаји се на Јадрану величине је зрна бибера љуто-сланог укуса, пикантне ароме.</a:t>
            </a:r>
            <a:endParaRPr lang="sr-Cyrl-RS" sz="2600" kern="12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+mn-ea"/>
              <a:cs typeface="+mn-cs"/>
            </a:endParaRPr>
          </a:p>
          <a:p>
            <a:pPr marL="422910" indent="-285750">
              <a:spcBef>
                <a:spcPts val="456"/>
              </a:spcBef>
              <a:buClr>
                <a:schemeClr val="tx1"/>
              </a:buClr>
              <a:buSzPct val="65000"/>
            </a:pP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Долази у промет усољен у уљу или мариниран у сирћетној киселини.</a:t>
            </a:r>
            <a:endParaRPr lang="sr-Cyrl-RS" sz="2600" dirty="0"/>
          </a:p>
          <a:p>
            <a:pPr marL="422910" indent="-285750">
              <a:spcBef>
                <a:spcPts val="456"/>
              </a:spcBef>
              <a:buClr>
                <a:schemeClr val="tx1"/>
              </a:buClr>
              <a:buSzPct val="65000"/>
            </a:pP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Користи се за пикантна јела</a:t>
            </a:r>
            <a:r>
              <a:rPr lang="sr-Cyrl-R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</a:t>
            </a: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салате, сосове, месна јела, прилоге, улази у састав козервисаних рибљих филеа ”Ринглица”, разних врста рибљих јела, салата од јаја и лососа.</a:t>
            </a:r>
            <a:endParaRPr lang="sr-Latn-RS" sz="2600" dirty="0">
              <a:effectLst/>
            </a:endParaRPr>
          </a:p>
          <a:p>
            <a:r>
              <a:rPr lang="ru-RU" sz="2600" b="1" i="1" u="sng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Лековито својство</a:t>
            </a:r>
            <a:r>
              <a:rPr lang="ru-RU" sz="2600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ru-RU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- Олакшава варење и подстиче апетит</a:t>
            </a:r>
            <a:endParaRPr lang="ru-RU" sz="2600" dirty="0"/>
          </a:p>
          <a:p>
            <a:pPr marL="0" indent="0">
              <a:buNone/>
            </a:pPr>
            <a:endParaRPr lang="sr-Latn-RS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1BC69-01DB-338A-1FA8-3DD9E3727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71" y="365125"/>
            <a:ext cx="3142379" cy="314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41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62642D-2D53-EE8D-D730-1D1BE4379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76" y="462115"/>
            <a:ext cx="7213824" cy="55257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1BA6A5-790F-7E79-CBEA-0DDAEB3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Лимун </a:t>
            </a:r>
            <a:r>
              <a:rPr lang="sr-Latn-CS" sz="4400" dirty="0">
                <a:latin typeface="Monotype Corsiva" pitchFamily="66" charset="0"/>
              </a:rPr>
              <a:t>(Citrus quarantium)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309D2-6489-15AC-5225-70156084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8826" y="1533832"/>
            <a:ext cx="9419303" cy="4643131"/>
          </a:xfrm>
        </p:spPr>
        <p:txBody>
          <a:bodyPr>
            <a:noAutofit/>
          </a:bodyPr>
          <a:lstStyle/>
          <a:p>
            <a:pPr marL="548640" indent="-411480" algn="l" rtl="0" eaLnBrk="1" fontAlgn="base" hangingPunct="1">
              <a:lnSpc>
                <a:spcPct val="80000"/>
              </a:lnSpc>
              <a:spcBef>
                <a:spcPts val="432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●"/>
            </a:pP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Дрво виско 3-5м, има способност накнадног дозревања.</a:t>
            </a:r>
            <a:endParaRPr lang="sr-Latn-RS" sz="3200" dirty="0">
              <a:effectLst/>
            </a:endParaRPr>
          </a:p>
          <a:p>
            <a:pPr marL="548640" indent="-411480" algn="l" rtl="0" eaLnBrk="1" fontAlgn="base" hangingPunct="1">
              <a:lnSpc>
                <a:spcPct val="80000"/>
              </a:lnSpc>
              <a:spcBef>
                <a:spcPts val="432"/>
              </a:spcBef>
              <a:spcAft>
                <a:spcPts val="0"/>
              </a:spcAft>
            </a:pP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Кора лимуна осушена и остругана често се користи као зачин и мирис.</a:t>
            </a:r>
            <a:endParaRPr lang="sr-Latn-RS" sz="3200" dirty="0">
              <a:effectLst/>
            </a:endParaRPr>
          </a:p>
          <a:p>
            <a:pPr marL="548640" indent="-411480" algn="l" rtl="0" eaLnBrk="1" fontAlgn="base" hangingPunct="1">
              <a:lnSpc>
                <a:spcPct val="80000"/>
              </a:lnSpc>
              <a:spcBef>
                <a:spcPts val="432"/>
              </a:spcBef>
              <a:spcAft>
                <a:spcPts val="0"/>
              </a:spcAft>
            </a:pP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Пре употребе плод треба опрати благим раствором детерџента да би се скинули инсектициди.</a:t>
            </a:r>
            <a:endParaRPr lang="sr-Latn-RS" sz="3200" dirty="0">
              <a:effectLst/>
            </a:endParaRPr>
          </a:p>
          <a:p>
            <a:pPr marL="548640" indent="-411480" algn="l" rtl="0" eaLnBrk="1" fontAlgn="base" hangingPunct="1">
              <a:lnSpc>
                <a:spcPct val="80000"/>
              </a:lnSpc>
              <a:spcBef>
                <a:spcPts val="432"/>
              </a:spcBef>
              <a:spcAft>
                <a:spcPts val="0"/>
              </a:spcAft>
            </a:pP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Улази у састав сосова, посластица, воћних супа, салата, резанаца, теста. Свежа кора се додаје месним умацима, јелима од свињетине, живине и рибе. Додаје се грашку, 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шаргарепи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и др. </a:t>
            </a:r>
            <a:endParaRPr lang="sr-Latn-RS" sz="3200" dirty="0">
              <a:effectLst/>
            </a:endParaRPr>
          </a:p>
          <a:p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958771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DE110-CCCB-AC6E-CA89-01ADC748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06" y="934066"/>
            <a:ext cx="5825494" cy="4275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DC6AEB-803B-526A-2093-CD3994D0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743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Мускат- морски орашчић</a:t>
            </a:r>
            <a:r>
              <a:rPr lang="sr-Latn-CS" sz="4400" dirty="0">
                <a:latin typeface="Monotype Corsiva" pitchFamily="66" charset="0"/>
              </a:rPr>
              <a:t> (Myristica fragrans)</a:t>
            </a:r>
            <a:r>
              <a:rPr lang="en-US" sz="4400" dirty="0"/>
              <a:t>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D40E5-19E5-51DF-C41B-25499BEC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70040"/>
            <a:ext cx="8996517" cy="5006924"/>
          </a:xfrm>
        </p:spPr>
        <p:txBody>
          <a:bodyPr>
            <a:noAutofit/>
          </a:bodyPr>
          <a:lstStyle/>
          <a:p>
            <a:pPr marL="548640" indent="-411480" algn="l" rtl="0" eaLnBrk="1" fontAlgn="auto" hangingPunct="1">
              <a:lnSpc>
                <a:spcPct val="80000"/>
              </a:lnSpc>
              <a:spcBef>
                <a:spcPts val="552"/>
              </a:spcBef>
              <a:spcAft>
                <a:spcPts val="0"/>
              </a:spcAft>
            </a:pP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Добија се од плода зимзеленог дрвета мускатовца пореклом са Молучких острва, Нове Гвинеје и Антила. </a:t>
            </a:r>
            <a:endParaRPr lang="sr-Latn-RS" dirty="0">
              <a:effectLst/>
            </a:endParaRPr>
          </a:p>
          <a:p>
            <a:pPr marL="548640" indent="-411480" algn="l" rtl="0" eaLnBrk="1" fontAlgn="auto" hangingPunct="1">
              <a:lnSpc>
                <a:spcPct val="80000"/>
              </a:lnSpc>
              <a:spcBef>
                <a:spcPts val="552"/>
              </a:spcBef>
              <a:spcAft>
                <a:spcPts val="0"/>
              </a:spcAft>
            </a:pP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Користи се сушено семе или плод за месне супе, варива, дивљач,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месне кнедле, сосове, кобасице, у кондиторској индустрији и у производњи 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ликера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a 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нарочито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је фин у спанаћу. Има антиоксидативно својство.</a:t>
            </a:r>
            <a:endParaRPr lang="sr-Latn-RS" dirty="0">
              <a:effectLst/>
            </a:endParaRPr>
          </a:p>
          <a:p>
            <a:pPr marL="548640" indent="-411480" algn="l" rtl="0" eaLnBrk="1" fontAlgn="auto" hangingPunct="1">
              <a:lnSpc>
                <a:spcPct val="80000"/>
              </a:lnSpc>
              <a:spcBef>
                <a:spcPts val="552"/>
              </a:spcBef>
              <a:spcAft>
                <a:spcPts val="0"/>
              </a:spcAft>
            </a:pP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Пријатног је мириса и укуса.  </a:t>
            </a:r>
            <a:endParaRPr lang="sr-Latn-RS" dirty="0">
              <a:effectLst/>
            </a:endParaRPr>
          </a:p>
          <a:p>
            <a:pPr marL="548640" indent="-411480" algn="l" rtl="0" eaLnBrk="1" fontAlgn="auto" hangingPunct="1">
              <a:lnSpc>
                <a:spcPct val="80000"/>
              </a:lnSpc>
              <a:spcBef>
                <a:spcPts val="552"/>
              </a:spcBef>
              <a:spcAft>
                <a:spcPts val="0"/>
              </a:spcAft>
            </a:pP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Записи о употреби овог зачина потичу из првог века п.н.е, када римски писац описује дрво које има плод налик на орах са два различита укуса.</a:t>
            </a:r>
            <a:endParaRPr lang="sr-Latn-RS" dirty="0">
              <a:effectLst/>
            </a:endParaRPr>
          </a:p>
          <a:p>
            <a:r>
              <a:rPr lang="en-US" b="1" i="1" u="sng" kern="1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Лекови</a:t>
            </a:r>
            <a:r>
              <a:rPr lang="sr-Latn-CS" b="1" i="1" u="sng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то дејство-</a:t>
            </a:r>
            <a:r>
              <a:rPr lang="sr-Latn-CS" b="1" i="1" kern="12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олакшава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варење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делује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против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дијареје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 и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мучнине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, а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има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 и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благо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умирујуће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дејство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.</a:t>
            </a:r>
            <a:r>
              <a:rPr lang="en-U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4401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96C43-B100-1BBB-3371-921240702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996" y="327350"/>
            <a:ext cx="8543004" cy="6807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0A5F76-5ECC-63CC-E829-70776980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348"/>
          </a:xfrm>
        </p:spPr>
        <p:txBody>
          <a:bodyPr/>
          <a:lstStyle/>
          <a:p>
            <a:r>
              <a:rPr lang="sr-Cyrl-RS" dirty="0"/>
              <a:t>Појам и историја зачина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A3DE9-DEEC-BA18-85A2-B7B8CF7E2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9871"/>
            <a:ext cx="4473677" cy="6641171"/>
          </a:xfrm>
        </p:spPr>
        <p:txBody>
          <a:bodyPr>
            <a:normAutofit/>
          </a:bodyPr>
          <a:lstStyle/>
          <a:p>
            <a:pPr marL="137160" indent="0" fontAlgn="base">
              <a:spcBef>
                <a:spcPts val="432"/>
              </a:spcBef>
              <a:buClr>
                <a:srgbClr val="F9F9F9"/>
              </a:buClr>
              <a:buSzPct val="65000"/>
              <a:buNone/>
            </a:pPr>
            <a:r>
              <a:rPr lang="vi-VN" sz="20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Зачини су разни делови биљака, кој</a:t>
            </a:r>
            <a:r>
              <a:rPr lang="sr-Cyrl-RS" sz="20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и</a:t>
            </a:r>
            <a:r>
              <a:rPr lang="vi-VN" sz="20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се додају прехрамбеним производима и јелима</a:t>
            </a:r>
            <a:endParaRPr lang="sr-Latn-RS" sz="20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sr-Cyrl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Л</a:t>
            </a:r>
            <a:r>
              <a:rPr lang="vi-VN" sz="20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ист, плод, цветни пупољци, семенк</a:t>
            </a:r>
            <a:r>
              <a:rPr lang="sr-Cyrl-RS" sz="20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е</a:t>
            </a:r>
            <a:r>
              <a:rPr lang="vi-VN" sz="20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или корењ</a:t>
            </a:r>
            <a:r>
              <a:rPr lang="sr-Cyrl-RS" sz="20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е</a:t>
            </a:r>
            <a:r>
              <a:rPr lang="vi-VN" sz="20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lang="sr-Cyrl-RS" sz="2000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sr-Cyrl-RS" sz="20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Е</a:t>
            </a:r>
            <a:r>
              <a:rPr lang="vi-VN" sz="20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терична уља с ароматичним састојцима, карактеристичног својственог мириса. </a:t>
            </a:r>
            <a:endParaRPr lang="sr-Cyrl-RS" sz="2000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sr-Cyrl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sz="20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свежем или осушеном стању или на други начин конзервисаном облику, </a:t>
            </a:r>
            <a:endParaRPr lang="sr-Latn-RS" sz="20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vi-VN" sz="20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Употреба биљних зачина и мирођија повезана је с обичајима, навикама и кулинарском традицијом појединих народа. </a:t>
            </a:r>
            <a:endParaRPr lang="sr-Latn-RS" sz="20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vi-VN" sz="20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Састав етеричних уља у зачинским биљкама врло је разнолик, па у природи можемо наћи широк избор зачина и мирођија за различита јела. </a:t>
            </a:r>
            <a:endParaRPr lang="sr-Latn-RS" sz="20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0" indent="0">
              <a:buNone/>
            </a:pPr>
            <a:endParaRPr lang="sr-Latn-R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09F2A-E6EE-8068-8D76-9AD18519A162}"/>
              </a:ext>
            </a:extLst>
          </p:cNvPr>
          <p:cNvSpPr txBox="1"/>
          <p:nvPr/>
        </p:nvSpPr>
        <p:spPr>
          <a:xfrm>
            <a:off x="8946127" y="1908255"/>
            <a:ext cx="2113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оплемењују</a:t>
            </a:r>
            <a:r>
              <a:rPr lang="vi-VN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vi-VN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храну</a:t>
            </a:r>
            <a:endParaRPr lang="sr-Latn-R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E06B3B-536F-7BDB-2C36-6B7F82EA22D4}"/>
              </a:ext>
            </a:extLst>
          </p:cNvPr>
          <p:cNvSpPr txBox="1"/>
          <p:nvPr/>
        </p:nvSpPr>
        <p:spPr>
          <a:xfrm>
            <a:off x="9049979" y="2646105"/>
            <a:ext cx="2113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побољшавају укус</a:t>
            </a:r>
            <a:endParaRPr lang="sr-Latn-R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8B5AD4-4548-9156-3F14-CE7F26936069}"/>
              </a:ext>
            </a:extLst>
          </p:cNvPr>
          <p:cNvSpPr txBox="1"/>
          <p:nvPr/>
        </p:nvSpPr>
        <p:spPr>
          <a:xfrm>
            <a:off x="8946127" y="3349336"/>
            <a:ext cx="3303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дају примамљив мирис</a:t>
            </a:r>
            <a:endParaRPr lang="sr-Latn-R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8FBC72-C022-4684-7F56-E6656B61C61F}"/>
              </a:ext>
            </a:extLst>
          </p:cNvPr>
          <p:cNvSpPr txBox="1"/>
          <p:nvPr/>
        </p:nvSpPr>
        <p:spPr>
          <a:xfrm>
            <a:off x="8243735" y="3950281"/>
            <a:ext cx="5919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поспешују лучење желудачних сокова </a:t>
            </a:r>
            <a:endParaRPr lang="sr-Latn-R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CD20D-DBA4-733B-9181-B4DC710F6D12}"/>
              </a:ext>
            </a:extLst>
          </p:cNvPr>
          <p:cNvSpPr txBox="1"/>
          <p:nvPr/>
        </p:nvSpPr>
        <p:spPr>
          <a:xfrm>
            <a:off x="8809703" y="4674085"/>
            <a:ext cx="2998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изазивају апетит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071848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3D39C-609A-3C47-C716-A9CA9382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Рогач </a:t>
            </a:r>
            <a:r>
              <a:rPr lang="sr-Latn-CS" sz="4400" i="1" dirty="0">
                <a:latin typeface="Monotype Corsiva" pitchFamily="66" charset="0"/>
              </a:rPr>
              <a:t>(Ceratonija siliqua)</a:t>
            </a:r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6A926-CE00-96B7-F7CA-1EC902E26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724" y="365124"/>
            <a:ext cx="3011954" cy="2555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2D355-0D86-2E7B-8774-BF91B4BDF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46" y="3055285"/>
            <a:ext cx="6101531" cy="38027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AB9EE-7706-EB0B-0D9F-8558D1BC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3" y="1825625"/>
            <a:ext cx="10515601" cy="4351338"/>
          </a:xfrm>
        </p:spPr>
        <p:txBody>
          <a:bodyPr>
            <a:normAutofit/>
          </a:bodyPr>
          <a:lstStyle/>
          <a:p>
            <a:pPr marL="548640" indent="-411480" algn="l" rtl="0" eaLnBrk="1" fontAlgn="base" hangingPunct="1">
              <a:lnSpc>
                <a:spcPct val="70000"/>
              </a:lnSpc>
              <a:spcBef>
                <a:spcPts val="528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●"/>
            </a:pP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Зимзелено дрво , висине 5м,</a:t>
            </a: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расте на Медитерану.</a:t>
            </a:r>
            <a:endParaRPr lang="sr-Latn-RS" sz="2400" dirty="0">
              <a:effectLst/>
            </a:endParaRPr>
          </a:p>
          <a:p>
            <a:pPr marL="548640" indent="-411480" algn="l" rtl="0" eaLnBrk="1" fontAlgn="base" hangingPunct="1">
              <a:lnSpc>
                <a:spcPct val="70000"/>
              </a:lnSpc>
              <a:spcBef>
                <a:spcPts val="528"/>
              </a:spcBef>
              <a:spcAft>
                <a:spcPts val="0"/>
              </a:spcAft>
            </a:pP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Користе се махуне чоколадне боје, слатк</a:t>
            </a: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ог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и врло пријатног мириса. </a:t>
            </a:r>
            <a:endParaRPr lang="sr-Cyrl-RS" sz="2400" kern="12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+mn-ea"/>
              <a:cs typeface="+mn-cs"/>
            </a:endParaRPr>
          </a:p>
          <a:p>
            <a:pPr marL="548640" indent="-411480" algn="l" rtl="0" eaLnBrk="1" fontAlgn="base" hangingPunct="1">
              <a:lnSpc>
                <a:spcPct val="70000"/>
              </a:lnSpc>
              <a:spcBef>
                <a:spcPts val="528"/>
              </a:spcBef>
              <a:spcAft>
                <a:spcPts val="0"/>
              </a:spcAft>
            </a:pP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Кипар је најве</a:t>
            </a: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ћ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и произвођач.</a:t>
            </a:r>
            <a:endParaRPr lang="sr-Latn-RS" sz="2400" dirty="0">
              <a:effectLst/>
            </a:endParaRPr>
          </a:p>
          <a:p>
            <a:pPr marL="548640" indent="-411480" algn="l" rtl="0" eaLnBrk="1" fontAlgn="base" hangingPunct="1">
              <a:lnSpc>
                <a:spcPct val="70000"/>
              </a:lnSpc>
              <a:spcBef>
                <a:spcPts val="528"/>
              </a:spcBef>
              <a:spcAft>
                <a:spcPts val="0"/>
              </a:spcAft>
            </a:pP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Главни састојак је скроб и склон је хидролизи где се фермент амилаза разлаже до простих шећера.</a:t>
            </a:r>
            <a:endParaRPr lang="sr-Latn-RS" sz="2400" dirty="0">
              <a:effectLst/>
            </a:endParaRPr>
          </a:p>
          <a:p>
            <a:pPr marL="548640" indent="-411480" algn="l" rtl="0" eaLnBrk="1" fontAlgn="base" hangingPunct="1">
              <a:lnSpc>
                <a:spcPct val="70000"/>
              </a:lnSpc>
              <a:spcBef>
                <a:spcPts val="528"/>
              </a:spcBef>
              <a:spcAft>
                <a:spcPts val="0"/>
              </a:spcAft>
            </a:pP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Користи се већином у посластичарству-</a:t>
            </a: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за</a:t>
            </a: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пите, савијаче, пудинге, слатке резанце, </a:t>
            </a:r>
            <a:endParaRPr lang="sr-Cyrl-RS" sz="2400" kern="12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+mn-ea"/>
              <a:cs typeface="+mn-cs"/>
            </a:endParaRPr>
          </a:p>
          <a:p>
            <a:pPr marL="548640" indent="-411480" algn="l" rtl="0" eaLnBrk="1" fontAlgn="base" hangingPunct="1">
              <a:lnSpc>
                <a:spcPct val="70000"/>
              </a:lnSpc>
              <a:spcBef>
                <a:spcPts val="528"/>
              </a:spcBef>
              <a:spcAft>
                <a:spcPts val="0"/>
              </a:spcAft>
            </a:pP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као замена мешавина кафе, </a:t>
            </a:r>
            <a:endParaRPr lang="sr-Cyrl-RS" sz="2400" kern="12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+mn-ea"/>
              <a:cs typeface="+mn-cs"/>
            </a:endParaRPr>
          </a:p>
          <a:p>
            <a:pPr marL="548640" indent="-411480" algn="l" rtl="0" eaLnBrk="1" fontAlgn="base" hangingPunct="1">
              <a:lnSpc>
                <a:spcPct val="70000"/>
              </a:lnSpc>
              <a:spcBef>
                <a:spcPts val="528"/>
              </a:spcBef>
              <a:spcAft>
                <a:spcPts val="0"/>
              </a:spcAft>
            </a:pPr>
            <a:r>
              <a:rPr lang="sr-Latn-C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за производњу алкохолних пића.</a:t>
            </a:r>
            <a:endParaRPr lang="sr-Latn-RS" sz="2400" dirty="0">
              <a:effectLst/>
            </a:endParaRPr>
          </a:p>
          <a:p>
            <a:pPr marL="0" indent="0">
              <a:buNone/>
            </a:pP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4109513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140C-24E1-6425-4438-5F87C7EE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Слачица </a:t>
            </a:r>
            <a:r>
              <a:rPr lang="en-US" sz="4400" dirty="0"/>
              <a:t>(</a:t>
            </a:r>
            <a:r>
              <a:rPr lang="en-US" sz="4400" i="1" u="sng" dirty="0">
                <a:latin typeface="Monotype Corsiva" pitchFamily="66" charset="0"/>
              </a:rPr>
              <a:t>Sinapis alba</a:t>
            </a:r>
            <a:r>
              <a:rPr lang="en-US" sz="4400" dirty="0"/>
              <a:t>) </a:t>
            </a:r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C1FF23-1B42-78D1-CF45-585FD9386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232" y="3704254"/>
            <a:ext cx="3158676" cy="27886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C0F5A-A456-E9F9-7E33-D3E907D7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9162661" cy="5074006"/>
          </a:xfrm>
        </p:spPr>
        <p:txBody>
          <a:bodyPr>
            <a:noAutofit/>
          </a:bodyPr>
          <a:lstStyle/>
          <a:p>
            <a:pPr marL="548640" indent="-411480" algn="l" rtl="0" eaLnBrk="1" fontAlgn="auto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биљке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слично је белом биберу.</a:t>
            </a:r>
            <a:endParaRPr lang="sr-Latn-R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l" rtl="0" eaLnBrk="1" fontAlgn="auto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sr-Latn-C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 се за маринаде, зимнице, сосове, производе од кобасица, сенф.</a:t>
            </a:r>
            <a:endParaRPr lang="sr-Latn-R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l" rtl="0" eaLnBrk="1" fontAlgn="auto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sr-Latn-C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Питагора је сматрао да је антиотров за змијски ујед,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Хипократ је препоручивао као лековито дејство.</a:t>
            </a:r>
            <a:endParaRPr lang="sr-Latn-R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l" rtl="0" eaLnBrk="1" fontAlgn="auto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sr-Latn-C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Велики је поредио карактеристике своје војске са карактеристикама  црне слачице. </a:t>
            </a:r>
            <a:endParaRPr lang="sr-Latn-R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u="sng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Лековито дејство</a:t>
            </a:r>
            <a:r>
              <a:rPr lang="ru-RU" sz="3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антисептичко и дезинфекционо, па се чајем од семена слачице може испирати грло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A1B5E6-BADF-499B-9BB8-C47DB198F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453" y="93305"/>
            <a:ext cx="3458547" cy="345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43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13BAF-7C99-C7EC-2FB9-676A1F0BA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63" y="4142792"/>
            <a:ext cx="3801291" cy="2715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89233E-EB32-03F0-FE42-C756C83B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Пимент - најквирц</a:t>
            </a:r>
            <a:r>
              <a:rPr lang="sr-Latn-CS" sz="4400" i="1" dirty="0">
                <a:latin typeface="Monotype Corsiva" pitchFamily="66" charset="0"/>
              </a:rPr>
              <a:t> (Pimenta officinalis)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17444-1FEA-BA76-186F-A9822294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4865"/>
            <a:ext cx="12192000" cy="5075853"/>
          </a:xfrm>
        </p:spPr>
        <p:txBody>
          <a:bodyPr>
            <a:noAutofit/>
          </a:bodyPr>
          <a:lstStyle/>
          <a:p>
            <a:pPr marL="594360" indent="-457200">
              <a:lnSpc>
                <a:spcPct val="80000"/>
              </a:lnSpc>
              <a:spcBef>
                <a:spcPts val="480"/>
              </a:spcBef>
              <a:buClr>
                <a:schemeClr val="tx1"/>
              </a:buClr>
              <a:buSzPct val="65000"/>
            </a:pP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Семе је крупније од бибера,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љубичасте боје и у себи носи композицију мириса ваниле,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цимета,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каранфилића и бибера.</a:t>
            </a:r>
            <a:endParaRPr lang="sr-Cyrl-RS" sz="3200" dirty="0"/>
          </a:p>
          <a:p>
            <a:pPr marL="594360" indent="-457200">
              <a:lnSpc>
                <a:spcPct val="80000"/>
              </a:lnSpc>
              <a:spcBef>
                <a:spcPts val="480"/>
              </a:spcBef>
              <a:buClr>
                <a:schemeClr val="tx1"/>
              </a:buClr>
              <a:buSzPct val="65000"/>
            </a:pP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Користи се осушен у зрну или млевен,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за рибља јеле, јела од јагњетине, пацеве, маринаде сосове, паштете, салате, пецива, </a:t>
            </a:r>
            <a:r>
              <a:rPr lang="sr-Cyrl-R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ликере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кобасице, крвавице , пихтије, трајне производе од меса. Улазе у састав curry ме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ш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авине и worcester </a:t>
            </a:r>
            <a:r>
              <a:rPr lang="sr-Latn-R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s</a:t>
            </a:r>
            <a:r>
              <a:rPr lang="sr-Cyrl-R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о</a:t>
            </a:r>
            <a:r>
              <a:rPr lang="sr-Latn-R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s</a:t>
            </a:r>
            <a:r>
              <a:rPr lang="sr-Cyrl-R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а</a:t>
            </a:r>
            <a:r>
              <a:rPr lang="sr-Latn-CS" sz="32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 </a:t>
            </a:r>
            <a:endParaRPr lang="sr-Cyrl-RS" sz="3200" dirty="0"/>
          </a:p>
          <a:p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76955-5A7E-DB14-3B9A-93804A56A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52" y="4908349"/>
            <a:ext cx="2589536" cy="1949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4432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9796-1D59-0E9F-AB2C-65514AC2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Шафран </a:t>
            </a:r>
            <a:r>
              <a:rPr lang="sr-Latn-CS" sz="4400" dirty="0"/>
              <a:t>(</a:t>
            </a:r>
            <a:r>
              <a:rPr lang="sr-Latn-CS" sz="4400" i="1" dirty="0">
                <a:latin typeface="Monotype Corsiva" pitchFamily="66" charset="0"/>
              </a:rPr>
              <a:t>Crocus sativus</a:t>
            </a:r>
            <a:r>
              <a:rPr lang="sr-Latn-CS" sz="4400" i="1" dirty="0"/>
              <a:t>)</a:t>
            </a:r>
            <a:r>
              <a:rPr lang="sr-Latn-CS" sz="4400" dirty="0"/>
              <a:t>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784B2-A52B-E21B-2262-03B4B3669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8" y="1690688"/>
            <a:ext cx="6853084" cy="4896925"/>
          </a:xfrm>
        </p:spPr>
        <p:txBody>
          <a:bodyPr>
            <a:noAutofit/>
          </a:bodyPr>
          <a:lstStyle/>
          <a:p>
            <a:pPr marL="548640" indent="-411480" algn="l" rtl="0" eaLnBrk="1" fontAlgn="auto" hangingPunct="1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Вишегодичња луковичаста биљака висине 25 цм, пореклом из Мале Азија, Грчке и Ирана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 </a:t>
            </a:r>
            <a:endParaRPr lang="sr-Latn-RS" sz="2600" dirty="0">
              <a:effectLst/>
            </a:endParaRPr>
          </a:p>
          <a:p>
            <a:pPr marL="548640" indent="-411480" algn="l" rtl="0" eaLnBrk="1" fontAlgn="auto" hangingPunct="1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Црвенкаста биљка који су Римљани и Египћани користил</a:t>
            </a:r>
            <a:r>
              <a:rPr lang="sr-Cyrl-R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и</a:t>
            </a: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за фарбање јела.</a:t>
            </a:r>
            <a:endParaRPr lang="sr-Latn-RS" sz="2600" dirty="0">
              <a:effectLst/>
            </a:endParaRPr>
          </a:p>
          <a:p>
            <a:pPr marL="548640" indent="-411480" algn="l" rtl="0" eaLnBrk="1" fontAlgn="auto" hangingPunct="1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Користи се прах из цвета, за бојење јела- супе, кремове, сосове за ракове маслац, сиреве, </a:t>
            </a:r>
            <a:r>
              <a:rPr lang="sr-Cyrl-RS" sz="2600" dirty="0">
                <a:solidFill>
                  <a:srgbClr val="000000"/>
                </a:solidFill>
                <a:latin typeface="Book Antiqua" panose="02040602050305030304" pitchFamily="18" charset="0"/>
              </a:rPr>
              <a:t>ликере</a:t>
            </a: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колаче.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Неизоставни је део чорбе бујабес и италијаских ризота.</a:t>
            </a:r>
            <a:endParaRPr lang="sr-Latn-RS" sz="2600" dirty="0">
              <a:effectLst/>
            </a:endParaRPr>
          </a:p>
          <a:p>
            <a:pPr marL="548640" indent="-411480" algn="l" rtl="0" eaLnBrk="1" fontAlgn="auto" hangingPunct="1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Реч Шафран потиче од арпске речи зафаран, која значи жут. У старом веку су га звали крокус.</a:t>
            </a:r>
            <a:endParaRPr lang="sr-Latn-RS" sz="2600" dirty="0">
              <a:effectLst/>
            </a:endParaRPr>
          </a:p>
          <a:p>
            <a:endParaRPr lang="sr-Latn-R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F5162-5D7C-74C8-553D-394CC8975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72" y="566583"/>
            <a:ext cx="5344510" cy="3010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11C150-4943-FBA0-7D2F-2AED109F6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72" y="3784241"/>
            <a:ext cx="5344510" cy="30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57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4CD94B-A57E-C064-3ECC-ADF5012F1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61" y="365126"/>
            <a:ext cx="6961239" cy="4963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B9D779-D354-FBB6-8054-49F7FD3FA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365126"/>
            <a:ext cx="10980174" cy="736088"/>
          </a:xfrm>
        </p:spPr>
        <p:txBody>
          <a:bodyPr/>
          <a:lstStyle/>
          <a:p>
            <a:r>
              <a:rPr lang="sr-Cyrl-RS" dirty="0"/>
              <a:t>Ванила </a:t>
            </a:r>
            <a:r>
              <a:rPr lang="sr-Latn-CS" sz="4400" dirty="0"/>
              <a:t>(</a:t>
            </a:r>
            <a:r>
              <a:rPr lang="sr-Latn-CS" sz="4400" i="1" dirty="0">
                <a:latin typeface="Monotype Corsiva" pitchFamily="66" charset="0"/>
              </a:rPr>
              <a:t>Vanilla plainfolia</a:t>
            </a:r>
            <a:r>
              <a:rPr lang="sr-Latn-CS" sz="4400" i="1" dirty="0"/>
              <a:t>)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4287A-610D-7D6B-4040-14D121965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4" y="1317524"/>
            <a:ext cx="8091948" cy="5447070"/>
          </a:xfrm>
        </p:spPr>
        <p:txBody>
          <a:bodyPr>
            <a:noAutofit/>
          </a:bodyPr>
          <a:lstStyle/>
          <a:p>
            <a:pPr marL="548640" indent="-411480" algn="l" rtl="0" eaLnBrk="1" fontAlgn="auto" hangingPunct="1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Тропска дивља пузавица висине до 25 м, пореклом из Бразила, Мексика и Цејлона.</a:t>
            </a:r>
            <a:endParaRPr lang="sr-Latn-RS" dirty="0">
              <a:effectLst/>
            </a:endParaRPr>
          </a:p>
          <a:p>
            <a:pPr marL="548640" indent="-411480" algn="l" rtl="0" eaLnBrk="1" fontAlgn="auto" hangingPunct="1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Користе се махунасти плодови кестенасте боје. Она је краљица зачина за пецива,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 користи се и за компоте, пунчеве , воћне чорбе, сосове, јела од пиринча и за производњу </a:t>
            </a:r>
            <a:r>
              <a:rPr lang="sr-Cyrl-RS" dirty="0">
                <a:solidFill>
                  <a:srgbClr val="000000"/>
                </a:solidFill>
                <a:latin typeface="Book Antiqua" panose="02040602050305030304" pitchFamily="18" charset="0"/>
              </a:rPr>
              <a:t>ликера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.</a:t>
            </a:r>
            <a:endParaRPr lang="sr-Latn-RS" dirty="0">
              <a:effectLst/>
            </a:endParaRPr>
          </a:p>
          <a:p>
            <a:pPr marL="548640" indent="-411480" algn="l" rtl="0" eaLnBrk="1" fontAlgn="auto" hangingPunct="1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Реч валина је шпанског порекла а мексички Астеци су је користили као срество за окрепљење.</a:t>
            </a:r>
            <a:endParaRPr lang="sr-Latn-RS" dirty="0">
              <a:effectLst/>
            </a:endParaRPr>
          </a:p>
          <a:p>
            <a:pPr marL="548640" indent="-411480" algn="l" rtl="0" eaLnBrk="1" fontAlgn="auto" hangingPunct="1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</a:pP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Квалитет ваниле зависи од савитљивости махуне.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Ако се махуна ломи,</a:t>
            </a:r>
            <a:r>
              <a:rPr lang="sr-Cyrl-R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sr-Latn-CS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значи да је сува и слабе ароме. </a:t>
            </a:r>
            <a:endParaRPr lang="sr-Latn-RS" dirty="0">
              <a:effectLst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83886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552C-DD11-0A73-C371-C7852E99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Кари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0BBA4-1C52-EA23-A520-8D3D9F21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8" y="1002890"/>
            <a:ext cx="6971070" cy="5489985"/>
          </a:xfrm>
        </p:spPr>
        <p:txBody>
          <a:bodyPr>
            <a:noAutofit/>
          </a:bodyPr>
          <a:lstStyle/>
          <a:p>
            <a:pPr algn="l"/>
            <a:r>
              <a:rPr lang="ru-RU" b="1" i="0" u="none" strike="noStrike" baseline="0" dirty="0">
                <a:latin typeface="MinionPro-Bold"/>
              </a:rPr>
              <a:t>Кари-прах </a:t>
            </a:r>
            <a:r>
              <a:rPr lang="ru-RU" b="0" i="0" u="none" strike="noStrike" baseline="0" dirty="0">
                <a:latin typeface="MinionPro-Regular"/>
              </a:rPr>
              <a:t>је мешавина миришљавих и љутих самлевених зачина, као што су: ђумбир, црни бибер, љута паприка, цимет, ким, кардамом, коријандер, мускатов цвет, каранфилић, као и други.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Према различитом саставу тих мешавина постоје и разне варијанте кари-праха. Када се сви наведени зачини самељу и просеју, пакују се у херметички затворене посуде. </a:t>
            </a:r>
            <a:endParaRPr lang="ru-RU" dirty="0">
              <a:latin typeface="MinionPro-Regular"/>
            </a:endParaRPr>
          </a:p>
          <a:p>
            <a:pPr algn="l"/>
            <a:r>
              <a:rPr lang="ru-RU" dirty="0">
                <a:latin typeface="MinionPro-Regular"/>
              </a:rPr>
              <a:t>В</a:t>
            </a:r>
            <a:r>
              <a:rPr lang="ru-RU" b="0" i="0" u="none" strike="noStrike" baseline="0" dirty="0">
                <a:latin typeface="MinionPro-Regular"/>
              </a:rPr>
              <a:t>рло пикантан-љут зачин зелено-жућкасте боје у зависности од врсте зачина. Овај кари-прах је индијског порекла.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8958E-6607-BDA8-B401-3F5AA44DB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18" y="910680"/>
            <a:ext cx="5097104" cy="48533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77462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EB1D-3762-5107-2563-4F9381751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914"/>
          </a:xfrm>
        </p:spPr>
        <p:txBody>
          <a:bodyPr>
            <a:normAutofit/>
          </a:bodyPr>
          <a:lstStyle/>
          <a:p>
            <a:r>
              <a:rPr lang="ru-RU" b="1" dirty="0"/>
              <a:t>Рузмарин (</a:t>
            </a:r>
            <a:r>
              <a:rPr lang="sr-Latn-RS" b="1" dirty="0"/>
              <a:t>Rosmarinus officinalis L</a:t>
            </a:r>
            <a:r>
              <a:rPr lang="sr-Cyrl-RS" b="1" dirty="0"/>
              <a:t>.)</a:t>
            </a:r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17BBE1-C9F0-07C6-1672-7790E3DC8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1243">
            <a:off x="7683928" y="1913605"/>
            <a:ext cx="5737122" cy="3265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A522-A9BB-0FE7-8C8E-88FD31589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48" y="1262831"/>
            <a:ext cx="8731046" cy="5393608"/>
          </a:xfrm>
        </p:spPr>
        <p:txBody>
          <a:bodyPr>
            <a:noAutofit/>
          </a:bodyPr>
          <a:lstStyle/>
          <a:p>
            <a:r>
              <a:rPr lang="ru-RU" sz="2400" dirty="0"/>
              <a:t>Мирисан зачин и веома декоративан жбун. Привлачи корисне инсекте и добро је гајити га уз пасуљ, боранију, купус, шаргарепу, бели лук и жалфију.</a:t>
            </a:r>
          </a:p>
          <a:p>
            <a:pPr algn="l"/>
            <a:r>
              <a:rPr lang="sr-Cyrl-RS" sz="2400" b="0" i="0" u="none" strike="noStrike" baseline="0" dirty="0">
                <a:latin typeface="MinionPro-Regular"/>
              </a:rPr>
              <a:t>У</a:t>
            </a:r>
            <a:r>
              <a:rPr lang="ru-RU" sz="2400" b="0" i="0" u="none" strike="noStrike" baseline="0" dirty="0">
                <a:latin typeface="MinionPro-Regular"/>
              </a:rPr>
              <a:t>потребљава за спремање јела од риба, говеђег меса, овчијег, свињског и других врста меса, за спремање фондова, сосова, супа. </a:t>
            </a:r>
          </a:p>
          <a:p>
            <a:pPr algn="l"/>
            <a:r>
              <a:rPr lang="ru-RU" sz="2400" b="0" i="0" u="none" strike="noStrike" baseline="0" dirty="0">
                <a:latin typeface="MinionPro-Regular"/>
              </a:rPr>
              <a:t>Због свог опорог и снажног мириса, ароме и укуса има примену за спремање пратећих сосова уз рибе које живе у муљу. </a:t>
            </a:r>
          </a:p>
          <a:p>
            <a:pPr algn="l"/>
            <a:r>
              <a:rPr lang="ru-RU" sz="2400" b="0" i="0" u="none" strike="noStrike" baseline="0" dirty="0">
                <a:latin typeface="MinionPro-Regular"/>
              </a:rPr>
              <a:t>У кобасичарству, рузмарин се користи заједно са жалфијом и служи за </a:t>
            </a:r>
            <a:r>
              <a:rPr lang="sr-Cyrl-RS" sz="2400" b="0" i="0" u="none" strike="noStrike" baseline="0" dirty="0">
                <a:latin typeface="MinionPro-Regular"/>
              </a:rPr>
              <a:t>спречавање ужеглости.</a:t>
            </a:r>
          </a:p>
          <a:p>
            <a:pPr algn="l"/>
            <a:r>
              <a:rPr lang="ru-RU" sz="2400" b="0" i="1" u="sng" strike="noStrike" baseline="0" dirty="0">
                <a:solidFill>
                  <a:srgbClr val="FF0000"/>
                </a:solidFill>
                <a:latin typeface="MinionPro-Regular"/>
              </a:rPr>
              <a:t>Лековито дејство</a:t>
            </a:r>
            <a:r>
              <a:rPr lang="ru-RU" sz="2400" b="0" i="0" u="none" strike="noStrike" baseline="0" dirty="0">
                <a:latin typeface="MinionPro-Regular"/>
              </a:rPr>
              <a:t>: У већој дози је отрован, а добар је против нервозе и подстиче лучење жучне киселине.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62959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2C9C-6F21-3F62-35AB-C2F4C067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</a:t>
            </a:r>
            <a:r>
              <a:rPr lang="vi-VN" sz="4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нђелика</a:t>
            </a:r>
            <a:r>
              <a:rPr lang="sr-Latn-CS" sz="4400" dirty="0"/>
              <a:t> (</a:t>
            </a:r>
            <a:r>
              <a:rPr lang="en-AU" sz="4400" i="1" dirty="0">
                <a:latin typeface="Monotype Corsiva" panose="03010101010201010101" pitchFamily="66" charset="0"/>
              </a:rPr>
              <a:t>Angelica </a:t>
            </a:r>
            <a:r>
              <a:rPr lang="en-AU" sz="4400" i="1" dirty="0" err="1">
                <a:latin typeface="Monotype Corsiva" panose="03010101010201010101" pitchFamily="66" charset="0"/>
              </a:rPr>
              <a:t>archangelica</a:t>
            </a:r>
            <a:r>
              <a:rPr lang="sr-Latn-CS" sz="4400" dirty="0"/>
              <a:t>)</a:t>
            </a:r>
            <a:r>
              <a:rPr lang="en-AU" sz="4400" dirty="0"/>
              <a:t>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AF8-9F31-4572-AC04-C0B6C218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2" y="1690688"/>
            <a:ext cx="7837715" cy="5036683"/>
          </a:xfrm>
        </p:spPr>
        <p:txBody>
          <a:bodyPr>
            <a:normAutofit/>
          </a:bodyPr>
          <a:lstStyle/>
          <a:p>
            <a:pPr marL="0" indent="0" algn="l" rtl="0" eaLnBrk="0" fontAlgn="base" hangingPunct="0">
              <a:spcBef>
                <a:spcPts val="384"/>
              </a:spcBef>
              <a:spcAft>
                <a:spcPts val="0"/>
              </a:spcAft>
              <a:buClr>
                <a:srgbClr val="F9F9F9"/>
              </a:buClr>
              <a:buSzPct val="65000"/>
              <a:buNone/>
            </a:pPr>
            <a:r>
              <a:rPr lang="sr-Cyrl-RS" dirty="0">
                <a:solidFill>
                  <a:srgbClr val="000000"/>
                </a:solidFill>
                <a:latin typeface="Book Antiqua" panose="02040602050305030304" pitchFamily="18" charset="0"/>
              </a:rPr>
              <a:t>В</a:t>
            </a: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рло крупна</a:t>
            </a:r>
            <a:r>
              <a:rPr lang="sr-Cyrl-RS" dirty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снажна, од 50 цм до </a:t>
            </a:r>
            <a:r>
              <a:rPr lang="sr-Cyrl-RS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метра висока зељаста биљка. </a:t>
            </a:r>
            <a:endParaRPr lang="sr-Latn-RS" dirty="0">
              <a:effectLst/>
            </a:endParaRPr>
          </a:p>
          <a:p>
            <a:pPr marL="0" indent="0" algn="l" rtl="0" eaLnBrk="0" fontAlgn="base" hangingPunct="0">
              <a:spcBef>
                <a:spcPts val="384"/>
              </a:spcBef>
              <a:spcAft>
                <a:spcPts val="0"/>
              </a:spcAft>
              <a:buNone/>
            </a:pP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Ризом је меснат, крупан, кратак и густо обрастао дугачким корењем. </a:t>
            </a:r>
            <a:endParaRPr lang="sr-Latn-RS" dirty="0">
              <a:effectLst/>
            </a:endParaRPr>
          </a:p>
          <a:p>
            <a:pPr marL="0" indent="0" algn="l" rtl="0" eaLnBrk="0" fontAlgn="base" hangingPunct="0">
              <a:spcBef>
                <a:spcPts val="384"/>
              </a:spcBef>
              <a:spcAft>
                <a:spcPts val="0"/>
              </a:spcAft>
              <a:buNone/>
            </a:pP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Стабло је право,</a:t>
            </a:r>
            <a:r>
              <a:rPr lang="sr-Cyrl-R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шупље, на основи задебљало, црвенкасте боје, при врху разгранато. </a:t>
            </a:r>
            <a:endParaRPr lang="sr-Latn-RS" dirty="0">
              <a:effectLst/>
            </a:endParaRPr>
          </a:p>
          <a:p>
            <a:pPr marL="0" indent="0" algn="l" rtl="0" eaLnBrk="0" fontAlgn="base" hangingPunct="0">
              <a:spcBef>
                <a:spcPts val="384"/>
              </a:spcBef>
              <a:spcAft>
                <a:spcPts val="0"/>
              </a:spcAft>
              <a:buNone/>
            </a:pP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Штитасте цвасти се налазе на врху стабљике и огранка, врло су крупне и имају много цветова зеленкасте или жућкасте боје. </a:t>
            </a:r>
            <a:endParaRPr lang="sr-Latn-RS" dirty="0">
              <a:effectLst/>
            </a:endParaRPr>
          </a:p>
          <a:p>
            <a:pPr marL="0" indent="0" algn="l" rtl="0" eaLnBrk="0" fontAlgn="base" hangingPunct="0">
              <a:spcBef>
                <a:spcPts val="384"/>
              </a:spcBef>
              <a:spcAft>
                <a:spcPts val="0"/>
              </a:spcAft>
              <a:buNone/>
            </a:pP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Плод је јајолик, пљоснат и крилат, до 7 mm дугачак и 5 mm широк, жутобеличасте боје.</a:t>
            </a:r>
            <a:endParaRPr lang="sr-Latn-RS" dirty="0">
              <a:effectLst/>
            </a:endParaRPr>
          </a:p>
          <a:p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60F10-239C-613C-C848-A2BAA87C7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94" y="-1"/>
            <a:ext cx="4055706" cy="3041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DC494E-AF23-505F-D54D-4C75D2536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300" y="3016251"/>
            <a:ext cx="4487296" cy="32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7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F66B0-3F1D-0C49-3201-14288085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7" y="365125"/>
            <a:ext cx="8005665" cy="115576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sr-Latn-CS" sz="4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</a:t>
            </a:r>
            <a:r>
              <a:rPr lang="vi-VN" sz="4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нђелика</a:t>
            </a:r>
            <a:r>
              <a:rPr lang="sr-Latn-CS" sz="4400" dirty="0"/>
              <a:t> (</a:t>
            </a:r>
            <a:r>
              <a:rPr lang="en-AU" sz="4400" i="1" dirty="0">
                <a:latin typeface="Monotype Corsiva" panose="03010101010201010101" pitchFamily="66" charset="0"/>
              </a:rPr>
              <a:t>Angelica </a:t>
            </a:r>
            <a:r>
              <a:rPr lang="en-AU" sz="4400" i="1" dirty="0" err="1">
                <a:latin typeface="Monotype Corsiva" panose="03010101010201010101" pitchFamily="66" charset="0"/>
              </a:rPr>
              <a:t>archangelica</a:t>
            </a:r>
            <a:r>
              <a:rPr lang="sr-Latn-CS" sz="4400" dirty="0"/>
              <a:t>)</a:t>
            </a:r>
            <a:r>
              <a:rPr lang="en-AU" sz="4400" dirty="0"/>
              <a:t>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744BA-AEEB-0DF2-4A97-19C347525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7" y="1520890"/>
            <a:ext cx="6484776" cy="5253133"/>
          </a:xfrm>
        </p:spPr>
        <p:txBody>
          <a:bodyPr>
            <a:normAutofit/>
          </a:bodyPr>
          <a:lstStyle/>
          <a:p>
            <a:pPr marL="137160" indent="0" eaLnBrk="0" fontAlgn="base" hangingPunct="0">
              <a:spcBef>
                <a:spcPts val="480"/>
              </a:spcBef>
              <a:buClr>
                <a:srgbClr val="F9F9F9"/>
              </a:buClr>
              <a:buSzPct val="65000"/>
              <a:buNone/>
            </a:pP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Анђелика води порекло из Северне Европе. </a:t>
            </a:r>
            <a:endParaRPr lang="sr-Latn-RS" dirty="0">
              <a:effectLst/>
            </a:endParaRPr>
          </a:p>
          <a:p>
            <a:pPr marL="137160" indent="0" eaLnBrk="0" fontAlgn="base" hangingPunct="0">
              <a:spcBef>
                <a:spcPts val="480"/>
              </a:spcBef>
              <a:buNone/>
            </a:pP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Рани хербалисти ову биљу сматрали су, звали и познавали као »корен Светог Духа«. </a:t>
            </a:r>
            <a:endParaRPr lang="sr-Latn-RS" dirty="0">
              <a:effectLst/>
            </a:endParaRPr>
          </a:p>
          <a:p>
            <a:pPr marL="137160" indent="0" algn="l" rtl="0" eaLnBrk="0" fontAlgn="base" hangingPunct="0">
              <a:spcBef>
                <a:spcPts val="480"/>
              </a:spcBef>
              <a:spcAft>
                <a:spcPts val="0"/>
              </a:spcAft>
              <a:buNone/>
            </a:pP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Веровало се да је ова биљка под заштитом Архангела Михаила, што упућује на порекло њеног имена. </a:t>
            </a:r>
            <a:endParaRPr lang="sr-Latn-RS" dirty="0">
              <a:effectLst/>
            </a:endParaRPr>
          </a:p>
          <a:p>
            <a:pPr marL="137160" indent="0" algn="l" rtl="0" eaLnBrk="0" fontAlgn="base" hangingPunct="0">
              <a:spcBef>
                <a:spcPts val="480"/>
              </a:spcBef>
              <a:spcAft>
                <a:spcPts val="0"/>
              </a:spcAft>
              <a:buNone/>
            </a:pP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По веровању ова биљка штити народ од злих духова и враџбина. </a:t>
            </a:r>
            <a:endParaRPr lang="sr-Cyrl-RS" dirty="0"/>
          </a:p>
          <a:p>
            <a:pPr marL="137160" indent="0" algn="l" rtl="0" eaLnBrk="0" fontAlgn="base" hangingPunct="0">
              <a:spcBef>
                <a:spcPts val="480"/>
              </a:spcBef>
              <a:spcAft>
                <a:spcPts val="0"/>
              </a:spcAft>
              <a:buNone/>
            </a:pPr>
            <a:r>
              <a:rPr lang="vi-VN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У средњем веку се користила као лек против куге.</a:t>
            </a:r>
            <a:endParaRPr lang="sr-Latn-RS" dirty="0">
              <a:effectLst/>
            </a:endParaRPr>
          </a:p>
          <a:p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82CB84-E436-C8B1-D46A-0C836FFCB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97" y="1520890"/>
            <a:ext cx="5843506" cy="47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843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E7AEFE-790A-E8E6-5549-842297E9F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9" y="1"/>
            <a:ext cx="1217576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324AB-536B-F0F6-2DE6-776BE1CE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9" y="1288856"/>
            <a:ext cx="11226282" cy="1325563"/>
          </a:xfrm>
        </p:spPr>
        <p:txBody>
          <a:bodyPr/>
          <a:lstStyle/>
          <a:p>
            <a:r>
              <a:rPr lang="sr-Cyrl-RS" dirty="0"/>
              <a:t>Бели лук (</a:t>
            </a:r>
            <a:r>
              <a:rPr lang="sr-Latn-RS" i="1" dirty="0"/>
              <a:t>Allium sativum</a:t>
            </a:r>
            <a:r>
              <a:rPr lang="sr-Cyrl-RS" i="1" dirty="0"/>
              <a:t>)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8E725-06B2-9850-5950-B9269D698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469" y="149291"/>
            <a:ext cx="5800531" cy="6708708"/>
          </a:xfrm>
        </p:spPr>
        <p:txBody>
          <a:bodyPr>
            <a:normAutofit/>
          </a:bodyPr>
          <a:lstStyle/>
          <a:p>
            <a:pPr algn="l"/>
            <a:r>
              <a:rPr lang="ru-RU" sz="2400" b="1" i="0" u="none" strike="noStrike" baseline="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Супе, чорбе, варива, салате, дивљач, маринаде, пацеви, рибе,</a:t>
            </a:r>
          </a:p>
          <a:p>
            <a:pPr algn="l"/>
            <a:r>
              <a:rPr lang="ru-RU" sz="2400" b="1" i="0" u="none" strike="noStrike" baseline="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за спремање разних готових јела, шпикованих печења,</a:t>
            </a:r>
          </a:p>
          <a:p>
            <a:pPr algn="l"/>
            <a:r>
              <a:rPr lang="ru-RU" sz="2400" b="1" i="0" u="none" strike="noStrike" baseline="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сосови, млевена меса, конзерве, кобасичарски производи и друго</a:t>
            </a:r>
          </a:p>
          <a:p>
            <a:pPr algn="l"/>
            <a:endParaRPr lang="ru-RU" sz="2400" b="1" i="0" u="none" strike="noStrike" baseline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l"/>
            <a:r>
              <a:rPr lang="ru-RU" sz="2400" b="1" i="0" u="none" strike="noStrike" baseline="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Додаје се јелима непосредно пред </a:t>
            </a:r>
            <a:r>
              <a:rPr lang="sr-Cyrl-RS" sz="2400" b="1" i="0" u="none" strike="noStrike" baseline="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сам крај термичке обраде</a:t>
            </a:r>
            <a:endParaRPr lang="ru-RU" sz="2400" b="1" i="0" u="none" strike="noStrike" baseline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l"/>
            <a:r>
              <a:rPr lang="sr-Cyrl-RS" sz="2400" b="1" i="0" u="none" strike="noStrike" baseline="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Препоручује се да </a:t>
            </a:r>
            <a:r>
              <a:rPr lang="ru-RU" sz="2400" b="1" i="0" u="none" strike="noStrike" baseline="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сваки очишћени чен треба пресећи преко пола и одстранити зелену</a:t>
            </a:r>
            <a:r>
              <a:rPr lang="ru-RU" sz="2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lang="sr-Cyrl-RS" sz="2400" b="1" i="0" u="none" strike="noStrike" baseline="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клицу</a:t>
            </a:r>
          </a:p>
          <a:p>
            <a:pPr algn="l"/>
            <a:r>
              <a:rPr lang="ru-RU" sz="2400" b="1" i="1" u="sng" strike="noStrike" baseline="0" dirty="0">
                <a:solidFill>
                  <a:srgbClr val="FF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Лековито дејство - </a:t>
            </a:r>
            <a:r>
              <a:rPr lang="ru-RU" sz="2400" b="1" i="0" u="none" strike="noStrike" baseline="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антисептик, делује на цревне паразите, а најбоље резултате даје код атериосклерозе и при регулисању крвног притиска</a:t>
            </a:r>
            <a:endParaRPr lang="sr-Cyrl-RS" sz="2400" b="1" i="0" u="none" strike="noStrike" baseline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l"/>
            <a:endParaRPr lang="sr-Latn-RS" sz="24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436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E59B5D-8895-32BF-BE69-086B8C73D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231" y="-224965"/>
            <a:ext cx="9377265" cy="7082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08142A-6B21-A139-A1E4-23CB3768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087" y="1858023"/>
            <a:ext cx="3547187" cy="399985"/>
          </a:xfrm>
        </p:spPr>
        <p:txBody>
          <a:bodyPr>
            <a:normAutofit fontScale="90000"/>
          </a:bodyPr>
          <a:lstStyle/>
          <a:p>
            <a:r>
              <a:rPr lang="sr-Cyrl-RS" b="1" dirty="0"/>
              <a:t>Етерична</a:t>
            </a:r>
            <a:r>
              <a:rPr lang="sr-Cyrl-RS" dirty="0"/>
              <a:t> </a:t>
            </a:r>
            <a:r>
              <a:rPr lang="sr-Cyrl-RS" b="1" dirty="0"/>
              <a:t>уља</a:t>
            </a:r>
            <a:endParaRPr lang="sr-Latn-RS" b="1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835D5F55-482A-C21C-2608-B1104EEF3325}"/>
              </a:ext>
            </a:extLst>
          </p:cNvPr>
          <p:cNvSpPr/>
          <p:nvPr/>
        </p:nvSpPr>
        <p:spPr>
          <a:xfrm>
            <a:off x="9274629" y="4637314"/>
            <a:ext cx="2827175" cy="1975757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ЛИМОНЕН</a:t>
            </a:r>
          </a:p>
          <a:p>
            <a:pPr algn="ctr"/>
            <a:r>
              <a:rPr lang="sr-Cyrl-RS" sz="2400" dirty="0"/>
              <a:t>Цитруси</a:t>
            </a:r>
            <a:endParaRPr lang="sr-Latn-RS" sz="2400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F440B17-45FC-D323-629A-3E252F9B3493}"/>
              </a:ext>
            </a:extLst>
          </p:cNvPr>
          <p:cNvSpPr/>
          <p:nvPr/>
        </p:nvSpPr>
        <p:spPr>
          <a:xfrm>
            <a:off x="401216" y="3601615"/>
            <a:ext cx="3265715" cy="2351315"/>
          </a:xfrm>
          <a:prstGeom prst="cloud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dirty="0"/>
              <a:t>МЕНТОЛ</a:t>
            </a:r>
          </a:p>
          <a:p>
            <a:pPr algn="ctr"/>
            <a:r>
              <a:rPr lang="sr-Cyrl-RS" sz="2800" dirty="0"/>
              <a:t>Мента</a:t>
            </a:r>
            <a:endParaRPr lang="sr-Latn-RS" sz="2800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6B94BEC7-765C-E267-9166-C5F1924A802C}"/>
              </a:ext>
            </a:extLst>
          </p:cNvPr>
          <p:cNvSpPr/>
          <p:nvPr/>
        </p:nvSpPr>
        <p:spPr>
          <a:xfrm>
            <a:off x="5932715" y="4340996"/>
            <a:ext cx="3547187" cy="2272075"/>
          </a:xfrm>
          <a:prstGeom prst="cloud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dirty="0"/>
              <a:t>ТИМОЛ</a:t>
            </a:r>
          </a:p>
          <a:p>
            <a:pPr algn="ctr"/>
            <a:r>
              <a:rPr lang="sr-Cyrl-RS" sz="2800" dirty="0"/>
              <a:t>Босиљак, тимијан, оригано...</a:t>
            </a:r>
            <a:endParaRPr lang="sr-Latn-RS" sz="2800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5F3EBB28-28BA-81A9-8BB7-00648B7441B8}"/>
              </a:ext>
            </a:extLst>
          </p:cNvPr>
          <p:cNvSpPr/>
          <p:nvPr/>
        </p:nvSpPr>
        <p:spPr>
          <a:xfrm>
            <a:off x="8525072" y="2038739"/>
            <a:ext cx="3674702" cy="2369976"/>
          </a:xfrm>
          <a:prstGeom prst="cloud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dirty="0"/>
              <a:t>АНЕТОЛ</a:t>
            </a:r>
          </a:p>
          <a:p>
            <a:pPr algn="ctr"/>
            <a:r>
              <a:rPr lang="sr-Cyrl-RS" sz="2800" dirty="0"/>
              <a:t>Анис, коморач...</a:t>
            </a:r>
            <a:endParaRPr lang="sr-Latn-RS" sz="2800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E239286-94E7-832B-01EA-CA5A3561AEF3}"/>
              </a:ext>
            </a:extLst>
          </p:cNvPr>
          <p:cNvSpPr/>
          <p:nvPr/>
        </p:nvSpPr>
        <p:spPr>
          <a:xfrm>
            <a:off x="979714" y="755780"/>
            <a:ext cx="3265715" cy="2519265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/>
              <a:t>КАРВАКРОЛ</a:t>
            </a:r>
          </a:p>
          <a:p>
            <a:pPr algn="ctr"/>
            <a:r>
              <a:rPr lang="sr-Cyrl-RS" sz="2800" dirty="0"/>
              <a:t>Оригано, тимијан...</a:t>
            </a:r>
            <a:endParaRPr lang="sr-Latn-RS" sz="2800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5857864-6C41-18D4-FCEE-AF4DEC680971}"/>
              </a:ext>
            </a:extLst>
          </p:cNvPr>
          <p:cNvSpPr/>
          <p:nvPr/>
        </p:nvSpPr>
        <p:spPr>
          <a:xfrm>
            <a:off x="8322906" y="-72827"/>
            <a:ext cx="3351244" cy="1959429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ЕУГЕНОЛ</a:t>
            </a:r>
          </a:p>
          <a:p>
            <a:pPr algn="ctr"/>
            <a:r>
              <a:rPr lang="sr-Cyrl-RS" sz="2400" dirty="0"/>
              <a:t>Каранфилић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6492364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z ove savjete naučite pravilno koristiti začine i kombinirati okuse s  namirnicama - Poslovni dnevnik">
            <a:extLst>
              <a:ext uri="{FF2B5EF4-FFF2-40B4-BE49-F238E27FC236}">
                <a16:creationId xmlns:a16="http://schemas.microsoft.com/office/drawing/2014/main" id="{6F2844ED-3B9A-68F2-DC62-E5D0BF14B9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7F813-E34B-64D2-B379-72CEA7266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4270" y="681133"/>
            <a:ext cx="5928049" cy="19035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Cyrl-RS" sz="6600" b="1" dirty="0">
                <a:latin typeface="Trebuchet MS" panose="020B0603020202020204" pitchFamily="34" charset="0"/>
              </a:rPr>
              <a:t>ХВАЛА НА ПАЖЊИ</a:t>
            </a:r>
            <a:endParaRPr lang="sr-Latn-RS" sz="6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6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009E-08C2-23C8-D57C-60AE27B27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5" y="365126"/>
            <a:ext cx="11169445" cy="598436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Појам и историја зачина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5B1F2-C4F7-CDFD-1F01-F4943BB52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5" y="1071716"/>
            <a:ext cx="11946192" cy="5712541"/>
          </a:xfrm>
        </p:spPr>
        <p:txBody>
          <a:bodyPr>
            <a:noAutofit/>
          </a:bodyPr>
          <a:lstStyle/>
          <a:p>
            <a:pPr marL="548640" indent="-411480" algn="l" rtl="0" eaLnBrk="1" fontAlgn="base" hangingPunct="1">
              <a:spcBef>
                <a:spcPts val="432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●"/>
            </a:pP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Кинези имају једну од најстаријих цивилизација у којој су биљке биле веома цењене и коришћене. У књизи цара Шен-Нунга из 2700. године пре н.е. помиње се цимет као зачинска биљка. </a:t>
            </a:r>
            <a:endParaRPr lang="sr-Cyrl-RS" sz="2400" dirty="0">
              <a:effectLst/>
              <a:latin typeface="Book Antiqua" panose="02040602050305030304" pitchFamily="18" charset="0"/>
            </a:endParaRPr>
          </a:p>
          <a:p>
            <a:pPr marL="548640" indent="-411480" algn="l" rtl="0" eaLnBrk="1" fontAlgn="base" hangingPunct="1">
              <a:spcBef>
                <a:spcPts val="432"/>
              </a:spcBef>
              <a:spcAft>
                <a:spcPts val="0"/>
              </a:spcAft>
            </a:pP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Историја Индије од давнина тесно је везана за производњу и продају зачина. Као и некад, она је и данас остала један од највећих произвођача и извозника зачинских биљака. </a:t>
            </a:r>
            <a:endParaRPr lang="sr-Cyrl-RS" sz="2400" dirty="0">
              <a:effectLst/>
              <a:latin typeface="Book Antiqua" panose="02040602050305030304" pitchFamily="18" charset="0"/>
            </a:endParaRPr>
          </a:p>
          <a:p>
            <a:pPr marL="548640" indent="-411480" algn="l" rtl="0" eaLnBrk="1" fontAlgn="base" hangingPunct="1">
              <a:spcBef>
                <a:spcPts val="432"/>
              </a:spcBef>
              <a:spcAft>
                <a:spcPts val="0"/>
              </a:spcAft>
            </a:pP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Биљни свет Индије богат је разноврсним корисним врстама међу којима су многе зачинске биљке. </a:t>
            </a:r>
            <a:endParaRPr lang="sr-Cyrl-RS" sz="2400" dirty="0">
              <a:effectLst/>
              <a:latin typeface="Book Antiqua" panose="02040602050305030304" pitchFamily="18" charset="0"/>
            </a:endParaRPr>
          </a:p>
          <a:p>
            <a:pPr marL="548640" indent="-411480" algn="l" rtl="0" eaLnBrk="1" fontAlgn="base" hangingPunct="1">
              <a:spcBef>
                <a:spcPts val="432"/>
              </a:spcBef>
              <a:spcAft>
                <a:spcPts val="0"/>
              </a:spcAft>
            </a:pP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Захваљујући занимању за индустријске и зачинске биљке дошло је и до открића Америке, јер је Колумбо тражио пут до Индије, у жељи да Европу брже снабдева биљним сировинама. </a:t>
            </a:r>
            <a:endParaRPr lang="sr-Cyrl-RS" sz="2400" dirty="0">
              <a:effectLst/>
              <a:latin typeface="Book Antiqua" panose="02040602050305030304" pitchFamily="18" charset="0"/>
            </a:endParaRPr>
          </a:p>
          <a:p>
            <a:pPr marL="548640" indent="-411480" algn="l" rtl="0" eaLnBrk="1" fontAlgn="base" hangingPunct="1">
              <a:spcBef>
                <a:spcPts val="432"/>
              </a:spcBef>
              <a:spcAft>
                <a:spcPts val="0"/>
              </a:spcAft>
            </a:pP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Због зачина су се водили многи ратови, организовале експедиције и истраживања. Још 2000. године пре н.е. из Индије су се караванима извозили зачини у земље покрај Средоземног и Црног мора. </a:t>
            </a:r>
            <a:endParaRPr lang="sr-Cyrl-RS" sz="2400" dirty="0">
              <a:effectLst/>
              <a:latin typeface="Book Antiqua" panose="02040602050305030304" pitchFamily="18" charset="0"/>
            </a:endParaRPr>
          </a:p>
          <a:p>
            <a:pPr marL="548640" indent="-411480" algn="l" rtl="0" eaLnBrk="1" fontAlgn="base" hangingPunct="1">
              <a:spcBef>
                <a:spcPts val="432"/>
              </a:spcBef>
              <a:spcAft>
                <a:spcPts val="0"/>
              </a:spcAft>
            </a:pPr>
            <a:r>
              <a:rPr lang="sr-Cyrl-RS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У ратовима побеђени су морали победницима, поред злата, давати и зачине чија је вредност била једнако цењена. </a:t>
            </a:r>
            <a:r>
              <a:rPr lang="sr-Cyrl-RS" sz="2400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Зачини су разне ароматске материје биљног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85479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84CE0-825A-ADEE-B134-E58F1A2E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7094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Појам и историја зачина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6526B-170F-7936-A96C-DA4E37B47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8827" y="1150374"/>
            <a:ext cx="12162503" cy="5633884"/>
          </a:xfrm>
        </p:spPr>
        <p:txBody>
          <a:bodyPr/>
          <a:lstStyle/>
          <a:p>
            <a:pPr marL="548640" indent="-411480" algn="l" rtl="0" eaLnBrk="1" fontAlgn="base" hangingPunct="1">
              <a:spcBef>
                <a:spcPts val="432"/>
              </a:spcBef>
              <a:spcAft>
                <a:spcPts val="0"/>
              </a:spcAft>
            </a:pP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Египћани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су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у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почетку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користили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биљне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сировине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из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своје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најближе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околине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.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Како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њихова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власт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ширила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све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више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су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тражили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скупоцене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зачине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због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чега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су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слали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експедиције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у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најудаљеније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земље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које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су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до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тада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познавали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. </a:t>
            </a:r>
            <a:endParaRPr lang="sr-Latn-RS" sz="2400" dirty="0">
              <a:effectLst/>
              <a:latin typeface="Book Antiqua" panose="02040602050305030304" pitchFamily="18" charset="0"/>
            </a:endParaRPr>
          </a:p>
          <a:p>
            <a:pPr marL="548640" indent="-411480" algn="l" rtl="0" eaLnBrk="1" fontAlgn="base" hangingPunct="1">
              <a:spcBef>
                <a:spcPts val="432"/>
              </a:spcBef>
              <a:spcAft>
                <a:spcPts val="0"/>
              </a:spcAft>
            </a:pP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Феничани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трговци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и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морепловци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најбоље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су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знали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да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уновче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и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да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продају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зачине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. </a:t>
            </a:r>
            <a:endParaRPr lang="sr-Latn-RS" sz="2400" dirty="0">
              <a:effectLst/>
              <a:latin typeface="Book Antiqua" panose="02040602050305030304" pitchFamily="18" charset="0"/>
            </a:endParaRPr>
          </a:p>
          <a:p>
            <a:pPr marL="548640" indent="-411480" algn="l" rtl="0" eaLnBrk="1" fontAlgn="base" hangingPunct="1">
              <a:spcBef>
                <a:spcPts val="432"/>
              </a:spcBef>
              <a:spcAft>
                <a:spcPts val="0"/>
              </a:spcAft>
            </a:pP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У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старој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Грчкој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позната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су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дела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Херодота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Хипократа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Теофрата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и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других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у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којима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помињу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многе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лековите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и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ароматичне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биљке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. </a:t>
            </a:r>
            <a:endParaRPr lang="sr-Latn-RS" sz="2400" dirty="0">
              <a:effectLst/>
              <a:latin typeface="Book Antiqua" panose="02040602050305030304" pitchFamily="18" charset="0"/>
            </a:endParaRPr>
          </a:p>
          <a:p>
            <a:pPr marL="548640" indent="-411480" algn="l" rtl="0" eaLnBrk="1" fontAlgn="base" hangingPunct="1">
              <a:spcBef>
                <a:spcPts val="432"/>
              </a:spcBef>
              <a:spcAft>
                <a:spcPts val="0"/>
              </a:spcAft>
            </a:pP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Римљани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су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освајајући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многе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земље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стално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упознавали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нове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зачине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.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Покорени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владари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плаћали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су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римљанима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данак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у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зачинима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. </a:t>
            </a:r>
            <a:endParaRPr lang="sr-Latn-RS" sz="2400" dirty="0">
              <a:effectLst/>
              <a:latin typeface="Book Antiqua" panose="02040602050305030304" pitchFamily="18" charset="0"/>
            </a:endParaRPr>
          </a:p>
          <a:p>
            <a:pPr marL="548640" indent="-411480" algn="l" rtl="0" eaLnBrk="1" fontAlgn="base" hangingPunct="1">
              <a:spcBef>
                <a:spcPts val="432"/>
              </a:spcBef>
              <a:spcAft>
                <a:spcPts val="0"/>
              </a:spcAft>
            </a:pP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У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Риму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су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много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користили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црни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бибер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и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лук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чије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лековито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дејство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већ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тада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приметило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код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разних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болести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.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То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искуство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доцније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пренело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и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на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друге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народе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те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се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лук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користио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поред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осталог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и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као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превентивно</a:t>
            </a:r>
            <a:r>
              <a:rPr lang="en-AU" sz="24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AU" sz="24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средство</a:t>
            </a:r>
            <a:endParaRPr lang="sr-Latn-RS" sz="2400" dirty="0">
              <a:effectLst/>
              <a:latin typeface="Book Antiqua" panose="02040602050305030304" pitchFamily="18" charset="0"/>
            </a:endParaRPr>
          </a:p>
          <a:p>
            <a:pPr marL="548640" indent="-411480" algn="l" rtl="0" eaLnBrk="1" fontAlgn="base" hangingPunct="1">
              <a:spcBef>
                <a:spcPts val="432"/>
              </a:spcBef>
              <a:spcAft>
                <a:spcPts val="0"/>
              </a:spcAft>
            </a:pPr>
            <a:r>
              <a:rPr lang="vi-VN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Арапи су у новије доба много допринели ширењу, употреби и трговини зачинима. У доба процвата њихове културе нарочито се распространила употреба кафе, ђумбира, шафрана, бибера и цимета. </a:t>
            </a:r>
            <a:endParaRPr lang="sr-Latn-RS" sz="2400" dirty="0">
              <a:effectLst/>
              <a:latin typeface="Book Antiqua" panose="0204060205030503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7417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apija | Znate li kako da prepoznate da začini više nisu upotrebljivi?">
            <a:extLst>
              <a:ext uri="{FF2B5EF4-FFF2-40B4-BE49-F238E27FC236}">
                <a16:creationId xmlns:a16="http://schemas.microsoft.com/office/drawing/2014/main" id="{DCCEFACA-7023-EE0F-0407-6BAE0096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75" y="1"/>
            <a:ext cx="7466408" cy="63221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1D3B21-DCDB-B942-FD4D-A9BFF5D6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365126"/>
            <a:ext cx="4345859" cy="344001"/>
          </a:xfrm>
        </p:spPr>
        <p:txBody>
          <a:bodyPr>
            <a:normAutofit fontScale="90000"/>
          </a:bodyPr>
          <a:lstStyle/>
          <a:p>
            <a:r>
              <a:rPr lang="sr-Cyrl-RS" b="1" dirty="0"/>
              <a:t>Подела зачина</a:t>
            </a:r>
            <a:endParaRPr lang="sr-Latn-R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0F2B4-D4E5-94D5-A05C-BC4A0058F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17" y="914400"/>
            <a:ext cx="6916273" cy="5943600"/>
          </a:xfrm>
        </p:spPr>
        <p:txBody>
          <a:bodyPr>
            <a:normAutofit/>
          </a:bodyPr>
          <a:lstStyle/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Clr>
                <a:srgbClr val="F9F9F9"/>
              </a:buClr>
              <a:buSzPct val="65000"/>
              <a:buNone/>
            </a:pPr>
            <a:r>
              <a:rPr lang="vi-V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Општи зачини: </a:t>
            </a:r>
            <a:endParaRPr lang="sr-Latn-RS" sz="2400" dirty="0">
              <a:effectLst/>
            </a:endParaRPr>
          </a:p>
          <a:p>
            <a:pPr marL="594360" indent="-457200" fontAlgn="base">
              <a:spcBef>
                <a:spcPts val="432"/>
              </a:spcBef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Биљни зачини: ловор, мајчина душица, ким, морач, итд. </a:t>
            </a:r>
            <a:endParaRPr lang="sr-Latn-RS" sz="3200" dirty="0">
              <a:effectLst/>
            </a:endParaRPr>
          </a:p>
          <a:p>
            <a:pPr marL="594360" indent="-457200" fontAlgn="base">
              <a:spcBef>
                <a:spcPts val="432"/>
              </a:spcBef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Зачини животињског порекла: стомачна жлезда од кита </a:t>
            </a:r>
            <a:endParaRPr lang="sr-Latn-RS" sz="3200" dirty="0">
              <a:effectLst/>
            </a:endParaRPr>
          </a:p>
          <a:p>
            <a:pPr marL="594360" indent="-457200" fontAlgn="base">
              <a:spcBef>
                <a:spcPts val="432"/>
              </a:spcBef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Вештачки зачини: сахарин, ванилин шећер, итд. </a:t>
            </a:r>
            <a:endParaRPr lang="sr-Latn-RS" sz="3200" dirty="0">
              <a:effectLst/>
            </a:endParaRPr>
          </a:p>
          <a:p>
            <a:pPr marL="594360" indent="-457200" fontAlgn="base">
              <a:spcBef>
                <a:spcPts val="432"/>
              </a:spcBef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Мешани дехидрисани: вегета, зачин Ц,  </a:t>
            </a:r>
            <a:endParaRPr lang="sr-Latn-RS" sz="3200" dirty="0">
              <a:effectLst/>
            </a:endParaRPr>
          </a:p>
          <a:p>
            <a:pPr marL="594360" indent="-457200" fontAlgn="base">
              <a:spcBef>
                <a:spcPts val="432"/>
              </a:spcBef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Сосови: кечап, ворчестер, табаско, соја </a:t>
            </a:r>
            <a:endParaRPr lang="sr-Latn-RS" sz="3200" dirty="0">
              <a:effectLst/>
            </a:endParaRPr>
          </a:p>
          <a:p>
            <a:pPr marL="594360" indent="-457200" fontAlgn="base">
              <a:spcBef>
                <a:spcPts val="432"/>
              </a:spcBef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Минерали: морска и рудничка со </a:t>
            </a:r>
            <a:endParaRPr lang="sr-Latn-R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484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47B2F3-791E-F98E-130B-98FF99734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16"/>
            <a:ext cx="6096000" cy="22105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C2AD43-D9CA-D46A-BD6D-71819042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26" y="2275853"/>
            <a:ext cx="11618168" cy="532661"/>
          </a:xfrm>
        </p:spPr>
        <p:txBody>
          <a:bodyPr>
            <a:normAutofit fontScale="90000"/>
          </a:bodyPr>
          <a:lstStyle/>
          <a:p>
            <a:r>
              <a:rPr lang="sr-Cyrl-R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Подела зачина према</a:t>
            </a:r>
            <a:r>
              <a:rPr lang="vi-VN" sz="4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делу биљке који се користи</a:t>
            </a:r>
            <a:r>
              <a:rPr lang="vi-VN" sz="4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endParaRPr lang="sr-Latn-RS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C957-1E21-A9EC-7A10-DB3A000E0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" y="3041780"/>
            <a:ext cx="5996472" cy="2882841"/>
          </a:xfrm>
        </p:spPr>
        <p:txBody>
          <a:bodyPr>
            <a:normAutofit/>
          </a:bodyPr>
          <a:lstStyle/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Ризом или гомољ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е</a:t>
            </a: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-корен: целер, ђумбир, 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шаргарепа</a:t>
            </a:r>
            <a:endParaRPr lang="sr-Latn-RS" sz="3200" dirty="0"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Лукови: црни-бели лук, </a:t>
            </a:r>
            <a:r>
              <a:rPr lang="sr-Cyrl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влашац</a:t>
            </a: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endParaRPr lang="sr-Latn-RS" sz="3200" dirty="0"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Кора дрвета: цимет </a:t>
            </a:r>
            <a:endParaRPr lang="sr-Latn-RS" sz="3200" dirty="0">
              <a:effectLst/>
            </a:endParaRPr>
          </a:p>
          <a:p>
            <a:pPr marL="137160" indent="0" algn="l" rtl="0" eaLnBrk="1" fontAlgn="base" hangingPunct="1">
              <a:spcBef>
                <a:spcPts val="432"/>
              </a:spcBef>
              <a:spcAft>
                <a:spcPts val="0"/>
              </a:spcAft>
              <a:buNone/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Лишће са гранчицама: чубар, першун, естрагон </a:t>
            </a:r>
            <a:endParaRPr lang="sr-Cyrl-RS" sz="3200" dirty="0"/>
          </a:p>
          <a:p>
            <a:pPr marL="0" indent="0">
              <a:buNone/>
            </a:pPr>
            <a:endParaRPr lang="sr-Latn-R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C455A-1496-260B-4AD8-50C1B2B38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5316"/>
            <a:ext cx="5996472" cy="22105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C1E533-0205-88CF-84DF-A1FF5F2B2FED}"/>
              </a:ext>
            </a:extLst>
          </p:cNvPr>
          <p:cNvSpPr txBox="1"/>
          <p:nvPr/>
        </p:nvSpPr>
        <p:spPr>
          <a:xfrm>
            <a:off x="6083556" y="3041780"/>
            <a:ext cx="6008916" cy="3795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fontAlgn="base">
              <a:spcBef>
                <a:spcPts val="432"/>
              </a:spcBef>
              <a:buClr>
                <a:srgbClr val="F9F9F9"/>
              </a:buClr>
              <a:buSzPct val="65000"/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Пупољак: каранфилић</a:t>
            </a:r>
            <a:endParaRPr lang="sr-Latn-RS" sz="3200" dirty="0"/>
          </a:p>
          <a:p>
            <a:pPr marL="137160" algn="l" rtl="0" eaLnBrk="1" fontAlgn="base" hangingPunct="1">
              <a:spcBef>
                <a:spcPts val="432"/>
              </a:spcBef>
              <a:spcAft>
                <a:spcPts val="0"/>
              </a:spcAft>
              <a:buClr>
                <a:srgbClr val="F9F9F9"/>
              </a:buClr>
              <a:buSzPct val="65000"/>
            </a:pPr>
            <a:r>
              <a:rPr lang="sr-Cyrl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Семе</a:t>
            </a: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– 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плод</a:t>
            </a: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слачица, бибер, ким, мак</a:t>
            </a:r>
            <a:endParaRPr lang="sr-Latn-RS" sz="3200" dirty="0">
              <a:effectLst/>
            </a:endParaRPr>
          </a:p>
          <a:p>
            <a:pPr marL="548640" indent="-411480" algn="l" rtl="0" eaLnBrk="1" fontAlgn="base" hangingPunct="1">
              <a:spcBef>
                <a:spcPts val="432"/>
              </a:spcBef>
              <a:spcAft>
                <a:spcPts val="0"/>
              </a:spcAft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ахуна</a:t>
            </a: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ванила, рогач</a:t>
            </a: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lang="sr-Latn-RS" sz="3200" dirty="0">
              <a:effectLst/>
            </a:endParaRPr>
          </a:p>
          <a:p>
            <a:pPr marL="548640" indent="-411480" algn="l" rtl="0" eaLnBrk="1" fontAlgn="base" hangingPunct="1">
              <a:spcBef>
                <a:spcPts val="432"/>
              </a:spcBef>
              <a:spcAft>
                <a:spcPts val="0"/>
              </a:spcAft>
            </a:pPr>
            <a:r>
              <a:rPr lang="sr-Cyrl-R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Цветов прах</a:t>
            </a: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шафран</a:t>
            </a: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lang="sr-Latn-RS" sz="3200" dirty="0">
              <a:effectLst/>
            </a:endParaRPr>
          </a:p>
          <a:p>
            <a:pPr marL="548640" indent="-411480" algn="l" rtl="0" eaLnBrk="1" fontAlgn="base" hangingPunct="1">
              <a:spcBef>
                <a:spcPts val="432"/>
              </a:spcBef>
              <a:spcAft>
                <a:spcPts val="0"/>
              </a:spcAft>
            </a:pP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K</a:t>
            </a:r>
            <a:r>
              <a:rPr lang="sr-Cyrl-R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ора од плодова</a:t>
            </a: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endParaRPr lang="sr-Cyrl-RS" sz="32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48640" indent="-411480" algn="l" rtl="0" eaLnBrk="1" fontAlgn="base" hangingPunct="1">
              <a:spcBef>
                <a:spcPts val="432"/>
              </a:spcBef>
              <a:spcAft>
                <a:spcPts val="0"/>
              </a:spcAft>
            </a:pPr>
            <a:r>
              <a:rPr lang="sr-Cyrl-R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лимун, поморанџа</a:t>
            </a:r>
            <a:r>
              <a:rPr lang="vi-VN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lang="sr-Latn-R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6731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4797</Words>
  <Application>Microsoft Office PowerPoint</Application>
  <PresentationFormat>Widescreen</PresentationFormat>
  <Paragraphs>307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7" baseType="lpstr">
      <vt:lpstr>Microsoft YaHei UI Light</vt:lpstr>
      <vt:lpstr>Agency FB</vt:lpstr>
      <vt:lpstr>Algerian</vt:lpstr>
      <vt:lpstr>Aptos</vt:lpstr>
      <vt:lpstr>Arial</vt:lpstr>
      <vt:lpstr>Bahnschrift SemiLight Condensed</vt:lpstr>
      <vt:lpstr>Blackadder ITC</vt:lpstr>
      <vt:lpstr>Book Antiqua</vt:lpstr>
      <vt:lpstr>Calibri</vt:lpstr>
      <vt:lpstr>Calibri Light</vt:lpstr>
      <vt:lpstr>MinionPro-Bold</vt:lpstr>
      <vt:lpstr>MinionPro-Regular</vt:lpstr>
      <vt:lpstr>Monotype Corsiva</vt:lpstr>
      <vt:lpstr>Times New Roman</vt:lpstr>
      <vt:lpstr>Trebuchet MS</vt:lpstr>
      <vt:lpstr>Wingdings 2</vt:lpstr>
      <vt:lpstr>Office Theme</vt:lpstr>
      <vt:lpstr>PowerPoint Presentation</vt:lpstr>
      <vt:lpstr>ЗАЧИНИ</vt:lpstr>
      <vt:lpstr>Историја зачина </vt:lpstr>
      <vt:lpstr>Појам и историја зачина</vt:lpstr>
      <vt:lpstr>Етерична уља</vt:lpstr>
      <vt:lpstr>Појам и историја зачина</vt:lpstr>
      <vt:lpstr>Појам и историја зачина</vt:lpstr>
      <vt:lpstr>Подела зачина</vt:lpstr>
      <vt:lpstr>Подела зачина према делу биљке који се користи: </vt:lpstr>
      <vt:lpstr>Подела зачина по укусу и мирису  </vt:lpstr>
      <vt:lpstr>Географска подела зачина</vt:lpstr>
      <vt:lpstr>Подела зачина</vt:lpstr>
      <vt:lpstr>Бибер (Piper nigrum)</vt:lpstr>
      <vt:lpstr>Бибер (Piper nigrum)</vt:lpstr>
      <vt:lpstr>Цимет (Cinnamomum zeylanicum)</vt:lpstr>
      <vt:lpstr>Каранфилић (Eugenia caryophullata aromatica) </vt:lpstr>
      <vt:lpstr>Ловор (Laurus nobilis L.)</vt:lpstr>
      <vt:lpstr>Зачинска паприка (Capsicum annuum L.)</vt:lpstr>
      <vt:lpstr>Босиљак (Ocimum basilicum)</vt:lpstr>
      <vt:lpstr>Босиљак (Ocimum basilicum)</vt:lpstr>
      <vt:lpstr>Тимијан (Thymus vulgaris)</vt:lpstr>
      <vt:lpstr>Тимијан (Thymus vulgaris)</vt:lpstr>
      <vt:lpstr>Жалфија, кадуља (Salvia officinalis) </vt:lpstr>
      <vt:lpstr>Жалфија, кадуља (Salvia officinalis)</vt:lpstr>
      <vt:lpstr>Анис (Pimpinella anisum) </vt:lpstr>
      <vt:lpstr>Анис (Pimpinella anisum) </vt:lpstr>
      <vt:lpstr>Звездасти анис (Illicium verum)</vt:lpstr>
      <vt:lpstr>Мента, Метвица (Mentha piperita) </vt:lpstr>
      <vt:lpstr>Мента, Метвица (Mentha piperita) </vt:lpstr>
      <vt:lpstr>Мирођија, копар (Anethum graveolens)</vt:lpstr>
      <vt:lpstr>Мирођија, копар (Anethum graveolens)</vt:lpstr>
      <vt:lpstr>Коријандер (Coriandrum sattium)</vt:lpstr>
      <vt:lpstr>Коријандер (Coriandrum sattium)</vt:lpstr>
      <vt:lpstr>Матичњак (Melissa officinalis)</vt:lpstr>
      <vt:lpstr>Ђумбир – ингвер (Zingiber officinale)</vt:lpstr>
      <vt:lpstr>Естрагон (Artemisia dranunculus) </vt:lpstr>
      <vt:lpstr>Капар (Capparis spinosa) </vt:lpstr>
      <vt:lpstr>Лимун (Citrus quarantium)</vt:lpstr>
      <vt:lpstr>Мускат- морски орашчић (Myristica fragrans) </vt:lpstr>
      <vt:lpstr>Рогач (Ceratonija siliqua)</vt:lpstr>
      <vt:lpstr>Слачица (Sinapis alba) </vt:lpstr>
      <vt:lpstr>Пимент - најквирц (Pimenta officinalis)</vt:lpstr>
      <vt:lpstr>Шафран (Crocus sativus) </vt:lpstr>
      <vt:lpstr>Ванила (Vanilla plainfolia)</vt:lpstr>
      <vt:lpstr>Кари</vt:lpstr>
      <vt:lpstr>Рузмарин (Rosmarinus officinalis L.)</vt:lpstr>
      <vt:lpstr>Анђелика (Angelica archangelica) </vt:lpstr>
      <vt:lpstr>Анђелика (Angelica archangelica) </vt:lpstr>
      <vt:lpstr>Бели лук (Allium sativum)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21</cp:revision>
  <dcterms:created xsi:type="dcterms:W3CDTF">2023-10-30T22:36:36Z</dcterms:created>
  <dcterms:modified xsi:type="dcterms:W3CDTF">2023-11-11T10:24:58Z</dcterms:modified>
</cp:coreProperties>
</file>