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88" r:id="rId5"/>
    <p:sldId id="289" r:id="rId6"/>
    <p:sldId id="278" r:id="rId7"/>
    <p:sldId id="258" r:id="rId8"/>
    <p:sldId id="290" r:id="rId9"/>
    <p:sldId id="259" r:id="rId10"/>
    <p:sldId id="279" r:id="rId11"/>
    <p:sldId id="287" r:id="rId12"/>
    <p:sldId id="260" r:id="rId13"/>
    <p:sldId id="269" r:id="rId14"/>
    <p:sldId id="282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61" r:id="rId23"/>
    <p:sldId id="281" r:id="rId24"/>
    <p:sldId id="298" r:id="rId25"/>
    <p:sldId id="299" r:id="rId26"/>
    <p:sldId id="300" r:id="rId27"/>
    <p:sldId id="301" r:id="rId28"/>
    <p:sldId id="302" r:id="rId29"/>
    <p:sldId id="306" r:id="rId30"/>
    <p:sldId id="283" r:id="rId31"/>
    <p:sldId id="307" r:id="rId32"/>
    <p:sldId id="268" r:id="rId33"/>
    <p:sldId id="277" r:id="rId34"/>
    <p:sldId id="275" r:id="rId35"/>
    <p:sldId id="273" r:id="rId36"/>
    <p:sldId id="308" r:id="rId37"/>
    <p:sldId id="309" r:id="rId38"/>
    <p:sldId id="280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344DE-5CE5-4617-AE14-3841E41F2ED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46E34185-DCA6-4867-AC9C-0571EFBCE7DE}">
      <dgm:prSet phldrT="[Text]"/>
      <dgm:spPr/>
      <dgm:t>
        <a:bodyPr/>
        <a:lstStyle/>
        <a:p>
          <a:r>
            <a:rPr lang="sr-Cyrl-RS" dirty="0"/>
            <a:t>Витамини</a:t>
          </a:r>
          <a:endParaRPr lang="sr-Latn-RS" dirty="0"/>
        </a:p>
      </dgm:t>
    </dgm:pt>
    <dgm:pt modelId="{F0C87D1A-6088-4794-8BD8-69F564243B90}" type="parTrans" cxnId="{2707923A-14BF-47A3-85AF-DC1C3D6C2D0C}">
      <dgm:prSet/>
      <dgm:spPr/>
      <dgm:t>
        <a:bodyPr/>
        <a:lstStyle/>
        <a:p>
          <a:endParaRPr lang="sr-Latn-RS"/>
        </a:p>
      </dgm:t>
    </dgm:pt>
    <dgm:pt modelId="{F553952F-C885-49F0-99B4-8AA86B1965AB}" type="sibTrans" cxnId="{2707923A-14BF-47A3-85AF-DC1C3D6C2D0C}">
      <dgm:prSet/>
      <dgm:spPr/>
      <dgm:t>
        <a:bodyPr/>
        <a:lstStyle/>
        <a:p>
          <a:endParaRPr lang="sr-Latn-RS"/>
        </a:p>
      </dgm:t>
    </dgm:pt>
    <dgm:pt modelId="{B31024B8-98E8-45C8-960E-3D61F971060E}">
      <dgm:prSet phldrT="[Text]" custT="1"/>
      <dgm:spPr/>
      <dgm:t>
        <a:bodyPr/>
        <a:lstStyle/>
        <a:p>
          <a:r>
            <a:rPr lang="sr-Cyrl-RS" sz="2000" dirty="0"/>
            <a:t>Минерали</a:t>
          </a:r>
          <a:endParaRPr lang="sr-Latn-RS" sz="2000" dirty="0"/>
        </a:p>
      </dgm:t>
    </dgm:pt>
    <dgm:pt modelId="{D534E155-C38E-4C79-AB5E-54ED319A2337}" type="parTrans" cxnId="{4196C7A2-DD76-4429-8F70-8BD04619273F}">
      <dgm:prSet/>
      <dgm:spPr/>
      <dgm:t>
        <a:bodyPr/>
        <a:lstStyle/>
        <a:p>
          <a:endParaRPr lang="sr-Latn-RS"/>
        </a:p>
      </dgm:t>
    </dgm:pt>
    <dgm:pt modelId="{86DA5910-EF24-48AC-9023-D38629F29C7C}" type="sibTrans" cxnId="{4196C7A2-DD76-4429-8F70-8BD04619273F}">
      <dgm:prSet/>
      <dgm:spPr/>
      <dgm:t>
        <a:bodyPr/>
        <a:lstStyle/>
        <a:p>
          <a:endParaRPr lang="sr-Latn-RS"/>
        </a:p>
      </dgm:t>
    </dgm:pt>
    <dgm:pt modelId="{4B1BF965-42CE-4EF0-AC1E-F0A8CB6A3600}">
      <dgm:prSet phldrT="[Text]" custT="1"/>
      <dgm:spPr/>
      <dgm:t>
        <a:bodyPr/>
        <a:lstStyle/>
        <a:p>
          <a:r>
            <a:rPr lang="sr-Cyrl-RS" sz="1800" dirty="0"/>
            <a:t>Органске киселине</a:t>
          </a:r>
          <a:endParaRPr lang="sr-Latn-RS" sz="1800" dirty="0"/>
        </a:p>
      </dgm:t>
    </dgm:pt>
    <dgm:pt modelId="{6B49B74C-8682-4B34-A35A-4DACB82CC6DC}" type="parTrans" cxnId="{15BED817-4F3C-4108-B471-D0C9E665480D}">
      <dgm:prSet/>
      <dgm:spPr/>
      <dgm:t>
        <a:bodyPr/>
        <a:lstStyle/>
        <a:p>
          <a:endParaRPr lang="sr-Latn-RS"/>
        </a:p>
      </dgm:t>
    </dgm:pt>
    <dgm:pt modelId="{6FB39F1D-82BB-49F5-A45C-8F33D695B721}" type="sibTrans" cxnId="{15BED817-4F3C-4108-B471-D0C9E665480D}">
      <dgm:prSet/>
      <dgm:spPr/>
      <dgm:t>
        <a:bodyPr/>
        <a:lstStyle/>
        <a:p>
          <a:endParaRPr lang="sr-Latn-RS"/>
        </a:p>
      </dgm:t>
    </dgm:pt>
    <dgm:pt modelId="{51D02E5E-CF23-452A-8F08-79564FCB9122}">
      <dgm:prSet phldrT="[Text]" custT="1"/>
      <dgm:spPr/>
      <dgm:t>
        <a:bodyPr/>
        <a:lstStyle/>
        <a:p>
          <a:r>
            <a:rPr lang="sr-Cyrl-RS" sz="2000" dirty="0"/>
            <a:t>Масти</a:t>
          </a:r>
          <a:endParaRPr lang="sr-Latn-RS" sz="2000" dirty="0"/>
        </a:p>
      </dgm:t>
    </dgm:pt>
    <dgm:pt modelId="{0279618D-F6D3-424B-BB75-9D1F3B1D724F}" type="parTrans" cxnId="{0984D01E-9AB1-48F5-8EF8-09733296C6FD}">
      <dgm:prSet/>
      <dgm:spPr/>
      <dgm:t>
        <a:bodyPr/>
        <a:lstStyle/>
        <a:p>
          <a:endParaRPr lang="sr-Latn-RS"/>
        </a:p>
      </dgm:t>
    </dgm:pt>
    <dgm:pt modelId="{86B2C033-AF73-4D38-96F2-81A00E23564D}" type="sibTrans" cxnId="{0984D01E-9AB1-48F5-8EF8-09733296C6FD}">
      <dgm:prSet/>
      <dgm:spPr/>
      <dgm:t>
        <a:bodyPr/>
        <a:lstStyle/>
        <a:p>
          <a:endParaRPr lang="sr-Latn-RS"/>
        </a:p>
      </dgm:t>
    </dgm:pt>
    <dgm:pt modelId="{416C9F7A-2BD8-4D0B-A8B7-FE62BD02BE1E}">
      <dgm:prSet phldrT="[Text]"/>
      <dgm:spPr/>
      <dgm:t>
        <a:bodyPr/>
        <a:lstStyle/>
        <a:p>
          <a:r>
            <a:rPr lang="sr-Cyrl-RS" dirty="0"/>
            <a:t>Беланчевине</a:t>
          </a:r>
          <a:endParaRPr lang="sr-Latn-RS" dirty="0"/>
        </a:p>
      </dgm:t>
    </dgm:pt>
    <dgm:pt modelId="{F5889421-34F7-4154-BF0D-E2E9E2C28996}" type="parTrans" cxnId="{02F26CB5-61EA-469F-8F24-491C44DC5F17}">
      <dgm:prSet/>
      <dgm:spPr/>
      <dgm:t>
        <a:bodyPr/>
        <a:lstStyle/>
        <a:p>
          <a:endParaRPr lang="sr-Latn-RS"/>
        </a:p>
      </dgm:t>
    </dgm:pt>
    <dgm:pt modelId="{23476A5D-3E06-4183-89C1-E6A9C44415B8}" type="sibTrans" cxnId="{02F26CB5-61EA-469F-8F24-491C44DC5F17}">
      <dgm:prSet/>
      <dgm:spPr/>
      <dgm:t>
        <a:bodyPr/>
        <a:lstStyle/>
        <a:p>
          <a:endParaRPr lang="sr-Latn-RS"/>
        </a:p>
      </dgm:t>
    </dgm:pt>
    <dgm:pt modelId="{F95A1F58-C193-4275-9CAB-B27E2DEE10A2}">
      <dgm:prSet phldrT="[Text]"/>
      <dgm:spPr/>
      <dgm:t>
        <a:bodyPr/>
        <a:lstStyle/>
        <a:p>
          <a:r>
            <a:rPr lang="sr-Cyrl-RS" dirty="0"/>
            <a:t>Угљени хидрати</a:t>
          </a:r>
          <a:endParaRPr lang="sr-Latn-RS" dirty="0"/>
        </a:p>
      </dgm:t>
    </dgm:pt>
    <dgm:pt modelId="{9163F789-66A8-4F9B-997F-C43524884CE5}" type="parTrans" cxnId="{4198DB3F-0FB6-4811-960B-F8961511C469}">
      <dgm:prSet/>
      <dgm:spPr/>
      <dgm:t>
        <a:bodyPr/>
        <a:lstStyle/>
        <a:p>
          <a:endParaRPr lang="sr-Latn-RS"/>
        </a:p>
      </dgm:t>
    </dgm:pt>
    <dgm:pt modelId="{8BBEC8D9-8172-4676-B8DC-4E87B6B0D5D9}" type="sibTrans" cxnId="{4198DB3F-0FB6-4811-960B-F8961511C469}">
      <dgm:prSet/>
      <dgm:spPr/>
      <dgm:t>
        <a:bodyPr/>
        <a:lstStyle/>
        <a:p>
          <a:endParaRPr lang="sr-Latn-RS"/>
        </a:p>
      </dgm:t>
    </dgm:pt>
    <dgm:pt modelId="{44DD5F26-2E1D-4427-AD7A-079A828B6973}">
      <dgm:prSet phldrT="[Text]" custScaleX="112858" custScaleY="126591"/>
      <dgm:spPr/>
    </dgm:pt>
    <dgm:pt modelId="{0AC7061A-06BF-4953-B6E7-B0CE9A9D3497}" type="parTrans" cxnId="{49F1E902-077C-4EB4-8FE7-EDBB85B1337A}">
      <dgm:prSet/>
      <dgm:spPr/>
      <dgm:t>
        <a:bodyPr/>
        <a:lstStyle/>
        <a:p>
          <a:endParaRPr lang="sr-Latn-RS"/>
        </a:p>
      </dgm:t>
    </dgm:pt>
    <dgm:pt modelId="{C20031E4-BC20-4C4B-98C9-FC5982FB2C64}" type="sibTrans" cxnId="{49F1E902-077C-4EB4-8FE7-EDBB85B1337A}">
      <dgm:prSet/>
      <dgm:spPr/>
      <dgm:t>
        <a:bodyPr/>
        <a:lstStyle/>
        <a:p>
          <a:endParaRPr lang="sr-Latn-RS"/>
        </a:p>
      </dgm:t>
    </dgm:pt>
    <dgm:pt modelId="{0EA8B0E8-BE70-4E7F-BBDE-C4CD15851CEE}">
      <dgm:prSet phldrT="[Text]"/>
      <dgm:spPr/>
      <dgm:t>
        <a:bodyPr/>
        <a:lstStyle/>
        <a:p>
          <a:r>
            <a:rPr lang="sr-Cyrl-RS" dirty="0"/>
            <a:t>Бојене материје</a:t>
          </a:r>
          <a:endParaRPr lang="sr-Latn-RS" dirty="0"/>
        </a:p>
      </dgm:t>
    </dgm:pt>
    <dgm:pt modelId="{16D0A58A-3E07-4D33-9578-096F2AC9FF11}" type="parTrans" cxnId="{B5EC1E03-D80D-4445-9652-9CC4CF4BCACC}">
      <dgm:prSet/>
      <dgm:spPr/>
      <dgm:t>
        <a:bodyPr/>
        <a:lstStyle/>
        <a:p>
          <a:endParaRPr lang="sr-Latn-RS"/>
        </a:p>
      </dgm:t>
    </dgm:pt>
    <dgm:pt modelId="{58842F4F-4460-4272-90F6-3F1EC9DFC325}" type="sibTrans" cxnId="{B5EC1E03-D80D-4445-9652-9CC4CF4BCACC}">
      <dgm:prSet/>
      <dgm:spPr/>
      <dgm:t>
        <a:bodyPr/>
        <a:lstStyle/>
        <a:p>
          <a:endParaRPr lang="sr-Latn-RS"/>
        </a:p>
      </dgm:t>
    </dgm:pt>
    <dgm:pt modelId="{0022F3CB-D271-4B0A-9C7E-74D43AC7C109}" type="pres">
      <dgm:prSet presAssocID="{843344DE-5CE5-4617-AE14-3841E41F2E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A95362D-677E-40E0-A198-5DE4E66B7E32}" type="pres">
      <dgm:prSet presAssocID="{46E34185-DCA6-4867-AC9C-0571EFBCE7DE}" presName="Parent" presStyleLbl="node0" presStyleIdx="0" presStyleCnt="1" custLinFactNeighborX="-821" custLinFactNeighborY="-494">
        <dgm:presLayoutVars>
          <dgm:chMax val="6"/>
          <dgm:chPref val="6"/>
        </dgm:presLayoutVars>
      </dgm:prSet>
      <dgm:spPr/>
    </dgm:pt>
    <dgm:pt modelId="{565D2CB0-EA2F-415A-8D2E-94BA8B2B7257}" type="pres">
      <dgm:prSet presAssocID="{B31024B8-98E8-45C8-960E-3D61F971060E}" presName="Accent1" presStyleCnt="0"/>
      <dgm:spPr/>
    </dgm:pt>
    <dgm:pt modelId="{9947585B-F55C-4F3C-AFFF-3D044CF57DFA}" type="pres">
      <dgm:prSet presAssocID="{B31024B8-98E8-45C8-960E-3D61F971060E}" presName="Accent" presStyleLbl="bgShp" presStyleIdx="0" presStyleCnt="6"/>
      <dgm:spPr/>
    </dgm:pt>
    <dgm:pt modelId="{0EA83A42-C335-4C56-B361-7E082B7F05CE}" type="pres">
      <dgm:prSet presAssocID="{B31024B8-98E8-45C8-960E-3D61F971060E}" presName="Child1" presStyleLbl="node1" presStyleIdx="0" presStyleCnt="6" custScaleX="124954" custScaleY="122332">
        <dgm:presLayoutVars>
          <dgm:chMax val="0"/>
          <dgm:chPref val="0"/>
          <dgm:bulletEnabled val="1"/>
        </dgm:presLayoutVars>
      </dgm:prSet>
      <dgm:spPr/>
    </dgm:pt>
    <dgm:pt modelId="{BC00BBCB-DB22-453D-B6B8-B6095A80EE9C}" type="pres">
      <dgm:prSet presAssocID="{4B1BF965-42CE-4EF0-AC1E-F0A8CB6A3600}" presName="Accent2" presStyleCnt="0"/>
      <dgm:spPr/>
    </dgm:pt>
    <dgm:pt modelId="{4D222677-926D-44B7-9583-78E7F2FADDF1}" type="pres">
      <dgm:prSet presAssocID="{4B1BF965-42CE-4EF0-AC1E-F0A8CB6A3600}" presName="Accent" presStyleLbl="bgShp" presStyleIdx="1" presStyleCnt="6"/>
      <dgm:spPr/>
    </dgm:pt>
    <dgm:pt modelId="{6258960F-AFEF-45D0-9BC6-C5D9072BC0D9}" type="pres">
      <dgm:prSet presAssocID="{4B1BF965-42CE-4EF0-AC1E-F0A8CB6A3600}" presName="Child2" presStyleLbl="node1" presStyleIdx="1" presStyleCnt="6" custScaleX="114355" custScaleY="114293">
        <dgm:presLayoutVars>
          <dgm:chMax val="0"/>
          <dgm:chPref val="0"/>
          <dgm:bulletEnabled val="1"/>
        </dgm:presLayoutVars>
      </dgm:prSet>
      <dgm:spPr/>
    </dgm:pt>
    <dgm:pt modelId="{049ABB5F-7172-498B-875D-25676BCA64BA}" type="pres">
      <dgm:prSet presAssocID="{51D02E5E-CF23-452A-8F08-79564FCB9122}" presName="Accent3" presStyleCnt="0"/>
      <dgm:spPr/>
    </dgm:pt>
    <dgm:pt modelId="{FA4C3289-C8CB-41D4-89B1-EF27EFA0CFAE}" type="pres">
      <dgm:prSet presAssocID="{51D02E5E-CF23-452A-8F08-79564FCB9122}" presName="Accent" presStyleLbl="bgShp" presStyleIdx="2" presStyleCnt="6"/>
      <dgm:spPr/>
    </dgm:pt>
    <dgm:pt modelId="{1B394D4D-5146-4DA8-8591-F4E171A04922}" type="pres">
      <dgm:prSet presAssocID="{51D02E5E-CF23-452A-8F08-79564FCB9122}" presName="Child3" presStyleLbl="node1" presStyleIdx="2" presStyleCnt="6" custScaleX="111915" custScaleY="121439">
        <dgm:presLayoutVars>
          <dgm:chMax val="0"/>
          <dgm:chPref val="0"/>
          <dgm:bulletEnabled val="1"/>
        </dgm:presLayoutVars>
      </dgm:prSet>
      <dgm:spPr/>
    </dgm:pt>
    <dgm:pt modelId="{6B9A8786-349D-42BE-808E-F0C34CED3ACD}" type="pres">
      <dgm:prSet presAssocID="{416C9F7A-2BD8-4D0B-A8B7-FE62BD02BE1E}" presName="Accent4" presStyleCnt="0"/>
      <dgm:spPr/>
    </dgm:pt>
    <dgm:pt modelId="{601F55BB-92D4-4217-B647-FE2A1785C099}" type="pres">
      <dgm:prSet presAssocID="{416C9F7A-2BD8-4D0B-A8B7-FE62BD02BE1E}" presName="Accent" presStyleLbl="bgShp" presStyleIdx="3" presStyleCnt="6"/>
      <dgm:spPr/>
    </dgm:pt>
    <dgm:pt modelId="{11747D72-741F-42A7-9693-095EAFC3400F}" type="pres">
      <dgm:prSet presAssocID="{416C9F7A-2BD8-4D0B-A8B7-FE62BD02BE1E}" presName="Child4" presStyleLbl="node1" presStyleIdx="3" presStyleCnt="6" custScaleX="118258" custScaleY="127322">
        <dgm:presLayoutVars>
          <dgm:chMax val="0"/>
          <dgm:chPref val="0"/>
          <dgm:bulletEnabled val="1"/>
        </dgm:presLayoutVars>
      </dgm:prSet>
      <dgm:spPr/>
    </dgm:pt>
    <dgm:pt modelId="{DB93862D-48B4-4066-A451-2D03D6D727D5}" type="pres">
      <dgm:prSet presAssocID="{F95A1F58-C193-4275-9CAB-B27E2DEE10A2}" presName="Accent5" presStyleCnt="0"/>
      <dgm:spPr/>
    </dgm:pt>
    <dgm:pt modelId="{A3B65AB0-EDDE-43CA-AAC2-1118D5EC3406}" type="pres">
      <dgm:prSet presAssocID="{F95A1F58-C193-4275-9CAB-B27E2DEE10A2}" presName="Accent" presStyleLbl="bgShp" presStyleIdx="4" presStyleCnt="6"/>
      <dgm:spPr/>
    </dgm:pt>
    <dgm:pt modelId="{9EF78A23-2CDD-4559-AB95-DA77825B8D87}" type="pres">
      <dgm:prSet presAssocID="{F95A1F58-C193-4275-9CAB-B27E2DEE10A2}" presName="Child5" presStyleLbl="node1" presStyleIdx="4" presStyleCnt="6" custScaleX="112858" custScaleY="126591">
        <dgm:presLayoutVars>
          <dgm:chMax val="0"/>
          <dgm:chPref val="0"/>
          <dgm:bulletEnabled val="1"/>
        </dgm:presLayoutVars>
      </dgm:prSet>
      <dgm:spPr/>
    </dgm:pt>
    <dgm:pt modelId="{BF09E9B3-1414-472F-AED3-B4F0D35CF7B3}" type="pres">
      <dgm:prSet presAssocID="{0EA8B0E8-BE70-4E7F-BBDE-C4CD15851CEE}" presName="Accent6" presStyleCnt="0"/>
      <dgm:spPr/>
    </dgm:pt>
    <dgm:pt modelId="{F84C5DD5-10C5-4B9B-8BA7-1D336376F722}" type="pres">
      <dgm:prSet presAssocID="{0EA8B0E8-BE70-4E7F-BBDE-C4CD15851CEE}" presName="Accent" presStyleLbl="bgShp" presStyleIdx="5" presStyleCnt="6"/>
      <dgm:spPr/>
    </dgm:pt>
    <dgm:pt modelId="{DDA15195-562B-4D9E-8B71-09D6839DB55C}" type="pres">
      <dgm:prSet presAssocID="{0EA8B0E8-BE70-4E7F-BBDE-C4CD15851CEE}" presName="Child6" presStyleLbl="node1" presStyleIdx="5" presStyleCnt="6" custScaleX="111258" custScaleY="114018">
        <dgm:presLayoutVars>
          <dgm:chMax val="0"/>
          <dgm:chPref val="0"/>
          <dgm:bulletEnabled val="1"/>
        </dgm:presLayoutVars>
      </dgm:prSet>
      <dgm:spPr/>
    </dgm:pt>
  </dgm:ptLst>
  <dgm:cxnLst>
    <dgm:cxn modelId="{CF502801-5A35-495E-9B5B-6D8C88DB04C1}" type="presOf" srcId="{51D02E5E-CF23-452A-8F08-79564FCB9122}" destId="{1B394D4D-5146-4DA8-8591-F4E171A04922}" srcOrd="0" destOrd="0" presId="urn:microsoft.com/office/officeart/2011/layout/HexagonRadial"/>
    <dgm:cxn modelId="{49F1E902-077C-4EB4-8FE7-EDBB85B1337A}" srcId="{843344DE-5CE5-4617-AE14-3841E41F2ED9}" destId="{44DD5F26-2E1D-4427-AD7A-079A828B6973}" srcOrd="1" destOrd="0" parTransId="{0AC7061A-06BF-4953-B6E7-B0CE9A9D3497}" sibTransId="{C20031E4-BC20-4C4B-98C9-FC5982FB2C64}"/>
    <dgm:cxn modelId="{B5EC1E03-D80D-4445-9652-9CC4CF4BCACC}" srcId="{46E34185-DCA6-4867-AC9C-0571EFBCE7DE}" destId="{0EA8B0E8-BE70-4E7F-BBDE-C4CD15851CEE}" srcOrd="5" destOrd="0" parTransId="{16D0A58A-3E07-4D33-9578-096F2AC9FF11}" sibTransId="{58842F4F-4460-4272-90F6-3F1EC9DFC325}"/>
    <dgm:cxn modelId="{CED9E90F-0B1B-4AAB-B2E0-C600A7E78B70}" type="presOf" srcId="{0EA8B0E8-BE70-4E7F-BBDE-C4CD15851CEE}" destId="{DDA15195-562B-4D9E-8B71-09D6839DB55C}" srcOrd="0" destOrd="0" presId="urn:microsoft.com/office/officeart/2011/layout/HexagonRadial"/>
    <dgm:cxn modelId="{15BED817-4F3C-4108-B471-D0C9E665480D}" srcId="{46E34185-DCA6-4867-AC9C-0571EFBCE7DE}" destId="{4B1BF965-42CE-4EF0-AC1E-F0A8CB6A3600}" srcOrd="1" destOrd="0" parTransId="{6B49B74C-8682-4B34-A35A-4DACB82CC6DC}" sibTransId="{6FB39F1D-82BB-49F5-A45C-8F33D695B721}"/>
    <dgm:cxn modelId="{0984D01E-9AB1-48F5-8EF8-09733296C6FD}" srcId="{46E34185-DCA6-4867-AC9C-0571EFBCE7DE}" destId="{51D02E5E-CF23-452A-8F08-79564FCB9122}" srcOrd="2" destOrd="0" parTransId="{0279618D-F6D3-424B-BB75-9D1F3B1D724F}" sibTransId="{86B2C033-AF73-4D38-96F2-81A00E23564D}"/>
    <dgm:cxn modelId="{9BC3882B-C883-4150-991A-D690CD9C9777}" type="presOf" srcId="{46E34185-DCA6-4867-AC9C-0571EFBCE7DE}" destId="{0A95362D-677E-40E0-A198-5DE4E66B7E32}" srcOrd="0" destOrd="0" presId="urn:microsoft.com/office/officeart/2011/layout/HexagonRadial"/>
    <dgm:cxn modelId="{2707923A-14BF-47A3-85AF-DC1C3D6C2D0C}" srcId="{843344DE-5CE5-4617-AE14-3841E41F2ED9}" destId="{46E34185-DCA6-4867-AC9C-0571EFBCE7DE}" srcOrd="0" destOrd="0" parTransId="{F0C87D1A-6088-4794-8BD8-69F564243B90}" sibTransId="{F553952F-C885-49F0-99B4-8AA86B1965AB}"/>
    <dgm:cxn modelId="{4198DB3F-0FB6-4811-960B-F8961511C469}" srcId="{46E34185-DCA6-4867-AC9C-0571EFBCE7DE}" destId="{F95A1F58-C193-4275-9CAB-B27E2DEE10A2}" srcOrd="4" destOrd="0" parTransId="{9163F789-66A8-4F9B-997F-C43524884CE5}" sibTransId="{8BBEC8D9-8172-4676-B8DC-4E87B6B0D5D9}"/>
    <dgm:cxn modelId="{DEC23849-B016-4340-A52D-4AE89D638A6B}" type="presOf" srcId="{4B1BF965-42CE-4EF0-AC1E-F0A8CB6A3600}" destId="{6258960F-AFEF-45D0-9BC6-C5D9072BC0D9}" srcOrd="0" destOrd="0" presId="urn:microsoft.com/office/officeart/2011/layout/HexagonRadial"/>
    <dgm:cxn modelId="{7114327F-9B1D-4E0C-A885-4F91B386F975}" type="presOf" srcId="{B31024B8-98E8-45C8-960E-3D61F971060E}" destId="{0EA83A42-C335-4C56-B361-7E082B7F05CE}" srcOrd="0" destOrd="0" presId="urn:microsoft.com/office/officeart/2011/layout/HexagonRadial"/>
    <dgm:cxn modelId="{4196C7A2-DD76-4429-8F70-8BD04619273F}" srcId="{46E34185-DCA6-4867-AC9C-0571EFBCE7DE}" destId="{B31024B8-98E8-45C8-960E-3D61F971060E}" srcOrd="0" destOrd="0" parTransId="{D534E155-C38E-4C79-AB5E-54ED319A2337}" sibTransId="{86DA5910-EF24-48AC-9023-D38629F29C7C}"/>
    <dgm:cxn modelId="{02F26CB5-61EA-469F-8F24-491C44DC5F17}" srcId="{46E34185-DCA6-4867-AC9C-0571EFBCE7DE}" destId="{416C9F7A-2BD8-4D0B-A8B7-FE62BD02BE1E}" srcOrd="3" destOrd="0" parTransId="{F5889421-34F7-4154-BF0D-E2E9E2C28996}" sibTransId="{23476A5D-3E06-4183-89C1-E6A9C44415B8}"/>
    <dgm:cxn modelId="{D4F0ADC2-E24B-4B9A-87F7-113D5A4A7775}" type="presOf" srcId="{416C9F7A-2BD8-4D0B-A8B7-FE62BD02BE1E}" destId="{11747D72-741F-42A7-9693-095EAFC3400F}" srcOrd="0" destOrd="0" presId="urn:microsoft.com/office/officeart/2011/layout/HexagonRadial"/>
    <dgm:cxn modelId="{089BACE1-8E40-4FFA-A165-B875C65B3372}" type="presOf" srcId="{F95A1F58-C193-4275-9CAB-B27E2DEE10A2}" destId="{9EF78A23-2CDD-4559-AB95-DA77825B8D87}" srcOrd="0" destOrd="0" presId="urn:microsoft.com/office/officeart/2011/layout/HexagonRadial"/>
    <dgm:cxn modelId="{44FE52EA-CFAF-41B6-BF9E-6F0081B734C1}" type="presOf" srcId="{843344DE-5CE5-4617-AE14-3841E41F2ED9}" destId="{0022F3CB-D271-4B0A-9C7E-74D43AC7C109}" srcOrd="0" destOrd="0" presId="urn:microsoft.com/office/officeart/2011/layout/HexagonRadial"/>
    <dgm:cxn modelId="{429409AF-E9BA-418F-A25D-D400BE0CD511}" type="presParOf" srcId="{0022F3CB-D271-4B0A-9C7E-74D43AC7C109}" destId="{0A95362D-677E-40E0-A198-5DE4E66B7E32}" srcOrd="0" destOrd="0" presId="urn:microsoft.com/office/officeart/2011/layout/HexagonRadial"/>
    <dgm:cxn modelId="{FAB12E72-AA7C-42C8-9DB0-15DF9BDA53BE}" type="presParOf" srcId="{0022F3CB-D271-4B0A-9C7E-74D43AC7C109}" destId="{565D2CB0-EA2F-415A-8D2E-94BA8B2B7257}" srcOrd="1" destOrd="0" presId="urn:microsoft.com/office/officeart/2011/layout/HexagonRadial"/>
    <dgm:cxn modelId="{6AF60ABD-79ED-459B-924C-AAB985FF9CDA}" type="presParOf" srcId="{565D2CB0-EA2F-415A-8D2E-94BA8B2B7257}" destId="{9947585B-F55C-4F3C-AFFF-3D044CF57DFA}" srcOrd="0" destOrd="0" presId="urn:microsoft.com/office/officeart/2011/layout/HexagonRadial"/>
    <dgm:cxn modelId="{58539AAB-4FC6-46DB-A4AA-040A87C581B3}" type="presParOf" srcId="{0022F3CB-D271-4B0A-9C7E-74D43AC7C109}" destId="{0EA83A42-C335-4C56-B361-7E082B7F05CE}" srcOrd="2" destOrd="0" presId="urn:microsoft.com/office/officeart/2011/layout/HexagonRadial"/>
    <dgm:cxn modelId="{E73A37C8-7088-4244-A616-F51B0B58A34E}" type="presParOf" srcId="{0022F3CB-D271-4B0A-9C7E-74D43AC7C109}" destId="{BC00BBCB-DB22-453D-B6B8-B6095A80EE9C}" srcOrd="3" destOrd="0" presId="urn:microsoft.com/office/officeart/2011/layout/HexagonRadial"/>
    <dgm:cxn modelId="{5C486E2C-76C8-4E32-A7A2-ED77C36B2470}" type="presParOf" srcId="{BC00BBCB-DB22-453D-B6B8-B6095A80EE9C}" destId="{4D222677-926D-44B7-9583-78E7F2FADDF1}" srcOrd="0" destOrd="0" presId="urn:microsoft.com/office/officeart/2011/layout/HexagonRadial"/>
    <dgm:cxn modelId="{E4D1819D-C09E-4EC0-9C6E-20591EB27448}" type="presParOf" srcId="{0022F3CB-D271-4B0A-9C7E-74D43AC7C109}" destId="{6258960F-AFEF-45D0-9BC6-C5D9072BC0D9}" srcOrd="4" destOrd="0" presId="urn:microsoft.com/office/officeart/2011/layout/HexagonRadial"/>
    <dgm:cxn modelId="{F8F3F8F1-BB13-461D-8DDC-4E5354E72AEB}" type="presParOf" srcId="{0022F3CB-D271-4B0A-9C7E-74D43AC7C109}" destId="{049ABB5F-7172-498B-875D-25676BCA64BA}" srcOrd="5" destOrd="0" presId="urn:microsoft.com/office/officeart/2011/layout/HexagonRadial"/>
    <dgm:cxn modelId="{316DABE7-3D69-4A68-A584-9BB829022471}" type="presParOf" srcId="{049ABB5F-7172-498B-875D-25676BCA64BA}" destId="{FA4C3289-C8CB-41D4-89B1-EF27EFA0CFAE}" srcOrd="0" destOrd="0" presId="urn:microsoft.com/office/officeart/2011/layout/HexagonRadial"/>
    <dgm:cxn modelId="{277881BA-9647-432A-88E6-BA63CE2A9D84}" type="presParOf" srcId="{0022F3CB-D271-4B0A-9C7E-74D43AC7C109}" destId="{1B394D4D-5146-4DA8-8591-F4E171A04922}" srcOrd="6" destOrd="0" presId="urn:microsoft.com/office/officeart/2011/layout/HexagonRadial"/>
    <dgm:cxn modelId="{55C430A4-D9F7-4693-8515-0433BC1CE058}" type="presParOf" srcId="{0022F3CB-D271-4B0A-9C7E-74D43AC7C109}" destId="{6B9A8786-349D-42BE-808E-F0C34CED3ACD}" srcOrd="7" destOrd="0" presId="urn:microsoft.com/office/officeart/2011/layout/HexagonRadial"/>
    <dgm:cxn modelId="{3B30572D-C337-4F8F-A239-1C8AA98C2D39}" type="presParOf" srcId="{6B9A8786-349D-42BE-808E-F0C34CED3ACD}" destId="{601F55BB-92D4-4217-B647-FE2A1785C099}" srcOrd="0" destOrd="0" presId="urn:microsoft.com/office/officeart/2011/layout/HexagonRadial"/>
    <dgm:cxn modelId="{00E47AEA-42C1-44A2-877E-F60A1C6A4DB4}" type="presParOf" srcId="{0022F3CB-D271-4B0A-9C7E-74D43AC7C109}" destId="{11747D72-741F-42A7-9693-095EAFC3400F}" srcOrd="8" destOrd="0" presId="urn:microsoft.com/office/officeart/2011/layout/HexagonRadial"/>
    <dgm:cxn modelId="{28556484-91A6-4D19-87B8-063AF521EE32}" type="presParOf" srcId="{0022F3CB-D271-4B0A-9C7E-74D43AC7C109}" destId="{DB93862D-48B4-4066-A451-2D03D6D727D5}" srcOrd="9" destOrd="0" presId="urn:microsoft.com/office/officeart/2011/layout/HexagonRadial"/>
    <dgm:cxn modelId="{9588EA7F-9FD0-4814-AC1E-682BB41F331F}" type="presParOf" srcId="{DB93862D-48B4-4066-A451-2D03D6D727D5}" destId="{A3B65AB0-EDDE-43CA-AAC2-1118D5EC3406}" srcOrd="0" destOrd="0" presId="urn:microsoft.com/office/officeart/2011/layout/HexagonRadial"/>
    <dgm:cxn modelId="{8DB12F2F-5069-419A-AAFC-95B1B72D31BC}" type="presParOf" srcId="{0022F3CB-D271-4B0A-9C7E-74D43AC7C109}" destId="{9EF78A23-2CDD-4559-AB95-DA77825B8D87}" srcOrd="10" destOrd="0" presId="urn:microsoft.com/office/officeart/2011/layout/HexagonRadial"/>
    <dgm:cxn modelId="{6A06A7B9-E8C4-49D3-9440-73B02E82E5DA}" type="presParOf" srcId="{0022F3CB-D271-4B0A-9C7E-74D43AC7C109}" destId="{BF09E9B3-1414-472F-AED3-B4F0D35CF7B3}" srcOrd="11" destOrd="0" presId="urn:microsoft.com/office/officeart/2011/layout/HexagonRadial"/>
    <dgm:cxn modelId="{B1530157-1C5B-492A-88CE-8F56BBE60150}" type="presParOf" srcId="{BF09E9B3-1414-472F-AED3-B4F0D35CF7B3}" destId="{F84C5DD5-10C5-4B9B-8BA7-1D336376F722}" srcOrd="0" destOrd="0" presId="urn:microsoft.com/office/officeart/2011/layout/HexagonRadial"/>
    <dgm:cxn modelId="{BB790173-619D-4168-AF6B-915A944F35FE}" type="presParOf" srcId="{0022F3CB-D271-4B0A-9C7E-74D43AC7C109}" destId="{DDA15195-562B-4D9E-8B71-09D6839DB5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5362D-677E-40E0-A198-5DE4E66B7E32}">
      <dsp:nvSpPr>
        <dsp:cNvPr id="0" name=""/>
        <dsp:cNvSpPr/>
      </dsp:nvSpPr>
      <dsp:spPr>
        <a:xfrm>
          <a:off x="4305859" y="1595369"/>
          <a:ext cx="2062166" cy="17838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Витамини</a:t>
          </a:r>
          <a:endParaRPr lang="sr-Latn-RS" sz="1700" kern="1200" dirty="0"/>
        </a:p>
      </dsp:txBody>
      <dsp:txXfrm>
        <a:off x="4647589" y="1890979"/>
        <a:ext cx="1378706" cy="1192637"/>
      </dsp:txXfrm>
    </dsp:sp>
    <dsp:sp modelId="{4D222677-926D-44B7-9583-78E7F2FADDF1}">
      <dsp:nvSpPr>
        <dsp:cNvPr id="0" name=""/>
        <dsp:cNvSpPr/>
      </dsp:nvSpPr>
      <dsp:spPr>
        <a:xfrm>
          <a:off x="5614101" y="750726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83A42-C335-4C56-B361-7E082B7F05CE}">
      <dsp:nvSpPr>
        <dsp:cNvPr id="0" name=""/>
        <dsp:cNvSpPr/>
      </dsp:nvSpPr>
      <dsp:spPr>
        <a:xfrm>
          <a:off x="4301892" y="-181483"/>
          <a:ext cx="2111635" cy="17884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Минерали</a:t>
          </a:r>
          <a:endParaRPr lang="sr-Latn-RS" sz="2000" kern="1200" dirty="0"/>
        </a:p>
      </dsp:txBody>
      <dsp:txXfrm>
        <a:off x="4648184" y="111814"/>
        <a:ext cx="1419051" cy="1201885"/>
      </dsp:txXfrm>
    </dsp:sp>
    <dsp:sp modelId="{FA4C3289-C8CB-41D4-89B1-EF27EFA0CFAE}">
      <dsp:nvSpPr>
        <dsp:cNvPr id="0" name=""/>
        <dsp:cNvSpPr/>
      </dsp:nvSpPr>
      <dsp:spPr>
        <a:xfrm>
          <a:off x="6522145" y="2004003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8960F-AFEF-45D0-9BC6-C5D9072BC0D9}">
      <dsp:nvSpPr>
        <dsp:cNvPr id="0" name=""/>
        <dsp:cNvSpPr/>
      </dsp:nvSpPr>
      <dsp:spPr>
        <a:xfrm>
          <a:off x="5941312" y="776501"/>
          <a:ext cx="1932520" cy="16709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kern="1200" dirty="0"/>
            <a:t>Органске киселине</a:t>
          </a:r>
          <a:endParaRPr lang="sr-Latn-RS" sz="1800" kern="1200" dirty="0"/>
        </a:p>
      </dsp:txBody>
      <dsp:txXfrm>
        <a:off x="6261485" y="1053338"/>
        <a:ext cx="1292174" cy="1117276"/>
      </dsp:txXfrm>
    </dsp:sp>
    <dsp:sp modelId="{601F55BB-92D4-4217-B647-FE2A1785C099}">
      <dsp:nvSpPr>
        <dsp:cNvPr id="0" name=""/>
        <dsp:cNvSpPr/>
      </dsp:nvSpPr>
      <dsp:spPr>
        <a:xfrm>
          <a:off x="5891359" y="3418716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94D4D-5146-4DA8-8591-F4E171A04922}">
      <dsp:nvSpPr>
        <dsp:cNvPr id="0" name=""/>
        <dsp:cNvSpPr/>
      </dsp:nvSpPr>
      <dsp:spPr>
        <a:xfrm>
          <a:off x="5961929" y="2492028"/>
          <a:ext cx="1891285" cy="177542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Масти</a:t>
          </a:r>
          <a:endParaRPr lang="sr-Latn-RS" sz="2000" kern="1200" dirty="0"/>
        </a:p>
      </dsp:txBody>
      <dsp:txXfrm>
        <a:off x="6294352" y="2804086"/>
        <a:ext cx="1226439" cy="1151308"/>
      </dsp:txXfrm>
    </dsp:sp>
    <dsp:sp modelId="{A3B65AB0-EDDE-43CA-AAC2-1118D5EC3406}">
      <dsp:nvSpPr>
        <dsp:cNvPr id="0" name=""/>
        <dsp:cNvSpPr/>
      </dsp:nvSpPr>
      <dsp:spPr>
        <a:xfrm>
          <a:off x="4326626" y="3565569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47D72-741F-42A7-9693-095EAFC3400F}">
      <dsp:nvSpPr>
        <dsp:cNvPr id="0" name=""/>
        <dsp:cNvSpPr/>
      </dsp:nvSpPr>
      <dsp:spPr>
        <a:xfrm>
          <a:off x="4358471" y="3349251"/>
          <a:ext cx="1998478" cy="1861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Беланчевине</a:t>
          </a:r>
          <a:endParaRPr lang="sr-Latn-RS" sz="1700" kern="1200" dirty="0"/>
        </a:p>
      </dsp:txBody>
      <dsp:txXfrm>
        <a:off x="4707646" y="3674482"/>
        <a:ext cx="1300128" cy="1210970"/>
      </dsp:txXfrm>
    </dsp:sp>
    <dsp:sp modelId="{F84C5DD5-10C5-4B9B-8BA7-1D336376F722}">
      <dsp:nvSpPr>
        <dsp:cNvPr id="0" name=""/>
        <dsp:cNvSpPr/>
      </dsp:nvSpPr>
      <dsp:spPr>
        <a:xfrm>
          <a:off x="3403712" y="2312795"/>
          <a:ext cx="778049" cy="67039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78A23-2CDD-4559-AB95-DA77825B8D87}">
      <dsp:nvSpPr>
        <dsp:cNvPr id="0" name=""/>
        <dsp:cNvSpPr/>
      </dsp:nvSpPr>
      <dsp:spPr>
        <a:xfrm>
          <a:off x="2847041" y="2455373"/>
          <a:ext cx="1907221" cy="1850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Угљени хидрати</a:t>
          </a:r>
          <a:endParaRPr lang="sr-Latn-RS" sz="1700" kern="1200" dirty="0"/>
        </a:p>
      </dsp:txBody>
      <dsp:txXfrm>
        <a:off x="3190887" y="2789038"/>
        <a:ext cx="1219529" cy="1183415"/>
      </dsp:txXfrm>
    </dsp:sp>
    <dsp:sp modelId="{DDA15195-562B-4D9E-8B71-09D6839DB55C}">
      <dsp:nvSpPr>
        <dsp:cNvPr id="0" name=""/>
        <dsp:cNvSpPr/>
      </dsp:nvSpPr>
      <dsp:spPr>
        <a:xfrm>
          <a:off x="2860560" y="776500"/>
          <a:ext cx="1880182" cy="16669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/>
            <a:t>Бојене материје</a:t>
          </a:r>
          <a:endParaRPr lang="sr-Latn-RS" sz="1700" kern="1200" dirty="0"/>
        </a:p>
      </dsp:txBody>
      <dsp:txXfrm>
        <a:off x="3177022" y="1057068"/>
        <a:ext cx="1247258" cy="110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2838-4BC2-AD74-1593-C7E37DE36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7DB4E-7DCE-AD72-B6B1-B3AE98642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C6589-C1F6-6ED0-0D28-029C9F99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9D9E-3D08-F2CB-35A5-0BA7069B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56E6-32DF-96A6-6A42-65D7618A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09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D16B-533F-A9B2-C954-9F1B2619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18D23-86EC-1D8A-9A95-CFC74E06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8D00A-1E0A-033A-EB68-8B5A252E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4EEB-ACD4-FC34-9340-FC53A595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B9C7-F043-82D8-06A8-10D31F87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837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1DBAE-C18E-D0CB-1BCE-0B47CE6B3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F9382-21D0-D490-8BBF-45ECF22E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33A4-4AC7-0B0D-900A-BA302769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C091-05D5-1D88-8228-305C6663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14B26-DE6A-761A-A43D-2CD0F92B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880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E433-8956-4393-6F75-C63B06A8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F7A6-5920-ACB4-F39F-31BCB7E6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AC69F-0E1D-6BCE-70A4-062D73B5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539B-F9EF-BBD2-5BBD-3E94D800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F4AD0-3332-94FF-E830-36E3AEE7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27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B227-03D1-BA58-74B4-EDF0FCE5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5CE6D-AB6D-7199-DED1-BC6371AD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5DAA0-E3CB-BA6F-B6CC-6D4DA25E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8237-E8B8-3809-46A6-A00C563A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302B-0014-1E44-72C3-0EAA3206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392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CB6B-DD73-A6C1-875F-2D00BE7B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8E02-2709-F29F-E11F-7A3F3140E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83ECD-B2CF-9D56-28FE-E8B07144A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1C9AC-0171-2C9C-8557-2D29631A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229C8-43BC-6955-7B59-5E3B21CA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B4F4E-2820-1648-39C9-307E4B3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68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7C69-EDC0-4D92-47BB-F81E1532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210C1-34C9-AADE-508F-D3BBA50E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DE3B-0087-2EAE-AC18-CB0F9C409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40B03-5DFE-20E7-DCB1-B0D9DEEDF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046C0-1BF7-3407-7336-3C06814CB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0CAF2-89F8-6893-F3D6-8035E3F7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BB35A-A633-E1A2-386A-60957C8F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1775D-F6B5-E554-445D-ACEC0B1D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3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26DC-4E6A-DB98-BA43-AB3ADEA0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CCAF9-BEFD-BBAA-D3E6-4158F8CA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95777-C34B-7951-C949-50CB3A9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F5AA8-7C70-2930-29A1-83DDC895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64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FB62A-87C9-ABA4-49D4-D5DA79DF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8951D-816D-0B54-A89F-828D3C7B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D8753-64EF-B833-EA70-4BD17E22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801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5D2C-476D-B67F-68E5-929D199D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2AB7-F477-678F-54C7-D3EB07FC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F0EB8-013A-5326-407D-0096189BA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6F7EC-362C-0F76-6348-7D3F5FDF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00387-9B4A-50D4-9C38-2C03EC67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4E58B-89B1-0FA7-98CE-0854E0DE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947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C4F8-3BEC-3FD9-DE42-97FCE26B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743B2-10D3-9937-5A37-F7F41FB77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88FF1-14A0-6CE1-7887-58BBBA7E2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97ED5-E321-F5A2-1344-76ECB4BF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0ADFC-21EA-5432-0307-E7C2C406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69FCC-218E-D9AE-BF32-D2B1A870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429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2E97D-C0FB-4CE3-D64D-7779951E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F83A4-A483-AB98-8964-53D5938CE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3F9F-DD36-B334-BF2E-998994B4B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7FE3-8F90-468C-AC86-E91C847FF9F5}" type="datetimeFigureOut">
              <a:rPr lang="sr-Latn-RS" smtClean="0"/>
              <a:t>24.10.2023.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753B-2C49-521D-8A43-131235430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29A3-7FBF-1F38-776C-4B8E0154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B242-0C7B-4728-B0BB-F3F96F9CDDF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279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Зелено поврће: врсте, имена, фотографије и описи. Предности зеленог поврћа  у исхрани">
            <a:extLst>
              <a:ext uri="{FF2B5EF4-FFF2-40B4-BE49-F238E27FC236}">
                <a16:creationId xmlns:a16="http://schemas.microsoft.com/office/drawing/2014/main" id="{29DB85B4-26EA-FB4F-23D8-98C43D50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" y="0"/>
            <a:ext cx="71521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43EC9D5-9FC4-8BB8-6000-4FC42D1A4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2852" y="3602038"/>
            <a:ext cx="4660490" cy="1655762"/>
          </a:xfrm>
        </p:spPr>
        <p:txBody>
          <a:bodyPr>
            <a:normAutofit/>
          </a:bodyPr>
          <a:lstStyle/>
          <a:p>
            <a:r>
              <a:rPr lang="sr-Cyrl-RS" sz="4800" b="1" dirty="0">
                <a:solidFill>
                  <a:srgbClr val="00B050"/>
                </a:solidFill>
              </a:rPr>
              <a:t>ПОВРЋЕ</a:t>
            </a:r>
            <a:endParaRPr lang="sr-Latn-R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1427E-1EF2-2A97-6AE3-75B2C1D7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6664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14B386-DDBF-940A-FEC2-B63866D9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0" y="74408"/>
            <a:ext cx="8264365" cy="624348"/>
          </a:xfrm>
        </p:spPr>
        <p:txBody>
          <a:bodyPr>
            <a:normAutofit/>
          </a:bodyPr>
          <a:lstStyle/>
          <a:p>
            <a:r>
              <a:rPr lang="sr-Cyrl-RS" sz="3200" b="1" i="1" u="none" strike="noStrike" baseline="0" dirty="0">
                <a:latin typeface="MinionPro-It"/>
              </a:rPr>
              <a:t>Приликом термичке обраде</a:t>
            </a:r>
            <a:endParaRPr lang="sr-Latn-R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8FCC-F565-2CBB-54F1-40559924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052" y="816077"/>
            <a:ext cx="10461924" cy="5676798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latin typeface="MinionPro-Regular"/>
              </a:rPr>
              <a:t>К</a:t>
            </a:r>
            <a:r>
              <a:rPr lang="sr-Cyrl-RS" sz="3200" b="0" i="0" u="none" strike="noStrike" baseline="0" dirty="0">
                <a:latin typeface="MinionPro-Regular"/>
              </a:rPr>
              <a:t>увањем, витамин </a:t>
            </a:r>
            <a:r>
              <a:rPr lang="ru-RU" sz="3200" b="0" i="0" u="none" strike="noStrike" baseline="0" dirty="0">
                <a:latin typeface="MinionPro-Regular"/>
              </a:rPr>
              <a:t>А и витамини комплекса Б не губе се толико као други витамини. </a:t>
            </a:r>
            <a:endParaRPr lang="ru-RU" sz="3200" dirty="0">
              <a:latin typeface="MinionPro-Regular"/>
            </a:endParaRPr>
          </a:p>
          <a:p>
            <a:pPr algn="l"/>
            <a:r>
              <a:rPr lang="ru-RU" sz="3200" dirty="0">
                <a:latin typeface="MinionPro-Regular"/>
              </a:rPr>
              <a:t>В</a:t>
            </a:r>
            <a:r>
              <a:rPr lang="ru-RU" sz="3200" b="0" i="0" u="none" strike="noStrike" baseline="0" dirty="0">
                <a:latin typeface="MinionPro-Regular"/>
              </a:rPr>
              <a:t>итамин Ц  пропада већ на температури од 40</a:t>
            </a:r>
            <a:r>
              <a:rPr lang="sr-Latn-CS" altLang="en-US" sz="3200" dirty="0"/>
              <a:t>C</a:t>
            </a:r>
            <a:r>
              <a:rPr lang="ru-RU" sz="3200" b="0" i="0" u="none" strike="noStrike" baseline="0" dirty="0">
                <a:latin typeface="MinionPro-Regular"/>
              </a:rPr>
              <a:t>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Да би се смањио губитак витамина, поврће се ставља у </a:t>
            </a:r>
            <a:r>
              <a:rPr lang="ru-RU" sz="3200" b="1" i="0" u="none" strike="noStrike" baseline="0" dirty="0">
                <a:latin typeface="MinionPro-Regular"/>
              </a:rPr>
              <a:t>врелу воду </a:t>
            </a:r>
            <a:r>
              <a:rPr lang="ru-RU" sz="3200" b="0" i="0" u="none" strike="noStrike" baseline="0" dirty="0">
                <a:latin typeface="MinionPro-Regular"/>
              </a:rPr>
              <a:t>или у јело, јер је приликом загревања воде кисеоник одстрањен, а он, у ствари, разара витамине.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Висока</a:t>
            </a:r>
            <a:r>
              <a:rPr lang="ru-RU" sz="3200" dirty="0">
                <a:latin typeface="MinionPro-Regular"/>
              </a:rPr>
              <a:t> </a:t>
            </a:r>
            <a:r>
              <a:rPr lang="ru-RU" sz="3200" b="0" i="0" u="none" strike="noStrike" baseline="0" dirty="0">
                <a:latin typeface="MinionPro-Regular"/>
              </a:rPr>
              <a:t>температура прекида оксидацију и активност ензима.</a:t>
            </a:r>
          </a:p>
          <a:p>
            <a:pPr algn="l"/>
            <a:r>
              <a:rPr lang="ru-RU" sz="3200" b="0" i="1" u="none" strike="noStrike" baseline="0" dirty="0">
                <a:latin typeface="MinionPro-It"/>
              </a:rPr>
              <a:t>Припремљено поврће </a:t>
            </a:r>
            <a:r>
              <a:rPr lang="ru-RU" sz="3200" b="0" i="0" u="none" strike="noStrike" baseline="0" dirty="0">
                <a:latin typeface="MinionPro-Regular"/>
              </a:rPr>
              <a:t>се ставља у врелу воду у деловима, како не би дошло до заустављања кључања</a:t>
            </a:r>
            <a:r>
              <a:rPr lang="ru-RU" b="0" i="0" u="none" strike="noStrike" baseline="0" dirty="0">
                <a:latin typeface="MinionPro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80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311A-A9AC-135A-A433-490FF425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BA775-0E88-FCD8-BC78-F3343CBE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66645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D42A-372B-BC7E-8124-50420F5F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460" y="1825625"/>
            <a:ext cx="9506339" cy="4351338"/>
          </a:xfrm>
        </p:spPr>
        <p:txBody>
          <a:bodyPr>
            <a:normAutofit/>
          </a:bodyPr>
          <a:lstStyle/>
          <a:p>
            <a:pPr algn="l"/>
            <a:r>
              <a:rPr lang="ru-RU" sz="3200" b="0" i="1" u="none" strike="noStrike" baseline="0" dirty="0">
                <a:latin typeface="MinionPro-It"/>
              </a:rPr>
              <a:t>Поврће не сме </a:t>
            </a:r>
            <a:r>
              <a:rPr lang="ru-RU" sz="3200" b="0" i="0" u="none" strike="noStrike" baseline="0" dirty="0">
                <a:latin typeface="MinionPro-Regular"/>
              </a:rPr>
              <a:t>да ври јако, ни да се кува дуже од потребног времена.</a:t>
            </a:r>
          </a:p>
          <a:p>
            <a:pPr algn="l"/>
            <a:r>
              <a:rPr lang="ru-RU" sz="3200" b="0" i="1" u="none" strike="noStrike" baseline="0" dirty="0">
                <a:latin typeface="MinionPro-It"/>
              </a:rPr>
              <a:t>Поврће се кува у сланој </a:t>
            </a:r>
            <a:r>
              <a:rPr lang="ru-RU" sz="3200" b="0" i="0" u="none" strike="noStrike" baseline="0" dirty="0">
                <a:latin typeface="MinionPro-Regular"/>
              </a:rPr>
              <a:t>води</a:t>
            </a:r>
          </a:p>
          <a:p>
            <a:pPr algn="l"/>
            <a:r>
              <a:rPr lang="ru-RU" sz="3200" b="0" i="1" u="none" strike="noStrike" baseline="0" dirty="0">
                <a:solidFill>
                  <a:srgbClr val="FF0000"/>
                </a:solidFill>
                <a:latin typeface="MinionPro-It"/>
              </a:rPr>
              <a:t>Витамини се боље чувају </a:t>
            </a:r>
            <a:r>
              <a:rPr lang="ru-RU" sz="3200" b="0" i="0" u="none" strike="noStrike" baseline="0" dirty="0">
                <a:solidFill>
                  <a:srgbClr val="FF0000"/>
                </a:solidFill>
                <a:latin typeface="MinionPro-Regular"/>
              </a:rPr>
              <a:t>када се поврће кува на пари.</a:t>
            </a:r>
          </a:p>
          <a:p>
            <a:pPr algn="l"/>
            <a:r>
              <a:rPr lang="ru-RU" sz="3200" b="0" i="1" u="none" strike="noStrike" baseline="0" dirty="0">
                <a:latin typeface="MinionPro-It"/>
              </a:rPr>
              <a:t>Јела са поврћем не би требало </a:t>
            </a:r>
            <a:r>
              <a:rPr lang="ru-RU" sz="3200" b="0" i="0" u="none" strike="noStrike" baseline="0" dirty="0">
                <a:latin typeface="MinionPro-Regular"/>
              </a:rPr>
              <a:t>прегревати, јер се у том случају витамин Ц потпуно губи</a:t>
            </a:r>
            <a:endParaRPr lang="sr-Latn-RS" sz="3200" dirty="0"/>
          </a:p>
          <a:p>
            <a:endParaRPr lang="sr-Latn-RS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A7DAC5-B3CF-1EAB-0C2E-ACC8C180A1B9}"/>
              </a:ext>
            </a:extLst>
          </p:cNvPr>
          <p:cNvSpPr txBox="1">
            <a:spLocks/>
          </p:cNvSpPr>
          <p:nvPr/>
        </p:nvSpPr>
        <p:spPr>
          <a:xfrm>
            <a:off x="3069770" y="74408"/>
            <a:ext cx="8264365" cy="62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i="1">
                <a:latin typeface="MinionPro-It"/>
              </a:rPr>
              <a:t>Приликом термичке обраде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91640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C6382F-0782-7E6F-73A1-2CE0228B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18451-F456-764E-1A16-F339D057A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CFC6C-EB94-9632-9ED7-5D2F58A4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3114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37DFFA-E1D5-1455-2CA8-E5A7D8EC9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429" y="522514"/>
            <a:ext cx="5660571" cy="63354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latin typeface="SegoePrint-Bold"/>
              </a:rPr>
              <a:t>	</a:t>
            </a:r>
            <a:r>
              <a:rPr lang="sr-Cyrl-RS" sz="3200" b="1" i="0" u="sng" strike="noStrike" baseline="0" dirty="0">
                <a:latin typeface="SegoePrint-Bold"/>
              </a:rPr>
              <a:t>Подела поврћа</a:t>
            </a:r>
            <a:endParaRPr lang="en-US" sz="3200" b="1" i="0" u="sng" strike="noStrike" baseline="0" dirty="0">
              <a:latin typeface="SegoePrint-Bold"/>
            </a:endParaRP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коренасто поврће, </a:t>
            </a:r>
            <a:endParaRPr lang="en-US" sz="3200" b="0" i="0" u="none" strike="noStrike" baseline="0" dirty="0">
              <a:latin typeface="MinionPro-Regular"/>
            </a:endParaRPr>
          </a:p>
          <a:p>
            <a:pPr algn="l"/>
            <a:r>
              <a:rPr lang="ru-RU" sz="3200" b="0" i="0" u="none" strike="noStrike" baseline="0">
                <a:latin typeface="MinionPro-Regular"/>
              </a:rPr>
              <a:t>кртоласто </a:t>
            </a:r>
            <a:r>
              <a:rPr lang="ru-RU" sz="3200" b="0" i="0" u="none" strike="noStrike" baseline="0" dirty="0">
                <a:latin typeface="MinionPro-Regular"/>
              </a:rPr>
              <a:t>поврће, </a:t>
            </a:r>
            <a:endParaRPr lang="en-US" sz="3200" b="0" i="0" u="none" strike="noStrike" baseline="0" dirty="0">
              <a:latin typeface="MinionPro-Regular"/>
            </a:endParaRP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лиснато поврће,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плодасто поврће, </a:t>
            </a:r>
            <a:endParaRPr lang="en-US" sz="3200" b="0" i="0" u="none" strike="noStrike" baseline="0" dirty="0">
              <a:latin typeface="MinionPro-Regular"/>
            </a:endParaRP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главичасто поврће, </a:t>
            </a:r>
            <a:endParaRPr lang="en-US" sz="3200" b="0" i="0" u="none" strike="noStrike" baseline="0" dirty="0">
              <a:latin typeface="MinionPro-Regular"/>
            </a:endParaRP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луковичасто поврће, </a:t>
            </a:r>
            <a:endParaRPr lang="en-US" sz="3200" b="0" i="0" u="none" strike="noStrike" baseline="0" dirty="0">
              <a:latin typeface="MinionPro-Regular"/>
            </a:endParaRP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цветасто поврће,</a:t>
            </a:r>
          </a:p>
          <a:p>
            <a:pPr algn="l"/>
            <a:r>
              <a:rPr lang="sr-Cyrl-RS" sz="3200" b="0" i="0" u="none" strike="noStrike" baseline="0" dirty="0">
                <a:latin typeface="MinionPro-Regular"/>
              </a:rPr>
              <a:t>махунасто поврће</a:t>
            </a:r>
          </a:p>
          <a:p>
            <a:pPr algn="l"/>
            <a:r>
              <a:rPr lang="sr-Cyrl-RS" sz="3200" dirty="0">
                <a:latin typeface="MinionPro-Regular"/>
              </a:rPr>
              <a:t>Гљиве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66847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C7602-E896-62CF-57EF-632B4B7C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1833F-155F-BFB5-52F5-5886935D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/>
          </a:bodyPr>
          <a:lstStyle/>
          <a:p>
            <a:r>
              <a:rPr lang="sr-Cyrl-RS" sz="2800" b="1" i="0" u="none" strike="noStrike" baseline="0" dirty="0">
                <a:latin typeface="SegoePrint-Bold"/>
              </a:rPr>
              <a:t>Коренасто поврће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6CD1-BF7D-7943-5D58-40D90D15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963"/>
            <a:ext cx="6447453" cy="5029200"/>
          </a:xfrm>
        </p:spPr>
        <p:txBody>
          <a:bodyPr>
            <a:normAutofit/>
          </a:bodyPr>
          <a:lstStyle/>
          <a:p>
            <a:pPr algn="l"/>
            <a:r>
              <a:rPr lang="sr-Cyrl-RS" sz="3200" b="0" i="0" u="none" strike="noStrike" baseline="0" dirty="0">
                <a:latin typeface="MinionPro-Regular"/>
              </a:rPr>
              <a:t>задебљали подземни делови –</a:t>
            </a:r>
            <a:r>
              <a:rPr lang="ru-RU" sz="3200" b="0" i="0" u="none" strike="noStrike" baseline="0" dirty="0">
                <a:latin typeface="MinionPro-Regular"/>
              </a:rPr>
              <a:t>корен или подземно стабло.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сачињава гарни-букет, што чини скуп поврћа које се користи у топлој кухињи, без чега се не би могао уопште замислити рад </a:t>
            </a:r>
            <a:r>
              <a:rPr lang="sr-Cyrl-RS" sz="3200" b="0" i="0" u="none" strike="noStrike" baseline="0" dirty="0">
                <a:latin typeface="MinionPro-Regular"/>
              </a:rPr>
              <a:t>једне савремене кухиње.</a:t>
            </a:r>
          </a:p>
          <a:p>
            <a:pPr algn="l"/>
            <a:r>
              <a:rPr lang="sr-Cyrl-RS" sz="3200" b="0" i="0" u="none" strike="noStrike" baseline="0" dirty="0">
                <a:latin typeface="MinionPro-Regular"/>
              </a:rPr>
              <a:t>шаргарепа, першун,</a:t>
            </a:r>
            <a:r>
              <a:rPr lang="ru-RU" sz="3200" b="0" i="0" u="none" strike="noStrike" baseline="0" dirty="0">
                <a:latin typeface="MinionPro-Regular"/>
              </a:rPr>
              <a:t>паштрњак, целер, цвекла, црна и бела ротква, ротквица, репа и рен.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28912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BF43D-D8C1-A8FB-35B6-F9480E1D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7"/>
            <a:ext cx="12192000" cy="6751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2B6EA-6AE4-2460-0816-1E505A42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35887"/>
          </a:xfrm>
        </p:spPr>
        <p:txBody>
          <a:bodyPr>
            <a:normAutofit/>
          </a:bodyPr>
          <a:lstStyle/>
          <a:p>
            <a:r>
              <a:rPr lang="sr-Cyrl-RS" b="1" dirty="0"/>
              <a:t>Шаргарепа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172B-5FE4-BC36-43A9-565F485F2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287624"/>
            <a:ext cx="7483151" cy="5570376"/>
          </a:xfrm>
        </p:spPr>
        <p:txBody>
          <a:bodyPr>
            <a:normAutofit/>
          </a:bodyPr>
          <a:lstStyle/>
          <a:p>
            <a:r>
              <a:rPr lang="sr-Cyrl-RS" b="1" u="sng" dirty="0">
                <a:solidFill>
                  <a:schemeClr val="accent2">
                    <a:lumMod val="75000"/>
                  </a:schemeClr>
                </a:solidFill>
              </a:rPr>
              <a:t>КАРОТЕН</a:t>
            </a:r>
          </a:p>
          <a:p>
            <a:r>
              <a:rPr lang="sr-Cyrl-RS" sz="3200" b="1" dirty="0"/>
              <a:t>Салате</a:t>
            </a:r>
          </a:p>
          <a:p>
            <a:pPr algn="l"/>
            <a:r>
              <a:rPr lang="sr-Cyrl-RS" sz="2000" b="0" i="0" u="none" strike="noStrike" baseline="0" dirty="0">
                <a:latin typeface="MinionPro-Regular"/>
              </a:rPr>
              <a:t>витаминска салата, </a:t>
            </a:r>
            <a:r>
              <a:rPr lang="ru-RU" sz="2000" b="0" i="0" u="none" strike="noStrike" baseline="0" dirty="0">
                <a:latin typeface="MinionPro-Regular"/>
              </a:rPr>
              <a:t>мешана салата од свеже шаргарепе, руска салата</a:t>
            </a:r>
          </a:p>
          <a:p>
            <a:pPr algn="l"/>
            <a:r>
              <a:rPr lang="sr-Cyrl-RS" sz="3200" b="1" dirty="0"/>
              <a:t>Варива</a:t>
            </a:r>
          </a:p>
          <a:p>
            <a:pPr algn="l"/>
            <a:r>
              <a:rPr lang="ru-RU" sz="2000" b="0" i="0" u="none" strike="noStrike" baseline="0" dirty="0">
                <a:latin typeface="MinionPro-Regular"/>
              </a:rPr>
              <a:t>млада шаргарепа на бутеру, млада шаргарепа у павлаци, глазирана шаргарепа, пикантно вариво од шаргарепе, пире од шаргарепе</a:t>
            </a:r>
          </a:p>
          <a:p>
            <a:pPr algn="l"/>
            <a:r>
              <a:rPr lang="ru-RU" sz="3200" b="1" dirty="0">
                <a:latin typeface="MinionPro-Regular"/>
              </a:rPr>
              <a:t>Чорбе и потажи</a:t>
            </a:r>
          </a:p>
          <a:p>
            <a:pPr algn="l"/>
            <a:r>
              <a:rPr lang="ru-RU" sz="3200" b="1" dirty="0">
                <a:latin typeface="MinionPro-Regular"/>
              </a:rPr>
              <a:t>Готова јела</a:t>
            </a:r>
          </a:p>
          <a:p>
            <a:pPr algn="l"/>
            <a:r>
              <a:rPr lang="ru-RU" sz="3200" b="1" dirty="0">
                <a:latin typeface="MinionPro-Regular"/>
              </a:rPr>
              <a:t>Фондови</a:t>
            </a:r>
          </a:p>
          <a:p>
            <a:pPr algn="l"/>
            <a:r>
              <a:rPr lang="sr-Cyrl-RS" sz="3200" b="1" dirty="0">
                <a:latin typeface="MinionPro-Regular"/>
              </a:rPr>
              <a:t>Д</a:t>
            </a:r>
            <a:r>
              <a:rPr lang="sr-Cyrl-RS" sz="3200" b="1" i="0" u="none" strike="noStrike" baseline="0" dirty="0">
                <a:latin typeface="MinionPro-Regular"/>
              </a:rPr>
              <a:t>екорација у хладној кухињи</a:t>
            </a:r>
            <a:endParaRPr lang="sr-Latn-RS" sz="32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3A0EC5-2D99-6AC3-660C-1269BC822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28588" y="233266"/>
            <a:ext cx="4898572" cy="657170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MinionPro-Regular"/>
              </a:rPr>
              <a:t>О</a:t>
            </a:r>
            <a:r>
              <a:rPr lang="ru-RU" sz="2400" b="0" i="0" u="none" strike="noStrike" baseline="0" dirty="0">
                <a:latin typeface="MinionPro-Regular"/>
              </a:rPr>
              <a:t>прана и остругана, сече се према потреби и врсти термичке обраде и то:</a:t>
            </a:r>
          </a:p>
          <a:p>
            <a:pPr algn="l"/>
            <a:r>
              <a:rPr lang="ru-RU" sz="2400" b="0" i="1" u="none" strike="noStrike" baseline="0" dirty="0">
                <a:latin typeface="MinionPro-It"/>
              </a:rPr>
              <a:t>шаргарепа на штапиће </a:t>
            </a:r>
            <a:r>
              <a:rPr lang="ru-RU" sz="2400" b="0" i="0" u="none" strike="noStrike" baseline="0" dirty="0">
                <a:latin typeface="MinionPro-Regular"/>
              </a:rPr>
              <a:t>: сече се на штапиће величине 1 цм x 5цм.</a:t>
            </a:r>
          </a:p>
          <a:p>
            <a:pPr algn="l"/>
            <a:r>
              <a:rPr lang="ru-RU" sz="2400" b="0" i="1" u="none" strike="noStrike" baseline="0" dirty="0">
                <a:latin typeface="MinionPro-It"/>
              </a:rPr>
              <a:t>шаргарепа на коцкице</a:t>
            </a:r>
            <a:r>
              <a:rPr lang="ru-RU" sz="2400" b="0" i="0" u="none" strike="noStrike" baseline="0" dirty="0">
                <a:latin typeface="MinionPro-Regular"/>
              </a:rPr>
              <a:t>: сече се на коцкице 1цм x 1цм.</a:t>
            </a:r>
          </a:p>
          <a:p>
            <a:pPr algn="l"/>
            <a:r>
              <a:rPr lang="ru-RU" sz="2400" b="0" i="1" u="none" strike="noStrike" baseline="0" dirty="0">
                <a:latin typeface="MinionPro-It"/>
              </a:rPr>
              <a:t>шаргарепа округлог облика</a:t>
            </a:r>
            <a:r>
              <a:rPr lang="ru-RU" sz="2400" b="0" i="0" u="none" strike="noStrike" baseline="0" dirty="0">
                <a:latin typeface="MinionPro-Regular"/>
              </a:rPr>
              <a:t>: формирају се куглице пречника 1,5 x 1,5 цм.</a:t>
            </a:r>
          </a:p>
          <a:p>
            <a:pPr algn="l"/>
            <a:r>
              <a:rPr lang="ru-RU" sz="2400" b="0" i="1" u="none" strike="noStrike" baseline="0" dirty="0">
                <a:latin typeface="MinionPro-It"/>
              </a:rPr>
              <a:t>шаргарепа на колутове</a:t>
            </a:r>
            <a:r>
              <a:rPr lang="ru-RU" sz="2400" b="0" i="0" u="none" strike="noStrike" baseline="0" dirty="0">
                <a:latin typeface="MinionPro-Regular"/>
              </a:rPr>
              <a:t>: сече се на колутове или на шајбне и друго.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57067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63199A-0360-526F-83CE-90B5437E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2637"/>
            <a:ext cx="3489648" cy="615821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Першун</a:t>
            </a:r>
            <a:endParaRPr lang="sr-Latn-R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5B335-211D-3373-CFA2-1BB0EDEF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80" y="0"/>
            <a:ext cx="6940420" cy="46153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BD85FC-DC12-E7DE-520F-3B11C16C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6" y="858416"/>
            <a:ext cx="11831216" cy="5999583"/>
          </a:xfrm>
        </p:spPr>
        <p:txBody>
          <a:bodyPr>
            <a:noAutofit/>
          </a:bodyPr>
          <a:lstStyle/>
          <a:p>
            <a:r>
              <a:rPr lang="ru-RU" sz="3200" b="1" i="1" u="none" strike="noStrike" baseline="0" dirty="0">
                <a:solidFill>
                  <a:srgbClr val="00B050"/>
                </a:solidFill>
                <a:latin typeface="MinionPro-It"/>
              </a:rPr>
              <a:t>першун корењак и першун лишћар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сос од першуновог лишћа,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вариво од першуновог корена,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першуново лишће у тесту, поховани листови першуна, резанци од корена першуна,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ризото са першуном, зелени сос од першуна, потаж од першуна, палачинке </a:t>
            </a:r>
            <a:r>
              <a:rPr lang="sr-Cyrl-RS" sz="3200" b="0" i="0" u="none" strike="noStrike" baseline="0" dirty="0">
                <a:latin typeface="MinionPro-Regular"/>
              </a:rPr>
              <a:t>од першуновог лишћа</a:t>
            </a:r>
          </a:p>
          <a:p>
            <a:pPr algn="l"/>
            <a:r>
              <a:rPr lang="ru-RU" sz="3200" b="0" i="0" u="none" strike="noStrike" baseline="0" dirty="0">
                <a:highlight>
                  <a:srgbClr val="00FF00"/>
                </a:highlight>
                <a:latin typeface="MinionPro-Regular"/>
              </a:rPr>
              <a:t>за декорисање и украшавање</a:t>
            </a:r>
            <a:r>
              <a:rPr lang="ru-RU" sz="3200" b="0" i="0" u="none" strike="noStrike" baseline="0" dirty="0">
                <a:latin typeface="MinionPro-Regular"/>
              </a:rPr>
              <a:t>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за зачињавање топлих и хладних предјела,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јела по поруџбини, готова јела, потажи, чорбе, супе,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фондови и </a:t>
            </a:r>
            <a:r>
              <a:rPr lang="sr-Cyrl-RS" sz="3200" b="0" i="0" u="none" strike="noStrike" baseline="0" dirty="0">
                <a:latin typeface="MinionPro-Regular"/>
              </a:rPr>
              <a:t>сосови.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32519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66C33-A8B6-7DE6-A264-5DDFBF85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29" y="752182"/>
            <a:ext cx="7645271" cy="5497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8BAF78-EB46-8310-A141-5BDCD1A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40698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dirty="0"/>
              <a:t>Паштрњак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0378-4928-C48A-39A4-CE99EE1B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690688"/>
            <a:ext cx="6400801" cy="4952708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MinionPro-Regular"/>
              </a:rPr>
              <a:t>М</a:t>
            </a:r>
            <a:r>
              <a:rPr lang="ru-RU" sz="3600" b="0" i="0" u="none" strike="noStrike" baseline="0" dirty="0">
                <a:latin typeface="MinionPro-Regular"/>
              </a:rPr>
              <a:t>иришљава, зачинска, коренаста биљка.</a:t>
            </a:r>
          </a:p>
          <a:p>
            <a:pPr algn="l"/>
            <a:r>
              <a:rPr lang="ru-RU" sz="3600" dirty="0">
                <a:latin typeface="MinionPro-Regular"/>
              </a:rPr>
              <a:t>С</a:t>
            </a:r>
            <a:r>
              <a:rPr lang="ru-RU" sz="3600" b="0" i="0" u="none" strike="noStrike" baseline="0" dirty="0">
                <a:latin typeface="MinionPro-Regular"/>
              </a:rPr>
              <a:t>упе, чорбе и потажи, паштрнак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јела хладне и топле кухиње као што су: похован паштрнак, вариво од паштрнка, пире од паштрнака и друго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6412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C1BB-F85A-104B-FEC2-B2E47362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0" i="1" u="none" strike="noStrike" baseline="0" dirty="0">
                <a:latin typeface="MinionPro-It"/>
              </a:rPr>
              <a:t>Целер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82433-CFDA-A67A-AA2D-3A5E69555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91" y="190500"/>
            <a:ext cx="6667500" cy="6667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702E-CD8B-B717-87D2-AB0CB4C8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10" y="1825625"/>
            <a:ext cx="6017856" cy="4351338"/>
          </a:xfrm>
        </p:spPr>
        <p:txBody>
          <a:bodyPr>
            <a:noAutofit/>
          </a:bodyPr>
          <a:lstStyle/>
          <a:p>
            <a:pPr algn="l"/>
            <a:r>
              <a:rPr lang="ru-RU" sz="4000" b="0" i="0" u="none" strike="noStrike" baseline="0" dirty="0">
                <a:latin typeface="MinionPro-Regular"/>
              </a:rPr>
              <a:t>витаминске салате од свежег или куваног целера,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разна варива, потажи, супе, чорбе,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готова јела, топла јела и предјела - похован целер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80871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1587E-EE71-EDC5-9B2C-8BC3CA84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93" y="599443"/>
            <a:ext cx="5893432" cy="5893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C9AD0-8A14-B6EC-43B5-2C14AAC7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Цвекла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7BEC-7A3F-4EB4-3CB5-DAC3C546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" y="1408922"/>
            <a:ext cx="6568751" cy="5365101"/>
          </a:xfrm>
        </p:spPr>
        <p:txBody>
          <a:bodyPr>
            <a:noAutofit/>
          </a:bodyPr>
          <a:lstStyle/>
          <a:p>
            <a:pPr algn="l"/>
            <a:r>
              <a:rPr lang="ru-RU" sz="3200" b="0" i="0" u="none" strike="noStrike" baseline="0" dirty="0">
                <a:latin typeface="MinionPro-Regular"/>
              </a:rPr>
              <a:t>салата од младог лишћа цвекле,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салата од цвекле са киселим јабукама,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супа од цвекле са печуркама,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потаж од цвекле са просом итд.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Изузетан укус салате од свеже цвекле добиће се ако се поред осталих зачина дода ким и рендани рен.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30531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03CBE-B77C-594C-AFA7-64A055A1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54" y="1285935"/>
            <a:ext cx="5855348" cy="388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7DEAB-0935-7D5E-AD3C-183A0506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Ротква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D26C7-49B6-1477-E87D-3C050C982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502228"/>
            <a:ext cx="6094056" cy="5355771"/>
          </a:xfrm>
        </p:spPr>
        <p:txBody>
          <a:bodyPr>
            <a:normAutofit/>
          </a:bodyPr>
          <a:lstStyle/>
          <a:p>
            <a:pPr algn="l"/>
            <a:r>
              <a:rPr lang="sr-Cyrl-RS" sz="3600" dirty="0">
                <a:latin typeface="MinionPro-Regular"/>
              </a:rPr>
              <a:t>Уље г</a:t>
            </a:r>
            <a:r>
              <a:rPr lang="sr-Cyrl-RS" sz="3600" b="0" i="0" u="none" strike="noStrike" baseline="0" dirty="0">
                <a:latin typeface="MinionPro-Regular"/>
              </a:rPr>
              <a:t>орушице</a:t>
            </a:r>
            <a:r>
              <a:rPr lang="ru-RU" sz="3600" b="0" i="0" u="none" strike="noStrike" baseline="0" dirty="0">
                <a:latin typeface="MinionPro-Regular"/>
              </a:rPr>
              <a:t>, има карактеристичан жесток, тј. оштар и љут, мирис и укус,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више се користи као зачин, салата или као лек, а ређе као поврће за свакодневну исхрану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68027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3635B1-FBA4-3BFD-A800-7A8C4A00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2149-31F5-CF5E-5F6E-6C42483B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442452"/>
            <a:ext cx="6754761" cy="5734511"/>
          </a:xfrm>
        </p:spPr>
        <p:txBody>
          <a:bodyPr>
            <a:normAutofit/>
          </a:bodyPr>
          <a:lstStyle/>
          <a:p>
            <a:pPr algn="l"/>
            <a:r>
              <a:rPr lang="ru-RU" sz="3600" b="0" i="0" u="none" strike="noStrike" baseline="0" dirty="0">
                <a:latin typeface="MinionPro-Regular"/>
              </a:rPr>
              <a:t>Делови повртларског биља као што су: корен, стабло, лист, цвет, плод и семе, који се употребљавају у људској исхрани</a:t>
            </a:r>
          </a:p>
          <a:p>
            <a:pPr algn="l"/>
            <a:r>
              <a:rPr lang="sr-Cyrl-RS" sz="3600" dirty="0"/>
              <a:t>Свеже поврће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За</a:t>
            </a:r>
            <a:r>
              <a:rPr lang="ru-RU" sz="3600" dirty="0">
                <a:latin typeface="MinionPro-Regular"/>
              </a:rPr>
              <a:t> </a:t>
            </a:r>
            <a:r>
              <a:rPr lang="ru-RU" sz="3600" b="0" i="0" u="none" strike="noStrike" baseline="0" dirty="0">
                <a:latin typeface="MinionPro-Regular"/>
              </a:rPr>
              <a:t>припремање различитих јела </a:t>
            </a:r>
          </a:p>
          <a:p>
            <a:pPr algn="l"/>
            <a:r>
              <a:rPr lang="ru-RU" sz="3600" dirty="0">
                <a:latin typeface="MinionPro-Regular"/>
              </a:rPr>
              <a:t>К</a:t>
            </a:r>
            <a:r>
              <a:rPr lang="ru-RU" sz="3600" b="0" i="0" u="none" strike="noStrike" baseline="0" dirty="0">
                <a:latin typeface="MinionPro-Regular"/>
              </a:rPr>
              <a:t>онзерве од поврћа или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Сушено поврће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24913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819C-7050-73C4-025A-696502A3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9"/>
            <a:ext cx="10515600" cy="1194318"/>
          </a:xfrm>
        </p:spPr>
        <p:txBody>
          <a:bodyPr/>
          <a:lstStyle/>
          <a:p>
            <a:r>
              <a:rPr lang="sr-Cyrl-RS" dirty="0"/>
              <a:t>Рен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99D3C-BE56-C314-6C56-DE4B463B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35" y="111968"/>
            <a:ext cx="9216887" cy="6746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73CA-703E-9292-B22E-8376F855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306286"/>
            <a:ext cx="5965371" cy="5551714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MinionPro-Regular"/>
              </a:rPr>
              <a:t>Р</a:t>
            </a:r>
            <a:r>
              <a:rPr lang="ru-RU" sz="3600" b="0" i="0" u="none" strike="noStrike" baseline="0" dirty="0">
                <a:latin typeface="MinionPro-Regular"/>
              </a:rPr>
              <a:t>азни сосови који се сервирају уз кувана јела од: телетине, јагњетине, затим уз разна печења</a:t>
            </a:r>
            <a:r>
              <a:rPr lang="sr-Cyrl-RS" sz="3600" b="0" i="0" u="none" strike="noStrike" baseline="0" dirty="0">
                <a:latin typeface="MinionPro-Regular"/>
              </a:rPr>
              <a:t>: јагњеће, јареће, прасеће, телеће, пилеће, ћуреће и друга печења.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Од младих листова рена припремају се сармице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26755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FAD2-4516-BD36-FE6A-3E999E3C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13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Кромпир</a:t>
            </a:r>
            <a:endParaRPr lang="sr-Latn-R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96048A-3CD7-8350-63F8-41126F07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06" y="1027906"/>
            <a:ext cx="5500494" cy="55004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E8691-E117-94AC-8761-F59EDA21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027906"/>
            <a:ext cx="11915191" cy="5830094"/>
          </a:xfrm>
        </p:spPr>
        <p:txBody>
          <a:bodyPr/>
          <a:lstStyle/>
          <a:p>
            <a:r>
              <a:rPr lang="ru-RU" sz="3000" b="0" i="0" u="none" strike="noStrike" baseline="0" dirty="0">
                <a:latin typeface="MinionPro-Regular"/>
              </a:rPr>
              <a:t>Кромпир се према потреби механички формира у разне облике</a:t>
            </a:r>
          </a:p>
          <a:p>
            <a:r>
              <a:rPr lang="sr-Cyrl-RS" sz="3000" dirty="0"/>
              <a:t>Храпава кора-</a:t>
            </a:r>
            <a:r>
              <a:rPr lang="ru-RU" sz="3000" b="0" i="0" u="none" strike="noStrike" baseline="0" dirty="0">
                <a:latin typeface="MinionPro-Regular"/>
              </a:rPr>
              <a:t> за кромпир-теста, потаже, пирее и готова јела</a:t>
            </a:r>
          </a:p>
          <a:p>
            <a:r>
              <a:rPr lang="ru-RU" sz="3000" dirty="0">
                <a:latin typeface="MinionPro-Regular"/>
              </a:rPr>
              <a:t>Глатка кора - </a:t>
            </a:r>
            <a:r>
              <a:rPr lang="ru-RU" sz="3000" b="0" i="0" u="none" strike="noStrike" baseline="0" dirty="0">
                <a:latin typeface="MinionPro-Regular"/>
              </a:rPr>
              <a:t>за пржење, тј. за печење</a:t>
            </a:r>
          </a:p>
          <a:p>
            <a:pPr algn="l"/>
            <a:r>
              <a:rPr lang="ru-RU" sz="3000" dirty="0">
                <a:latin typeface="MinionPro-Regular"/>
              </a:rPr>
              <a:t>Т</a:t>
            </a:r>
            <a:r>
              <a:rPr lang="ru-RU" sz="3000" b="0" i="0" u="none" strike="noStrike" baseline="0" dirty="0">
                <a:latin typeface="MinionPro-Regular"/>
              </a:rPr>
              <a:t>ермички се обрађује: печењем, пржењем, кувањем са и без љуске итд. </a:t>
            </a:r>
          </a:p>
          <a:p>
            <a:pPr algn="l"/>
            <a:endParaRPr lang="ru-RU" sz="3000" dirty="0">
              <a:latin typeface="MinionPro-Regular"/>
            </a:endParaRPr>
          </a:p>
          <a:p>
            <a:pPr algn="l"/>
            <a:r>
              <a:rPr lang="ru-RU" sz="3000" b="0" i="0" u="none" strike="noStrike" baseline="0" dirty="0">
                <a:latin typeface="MinionPro-Regular"/>
              </a:rPr>
              <a:t>Од кромпира се могу спремати: </a:t>
            </a:r>
          </a:p>
          <a:p>
            <a:pPr algn="l"/>
            <a:r>
              <a:rPr lang="ru-RU" sz="3000" b="0" i="0" u="none" strike="noStrike" baseline="0" dirty="0">
                <a:latin typeface="MinionPro-Regular"/>
              </a:rPr>
              <a:t>потажи, салате, </a:t>
            </a:r>
          </a:p>
          <a:p>
            <a:pPr algn="l"/>
            <a:r>
              <a:rPr lang="ru-RU" sz="3000" b="0" i="0" u="none" strike="noStrike" baseline="0" dirty="0">
                <a:latin typeface="MinionPro-Regular"/>
              </a:rPr>
              <a:t>топла и хладна предјела, </a:t>
            </a:r>
          </a:p>
          <a:p>
            <a:pPr algn="l"/>
            <a:r>
              <a:rPr lang="ru-RU" sz="3000" b="0" i="0" u="none" strike="noStrike" baseline="0" dirty="0">
                <a:latin typeface="MinionPro-Regular"/>
              </a:rPr>
              <a:t>варива, прилози, слатка јела, сложена јела, </a:t>
            </a:r>
          </a:p>
          <a:p>
            <a:pPr algn="l"/>
            <a:r>
              <a:rPr lang="ru-RU" sz="3000" b="0" i="0" u="none" strike="noStrike" baseline="0" dirty="0">
                <a:latin typeface="MinionPro-Regular"/>
              </a:rPr>
              <a:t>незамењив је </a:t>
            </a:r>
            <a:r>
              <a:rPr lang="sr-Cyrl-RS" sz="3000" b="0" i="0" u="none" strike="noStrike" baseline="0" dirty="0">
                <a:latin typeface="MinionPro-Regular"/>
              </a:rPr>
              <a:t>прилог месним јелима</a:t>
            </a:r>
            <a:r>
              <a:rPr lang="sr-Cyrl-RS" b="0" i="0" u="none" strike="noStrike" baseline="0" dirty="0">
                <a:latin typeface="MinionPro-Regular"/>
              </a:rPr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29534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C97B9-7075-1FE0-A85D-D70338EF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76" y="47140"/>
            <a:ext cx="9983756" cy="68108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5C6A-53C5-90C6-E16E-20BE20FE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55" y="126460"/>
            <a:ext cx="6582448" cy="6517531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 </a:t>
            </a:r>
            <a:r>
              <a:rPr lang="sr-Cyrl-RS" sz="4000" dirty="0"/>
              <a:t>Лиснато и главичасто поврће</a:t>
            </a:r>
          </a:p>
          <a:p>
            <a:pPr marL="0" indent="0">
              <a:buNone/>
            </a:pPr>
            <a:endParaRPr lang="sr-Cyrl-RS" dirty="0"/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купус,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кељ,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спанаћ,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блитва,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келераба, </a:t>
            </a:r>
          </a:p>
          <a:p>
            <a:pPr algn="l"/>
            <a:r>
              <a:rPr lang="ru-RU" sz="4000" b="0" i="0" u="none" strike="noStrike" baseline="0" dirty="0">
                <a:latin typeface="MinionPro-Regular"/>
              </a:rPr>
              <a:t>прокељ,</a:t>
            </a:r>
          </a:p>
          <a:p>
            <a:pPr algn="l"/>
            <a:r>
              <a:rPr lang="sr-Cyrl-RS" sz="4000" b="0" i="0" u="none" strike="noStrike" baseline="0" dirty="0">
                <a:latin typeface="MinionPro-Regular"/>
              </a:rPr>
              <a:t>зелене салате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56542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1F400-7B13-26B2-2197-F29247A4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4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8E367-13FC-95B2-55D8-6E6776F8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331"/>
            <a:ext cx="10283890" cy="746449"/>
          </a:xfrm>
        </p:spPr>
        <p:txBody>
          <a:bodyPr/>
          <a:lstStyle/>
          <a:p>
            <a:pPr algn="ctr"/>
            <a:r>
              <a:rPr lang="sr-Cyrl-RS" dirty="0"/>
              <a:t>Купус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BC51-0B38-4F39-E3AE-6DDF4C1D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3265715"/>
            <a:ext cx="12192000" cy="3592286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MinionPro-Regular"/>
              </a:rPr>
              <a:t>Т</a:t>
            </a:r>
            <a:r>
              <a:rPr lang="ru-RU" sz="3200" b="0" i="0" u="none" strike="noStrike" baseline="0" dirty="0">
                <a:latin typeface="MinionPro-Regular"/>
              </a:rPr>
              <a:t>ермички обрађен: динстањем, кувањем,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за разна варива (подварак), за разна готова јела од млевеног меса,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сарме,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куван са разним сувим месом – свињским коленицама, ребрима, сувом овчетином</a:t>
            </a:r>
          </a:p>
          <a:p>
            <a:pPr algn="l"/>
            <a:r>
              <a:rPr lang="ru-RU" sz="3200" dirty="0">
                <a:latin typeface="MinionPro-Regular"/>
              </a:rPr>
              <a:t>Свеж за салате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745337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AC57-E77A-5205-3F3F-90F218B8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6"/>
            <a:ext cx="11027229" cy="894506"/>
          </a:xfrm>
        </p:spPr>
        <p:txBody>
          <a:bodyPr/>
          <a:lstStyle/>
          <a:p>
            <a:r>
              <a:rPr lang="sr-Cyrl-RS" dirty="0"/>
              <a:t>Кељ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61E7-68B0-645D-FE67-D3C39561C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380930"/>
            <a:ext cx="7259216" cy="5355771"/>
          </a:xfrm>
        </p:spPr>
        <p:txBody>
          <a:bodyPr>
            <a:normAutofit/>
          </a:bodyPr>
          <a:lstStyle/>
          <a:p>
            <a:pPr algn="l"/>
            <a:r>
              <a:rPr lang="ru-RU" sz="3600" b="0" i="0" u="none" strike="noStrike" baseline="0" dirty="0">
                <a:latin typeface="MinionPro-Regular"/>
              </a:rPr>
              <a:t>потаж од кеља,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салата од кеља, </a:t>
            </a:r>
          </a:p>
          <a:p>
            <a:pPr algn="l"/>
            <a:r>
              <a:rPr lang="ru-RU" sz="3600" dirty="0">
                <a:latin typeface="MinionPro-Regular"/>
              </a:rPr>
              <a:t>п</a:t>
            </a:r>
            <a:r>
              <a:rPr lang="ru-RU" sz="3600" b="0" i="0" u="none" strike="noStrike" baseline="0" dirty="0">
                <a:latin typeface="MinionPro-Regular"/>
              </a:rPr>
              <a:t>ита</a:t>
            </a:r>
            <a:r>
              <a:rPr lang="ru-RU" sz="3600" dirty="0">
                <a:latin typeface="MinionPro-Regular"/>
              </a:rPr>
              <a:t> </a:t>
            </a:r>
            <a:r>
              <a:rPr lang="ru-RU" sz="3600" b="0" i="0" u="none" strike="noStrike" baseline="0" dirty="0">
                <a:latin typeface="MinionPro-Regular"/>
              </a:rPr>
              <a:t>од кеља,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сарма од кеља,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мусака од кеља,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вариво од кеља и друга јела</a:t>
            </a:r>
            <a:endParaRPr lang="sr-Latn-R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92291-085C-7C00-2578-2521687EF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20" y="698241"/>
            <a:ext cx="6159759" cy="6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B0AFE4-D9F3-180A-4E3D-94DDB88D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58" y="365125"/>
            <a:ext cx="5463171" cy="54631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A1A2-75A7-2420-5E30-3B2BE387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690688"/>
            <a:ext cx="7085046" cy="5167312"/>
          </a:xfrm>
        </p:spPr>
        <p:txBody>
          <a:bodyPr>
            <a:normAutofit/>
          </a:bodyPr>
          <a:lstStyle/>
          <a:p>
            <a:pPr algn="l"/>
            <a:r>
              <a:rPr lang="ru-RU" b="0" i="0" u="none" strike="noStrike" baseline="0" dirty="0">
                <a:latin typeface="MinionPro-Regular"/>
              </a:rPr>
              <a:t>прокељ на бутеру,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потаж од прокеља,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маринирани прокељ,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салата од прокеља, </a:t>
            </a:r>
          </a:p>
          <a:p>
            <a:pPr algn="l"/>
            <a:endParaRPr lang="ru-RU" dirty="0">
              <a:latin typeface="MinionPro-Regular"/>
            </a:endParaRP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утиче на успоравање хиперфункције штитне жлезде,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не препоручује се особама које болују од катара слузнице желуца и црева</a:t>
            </a:r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49042-E483-A57E-D866-2143391C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Прокељ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82001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1657-1DB5-2B2F-F43E-73F1D4E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txBody>
          <a:bodyPr/>
          <a:lstStyle/>
          <a:p>
            <a:r>
              <a:rPr lang="sr-Cyrl-RS" dirty="0"/>
              <a:t>Спанаћ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C990-EC2E-767E-30F8-9E87A016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415078"/>
            <a:ext cx="10971245" cy="4351338"/>
          </a:xfrm>
        </p:spPr>
        <p:txBody>
          <a:bodyPr>
            <a:noAutofit/>
          </a:bodyPr>
          <a:lstStyle/>
          <a:p>
            <a:pPr algn="l"/>
            <a:r>
              <a:rPr lang="ru-RU" b="0" i="0" u="none" strike="noStrike" baseline="0" dirty="0">
                <a:latin typeface="MinionPro-Regular"/>
              </a:rPr>
              <a:t>спанаћ на бутеру,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спанаћ са јајима,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потаж од спанаћа,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зељаница,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суфле од спанаћа,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вариво од спанаћа,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крем супа од спанаћа,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ролат од кромпира са спанаћем,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кнедле од спанаћа,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пире од спанаћа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4BFFA-8449-EF4D-48C3-6943DC4BC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754"/>
            <a:ext cx="5538594" cy="51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DBFCF-4321-EB0B-EA81-F4B289B0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36" y="1184988"/>
            <a:ext cx="5319073" cy="398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577DF3-85EF-ED54-3D62-4A71E266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Блитва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9F06-4C6F-A782-8FB5-4FB02D6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1825625"/>
            <a:ext cx="6811347" cy="4351338"/>
          </a:xfrm>
        </p:spPr>
        <p:txBody>
          <a:bodyPr>
            <a:normAutofit/>
          </a:bodyPr>
          <a:lstStyle/>
          <a:p>
            <a:pPr algn="l"/>
            <a:r>
              <a:rPr lang="ru-RU" sz="3600" b="0" i="0" u="none" strike="noStrike" baseline="0" dirty="0">
                <a:latin typeface="MinionPro-Regular"/>
              </a:rPr>
              <a:t>сармица од поврћа,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сармица од меса, </a:t>
            </a:r>
          </a:p>
          <a:p>
            <a:pPr algn="l"/>
            <a:r>
              <a:rPr lang="ru-RU" sz="3600" b="0" i="0" u="none" strike="noStrike" baseline="0" dirty="0">
                <a:latin typeface="MinionPro-Regular"/>
              </a:rPr>
              <a:t>припремање разних пита од зеља и суфлеа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252290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C0F8-574A-2DD6-F320-79ACAA0E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Зелена салата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5349BF-AC0F-4B14-4278-1921540C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14" y="1595534"/>
            <a:ext cx="6386941" cy="51973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48793-A712-255F-882D-A92C96982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1438469"/>
            <a:ext cx="2984241" cy="2984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F72E6-CF03-F762-657E-BCECE2142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26" y="4124132"/>
            <a:ext cx="2825840" cy="28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1D4FF5-B490-B89B-2728-BAE02914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868" y="0"/>
            <a:ext cx="124118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26ADF-18D9-1968-6A75-1EDB6EEB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65125"/>
            <a:ext cx="11223171" cy="1325563"/>
          </a:xfrm>
        </p:spPr>
        <p:txBody>
          <a:bodyPr/>
          <a:lstStyle/>
          <a:p>
            <a:r>
              <a:rPr lang="sr-Cyrl-RS" dirty="0"/>
              <a:t>Плодасто поврће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AD31-7165-828C-621D-91929A09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1825625"/>
            <a:ext cx="11139196" cy="4351338"/>
          </a:xfrm>
        </p:spPr>
        <p:txBody>
          <a:bodyPr/>
          <a:lstStyle/>
          <a:p>
            <a:r>
              <a:rPr lang="sr-Cyrl-RS" sz="4000" dirty="0"/>
              <a:t>Парадајз</a:t>
            </a:r>
          </a:p>
          <a:p>
            <a:r>
              <a:rPr lang="sr-Cyrl-RS" sz="4000" dirty="0"/>
              <a:t>Краставац</a:t>
            </a:r>
          </a:p>
          <a:p>
            <a:r>
              <a:rPr lang="sr-Cyrl-RS" sz="4000" dirty="0"/>
              <a:t>Плави патлиџан</a:t>
            </a:r>
          </a:p>
          <a:p>
            <a:r>
              <a:rPr lang="sr-Cyrl-RS" sz="4000" dirty="0"/>
              <a:t>Паприка</a:t>
            </a:r>
          </a:p>
          <a:p>
            <a:r>
              <a:rPr lang="sr-Cyrl-RS" sz="4000" dirty="0"/>
              <a:t>Тиквице</a:t>
            </a:r>
          </a:p>
          <a:p>
            <a:endParaRPr lang="sr-Cyrl-RS" sz="4000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151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4D24F85-43B4-E4F6-C5F2-83D9F09F9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8208"/>
            <a:ext cx="12192000" cy="735620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032AF1F-A016-A606-659A-70CDCF67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94967"/>
            <a:ext cx="8091948" cy="64204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Cyrl-RS" altLang="en-US" b="1" u="sng" dirty="0"/>
              <a:t>Карактеристике поврћа</a:t>
            </a:r>
            <a:r>
              <a:rPr lang="de-DE" altLang="en-US" b="1" dirty="0"/>
              <a:t>:</a:t>
            </a:r>
            <a:br>
              <a:rPr lang="en-US" altLang="en-US" b="1" dirty="0"/>
            </a:br>
            <a:r>
              <a:rPr lang="sr-Cyrl-RS" altLang="en-US" b="1" dirty="0"/>
              <a:t>1.мала енергетска вредност</a:t>
            </a:r>
            <a:r>
              <a:rPr lang="en-US" altLang="en-US" b="1" dirty="0"/>
              <a:t>,</a:t>
            </a:r>
            <a:br>
              <a:rPr lang="en-US" altLang="en-US" b="1" dirty="0"/>
            </a:br>
            <a:r>
              <a:rPr lang="sr-Cyrl-RS" altLang="en-US" b="1" dirty="0"/>
              <a:t>2.висок садржај воде</a:t>
            </a:r>
            <a:r>
              <a:rPr lang="en-US" altLang="en-US" b="1" dirty="0"/>
              <a:t>,</a:t>
            </a:r>
            <a:br>
              <a:rPr lang="en-US" altLang="en-US" b="1" dirty="0"/>
            </a:br>
            <a:r>
              <a:rPr lang="sr-Cyrl-RS" altLang="en-US" b="1" dirty="0"/>
              <a:t>3.мали садржај основних хранљивих састојака</a:t>
            </a:r>
            <a:r>
              <a:rPr lang="en-US" altLang="en-US" b="1" dirty="0"/>
              <a:t>,</a:t>
            </a:r>
            <a:br>
              <a:rPr lang="en-US" altLang="en-US" b="1" dirty="0"/>
            </a:br>
            <a:r>
              <a:rPr lang="sr-Cyrl-RS" altLang="en-US" b="1" dirty="0"/>
              <a:t>4.знатан садржај целулозе</a:t>
            </a:r>
            <a:br>
              <a:rPr lang="sr-Cyrl-RS" altLang="en-US" b="1" dirty="0"/>
            </a:br>
            <a:r>
              <a:rPr lang="sr-Cyrl-RS" altLang="en-US" b="1" dirty="0"/>
              <a:t>5. богатство витамина и минерала</a:t>
            </a:r>
            <a:br>
              <a:rPr lang="en-US" altLang="en-US" b="1" dirty="0"/>
            </a:b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25313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15A35-2FCA-A0AD-16CC-8A64BBC2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68" y="1"/>
            <a:ext cx="122714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278C8-94A7-6090-0CB3-B6FB9653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Парадајз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0D4E-D358-8590-1F46-82386CB5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762" y="289249"/>
            <a:ext cx="6559422" cy="6372808"/>
          </a:xfrm>
        </p:spPr>
        <p:txBody>
          <a:bodyPr>
            <a:normAutofit/>
          </a:bodyPr>
          <a:lstStyle/>
          <a:p>
            <a:r>
              <a:rPr lang="ru-RU" sz="3200" b="0" i="0" u="none" strike="noStrike" baseline="0" dirty="0">
                <a:latin typeface="MinionPro-Regular"/>
              </a:rPr>
              <a:t>Салата од парадајза, српска салата,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Сок од свежег парадајза,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Фонд од парадајза, парадајз сос,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Крем потаж од парадајза,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Пуњен парадајз са сиром, пуњен парадајз са кајмаком,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Парадајз пуњен салатом од морских плодова,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Пуњен</a:t>
            </a:r>
            <a:r>
              <a:rPr lang="ru-RU" sz="3200" dirty="0">
                <a:latin typeface="MinionPro-Regular"/>
              </a:rPr>
              <a:t> </a:t>
            </a:r>
            <a:r>
              <a:rPr lang="ru-RU" sz="3200" b="0" i="0" u="none" strike="noStrike" baseline="0" dirty="0">
                <a:latin typeface="MinionPro-Regular"/>
              </a:rPr>
              <a:t>парадајз са месом,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пуњен парадајз са печуркама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86341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AB0ED-3DB8-C110-1813-374D6C06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106" y="0"/>
            <a:ext cx="12506106" cy="7066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A7238-D9E3-2CFE-D14E-FE0648E3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967" y="365125"/>
            <a:ext cx="11465767" cy="1325563"/>
          </a:xfrm>
        </p:spPr>
        <p:txBody>
          <a:bodyPr>
            <a:normAutofit/>
          </a:bodyPr>
          <a:lstStyle/>
          <a:p>
            <a:r>
              <a:rPr lang="sr-Cyrl-RS" sz="3600" b="1" i="0" u="none" strike="noStrike" baseline="0" dirty="0">
                <a:latin typeface="MinionPro-Bold"/>
              </a:rPr>
              <a:t>Плави патлиџан</a:t>
            </a:r>
            <a:endParaRPr lang="sr-Latn-R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10D6-8B5A-9CC5-6D63-ACE396A2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282" y="1825625"/>
            <a:ext cx="6092890" cy="4351338"/>
          </a:xfrm>
        </p:spPr>
        <p:txBody>
          <a:bodyPr>
            <a:normAutofit/>
          </a:bodyPr>
          <a:lstStyle/>
          <a:p>
            <a:r>
              <a:rPr lang="ru-RU" sz="3200" b="0" i="0" u="none" strike="noStrike" baseline="0" dirty="0">
                <a:latin typeface="MinionPro-Regular"/>
              </a:rPr>
              <a:t>печен, похован, самлевен и зачињен</a:t>
            </a:r>
          </a:p>
          <a:p>
            <a:endParaRPr lang="ru-RU" sz="3200" dirty="0">
              <a:latin typeface="MinionPro-Regular"/>
            </a:endParaRP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мусака,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салате,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ајвар,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омлети од плавог </a:t>
            </a:r>
            <a:r>
              <a:rPr lang="sr-Cyrl-RS" sz="3200" b="0" i="0" u="none" strike="noStrike" baseline="0" dirty="0">
                <a:latin typeface="MinionPro-Regular"/>
              </a:rPr>
              <a:t>патлиџана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061509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7B986-C8D2-F2FF-1479-81CF7F93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A54C1-6BEA-C5B9-59A1-9BE50A78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Краставац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57E7-7119-571E-6A52-4B25D94E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690688"/>
            <a:ext cx="11243388" cy="4802187"/>
          </a:xfrm>
        </p:spPr>
        <p:txBody>
          <a:bodyPr/>
          <a:lstStyle/>
          <a:p>
            <a:pPr algn="l"/>
            <a:r>
              <a:rPr lang="sr-Cyrl-RS" b="0" i="0" u="none" strike="noStrike" baseline="0" dirty="0">
                <a:latin typeface="MinionPro-Regular"/>
              </a:rPr>
              <a:t>краставци са салатом путерицом,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хладна супа од краставаца, српска салата, шопска салата,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витаминска салата; </a:t>
            </a:r>
          </a:p>
          <a:p>
            <a:pPr algn="l"/>
            <a:r>
              <a:rPr lang="ru-RU" b="0" i="0" u="none" strike="noStrike" baseline="0" dirty="0">
                <a:latin typeface="MinionPro-Regular"/>
              </a:rPr>
              <a:t>припрема разних декорација као што су: лепезе, руже и друго</a:t>
            </a:r>
            <a:r>
              <a:rPr lang="ru-RU" sz="1800" b="0" i="0" u="none" strike="noStrike" baseline="0" dirty="0">
                <a:latin typeface="MinionPro-Regular"/>
              </a:rPr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6757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1D4FF5-B490-B89B-2728-BAE02914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868" y="0"/>
            <a:ext cx="124118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26ADF-18D9-1968-6A75-1EDB6EEB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Паприка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AD31-7165-828C-621D-91929A09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629" y="1614196"/>
            <a:ext cx="11821886" cy="5243804"/>
          </a:xfrm>
        </p:spPr>
        <p:txBody>
          <a:bodyPr>
            <a:normAutofit/>
          </a:bodyPr>
          <a:lstStyle/>
          <a:p>
            <a:pPr algn="l"/>
            <a:r>
              <a:rPr lang="ru-RU" sz="2600" b="0" i="0" u="none" strike="noStrike" baseline="0" dirty="0">
                <a:latin typeface="MinionPro-Regular"/>
              </a:rPr>
              <a:t>паприка пуњена сиром, паприка пуњена кајмаком,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пуњена паприка са рибљим месом, пуњена паприка са павлаком,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пуњена паприка са пребранцем, пуњена паприка са празилуком, пуњена паприка са грашком,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Пуњена</a:t>
            </a:r>
            <a:r>
              <a:rPr lang="ru-RU" sz="2600" dirty="0">
                <a:latin typeface="MinionPro-Regular"/>
              </a:rPr>
              <a:t> </a:t>
            </a:r>
            <a:r>
              <a:rPr lang="ru-RU" sz="2600" b="0" i="0" u="none" strike="noStrike" baseline="0" dirty="0">
                <a:latin typeface="MinionPro-Regular"/>
              </a:rPr>
              <a:t>паприка са динстаном пшеницом, пуњена паприка са младим шећерцом,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пуњена паприка са салатом од лигњи, паприка у уљу,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паприка пуњена са шпарглама, паприка пуњена са целером,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салата од паприке са белим луком,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пуњена паприка са купусом, поховане паприке, </a:t>
            </a:r>
          </a:p>
          <a:p>
            <a:pPr algn="l"/>
            <a:r>
              <a:rPr lang="ru-RU" sz="2600" b="0" i="0" u="none" strike="noStrike" baseline="0" dirty="0">
                <a:latin typeface="MinionPro-Regular"/>
              </a:rPr>
              <a:t>пуњене паприке са месом у сосу </a:t>
            </a:r>
            <a:r>
              <a:rPr lang="sr-Cyrl-RS" sz="2600" b="0" i="0" u="none" strike="noStrike" baseline="0" dirty="0">
                <a:latin typeface="MinionPro-Regular"/>
              </a:rPr>
              <a:t>од парадајза</a:t>
            </a:r>
            <a:endParaRPr lang="sr-Latn-RS" sz="2600" dirty="0"/>
          </a:p>
        </p:txBody>
      </p:sp>
    </p:spTree>
    <p:extLst>
      <p:ext uri="{BB962C8B-B14F-4D97-AF65-F5344CB8AC3E}">
        <p14:creationId xmlns:p14="http://schemas.microsoft.com/office/powerpoint/2010/main" val="965127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AB0ED-3DB8-C110-1813-374D6C06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106" y="0"/>
            <a:ext cx="12506106" cy="7066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A7238-D9E3-2CFE-D14E-FE0648E3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604" y="1671410"/>
            <a:ext cx="5019870" cy="1325563"/>
          </a:xfrm>
        </p:spPr>
        <p:txBody>
          <a:bodyPr/>
          <a:lstStyle/>
          <a:p>
            <a:r>
              <a:rPr lang="sr-Cyrl-RS" dirty="0"/>
              <a:t>Луковичасто поврће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10D6-8B5A-9CC5-6D63-ACE396A2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4106" y="2996973"/>
            <a:ext cx="6092890" cy="4351338"/>
          </a:xfrm>
        </p:spPr>
        <p:txBody>
          <a:bodyPr>
            <a:normAutofit/>
          </a:bodyPr>
          <a:lstStyle/>
          <a:p>
            <a:r>
              <a:rPr lang="sr-Cyrl-RS" sz="3600" dirty="0"/>
              <a:t>Црни лук,</a:t>
            </a:r>
          </a:p>
          <a:p>
            <a:r>
              <a:rPr lang="sr-Cyrl-RS" sz="3600" dirty="0"/>
              <a:t>Бели лук,</a:t>
            </a:r>
          </a:p>
          <a:p>
            <a:r>
              <a:rPr lang="sr-Cyrl-RS" sz="3600" dirty="0">
                <a:latin typeface="MinionPro-Regular"/>
              </a:rPr>
              <a:t>П</a:t>
            </a:r>
            <a:r>
              <a:rPr lang="sr-Cyrl-RS" sz="3600" b="0" i="0" u="none" strike="noStrike" baseline="0" dirty="0">
                <a:latin typeface="MinionPro-Regular"/>
              </a:rPr>
              <a:t>разилук, </a:t>
            </a:r>
          </a:p>
          <a:p>
            <a:r>
              <a:rPr lang="sr-Cyrl-RS" sz="3600" dirty="0">
                <a:latin typeface="MinionPro-Regular"/>
              </a:rPr>
              <a:t>Л</a:t>
            </a:r>
            <a:r>
              <a:rPr lang="sr-Cyrl-RS" sz="3600" b="0" i="0" u="none" strike="noStrike" baseline="0" dirty="0">
                <a:latin typeface="MinionPro-Regular"/>
              </a:rPr>
              <a:t>ук влашац.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81528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7F85A-F683-2053-124C-4CBB13B6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80" y="0"/>
            <a:ext cx="123420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2FA87-76F1-E2AC-66C7-97609A7F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5551714" cy="1325563"/>
          </a:xfrm>
        </p:spPr>
        <p:txBody>
          <a:bodyPr>
            <a:normAutofit/>
          </a:bodyPr>
          <a:lstStyle/>
          <a:p>
            <a:r>
              <a:rPr lang="sr-Cyrl-RS" sz="4000" b="1" u="none" strike="noStrike" baseline="0" dirty="0">
                <a:latin typeface="MinionPro-BoldIt"/>
              </a:rPr>
              <a:t>Махунасто поврће</a:t>
            </a:r>
            <a:endParaRPr lang="sr-Latn-R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80ACD-95E6-CB97-1875-D14597F36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14" y="1825625"/>
            <a:ext cx="11419114" cy="4351338"/>
          </a:xfrm>
        </p:spPr>
        <p:txBody>
          <a:bodyPr>
            <a:normAutofit/>
          </a:bodyPr>
          <a:lstStyle/>
          <a:p>
            <a:pPr algn="l"/>
            <a:r>
              <a:rPr lang="sr-Cyrl-RS" sz="4400" b="0" i="0" u="none" strike="noStrike" baseline="0" dirty="0">
                <a:latin typeface="MinionPro-Regular"/>
              </a:rPr>
              <a:t>боранија, грашак, </a:t>
            </a:r>
          </a:p>
          <a:p>
            <a:pPr algn="l"/>
            <a:r>
              <a:rPr lang="sr-Cyrl-RS" sz="4400" b="0" i="0" u="none" strike="noStrike" baseline="0" dirty="0">
                <a:latin typeface="MinionPro-Regular"/>
              </a:rPr>
              <a:t>бамија, боб,</a:t>
            </a:r>
          </a:p>
          <a:p>
            <a:pPr algn="l"/>
            <a:r>
              <a:rPr lang="ru-RU" sz="4400" b="0" i="0" u="none" strike="noStrike" baseline="0" dirty="0">
                <a:latin typeface="MinionPro-Regular"/>
              </a:rPr>
              <a:t>сочиво, соја и </a:t>
            </a:r>
          </a:p>
          <a:p>
            <a:pPr algn="l"/>
            <a:r>
              <a:rPr lang="ru-RU" sz="4400" b="0" i="0" u="none" strike="noStrike" baseline="0" dirty="0">
                <a:latin typeface="MinionPro-Regular"/>
              </a:rPr>
              <a:t>разне врсте пасуља.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1624875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C804C8-72EA-5585-EE89-ADE155B99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3" y="1960563"/>
            <a:ext cx="4351338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868E7-B12D-CEE5-4EEA-817B8F2E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Цветасто поврће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8B1F-EFB2-8585-31F8-1ECADAFF0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825625"/>
            <a:ext cx="11045890" cy="4351338"/>
          </a:xfrm>
        </p:spPr>
        <p:txBody>
          <a:bodyPr>
            <a:normAutofit/>
          </a:bodyPr>
          <a:lstStyle/>
          <a:p>
            <a:pPr algn="l"/>
            <a:r>
              <a:rPr lang="ru-RU" sz="3200" b="0" i="0" u="none" strike="noStrike" baseline="0" dirty="0">
                <a:latin typeface="MinionPro-Regular"/>
              </a:rPr>
              <a:t>потажи, чорбе,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салате,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гратинирани карфиол, 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пудинзи од карфиола и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разне шарене салате</a:t>
            </a:r>
          </a:p>
          <a:p>
            <a:pPr algn="l"/>
            <a:r>
              <a:rPr lang="ru-RU" sz="3200" b="0" i="0" u="none" strike="noStrike" baseline="0" dirty="0">
                <a:latin typeface="MinionPro-Regular"/>
              </a:rPr>
              <a:t>за декорисање хладних предјела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84078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82A8-CE1F-68F6-FB98-9AC9EAEF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r>
              <a:rPr lang="ru-RU" sz="4400" b="0" i="0" u="none" strike="noStrike" baseline="0" dirty="0">
                <a:latin typeface="MinionPro-Regular"/>
              </a:rPr>
              <a:t>Артичоке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3B8-52D2-BD0A-4454-9DEF8CEC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296955"/>
            <a:ext cx="6885991" cy="54864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MinionPro-Regular"/>
              </a:rPr>
              <a:t>Н</a:t>
            </a:r>
            <a:r>
              <a:rPr lang="ru-RU" sz="2400" b="0" i="0" u="none" strike="noStrike" baseline="0" dirty="0">
                <a:latin typeface="MinionPro-Regular"/>
              </a:rPr>
              <a:t>еповољно делују на лучење млека, те се не препоручују дојиљама.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Не препоручују се особама са осетљивим желуцем, особама са оштећеном јетром и бубрезима.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Артичока је веома корисна за дијабетичаре,</a:t>
            </a:r>
          </a:p>
          <a:p>
            <a:pPr algn="l"/>
            <a:endParaRPr lang="ru-RU" sz="2400" dirty="0">
              <a:latin typeface="MinionPro-Regular"/>
            </a:endParaRPr>
          </a:p>
          <a:p>
            <a:pPr algn="l"/>
            <a:r>
              <a:rPr lang="sr-Cyrl-RS" sz="2400" b="0" i="0" u="none" strike="noStrike" baseline="0" dirty="0">
                <a:latin typeface="MinionPro-Regular"/>
              </a:rPr>
              <a:t>Салата </a:t>
            </a:r>
            <a:r>
              <a:rPr lang="ru-RU" sz="2400" b="0" i="0" u="none" strike="noStrike" baseline="0" dirty="0">
                <a:latin typeface="MinionPro-Regular"/>
              </a:rPr>
              <a:t>од артичоке,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салата од артичоке и печурака,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артичоке са киселом павлаком,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ризото од артичока,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вариво од артичоке, </a:t>
            </a:r>
          </a:p>
          <a:p>
            <a:pPr algn="l"/>
            <a:r>
              <a:rPr lang="ru-RU" sz="2400" b="0" i="0" u="none" strike="noStrike" baseline="0" dirty="0">
                <a:latin typeface="MinionPro-Regular"/>
              </a:rPr>
              <a:t>артичока на бутеру,</a:t>
            </a:r>
            <a:endParaRPr lang="sr-Latn-R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185F7-3346-8E9C-CFEC-360AFFE0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93" y="2528597"/>
            <a:ext cx="5677466" cy="38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0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9FEC31-D803-E173-34E6-2F218722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47CF-339C-16B8-E481-0A75AA4A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70" y="2603241"/>
            <a:ext cx="4991878" cy="3573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b="1" dirty="0">
                <a:solidFill>
                  <a:srgbClr val="7030A0"/>
                </a:solidFill>
              </a:rPr>
              <a:t>ХВАЛА НА ПАЖЊИ</a:t>
            </a:r>
            <a:endParaRPr lang="sr-Latn-R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2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9679-F8BD-B1C1-C254-E402DEC0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205273"/>
            <a:ext cx="11476653" cy="11196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</a:t>
            </a:r>
            <a:r>
              <a:rPr lang="sr-Cyrl-RS" dirty="0"/>
              <a:t>Храна треба да буде лек, а лек –храна</a:t>
            </a:r>
            <a:r>
              <a:rPr lang="en-US" dirty="0"/>
              <a:t>”</a:t>
            </a:r>
            <a:br>
              <a:rPr lang="en-US" dirty="0"/>
            </a:br>
            <a:r>
              <a:rPr lang="sr-Cyrl-RS" dirty="0"/>
              <a:t>Хипократ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15963D-28BF-87AA-D3E6-011A765EB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10309"/>
              </p:ext>
            </p:extLst>
          </p:nvPr>
        </p:nvGraphicFramePr>
        <p:xfrm>
          <a:off x="662474" y="1464907"/>
          <a:ext cx="10720874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77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D0AAAD-8E9C-B526-462D-479947429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99330"/>
              </p:ext>
            </p:extLst>
          </p:nvPr>
        </p:nvGraphicFramePr>
        <p:xfrm>
          <a:off x="401216" y="550506"/>
          <a:ext cx="9694507" cy="6046238"/>
        </p:xfrm>
        <a:graphic>
          <a:graphicData uri="http://schemas.openxmlformats.org/drawingml/2006/table">
            <a:tbl>
              <a:tblPr/>
              <a:tblGrid>
                <a:gridCol w="2254758">
                  <a:extLst>
                    <a:ext uri="{9D8B030D-6E8A-4147-A177-3AD203B41FA5}">
                      <a16:colId xmlns:a16="http://schemas.microsoft.com/office/drawing/2014/main" val="1026214341"/>
                    </a:ext>
                  </a:extLst>
                </a:gridCol>
                <a:gridCol w="7439749">
                  <a:extLst>
                    <a:ext uri="{9D8B030D-6E8A-4147-A177-3AD203B41FA5}">
                      <a16:colId xmlns:a16="http://schemas.microsoft.com/office/drawing/2014/main" val="1675470099"/>
                    </a:ext>
                  </a:extLst>
                </a:gridCol>
              </a:tblGrid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Минерали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Поврће у којима се налази</a:t>
                      </a:r>
                      <a:endParaRPr lang="pl-PL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980025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Калцијум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Тамно зелено поврће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192399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Бакар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Зелено поврће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650604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Jo</a:t>
                      </a:r>
                      <a:r>
                        <a:rPr lang="sr-Cyrl-RS" sz="2800" dirty="0"/>
                        <a:t>д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Лук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35117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Гвожђе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Лиснато поврће, першун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49499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Ma</a:t>
                      </a:r>
                      <a:r>
                        <a:rPr lang="sr-Cyrl-RS" sz="2800" dirty="0"/>
                        <a:t>гнезијум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Лиснато поврће, целер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829940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Фосфор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Махунарке</a:t>
                      </a:r>
                      <a:r>
                        <a:rPr lang="sr-Latn-RS" sz="2800" dirty="0"/>
                        <a:t>, </a:t>
                      </a:r>
                      <a:r>
                        <a:rPr lang="sr-Cyrl-RS" sz="2800" dirty="0"/>
                        <a:t>зелено поврће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948144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Селен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Махунарке</a:t>
                      </a:r>
                      <a:r>
                        <a:rPr lang="sr-Latn-RS" sz="2800" dirty="0"/>
                        <a:t>, </a:t>
                      </a:r>
                      <a:r>
                        <a:rPr lang="sr-Cyrl-RS" sz="2800" dirty="0"/>
                        <a:t>бели лук</a:t>
                      </a:r>
                      <a:r>
                        <a:rPr lang="sr-Latn-RS" sz="2800" dirty="0"/>
                        <a:t>, </a:t>
                      </a:r>
                      <a:r>
                        <a:rPr lang="sr-Cyrl-RS" sz="2800" dirty="0"/>
                        <a:t>парадајз</a:t>
                      </a:r>
                      <a:r>
                        <a:rPr lang="sr-Latn-RS" sz="2800" dirty="0"/>
                        <a:t>, </a:t>
                      </a:r>
                      <a:r>
                        <a:rPr lang="sr-Cyrl-RS" sz="2800" dirty="0"/>
                        <a:t>лук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13922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Силицијум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Зелено поврће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94662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Сумпор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Купус, махунарке, лук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551950"/>
                  </a:ext>
                </a:extLst>
              </a:tr>
              <a:tr h="549658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Цинк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Зелено поврће</a:t>
                      </a:r>
                      <a:endParaRPr lang="sr-Latn-RS" sz="2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4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1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E9716-4049-B531-60EB-6A286085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6490" cy="6945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C43405-5A46-1C27-07EA-A397D4EE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263" y="964893"/>
            <a:ext cx="2927555" cy="1325563"/>
          </a:xfrm>
        </p:spPr>
        <p:txBody>
          <a:bodyPr/>
          <a:lstStyle/>
          <a:p>
            <a:pPr algn="r"/>
            <a:r>
              <a:rPr lang="sr-Cyrl-RS" sz="4400" b="1" dirty="0">
                <a:solidFill>
                  <a:srgbClr val="00B050"/>
                </a:solidFill>
              </a:rPr>
              <a:t>ПОВРЋЕ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5F67-1B75-2EE3-85DB-B3555070E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66219"/>
            <a:ext cx="5594555" cy="3610744"/>
          </a:xfrm>
        </p:spPr>
        <p:txBody>
          <a:bodyPr>
            <a:normAutofit/>
          </a:bodyPr>
          <a:lstStyle/>
          <a:p>
            <a:r>
              <a:rPr lang="ru-RU" sz="4000" b="0" i="0" u="none" strike="noStrike" baseline="0" dirty="0">
                <a:latin typeface="MinionPro-Regular"/>
              </a:rPr>
              <a:t>здрава храна, </a:t>
            </a:r>
          </a:p>
          <a:p>
            <a:r>
              <a:rPr lang="ru-RU" sz="4000" b="0" i="0" u="none" strike="noStrike" baseline="0" dirty="0">
                <a:latin typeface="MinionPro-Regular"/>
              </a:rPr>
              <a:t>правилна и дијетална исхрана</a:t>
            </a:r>
          </a:p>
          <a:p>
            <a:r>
              <a:rPr lang="sr-Cyrl-RS" sz="4000" b="0" i="0" u="none" strike="noStrike" baseline="0" dirty="0">
                <a:latin typeface="MinionPro-Regular"/>
              </a:rPr>
              <a:t>вегетаријанска исхрана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09105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475E6-740E-4244-4CF6-5E4D0542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7C6F-21AE-BDC3-8095-F2BB91B4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58" y="1238864"/>
            <a:ext cx="9979742" cy="5619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b="1" dirty="0"/>
              <a:t>Правилна примена и термичка обрада поврћа</a:t>
            </a:r>
          </a:p>
          <a:p>
            <a:pPr marL="0" indent="0" algn="just">
              <a:buNone/>
            </a:pPr>
            <a:r>
              <a:rPr lang="sr-Cyrl-RS" sz="3600" b="0" i="0" u="none" strike="noStrike" baseline="0" dirty="0">
                <a:latin typeface="MinionPro-Regular"/>
              </a:rPr>
              <a:t>Поврће треба да буде свеже</a:t>
            </a:r>
          </a:p>
          <a:p>
            <a:pPr marL="0" indent="0" algn="l">
              <a:buNone/>
            </a:pPr>
            <a:r>
              <a:rPr lang="ru-RU" sz="3600" b="0" i="0" u="none" strike="noStrike" baseline="0" dirty="0">
                <a:latin typeface="MinionPro-Regular"/>
              </a:rPr>
              <a:t>Стајањем на светлом месту и на собној температури, поврће брзо увене и делимично губи витамине Ц и А.</a:t>
            </a:r>
          </a:p>
          <a:p>
            <a:pPr marL="0" indent="0" algn="l">
              <a:buNone/>
            </a:pPr>
            <a:r>
              <a:rPr lang="ru-RU" sz="3600" b="0" i="1" u="none" strike="noStrike" baseline="0" dirty="0">
                <a:latin typeface="MinionPro-It"/>
              </a:rPr>
              <a:t>Сунчева светлост </a:t>
            </a:r>
            <a:r>
              <a:rPr lang="ru-RU" sz="3600" b="0" i="0" u="none" strike="noStrike" baseline="0" dirty="0">
                <a:latin typeface="MinionPro-Regular"/>
              </a:rPr>
              <a:t>уништава витамине: А, Б2, Б6 и Ц.</a:t>
            </a:r>
            <a:endParaRPr lang="ru-RU" sz="3600" dirty="0">
              <a:latin typeface="MinionPro-Regular"/>
            </a:endParaRPr>
          </a:p>
          <a:p>
            <a:pPr marL="0" indent="0" algn="l">
              <a:buNone/>
            </a:pPr>
            <a:r>
              <a:rPr lang="ru-RU" sz="3600" i="1" dirty="0">
                <a:latin typeface="MinionPro-It"/>
              </a:rPr>
              <a:t>П</a:t>
            </a:r>
            <a:r>
              <a:rPr lang="ru-RU" sz="3600" b="0" i="1" u="none" strike="noStrike" baseline="0" dirty="0">
                <a:latin typeface="MinionPro-It"/>
              </a:rPr>
              <a:t>оврће </a:t>
            </a:r>
            <a:r>
              <a:rPr lang="ru-RU" sz="3600" b="0" i="0" u="none" strike="noStrike" baseline="0" dirty="0">
                <a:latin typeface="MinionPro-Regular"/>
              </a:rPr>
              <a:t>треба </a:t>
            </a:r>
            <a:r>
              <a:rPr lang="ru-RU" sz="3600" b="1" i="0" u="sng" strike="noStrike" baseline="0" dirty="0">
                <a:solidFill>
                  <a:srgbClr val="FF0000"/>
                </a:solidFill>
                <a:latin typeface="MinionPro-Regular"/>
              </a:rPr>
              <a:t>чувати</a:t>
            </a:r>
            <a:r>
              <a:rPr lang="ru-RU" sz="3600" b="1" i="0" u="none" strike="noStrike" baseline="0" dirty="0">
                <a:solidFill>
                  <a:srgbClr val="FF0000"/>
                </a:solidFill>
                <a:latin typeface="MinionPro-Regular"/>
              </a:rPr>
              <a:t> </a:t>
            </a:r>
            <a:r>
              <a:rPr lang="ru-RU" sz="3600" b="0" i="0" u="none" strike="noStrike" baseline="0" dirty="0">
                <a:latin typeface="MinionPro-Regular"/>
              </a:rPr>
              <a:t>на хладном и тамном месту</a:t>
            </a:r>
            <a:r>
              <a:rPr lang="ru-RU" sz="3200" b="0" i="0" u="none" strike="noStrike" baseline="0" dirty="0">
                <a:latin typeface="MinionPro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48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0F27C-B275-6E7C-5884-5DE8D466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7146-A678-2A07-6FB9-06FEBCC5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3" y="1184988"/>
            <a:ext cx="8338455" cy="5673012"/>
          </a:xfrm>
        </p:spPr>
        <p:txBody>
          <a:bodyPr/>
          <a:lstStyle/>
          <a:p>
            <a:pPr marL="0" indent="0">
              <a:buNone/>
            </a:pPr>
            <a:r>
              <a:rPr lang="sr-Cyrl-RS" altLang="en-US" sz="2800" b="1" dirty="0"/>
              <a:t>Црни лук </a:t>
            </a:r>
            <a:r>
              <a:rPr lang="sr-Latn-CS" altLang="en-US" sz="2800" dirty="0"/>
              <a:t> </a:t>
            </a:r>
            <a:r>
              <a:rPr lang="sr-Cyrl-RS" altLang="en-US" sz="2800" dirty="0"/>
              <a:t>од </a:t>
            </a:r>
            <a:r>
              <a:rPr lang="sr-Latn-CS" altLang="en-US" sz="2800" dirty="0"/>
              <a:t>-1 </a:t>
            </a:r>
            <a:r>
              <a:rPr lang="sr-Cyrl-RS" altLang="en-US" sz="2800" dirty="0"/>
              <a:t>до</a:t>
            </a:r>
            <a:r>
              <a:rPr lang="sr-Latn-CS" altLang="en-US" sz="2800" dirty="0"/>
              <a:t> +1C</a:t>
            </a:r>
            <a:r>
              <a:rPr lang="sr-Cyrl-RS" altLang="en-US" sz="2800" dirty="0"/>
              <a:t>, 6-8 месеци</a:t>
            </a:r>
            <a:r>
              <a:rPr lang="sr-Latn-CS" altLang="en-US" sz="2800" dirty="0"/>
              <a:t> </a:t>
            </a:r>
            <a:r>
              <a:rPr lang="sr-Cyrl-RS" altLang="en-US" sz="3200" b="1" dirty="0"/>
              <a:t>		</a:t>
            </a:r>
            <a:endParaRPr lang="sr-Cyrl-RS" altLang="en-US" sz="2800" dirty="0"/>
          </a:p>
          <a:p>
            <a:pPr marL="0" indent="0">
              <a:buNone/>
            </a:pPr>
            <a:r>
              <a:rPr lang="sr-Cyrl-RS" altLang="en-US" sz="2800" b="1" dirty="0"/>
              <a:t>Шаргарепа</a:t>
            </a:r>
            <a:r>
              <a:rPr lang="sr-Latn-CS" altLang="en-US" sz="2800" b="1" dirty="0"/>
              <a:t> </a:t>
            </a:r>
            <a:r>
              <a:rPr lang="sr-Cyrl-RS" altLang="en-US" sz="2800" b="1" dirty="0"/>
              <a:t>од</a:t>
            </a:r>
            <a:r>
              <a:rPr lang="sr-Latn-CS" altLang="en-US" sz="2800" dirty="0"/>
              <a:t> -1 </a:t>
            </a:r>
            <a:r>
              <a:rPr lang="sr-Cyrl-RS" altLang="en-US" sz="2800" dirty="0"/>
              <a:t>до</a:t>
            </a:r>
            <a:r>
              <a:rPr lang="sr-Latn-CS" altLang="en-US" sz="2800" dirty="0"/>
              <a:t> +1C,</a:t>
            </a:r>
            <a:r>
              <a:rPr lang="sr-Cyrl-RS" altLang="en-US" sz="2800" dirty="0"/>
              <a:t>4-6месеци		</a:t>
            </a:r>
            <a:endParaRPr lang="en-US" altLang="en-US" sz="2800" dirty="0"/>
          </a:p>
          <a:p>
            <a:pPr marL="0" indent="0" algn="l">
              <a:buNone/>
            </a:pPr>
            <a:r>
              <a:rPr lang="sr-Cyrl-RS" sz="2800" b="1" dirty="0"/>
              <a:t>Зелена салата </a:t>
            </a:r>
            <a:r>
              <a:rPr lang="sr-Latn-CS" altLang="en-US" sz="2800" dirty="0"/>
              <a:t>0C</a:t>
            </a:r>
            <a:r>
              <a:rPr lang="en-US" altLang="en-US" sz="2800" dirty="0"/>
              <a:t>, 2</a:t>
            </a:r>
            <a:r>
              <a:rPr lang="sr-Cyrl-RS" altLang="en-US" sz="2800" dirty="0"/>
              <a:t>недеље</a:t>
            </a:r>
            <a:endParaRPr lang="sr-Latn-RS" altLang="en-US" sz="2800" dirty="0"/>
          </a:p>
          <a:p>
            <a:pPr marL="0" indent="0" algn="l">
              <a:buNone/>
            </a:pPr>
            <a:r>
              <a:rPr lang="sr-Cyrl-RS" altLang="en-US" sz="2800" b="1" dirty="0"/>
              <a:t>Кромпир</a:t>
            </a:r>
            <a:r>
              <a:rPr lang="sr-Latn-CS" altLang="en-US" sz="2800" dirty="0"/>
              <a:t> +4 do +5C, </a:t>
            </a:r>
            <a:r>
              <a:rPr lang="en-US" altLang="en-US" sz="2800" dirty="0"/>
              <a:t>2</a:t>
            </a:r>
            <a:r>
              <a:rPr lang="sr-Latn-RS" altLang="en-US" sz="2800" dirty="0"/>
              <a:t>-3</a:t>
            </a:r>
            <a:r>
              <a:rPr lang="sr-Cyrl-RS" altLang="en-US" sz="2800" dirty="0"/>
              <a:t>недеље</a:t>
            </a:r>
            <a:endParaRPr lang="sr-Latn-RS" altLang="en-US" sz="2800" dirty="0"/>
          </a:p>
          <a:p>
            <a:pPr marL="0" indent="0" algn="l">
              <a:buNone/>
            </a:pPr>
            <a:r>
              <a:rPr lang="sr-Cyrl-RS" sz="2800" b="1" dirty="0"/>
              <a:t>Ротквица </a:t>
            </a:r>
            <a:r>
              <a:rPr lang="sr-Cyrl-RS" dirty="0"/>
              <a:t>0</a:t>
            </a:r>
            <a:r>
              <a:rPr lang="sr-Latn-CS" altLang="en-US" sz="2800" dirty="0"/>
              <a:t>C</a:t>
            </a:r>
            <a:r>
              <a:rPr lang="sr-Cyrl-RS" altLang="en-US" sz="2800" dirty="0"/>
              <a:t>, 1 месец</a:t>
            </a:r>
            <a:endParaRPr lang="sr-Latn-RS" sz="2800" b="1" dirty="0"/>
          </a:p>
          <a:p>
            <a:pPr marL="0" indent="0">
              <a:buNone/>
            </a:pPr>
            <a:r>
              <a:rPr lang="sr-Cyrl-RS" b="1" dirty="0"/>
              <a:t>Купус </a:t>
            </a:r>
            <a:r>
              <a:rPr lang="sr-Latn-CS" altLang="en-US" sz="2800" dirty="0"/>
              <a:t>-</a:t>
            </a:r>
            <a:r>
              <a:rPr lang="sr-Cyrl-RS" altLang="en-US" sz="2800" dirty="0"/>
              <a:t>2</a:t>
            </a:r>
            <a:r>
              <a:rPr lang="sr-Latn-CS" altLang="en-US" sz="2800" dirty="0"/>
              <a:t> </a:t>
            </a:r>
            <a:r>
              <a:rPr lang="sr-Cyrl-RS" altLang="en-US" sz="2800" dirty="0"/>
              <a:t>до</a:t>
            </a:r>
            <a:r>
              <a:rPr lang="sr-Latn-CS" altLang="en-US" sz="2800" dirty="0"/>
              <a:t> </a:t>
            </a:r>
            <a:r>
              <a:rPr lang="sr-Cyrl-RS" altLang="en-US" sz="2800" dirty="0"/>
              <a:t>0</a:t>
            </a:r>
            <a:r>
              <a:rPr lang="sr-Latn-CS" altLang="en-US" sz="2800" dirty="0"/>
              <a:t>C</a:t>
            </a:r>
            <a:r>
              <a:rPr lang="sr-Cyrl-RS" altLang="en-US" sz="2800" dirty="0"/>
              <a:t>, 5 месеци</a:t>
            </a:r>
          </a:p>
          <a:p>
            <a:pPr marL="0" indent="0">
              <a:buNone/>
            </a:pPr>
            <a:r>
              <a:rPr lang="sr-Cyrl-RS" b="1" dirty="0"/>
              <a:t>Боранија </a:t>
            </a:r>
            <a:r>
              <a:rPr lang="sr-Cyrl-RS" dirty="0"/>
              <a:t>3</a:t>
            </a:r>
            <a:r>
              <a:rPr lang="sr-Latn-CS" altLang="en-US" sz="2800" dirty="0"/>
              <a:t> do </a:t>
            </a:r>
            <a:r>
              <a:rPr lang="sr-Cyrl-RS" altLang="en-US" sz="2800" dirty="0"/>
              <a:t>4</a:t>
            </a:r>
            <a:r>
              <a:rPr lang="sr-Latn-CS" altLang="en-US" sz="2800" dirty="0"/>
              <a:t>C,</a:t>
            </a:r>
            <a:r>
              <a:rPr lang="sr-Cyrl-RS" altLang="en-US" sz="2800" dirty="0"/>
              <a:t> 1-</a:t>
            </a:r>
            <a:r>
              <a:rPr lang="sr-Latn-CS" altLang="en-US" sz="2800" dirty="0"/>
              <a:t> </a:t>
            </a:r>
            <a:r>
              <a:rPr lang="en-US" altLang="en-US" sz="2800" dirty="0"/>
              <a:t>2</a:t>
            </a:r>
            <a:r>
              <a:rPr lang="sr-Cyrl-RS" altLang="en-US" sz="2800" dirty="0"/>
              <a:t>недеље</a:t>
            </a:r>
          </a:p>
          <a:p>
            <a:pPr marL="0" indent="0">
              <a:buNone/>
            </a:pPr>
            <a:r>
              <a:rPr lang="sr-Cyrl-RS" b="1" dirty="0"/>
              <a:t>Парадајз 0</a:t>
            </a:r>
            <a:r>
              <a:rPr lang="sr-Latn-CS" altLang="en-US" sz="2800" dirty="0"/>
              <a:t> </a:t>
            </a:r>
            <a:r>
              <a:rPr lang="sr-Cyrl-RS" altLang="en-US" sz="2800" dirty="0"/>
              <a:t>до</a:t>
            </a:r>
            <a:r>
              <a:rPr lang="sr-Latn-CS" altLang="en-US" sz="2800" dirty="0"/>
              <a:t> </a:t>
            </a:r>
            <a:r>
              <a:rPr lang="sr-Cyrl-RS" altLang="en-US" sz="2800" dirty="0"/>
              <a:t>10</a:t>
            </a:r>
            <a:r>
              <a:rPr lang="sr-Latn-CS" altLang="en-US" sz="2800" dirty="0"/>
              <a:t>C</a:t>
            </a:r>
            <a:r>
              <a:rPr lang="sr-Cyrl-RS" altLang="en-US" sz="2800" dirty="0"/>
              <a:t>, 1-</a:t>
            </a:r>
            <a:r>
              <a:rPr lang="sr-Latn-CS" altLang="en-US" sz="2800" dirty="0"/>
              <a:t> </a:t>
            </a:r>
            <a:r>
              <a:rPr lang="sr-Cyrl-RS" altLang="en-US" dirty="0"/>
              <a:t>3</a:t>
            </a:r>
            <a:r>
              <a:rPr lang="sr-Cyrl-RS" altLang="en-US" sz="2800" dirty="0"/>
              <a:t>недеље</a:t>
            </a:r>
          </a:p>
          <a:p>
            <a:pPr marL="0" indent="0">
              <a:buNone/>
            </a:pPr>
            <a:r>
              <a:rPr lang="sr-Cyrl-RS" b="1" dirty="0"/>
              <a:t>Броколи </a:t>
            </a:r>
            <a:r>
              <a:rPr lang="sr-Latn-CS" altLang="en-US" sz="2800" dirty="0"/>
              <a:t>0C</a:t>
            </a:r>
            <a:r>
              <a:rPr lang="en-US" altLang="en-US" sz="2800" dirty="0"/>
              <a:t>, 2</a:t>
            </a:r>
            <a:r>
              <a:rPr lang="sr-Cyrl-RS" altLang="en-US" sz="2800" dirty="0"/>
              <a:t>-3 недеље</a:t>
            </a:r>
          </a:p>
          <a:p>
            <a:pPr marL="0" indent="0">
              <a:buNone/>
            </a:pPr>
            <a:r>
              <a:rPr lang="sr-Cyrl-RS" b="1" dirty="0"/>
              <a:t>Блитва 0</a:t>
            </a:r>
            <a:r>
              <a:rPr lang="sr-Latn-CS" altLang="en-US" sz="2800" dirty="0"/>
              <a:t>C</a:t>
            </a:r>
            <a:r>
              <a:rPr lang="sr-Cyrl-RS" altLang="en-US" sz="2800" dirty="0"/>
              <a:t>, 1 месец</a:t>
            </a:r>
          </a:p>
          <a:p>
            <a:pPr marL="0" indent="0">
              <a:buNone/>
            </a:pPr>
            <a:r>
              <a:rPr lang="sr-Cyrl-RS" b="1" dirty="0"/>
              <a:t>(Никетић-Алексић и сар., 1977)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87336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80B94-C568-E108-0066-F8233B9E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05"/>
            <a:ext cx="12192000" cy="6807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0325-54CF-DD6E-890D-71B696EF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628" y="452283"/>
            <a:ext cx="6688744" cy="4455619"/>
          </a:xfrm>
        </p:spPr>
        <p:txBody>
          <a:bodyPr>
            <a:noAutofit/>
          </a:bodyPr>
          <a:lstStyle/>
          <a:p>
            <a:pPr algn="l"/>
            <a:r>
              <a:rPr lang="ru-RU" sz="3200" b="0" i="1" u="none" strike="noStrike" baseline="0" dirty="0">
                <a:latin typeface="MinionPro-It"/>
              </a:rPr>
              <a:t>Сечено поврће </a:t>
            </a:r>
            <a:r>
              <a:rPr lang="ru-RU" sz="3200" b="0" i="0" u="none" strike="noStrike" baseline="0" dirty="0">
                <a:latin typeface="MinionPro-Regular"/>
              </a:rPr>
              <a:t>не би требало дуго да стоји, јер тада се повећава површина која долази у додир са кисеоником, који уништава витамине А и Ц.</a:t>
            </a:r>
          </a:p>
          <a:p>
            <a:pPr algn="l"/>
            <a:r>
              <a:rPr lang="ru-RU" sz="3200" b="0" i="1" u="none" strike="noStrike" baseline="0" dirty="0">
                <a:latin typeface="MinionPro-It"/>
              </a:rPr>
              <a:t>Стављање сеченог поврћа </a:t>
            </a:r>
            <a:r>
              <a:rPr lang="ru-RU" sz="3200" b="0" i="0" u="none" strike="noStrike" baseline="0" dirty="0">
                <a:latin typeface="MinionPro-Regular"/>
              </a:rPr>
              <a:t>у воду (за спречавање потамњивања), такође се не препоручује, јер се у води растварају витамини Б1, Б2 и Ц.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64904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1547</Words>
  <Application>Microsoft Office PowerPoint</Application>
  <PresentationFormat>Widescreen</PresentationFormat>
  <Paragraphs>252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MinionPro-Bold</vt:lpstr>
      <vt:lpstr>MinionPro-BoldIt</vt:lpstr>
      <vt:lpstr>MinionPro-It</vt:lpstr>
      <vt:lpstr>MinionPro-Regular</vt:lpstr>
      <vt:lpstr>SegoePrint-Bold</vt:lpstr>
      <vt:lpstr>Office Theme</vt:lpstr>
      <vt:lpstr>PowerPoint Presentation</vt:lpstr>
      <vt:lpstr>PowerPoint Presentation</vt:lpstr>
      <vt:lpstr>Карактеристике поврћа: 1.мала енергетска вредност, 2.висок садржај воде, 3.мали садржај основних хранљивих састојака, 4.знатан садржај целулозе 5. богатство витамина и минерала </vt:lpstr>
      <vt:lpstr>“Храна треба да буде лек, а лек –храна” Хипократ</vt:lpstr>
      <vt:lpstr>PowerPoint Presentation</vt:lpstr>
      <vt:lpstr>ПОВРЋЕ</vt:lpstr>
      <vt:lpstr>PowerPoint Presentation</vt:lpstr>
      <vt:lpstr>PowerPoint Presentation</vt:lpstr>
      <vt:lpstr>PowerPoint Presentation</vt:lpstr>
      <vt:lpstr>Приликом термичке обраде</vt:lpstr>
      <vt:lpstr>PowerPoint Presentation</vt:lpstr>
      <vt:lpstr>PowerPoint Presentation</vt:lpstr>
      <vt:lpstr>Коренасто поврће</vt:lpstr>
      <vt:lpstr>Шаргарепа</vt:lpstr>
      <vt:lpstr>Першун</vt:lpstr>
      <vt:lpstr>Паштрњак</vt:lpstr>
      <vt:lpstr>Целер</vt:lpstr>
      <vt:lpstr>Цвекла</vt:lpstr>
      <vt:lpstr>Ротква</vt:lpstr>
      <vt:lpstr>Рен</vt:lpstr>
      <vt:lpstr>Кромпир</vt:lpstr>
      <vt:lpstr>PowerPoint Presentation</vt:lpstr>
      <vt:lpstr>Купус</vt:lpstr>
      <vt:lpstr>Кељ</vt:lpstr>
      <vt:lpstr>Прокељ</vt:lpstr>
      <vt:lpstr>Спанаћ</vt:lpstr>
      <vt:lpstr>Блитва</vt:lpstr>
      <vt:lpstr>Зелена салата</vt:lpstr>
      <vt:lpstr>Плодасто поврће</vt:lpstr>
      <vt:lpstr>Парадајз</vt:lpstr>
      <vt:lpstr>Плави патлиџан</vt:lpstr>
      <vt:lpstr>Краставац</vt:lpstr>
      <vt:lpstr>Паприка</vt:lpstr>
      <vt:lpstr>Луковичасто поврће</vt:lpstr>
      <vt:lpstr>Махунасто поврће</vt:lpstr>
      <vt:lpstr>Цветасто поврће</vt:lpstr>
      <vt:lpstr>Артичоке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15</cp:revision>
  <dcterms:created xsi:type="dcterms:W3CDTF">2023-10-18T15:07:52Z</dcterms:created>
  <dcterms:modified xsi:type="dcterms:W3CDTF">2023-10-24T20:36:02Z</dcterms:modified>
</cp:coreProperties>
</file>