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58" r:id="rId5"/>
    <p:sldId id="259" r:id="rId6"/>
    <p:sldId id="285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60" r:id="rId20"/>
    <p:sldId id="299" r:id="rId21"/>
    <p:sldId id="300" r:id="rId22"/>
    <p:sldId id="301" r:id="rId23"/>
    <p:sldId id="302" r:id="rId24"/>
    <p:sldId id="261" r:id="rId25"/>
    <p:sldId id="262" r:id="rId26"/>
    <p:sldId id="263" r:id="rId27"/>
    <p:sldId id="303" r:id="rId28"/>
    <p:sldId id="265" r:id="rId29"/>
    <p:sldId id="304" r:id="rId30"/>
    <p:sldId id="266" r:id="rId31"/>
    <p:sldId id="305" r:id="rId32"/>
    <p:sldId id="267" r:id="rId33"/>
    <p:sldId id="306" r:id="rId34"/>
    <p:sldId id="307" r:id="rId35"/>
    <p:sldId id="268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277" r:id="rId46"/>
    <p:sldId id="28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ca" initials="G" lastIdx="2" clrIdx="0">
    <p:extLst>
      <p:ext uri="{19B8F6BF-5375-455C-9EA6-DF929625EA0E}">
        <p15:presenceInfo xmlns:p15="http://schemas.microsoft.com/office/powerpoint/2012/main" userId="Go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image" Target="../media/image16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9E619-4256-4699-B2A8-0EA3DADBFDF9}" type="doc">
      <dgm:prSet loTypeId="urn:microsoft.com/office/officeart/2005/8/layout/pyramid2" loCatId="pyramid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68462806-5408-402E-8BA6-EA5B08C51A96}">
      <dgm:prSet custT="1"/>
      <dgm:spPr/>
      <dgm:t>
        <a:bodyPr/>
        <a:lstStyle/>
        <a:p>
          <a:r>
            <a:rPr lang="ru-RU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уметност, наука и вештина о доброј  храни.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8E71C9-4F4B-45BB-AF26-B413368C0EE1}" type="parTrans" cxnId="{479C101D-8747-4745-A0A2-025FD26C4B31}">
      <dgm:prSet/>
      <dgm:spPr/>
      <dgm:t>
        <a:bodyPr/>
        <a:lstStyle/>
        <a:p>
          <a:endParaRPr lang="en-US"/>
        </a:p>
      </dgm:t>
    </dgm:pt>
    <dgm:pt modelId="{7C081803-9E30-4FD8-92B3-76C5C6EA1C78}" type="sibTrans" cxnId="{479C101D-8747-4745-A0A2-025FD26C4B31}">
      <dgm:prSet/>
      <dgm:spPr/>
      <dgm:t>
        <a:bodyPr/>
        <a:lstStyle/>
        <a:p>
          <a:endParaRPr lang="en-US"/>
        </a:p>
      </dgm:t>
    </dgm:pt>
    <dgm:pt modelId="{5A9DB1A4-6735-4AD1-90FB-27E1136AFC95}">
      <dgm:prSet custT="1"/>
      <dgm:spPr/>
      <dgm:t>
        <a:bodyPr/>
        <a:lstStyle/>
        <a:p>
          <a:r>
            <a: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 контексту тренутних проучавања она се дефинише знатно шире с аспекта многих наука</a:t>
          </a:r>
          <a:r>
            <a: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CF0172-567D-441E-911D-C14303AD7DD5}" type="parTrans" cxnId="{DE368A64-21DD-4FA9-BAD4-1C5B28077D28}">
      <dgm:prSet/>
      <dgm:spPr/>
      <dgm:t>
        <a:bodyPr/>
        <a:lstStyle/>
        <a:p>
          <a:endParaRPr lang="en-US"/>
        </a:p>
      </dgm:t>
    </dgm:pt>
    <dgm:pt modelId="{1B9E8019-0F67-44AB-8757-70C75D3077AA}" type="sibTrans" cxnId="{DE368A64-21DD-4FA9-BAD4-1C5B28077D28}">
      <dgm:prSet/>
      <dgm:spPr/>
      <dgm:t>
        <a:bodyPr/>
        <a:lstStyle/>
        <a:p>
          <a:endParaRPr lang="en-US"/>
        </a:p>
      </dgm:t>
    </dgm:pt>
    <dgm:pt modelId="{9A150B63-60D3-4635-A822-305E2EED582F}">
      <dgm:prSet/>
      <dgm:spPr/>
      <dgm:t>
        <a:bodyPr/>
        <a:lstStyle/>
        <a:p>
          <a:r>
            <a: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обухвата проучавање, развоја, схватања, порекла и традицију хране и свих врста пића унутар друштвеног, економског и географског контекста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2C52C0-806E-4456-AB0D-1821E1E93815}" type="parTrans" cxnId="{FDB7FC40-F3F0-4314-B1A6-FB7F9A37930B}">
      <dgm:prSet/>
      <dgm:spPr/>
      <dgm:t>
        <a:bodyPr/>
        <a:lstStyle/>
        <a:p>
          <a:endParaRPr lang="en-US"/>
        </a:p>
      </dgm:t>
    </dgm:pt>
    <dgm:pt modelId="{D899F60D-7648-4E62-909F-FDA05B968694}" type="sibTrans" cxnId="{FDB7FC40-F3F0-4314-B1A6-FB7F9A37930B}">
      <dgm:prSet/>
      <dgm:spPr/>
      <dgm:t>
        <a:bodyPr/>
        <a:lstStyle/>
        <a:p>
          <a:endParaRPr lang="en-US"/>
        </a:p>
      </dgm:t>
    </dgm:pt>
    <dgm:pt modelId="{E2BFF7AE-9544-439D-A265-C03D2E823AEE}" type="pres">
      <dgm:prSet presAssocID="{9009E619-4256-4699-B2A8-0EA3DADBFDF9}" presName="compositeShape" presStyleCnt="0">
        <dgm:presLayoutVars>
          <dgm:dir/>
          <dgm:resizeHandles/>
        </dgm:presLayoutVars>
      </dgm:prSet>
      <dgm:spPr/>
    </dgm:pt>
    <dgm:pt modelId="{69F602B1-F533-461F-9216-2E22FB9FA9E1}" type="pres">
      <dgm:prSet presAssocID="{9009E619-4256-4699-B2A8-0EA3DADBFDF9}" presName="pyramid" presStyleLbl="node1" presStyleIdx="0" presStyleCnt="1"/>
      <dgm:spPr/>
    </dgm:pt>
    <dgm:pt modelId="{3EA33250-342D-44CE-B1D0-3BB74A96755B}" type="pres">
      <dgm:prSet presAssocID="{9009E619-4256-4699-B2A8-0EA3DADBFDF9}" presName="theList" presStyleCnt="0"/>
      <dgm:spPr/>
    </dgm:pt>
    <dgm:pt modelId="{44A32E68-FE34-4EBE-9254-B599263889A5}" type="pres">
      <dgm:prSet presAssocID="{68462806-5408-402E-8BA6-EA5B08C51A96}" presName="aNode" presStyleLbl="fgAcc1" presStyleIdx="0" presStyleCnt="3" custScaleX="136996" custLinFactNeighborX="19489" custLinFactNeighborY="-12549">
        <dgm:presLayoutVars>
          <dgm:bulletEnabled val="1"/>
        </dgm:presLayoutVars>
      </dgm:prSet>
      <dgm:spPr/>
    </dgm:pt>
    <dgm:pt modelId="{154711A7-50D1-4466-A297-ACDB6E9F099D}" type="pres">
      <dgm:prSet presAssocID="{68462806-5408-402E-8BA6-EA5B08C51A96}" presName="aSpace" presStyleCnt="0"/>
      <dgm:spPr/>
    </dgm:pt>
    <dgm:pt modelId="{1D20AD5F-1802-427D-994C-68A93270557F}" type="pres">
      <dgm:prSet presAssocID="{5A9DB1A4-6735-4AD1-90FB-27E1136AFC95}" presName="aNode" presStyleLbl="fgAcc1" presStyleIdx="1" presStyleCnt="3" custScaleX="144325" custScaleY="155380" custLinFactNeighborX="9078" custLinFactNeighborY="37390">
        <dgm:presLayoutVars>
          <dgm:bulletEnabled val="1"/>
        </dgm:presLayoutVars>
      </dgm:prSet>
      <dgm:spPr/>
    </dgm:pt>
    <dgm:pt modelId="{E9A47068-BF74-447D-A5CF-2E53CCE074DC}" type="pres">
      <dgm:prSet presAssocID="{5A9DB1A4-6735-4AD1-90FB-27E1136AFC95}" presName="aSpace" presStyleCnt="0"/>
      <dgm:spPr/>
    </dgm:pt>
    <dgm:pt modelId="{7D0F305E-0BE4-4463-A5D4-6E79FC6CB58F}" type="pres">
      <dgm:prSet presAssocID="{9A150B63-60D3-4635-A822-305E2EED582F}" presName="aNode" presStyleLbl="fgAcc1" presStyleIdx="2" presStyleCnt="3" custScaleX="155159" custScaleY="195410" custLinFactNeighborX="16693" custLinFactNeighborY="16383">
        <dgm:presLayoutVars>
          <dgm:bulletEnabled val="1"/>
        </dgm:presLayoutVars>
      </dgm:prSet>
      <dgm:spPr/>
    </dgm:pt>
    <dgm:pt modelId="{3393CDCD-2B98-403C-B95E-9B050515492F}" type="pres">
      <dgm:prSet presAssocID="{9A150B63-60D3-4635-A822-305E2EED582F}" presName="aSpace" presStyleCnt="0"/>
      <dgm:spPr/>
    </dgm:pt>
  </dgm:ptLst>
  <dgm:cxnLst>
    <dgm:cxn modelId="{55937214-7B84-4344-9780-931B3BDB0499}" type="presOf" srcId="{5A9DB1A4-6735-4AD1-90FB-27E1136AFC95}" destId="{1D20AD5F-1802-427D-994C-68A93270557F}" srcOrd="0" destOrd="0" presId="urn:microsoft.com/office/officeart/2005/8/layout/pyramid2"/>
    <dgm:cxn modelId="{479C101D-8747-4745-A0A2-025FD26C4B31}" srcId="{9009E619-4256-4699-B2A8-0EA3DADBFDF9}" destId="{68462806-5408-402E-8BA6-EA5B08C51A96}" srcOrd="0" destOrd="0" parTransId="{9A8E71C9-4F4B-45BB-AF26-B413368C0EE1}" sibTransId="{7C081803-9E30-4FD8-92B3-76C5C6EA1C78}"/>
    <dgm:cxn modelId="{FDB7FC40-F3F0-4314-B1A6-FB7F9A37930B}" srcId="{9009E619-4256-4699-B2A8-0EA3DADBFDF9}" destId="{9A150B63-60D3-4635-A822-305E2EED582F}" srcOrd="2" destOrd="0" parTransId="{192C52C0-806E-4456-AB0D-1821E1E93815}" sibTransId="{D899F60D-7648-4E62-909F-FDA05B968694}"/>
    <dgm:cxn modelId="{DE368A64-21DD-4FA9-BAD4-1C5B28077D28}" srcId="{9009E619-4256-4699-B2A8-0EA3DADBFDF9}" destId="{5A9DB1A4-6735-4AD1-90FB-27E1136AFC95}" srcOrd="1" destOrd="0" parTransId="{8ACF0172-567D-441E-911D-C14303AD7DD5}" sibTransId="{1B9E8019-0F67-44AB-8757-70C75D3077AA}"/>
    <dgm:cxn modelId="{8AF3787B-BDF0-4602-B4FF-4E6CFDDFAB63}" type="presOf" srcId="{68462806-5408-402E-8BA6-EA5B08C51A96}" destId="{44A32E68-FE34-4EBE-9254-B599263889A5}" srcOrd="0" destOrd="0" presId="urn:microsoft.com/office/officeart/2005/8/layout/pyramid2"/>
    <dgm:cxn modelId="{D3D8B37F-BE71-4CF8-A0F6-8358D73D3B5A}" type="presOf" srcId="{9009E619-4256-4699-B2A8-0EA3DADBFDF9}" destId="{E2BFF7AE-9544-439D-A265-C03D2E823AEE}" srcOrd="0" destOrd="0" presId="urn:microsoft.com/office/officeart/2005/8/layout/pyramid2"/>
    <dgm:cxn modelId="{8B0941AD-D036-410B-BECF-A4E6A3D4AA05}" type="presOf" srcId="{9A150B63-60D3-4635-A822-305E2EED582F}" destId="{7D0F305E-0BE4-4463-A5D4-6E79FC6CB58F}" srcOrd="0" destOrd="0" presId="urn:microsoft.com/office/officeart/2005/8/layout/pyramid2"/>
    <dgm:cxn modelId="{FACFC48D-DF06-4220-823D-7AE1FA352B7E}" type="presParOf" srcId="{E2BFF7AE-9544-439D-A265-C03D2E823AEE}" destId="{69F602B1-F533-461F-9216-2E22FB9FA9E1}" srcOrd="0" destOrd="0" presId="urn:microsoft.com/office/officeart/2005/8/layout/pyramid2"/>
    <dgm:cxn modelId="{9BEF5A8D-BECD-4DCB-9C70-6E3000C2C4F0}" type="presParOf" srcId="{E2BFF7AE-9544-439D-A265-C03D2E823AEE}" destId="{3EA33250-342D-44CE-B1D0-3BB74A96755B}" srcOrd="1" destOrd="0" presId="urn:microsoft.com/office/officeart/2005/8/layout/pyramid2"/>
    <dgm:cxn modelId="{EF4AFF60-1C0F-4F10-A28C-A9493D643F5F}" type="presParOf" srcId="{3EA33250-342D-44CE-B1D0-3BB74A96755B}" destId="{44A32E68-FE34-4EBE-9254-B599263889A5}" srcOrd="0" destOrd="0" presId="urn:microsoft.com/office/officeart/2005/8/layout/pyramid2"/>
    <dgm:cxn modelId="{E0FA5BFF-B1BC-469B-8F79-E068595881D9}" type="presParOf" srcId="{3EA33250-342D-44CE-B1D0-3BB74A96755B}" destId="{154711A7-50D1-4466-A297-ACDB6E9F099D}" srcOrd="1" destOrd="0" presId="urn:microsoft.com/office/officeart/2005/8/layout/pyramid2"/>
    <dgm:cxn modelId="{63CB7EC5-39AA-476D-864B-3B424F20F8EA}" type="presParOf" srcId="{3EA33250-342D-44CE-B1D0-3BB74A96755B}" destId="{1D20AD5F-1802-427D-994C-68A93270557F}" srcOrd="2" destOrd="0" presId="urn:microsoft.com/office/officeart/2005/8/layout/pyramid2"/>
    <dgm:cxn modelId="{A55BC994-6557-472B-8818-DB59F0F51C2A}" type="presParOf" srcId="{3EA33250-342D-44CE-B1D0-3BB74A96755B}" destId="{E9A47068-BF74-447D-A5CF-2E53CCE074DC}" srcOrd="3" destOrd="0" presId="urn:microsoft.com/office/officeart/2005/8/layout/pyramid2"/>
    <dgm:cxn modelId="{C1565908-5D48-469D-859A-BF57FB603EC6}" type="presParOf" srcId="{3EA33250-342D-44CE-B1D0-3BB74A96755B}" destId="{7D0F305E-0BE4-4463-A5D4-6E79FC6CB58F}" srcOrd="4" destOrd="0" presId="urn:microsoft.com/office/officeart/2005/8/layout/pyramid2"/>
    <dgm:cxn modelId="{219EF049-63BB-4216-97CB-F92459C6F9ED}" type="presParOf" srcId="{3EA33250-342D-44CE-B1D0-3BB74A96755B}" destId="{3393CDCD-2B98-403C-B95E-9B050515492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09E619-4256-4699-B2A8-0EA3DADBFDF9}" type="doc">
      <dgm:prSet loTypeId="urn:microsoft.com/office/officeart/2005/8/layout/pyramid2" loCatId="pyramid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68462806-5408-402E-8BA6-EA5B08C51A96}">
      <dgm:prSet/>
      <dgm:spPr/>
      <dgm:t>
        <a:bodyPr/>
        <a:lstStyle/>
        <a:p>
          <a:r>
            <a:rPr lang="ru-RU" dirty="0"/>
            <a:t> </a:t>
          </a:r>
          <a:r>
            <a:rPr lang="ru-RU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практична гастрономија</a:t>
          </a:r>
          <a:endParaRPr lang="en-US" dirty="0"/>
        </a:p>
      </dgm:t>
    </dgm:pt>
    <dgm:pt modelId="{9A8E71C9-4F4B-45BB-AF26-B413368C0EE1}" type="parTrans" cxnId="{479C101D-8747-4745-A0A2-025FD26C4B31}">
      <dgm:prSet/>
      <dgm:spPr/>
      <dgm:t>
        <a:bodyPr/>
        <a:lstStyle/>
        <a:p>
          <a:endParaRPr lang="en-US"/>
        </a:p>
      </dgm:t>
    </dgm:pt>
    <dgm:pt modelId="{7C081803-9E30-4FD8-92B3-76C5C6EA1C78}" type="sibTrans" cxnId="{479C101D-8747-4745-A0A2-025FD26C4B31}">
      <dgm:prSet/>
      <dgm:spPr/>
      <dgm:t>
        <a:bodyPr/>
        <a:lstStyle/>
        <a:p>
          <a:endParaRPr lang="en-US"/>
        </a:p>
      </dgm:t>
    </dgm:pt>
    <dgm:pt modelId="{5A9DB1A4-6735-4AD1-90FB-27E1136AFC95}">
      <dgm:prSet/>
      <dgm:spPr/>
      <dgm:t>
        <a:bodyPr/>
        <a:lstStyle/>
        <a:p>
          <a:r>
            <a:rPr lang="ru-RU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теоријска гастрономија</a:t>
          </a:r>
          <a:endParaRPr lang="en-US" dirty="0"/>
        </a:p>
      </dgm:t>
    </dgm:pt>
    <dgm:pt modelId="{8ACF0172-567D-441E-911D-C14303AD7DD5}" type="parTrans" cxnId="{DE368A64-21DD-4FA9-BAD4-1C5B28077D28}">
      <dgm:prSet/>
      <dgm:spPr/>
      <dgm:t>
        <a:bodyPr/>
        <a:lstStyle/>
        <a:p>
          <a:endParaRPr lang="en-US"/>
        </a:p>
      </dgm:t>
    </dgm:pt>
    <dgm:pt modelId="{1B9E8019-0F67-44AB-8757-70C75D3077AA}" type="sibTrans" cxnId="{DE368A64-21DD-4FA9-BAD4-1C5B28077D28}">
      <dgm:prSet/>
      <dgm:spPr/>
      <dgm:t>
        <a:bodyPr/>
        <a:lstStyle/>
        <a:p>
          <a:endParaRPr lang="en-US"/>
        </a:p>
      </dgm:t>
    </dgm:pt>
    <dgm:pt modelId="{9A150B63-60D3-4635-A822-305E2EED582F}">
      <dgm:prSet/>
      <dgm:spPr/>
      <dgm:t>
        <a:bodyPr/>
        <a:lstStyle/>
        <a:p>
          <a:r>
            <a:rPr lang="ru-RU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техничка гастрономија</a:t>
          </a:r>
          <a:endParaRPr lang="en-US" dirty="0"/>
        </a:p>
      </dgm:t>
    </dgm:pt>
    <dgm:pt modelId="{192C52C0-806E-4456-AB0D-1821E1E93815}" type="parTrans" cxnId="{FDB7FC40-F3F0-4314-B1A6-FB7F9A37930B}">
      <dgm:prSet/>
      <dgm:spPr/>
      <dgm:t>
        <a:bodyPr/>
        <a:lstStyle/>
        <a:p>
          <a:endParaRPr lang="en-US"/>
        </a:p>
      </dgm:t>
    </dgm:pt>
    <dgm:pt modelId="{D899F60D-7648-4E62-909F-FDA05B968694}" type="sibTrans" cxnId="{FDB7FC40-F3F0-4314-B1A6-FB7F9A37930B}">
      <dgm:prSet/>
      <dgm:spPr/>
      <dgm:t>
        <a:bodyPr/>
        <a:lstStyle/>
        <a:p>
          <a:endParaRPr lang="en-US"/>
        </a:p>
      </dgm:t>
    </dgm:pt>
    <dgm:pt modelId="{6525E2EA-D6DC-47FE-BA0D-072A070F0FCA}">
      <dgm:prSet/>
      <dgm:spPr/>
      <dgm:t>
        <a:bodyPr/>
        <a:lstStyle/>
        <a:p>
          <a:r>
            <a:rPr lang="ru-RU" dirty="0"/>
            <a:t> </a:t>
          </a:r>
          <a:r>
            <a:rPr lang="ru-RU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гастрономија хране</a:t>
          </a:r>
          <a:endParaRPr lang="en-US" dirty="0"/>
        </a:p>
      </dgm:t>
    </dgm:pt>
    <dgm:pt modelId="{72DAA620-7483-40E6-A0D6-770506F9DA6A}" type="parTrans" cxnId="{933B0FDB-3077-45D8-8D94-0AF21DBFABA0}">
      <dgm:prSet/>
      <dgm:spPr/>
      <dgm:t>
        <a:bodyPr/>
        <a:lstStyle/>
        <a:p>
          <a:endParaRPr lang="en-US"/>
        </a:p>
      </dgm:t>
    </dgm:pt>
    <dgm:pt modelId="{93ED4894-087A-4756-A495-A66EC049A0F5}" type="sibTrans" cxnId="{933B0FDB-3077-45D8-8D94-0AF21DBFABA0}">
      <dgm:prSet/>
      <dgm:spPr/>
      <dgm:t>
        <a:bodyPr/>
        <a:lstStyle/>
        <a:p>
          <a:endParaRPr lang="en-US"/>
        </a:p>
      </dgm:t>
    </dgm:pt>
    <dgm:pt modelId="{E2BFF7AE-9544-439D-A265-C03D2E823AEE}" type="pres">
      <dgm:prSet presAssocID="{9009E619-4256-4699-B2A8-0EA3DADBFDF9}" presName="compositeShape" presStyleCnt="0">
        <dgm:presLayoutVars>
          <dgm:dir/>
          <dgm:resizeHandles/>
        </dgm:presLayoutVars>
      </dgm:prSet>
      <dgm:spPr/>
    </dgm:pt>
    <dgm:pt modelId="{69F602B1-F533-461F-9216-2E22FB9FA9E1}" type="pres">
      <dgm:prSet presAssocID="{9009E619-4256-4699-B2A8-0EA3DADBFDF9}" presName="pyramid" presStyleLbl="node1" presStyleIdx="0" presStyleCnt="1"/>
      <dgm:spPr/>
    </dgm:pt>
    <dgm:pt modelId="{3EA33250-342D-44CE-B1D0-3BB74A96755B}" type="pres">
      <dgm:prSet presAssocID="{9009E619-4256-4699-B2A8-0EA3DADBFDF9}" presName="theList" presStyleCnt="0"/>
      <dgm:spPr/>
    </dgm:pt>
    <dgm:pt modelId="{44A32E68-FE34-4EBE-9254-B599263889A5}" type="pres">
      <dgm:prSet presAssocID="{68462806-5408-402E-8BA6-EA5B08C51A96}" presName="aNode" presStyleLbl="fgAcc1" presStyleIdx="0" presStyleCnt="4" custScaleX="107011">
        <dgm:presLayoutVars>
          <dgm:bulletEnabled val="1"/>
        </dgm:presLayoutVars>
      </dgm:prSet>
      <dgm:spPr/>
    </dgm:pt>
    <dgm:pt modelId="{154711A7-50D1-4466-A297-ACDB6E9F099D}" type="pres">
      <dgm:prSet presAssocID="{68462806-5408-402E-8BA6-EA5B08C51A96}" presName="aSpace" presStyleCnt="0"/>
      <dgm:spPr/>
    </dgm:pt>
    <dgm:pt modelId="{1D20AD5F-1802-427D-994C-68A93270557F}" type="pres">
      <dgm:prSet presAssocID="{5A9DB1A4-6735-4AD1-90FB-27E1136AFC95}" presName="aNode" presStyleLbl="fgAcc1" presStyleIdx="1" presStyleCnt="4" custScaleX="106717">
        <dgm:presLayoutVars>
          <dgm:bulletEnabled val="1"/>
        </dgm:presLayoutVars>
      </dgm:prSet>
      <dgm:spPr/>
    </dgm:pt>
    <dgm:pt modelId="{E9A47068-BF74-447D-A5CF-2E53CCE074DC}" type="pres">
      <dgm:prSet presAssocID="{5A9DB1A4-6735-4AD1-90FB-27E1136AFC95}" presName="aSpace" presStyleCnt="0"/>
      <dgm:spPr/>
    </dgm:pt>
    <dgm:pt modelId="{7D0F305E-0BE4-4463-A5D4-6E79FC6CB58F}" type="pres">
      <dgm:prSet presAssocID="{9A150B63-60D3-4635-A822-305E2EED582F}" presName="aNode" presStyleLbl="fgAcc1" presStyleIdx="2" presStyleCnt="4" custScaleX="108425">
        <dgm:presLayoutVars>
          <dgm:bulletEnabled val="1"/>
        </dgm:presLayoutVars>
      </dgm:prSet>
      <dgm:spPr/>
    </dgm:pt>
    <dgm:pt modelId="{3393CDCD-2B98-403C-B95E-9B050515492F}" type="pres">
      <dgm:prSet presAssocID="{9A150B63-60D3-4635-A822-305E2EED582F}" presName="aSpace" presStyleCnt="0"/>
      <dgm:spPr/>
    </dgm:pt>
    <dgm:pt modelId="{BA77BDE0-D8EA-48CD-87E7-122088B8C728}" type="pres">
      <dgm:prSet presAssocID="{6525E2EA-D6DC-47FE-BA0D-072A070F0FCA}" presName="aNode" presStyleLbl="fgAcc1" presStyleIdx="3" presStyleCnt="4" custScaleX="110281">
        <dgm:presLayoutVars>
          <dgm:bulletEnabled val="1"/>
        </dgm:presLayoutVars>
      </dgm:prSet>
      <dgm:spPr/>
    </dgm:pt>
    <dgm:pt modelId="{4EE0787A-B22F-4FF7-9EA8-C7AA3DE7E78A}" type="pres">
      <dgm:prSet presAssocID="{6525E2EA-D6DC-47FE-BA0D-072A070F0FCA}" presName="aSpace" presStyleCnt="0"/>
      <dgm:spPr/>
    </dgm:pt>
  </dgm:ptLst>
  <dgm:cxnLst>
    <dgm:cxn modelId="{55937214-7B84-4344-9780-931B3BDB0499}" type="presOf" srcId="{5A9DB1A4-6735-4AD1-90FB-27E1136AFC95}" destId="{1D20AD5F-1802-427D-994C-68A93270557F}" srcOrd="0" destOrd="0" presId="urn:microsoft.com/office/officeart/2005/8/layout/pyramid2"/>
    <dgm:cxn modelId="{479C101D-8747-4745-A0A2-025FD26C4B31}" srcId="{9009E619-4256-4699-B2A8-0EA3DADBFDF9}" destId="{68462806-5408-402E-8BA6-EA5B08C51A96}" srcOrd="0" destOrd="0" parTransId="{9A8E71C9-4F4B-45BB-AF26-B413368C0EE1}" sibTransId="{7C081803-9E30-4FD8-92B3-76C5C6EA1C78}"/>
    <dgm:cxn modelId="{0B3FFC26-9C92-487D-814E-DF2563F5B0AA}" type="presOf" srcId="{6525E2EA-D6DC-47FE-BA0D-072A070F0FCA}" destId="{BA77BDE0-D8EA-48CD-87E7-122088B8C728}" srcOrd="0" destOrd="0" presId="urn:microsoft.com/office/officeart/2005/8/layout/pyramid2"/>
    <dgm:cxn modelId="{FDB7FC40-F3F0-4314-B1A6-FB7F9A37930B}" srcId="{9009E619-4256-4699-B2A8-0EA3DADBFDF9}" destId="{9A150B63-60D3-4635-A822-305E2EED582F}" srcOrd="2" destOrd="0" parTransId="{192C52C0-806E-4456-AB0D-1821E1E93815}" sibTransId="{D899F60D-7648-4E62-909F-FDA05B968694}"/>
    <dgm:cxn modelId="{DE368A64-21DD-4FA9-BAD4-1C5B28077D28}" srcId="{9009E619-4256-4699-B2A8-0EA3DADBFDF9}" destId="{5A9DB1A4-6735-4AD1-90FB-27E1136AFC95}" srcOrd="1" destOrd="0" parTransId="{8ACF0172-567D-441E-911D-C14303AD7DD5}" sibTransId="{1B9E8019-0F67-44AB-8757-70C75D3077AA}"/>
    <dgm:cxn modelId="{8AF3787B-BDF0-4602-B4FF-4E6CFDDFAB63}" type="presOf" srcId="{68462806-5408-402E-8BA6-EA5B08C51A96}" destId="{44A32E68-FE34-4EBE-9254-B599263889A5}" srcOrd="0" destOrd="0" presId="urn:microsoft.com/office/officeart/2005/8/layout/pyramid2"/>
    <dgm:cxn modelId="{D3D8B37F-BE71-4CF8-A0F6-8358D73D3B5A}" type="presOf" srcId="{9009E619-4256-4699-B2A8-0EA3DADBFDF9}" destId="{E2BFF7AE-9544-439D-A265-C03D2E823AEE}" srcOrd="0" destOrd="0" presId="urn:microsoft.com/office/officeart/2005/8/layout/pyramid2"/>
    <dgm:cxn modelId="{8B0941AD-D036-410B-BECF-A4E6A3D4AA05}" type="presOf" srcId="{9A150B63-60D3-4635-A822-305E2EED582F}" destId="{7D0F305E-0BE4-4463-A5D4-6E79FC6CB58F}" srcOrd="0" destOrd="0" presId="urn:microsoft.com/office/officeart/2005/8/layout/pyramid2"/>
    <dgm:cxn modelId="{933B0FDB-3077-45D8-8D94-0AF21DBFABA0}" srcId="{9009E619-4256-4699-B2A8-0EA3DADBFDF9}" destId="{6525E2EA-D6DC-47FE-BA0D-072A070F0FCA}" srcOrd="3" destOrd="0" parTransId="{72DAA620-7483-40E6-A0D6-770506F9DA6A}" sibTransId="{93ED4894-087A-4756-A495-A66EC049A0F5}"/>
    <dgm:cxn modelId="{FACFC48D-DF06-4220-823D-7AE1FA352B7E}" type="presParOf" srcId="{E2BFF7AE-9544-439D-A265-C03D2E823AEE}" destId="{69F602B1-F533-461F-9216-2E22FB9FA9E1}" srcOrd="0" destOrd="0" presId="urn:microsoft.com/office/officeart/2005/8/layout/pyramid2"/>
    <dgm:cxn modelId="{9BEF5A8D-BECD-4DCB-9C70-6E3000C2C4F0}" type="presParOf" srcId="{E2BFF7AE-9544-439D-A265-C03D2E823AEE}" destId="{3EA33250-342D-44CE-B1D0-3BB74A96755B}" srcOrd="1" destOrd="0" presId="urn:microsoft.com/office/officeart/2005/8/layout/pyramid2"/>
    <dgm:cxn modelId="{EF4AFF60-1C0F-4F10-A28C-A9493D643F5F}" type="presParOf" srcId="{3EA33250-342D-44CE-B1D0-3BB74A96755B}" destId="{44A32E68-FE34-4EBE-9254-B599263889A5}" srcOrd="0" destOrd="0" presId="urn:microsoft.com/office/officeart/2005/8/layout/pyramid2"/>
    <dgm:cxn modelId="{E0FA5BFF-B1BC-469B-8F79-E068595881D9}" type="presParOf" srcId="{3EA33250-342D-44CE-B1D0-3BB74A96755B}" destId="{154711A7-50D1-4466-A297-ACDB6E9F099D}" srcOrd="1" destOrd="0" presId="urn:microsoft.com/office/officeart/2005/8/layout/pyramid2"/>
    <dgm:cxn modelId="{63CB7EC5-39AA-476D-864B-3B424F20F8EA}" type="presParOf" srcId="{3EA33250-342D-44CE-B1D0-3BB74A96755B}" destId="{1D20AD5F-1802-427D-994C-68A93270557F}" srcOrd="2" destOrd="0" presId="urn:microsoft.com/office/officeart/2005/8/layout/pyramid2"/>
    <dgm:cxn modelId="{A55BC994-6557-472B-8818-DB59F0F51C2A}" type="presParOf" srcId="{3EA33250-342D-44CE-B1D0-3BB74A96755B}" destId="{E9A47068-BF74-447D-A5CF-2E53CCE074DC}" srcOrd="3" destOrd="0" presId="urn:microsoft.com/office/officeart/2005/8/layout/pyramid2"/>
    <dgm:cxn modelId="{C1565908-5D48-469D-859A-BF57FB603EC6}" type="presParOf" srcId="{3EA33250-342D-44CE-B1D0-3BB74A96755B}" destId="{7D0F305E-0BE4-4463-A5D4-6E79FC6CB58F}" srcOrd="4" destOrd="0" presId="urn:microsoft.com/office/officeart/2005/8/layout/pyramid2"/>
    <dgm:cxn modelId="{219EF049-63BB-4216-97CB-F92459C6F9ED}" type="presParOf" srcId="{3EA33250-342D-44CE-B1D0-3BB74A96755B}" destId="{3393CDCD-2B98-403C-B95E-9B050515492F}" srcOrd="5" destOrd="0" presId="urn:microsoft.com/office/officeart/2005/8/layout/pyramid2"/>
    <dgm:cxn modelId="{556A4450-3E43-4EB5-B042-3D0EB128D4ED}" type="presParOf" srcId="{3EA33250-342D-44CE-B1D0-3BB74A96755B}" destId="{BA77BDE0-D8EA-48CD-87E7-122088B8C728}" srcOrd="6" destOrd="0" presId="urn:microsoft.com/office/officeart/2005/8/layout/pyramid2"/>
    <dgm:cxn modelId="{26CA6C4C-BD86-4FA4-9371-32518018CD0E}" type="presParOf" srcId="{3EA33250-342D-44CE-B1D0-3BB74A96755B}" destId="{4EE0787A-B22F-4FF7-9EA8-C7AA3DE7E78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45C3D7-75CA-4B10-B494-563F45DB2108}" type="doc">
      <dgm:prSet loTypeId="urn:microsoft.com/office/officeart/2005/8/layout/hList6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F0729A7-99B1-4EEB-9A14-AE0138E95D19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sr-Cyrl-RS" sz="2400" spc="-3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С</a:t>
          </a:r>
          <a:r>
            <a:rPr lang="hr-HR" sz="2400" spc="-3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веобухватно научно осмишљење свега што се односи</a:t>
          </a:r>
          <a:r>
            <a:rPr lang="hr-HR" sz="2400" i="1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4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на исхрану и благостање човека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B5C1AB-9B4E-41B0-A2E9-A53187B5DE14}" type="parTrans" cxnId="{6DA113B6-CB44-4966-B6B5-89F0EED84951}">
      <dgm:prSet/>
      <dgm:spPr/>
      <dgm:t>
        <a:bodyPr/>
        <a:lstStyle/>
        <a:p>
          <a:endParaRPr lang="en-US" sz="2400"/>
        </a:p>
      </dgm:t>
    </dgm:pt>
    <dgm:pt modelId="{2B4793BE-726B-4748-986E-7683914960E1}" type="sibTrans" cxnId="{6DA113B6-CB44-4966-B6B5-89F0EED84951}">
      <dgm:prSet/>
      <dgm:spPr/>
      <dgm:t>
        <a:bodyPr/>
        <a:lstStyle/>
        <a:p>
          <a:endParaRPr lang="en-US" sz="2400"/>
        </a:p>
      </dgm:t>
    </dgm:pt>
    <dgm:pt modelId="{F56E596B-1842-4276-B3B3-59C933A4769D}">
      <dgm:prSet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sr-Cyrl-RS" sz="2400" spc="-3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И</a:t>
          </a:r>
          <a:r>
            <a:rPr lang="hr-HR" sz="2400" spc="-3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ма за циљ да обезбеди опстанак човека, помоћу најбоље</a:t>
          </a:r>
          <a:r>
            <a:rPr lang="hr-HR" sz="2400" i="1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4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могуће исхране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B74A27-EAFE-4648-8382-E58CA60F7C76}" type="parTrans" cxnId="{D06B66AF-B209-4796-A6ED-0A60CCCCECE0}">
      <dgm:prSet/>
      <dgm:spPr/>
      <dgm:t>
        <a:bodyPr/>
        <a:lstStyle/>
        <a:p>
          <a:endParaRPr lang="en-US" sz="2400"/>
        </a:p>
      </dgm:t>
    </dgm:pt>
    <dgm:pt modelId="{7E1E6132-536E-44AA-B956-A367B1550B3B}" type="sibTrans" cxnId="{D06B66AF-B209-4796-A6ED-0A60CCCCECE0}">
      <dgm:prSet/>
      <dgm:spPr/>
      <dgm:t>
        <a:bodyPr/>
        <a:lstStyle/>
        <a:p>
          <a:endParaRPr lang="en-US" sz="2400"/>
        </a:p>
      </dgm:t>
    </dgm:pt>
    <dgm:pt modelId="{C561540D-2F3D-43C5-AA16-75B855D2AFAF}">
      <dgm:prSet custT="1"/>
      <dgm:spPr>
        <a:solidFill>
          <a:srgbClr val="92D050"/>
        </a:solidFill>
      </dgm:spPr>
      <dgm:t>
        <a:bodyPr/>
        <a:lstStyle/>
        <a:p>
          <a:r>
            <a:rPr lang="sr-Cyrl-RS" sz="2400" spc="-4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Т</a:t>
          </a:r>
          <a:r>
            <a:rPr lang="hr-HR" sz="2400" spc="-4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реба да усмерава, у складу са одређеним</a:t>
          </a:r>
          <a:r>
            <a:rPr lang="hr-HR" sz="2400" i="1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принципима, све оне који траже, набављају, и припремају</a:t>
          </a:r>
          <a:r>
            <a:rPr lang="hr-HR" sz="2400" i="1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4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све оно што може бити претворено у добру храну.</a:t>
          </a:r>
          <a:endParaRPr lang="en-US" sz="2400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289B6-237B-427C-B39A-A68F91E616FF}" type="parTrans" cxnId="{19B7DD4F-FFA5-45BA-996A-1F23A7D0E7AE}">
      <dgm:prSet/>
      <dgm:spPr/>
      <dgm:t>
        <a:bodyPr/>
        <a:lstStyle/>
        <a:p>
          <a:endParaRPr lang="en-US" sz="2400"/>
        </a:p>
      </dgm:t>
    </dgm:pt>
    <dgm:pt modelId="{2E970D09-AC1F-47D4-AAA2-58A25A2094CF}" type="sibTrans" cxnId="{19B7DD4F-FFA5-45BA-996A-1F23A7D0E7AE}">
      <dgm:prSet/>
      <dgm:spPr/>
      <dgm:t>
        <a:bodyPr/>
        <a:lstStyle/>
        <a:p>
          <a:endParaRPr lang="en-US" sz="2400"/>
        </a:p>
      </dgm:t>
    </dgm:pt>
    <dgm:pt modelId="{79216488-CC0C-448F-A6D7-F20C01AE2D56}">
      <dgm:prSet custT="1"/>
      <dgm:spPr>
        <a:solidFill>
          <a:srgbClr val="00B050"/>
        </a:solidFill>
      </dgm:spPr>
      <dgm:t>
        <a:bodyPr/>
        <a:lstStyle/>
        <a:p>
          <a:r>
            <a:rPr lang="sr-Cyrl-RS" sz="24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С</a:t>
          </a:r>
          <a:r>
            <a:rPr lang="hr-HR" sz="24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нага која покреће</a:t>
          </a:r>
          <a:r>
            <a:rPr lang="hr-HR" sz="2400" i="1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: </a:t>
          </a:r>
          <a:r>
            <a:rPr lang="hr-HR" sz="24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земљорадника</a:t>
          </a:r>
          <a:r>
            <a:rPr lang="hr-HR" sz="2400" i="1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hr-HR" sz="2400" spc="-4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одгајивача стоке,</a:t>
          </a:r>
          <a:r>
            <a:rPr lang="sr-Cyrl-RS" sz="2400" spc="-4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...</a:t>
          </a:r>
          <a:r>
            <a:rPr lang="hr-HR" sz="2400" i="1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4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или особу било којег другог занимања, </a:t>
          </a:r>
          <a:r>
            <a:rPr lang="hr-HR" sz="24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чији посао подразумева брижљиво скупљање, гајење и </a:t>
          </a:r>
          <a:r>
            <a:rPr lang="hr-HR" sz="24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припремање хране за човечанство.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06901E-21B7-43AE-99F1-B4760456477B}" type="parTrans" cxnId="{48F385AA-3BF0-4B65-9503-37FB0A7BC568}">
      <dgm:prSet/>
      <dgm:spPr/>
      <dgm:t>
        <a:bodyPr/>
        <a:lstStyle/>
        <a:p>
          <a:endParaRPr lang="en-US" sz="2400"/>
        </a:p>
      </dgm:t>
    </dgm:pt>
    <dgm:pt modelId="{15F4814B-2F13-43B4-A7C3-3A0EC59F0F22}" type="sibTrans" cxnId="{48F385AA-3BF0-4B65-9503-37FB0A7BC568}">
      <dgm:prSet/>
      <dgm:spPr/>
      <dgm:t>
        <a:bodyPr/>
        <a:lstStyle/>
        <a:p>
          <a:endParaRPr lang="en-US" sz="2400"/>
        </a:p>
      </dgm:t>
    </dgm:pt>
    <dgm:pt modelId="{3F3439A8-ADD3-4EA5-BAF3-E5A804BD495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sr-Cyrl-RS" sz="2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Припада </a:t>
          </a:r>
          <a:r>
            <a:rPr lang="hr-HR" sz="2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историји, физици, хемији, психологији, физиологији, она </a:t>
          </a:r>
          <a:r>
            <a:rPr lang="hr-HR" sz="24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је повезана са значајним естетским </a:t>
          </a:r>
          <a:r>
            <a:rPr lang="hr-HR" sz="24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вредностима у којима ми уживамо</a:t>
          </a:r>
          <a:r>
            <a:rPr lang="sr-Cyrl-RS" sz="24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r>
            <a:rPr lang="hr-HR" sz="24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На крају, али не мање </a:t>
          </a:r>
          <a:r>
            <a:rPr lang="hr-HR" sz="2400" spc="-3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важно, она је </a:t>
          </a:r>
          <a:r>
            <a:rPr lang="hr-HR" sz="2400" b="1" u="sng" spc="-3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Уметност.</a:t>
          </a:r>
          <a:endParaRPr lang="en-US" sz="24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CC8570-EBD6-4633-9606-AE113AB8E94B}" type="parTrans" cxnId="{5EF20EF1-7C78-4B8A-A36A-D44942DADDA4}">
      <dgm:prSet/>
      <dgm:spPr/>
      <dgm:t>
        <a:bodyPr/>
        <a:lstStyle/>
        <a:p>
          <a:endParaRPr lang="en-US" sz="2400"/>
        </a:p>
      </dgm:t>
    </dgm:pt>
    <dgm:pt modelId="{F7F56050-6B6D-4634-8064-E7AF5038DD7C}" type="sibTrans" cxnId="{5EF20EF1-7C78-4B8A-A36A-D44942DADDA4}">
      <dgm:prSet/>
      <dgm:spPr/>
      <dgm:t>
        <a:bodyPr/>
        <a:lstStyle/>
        <a:p>
          <a:endParaRPr lang="en-US" sz="2400"/>
        </a:p>
      </dgm:t>
    </dgm:pt>
    <dgm:pt modelId="{E2F7605E-863F-457C-90F7-467FD922FF08}" type="pres">
      <dgm:prSet presAssocID="{AF45C3D7-75CA-4B10-B494-563F45DB2108}" presName="Name0" presStyleCnt="0">
        <dgm:presLayoutVars>
          <dgm:dir/>
          <dgm:resizeHandles val="exact"/>
        </dgm:presLayoutVars>
      </dgm:prSet>
      <dgm:spPr/>
    </dgm:pt>
    <dgm:pt modelId="{1DBCAA84-9563-4D96-994D-F5A40716663A}" type="pres">
      <dgm:prSet presAssocID="{EF0729A7-99B1-4EEB-9A14-AE0138E95D19}" presName="node" presStyleLbl="node1" presStyleIdx="0" presStyleCnt="5">
        <dgm:presLayoutVars>
          <dgm:bulletEnabled val="1"/>
        </dgm:presLayoutVars>
      </dgm:prSet>
      <dgm:spPr/>
    </dgm:pt>
    <dgm:pt modelId="{A3E74BC3-CBC8-4CA9-AB6A-276973CA67FA}" type="pres">
      <dgm:prSet presAssocID="{2B4793BE-726B-4748-986E-7683914960E1}" presName="sibTrans" presStyleCnt="0"/>
      <dgm:spPr/>
    </dgm:pt>
    <dgm:pt modelId="{76401FA7-C94C-4FC7-BBC7-EF88E28E1C19}" type="pres">
      <dgm:prSet presAssocID="{F56E596B-1842-4276-B3B3-59C933A4769D}" presName="node" presStyleLbl="node1" presStyleIdx="1" presStyleCnt="5">
        <dgm:presLayoutVars>
          <dgm:bulletEnabled val="1"/>
        </dgm:presLayoutVars>
      </dgm:prSet>
      <dgm:spPr/>
    </dgm:pt>
    <dgm:pt modelId="{56E53E5B-A253-4C80-ABD3-BBDF1A400A5A}" type="pres">
      <dgm:prSet presAssocID="{7E1E6132-536E-44AA-B956-A367B1550B3B}" presName="sibTrans" presStyleCnt="0"/>
      <dgm:spPr/>
    </dgm:pt>
    <dgm:pt modelId="{325335B1-87F7-4CC9-85DB-E76CDEEFF5BD}" type="pres">
      <dgm:prSet presAssocID="{C561540D-2F3D-43C5-AA16-75B855D2AFAF}" presName="node" presStyleLbl="node1" presStyleIdx="2" presStyleCnt="5">
        <dgm:presLayoutVars>
          <dgm:bulletEnabled val="1"/>
        </dgm:presLayoutVars>
      </dgm:prSet>
      <dgm:spPr/>
    </dgm:pt>
    <dgm:pt modelId="{EBF7FB10-595F-441C-9066-9CC83650D026}" type="pres">
      <dgm:prSet presAssocID="{2E970D09-AC1F-47D4-AAA2-58A25A2094CF}" presName="sibTrans" presStyleCnt="0"/>
      <dgm:spPr/>
    </dgm:pt>
    <dgm:pt modelId="{CD74AB88-787E-4EB8-9C36-2EC896DD79EB}" type="pres">
      <dgm:prSet presAssocID="{79216488-CC0C-448F-A6D7-F20C01AE2D56}" presName="node" presStyleLbl="node1" presStyleIdx="3" presStyleCnt="5">
        <dgm:presLayoutVars>
          <dgm:bulletEnabled val="1"/>
        </dgm:presLayoutVars>
      </dgm:prSet>
      <dgm:spPr/>
    </dgm:pt>
    <dgm:pt modelId="{164C380F-E268-45BA-9007-A133A3A94BA4}" type="pres">
      <dgm:prSet presAssocID="{15F4814B-2F13-43B4-A7C3-3A0EC59F0F22}" presName="sibTrans" presStyleCnt="0"/>
      <dgm:spPr/>
    </dgm:pt>
    <dgm:pt modelId="{7460FF17-08D4-4B59-9648-E8E4C56879A9}" type="pres">
      <dgm:prSet presAssocID="{3F3439A8-ADD3-4EA5-BAF3-E5A804BD4958}" presName="node" presStyleLbl="node1" presStyleIdx="4" presStyleCnt="5">
        <dgm:presLayoutVars>
          <dgm:bulletEnabled val="1"/>
        </dgm:presLayoutVars>
      </dgm:prSet>
      <dgm:spPr/>
    </dgm:pt>
  </dgm:ptLst>
  <dgm:cxnLst>
    <dgm:cxn modelId="{2A8E6846-04CB-4C5A-AAE2-AFF5A9A4BD7B}" type="presOf" srcId="{F56E596B-1842-4276-B3B3-59C933A4769D}" destId="{76401FA7-C94C-4FC7-BBC7-EF88E28E1C19}" srcOrd="0" destOrd="0" presId="urn:microsoft.com/office/officeart/2005/8/layout/hList6"/>
    <dgm:cxn modelId="{7A2B2B68-4455-428F-93D8-997EAE4293A4}" type="presOf" srcId="{C561540D-2F3D-43C5-AA16-75B855D2AFAF}" destId="{325335B1-87F7-4CC9-85DB-E76CDEEFF5BD}" srcOrd="0" destOrd="0" presId="urn:microsoft.com/office/officeart/2005/8/layout/hList6"/>
    <dgm:cxn modelId="{19B7DD4F-FFA5-45BA-996A-1F23A7D0E7AE}" srcId="{AF45C3D7-75CA-4B10-B494-563F45DB2108}" destId="{C561540D-2F3D-43C5-AA16-75B855D2AFAF}" srcOrd="2" destOrd="0" parTransId="{B9C289B6-237B-427C-B39A-A68F91E616FF}" sibTransId="{2E970D09-AC1F-47D4-AAA2-58A25A2094CF}"/>
    <dgm:cxn modelId="{98A77878-27F7-4B67-A091-EB0CC917AE0D}" type="presOf" srcId="{3F3439A8-ADD3-4EA5-BAF3-E5A804BD4958}" destId="{7460FF17-08D4-4B59-9648-E8E4C56879A9}" srcOrd="0" destOrd="0" presId="urn:microsoft.com/office/officeart/2005/8/layout/hList6"/>
    <dgm:cxn modelId="{9FC0738E-3E46-490F-8928-BA78FDD745FB}" type="presOf" srcId="{EF0729A7-99B1-4EEB-9A14-AE0138E95D19}" destId="{1DBCAA84-9563-4D96-994D-F5A40716663A}" srcOrd="0" destOrd="0" presId="urn:microsoft.com/office/officeart/2005/8/layout/hList6"/>
    <dgm:cxn modelId="{48F385AA-3BF0-4B65-9503-37FB0A7BC568}" srcId="{AF45C3D7-75CA-4B10-B494-563F45DB2108}" destId="{79216488-CC0C-448F-A6D7-F20C01AE2D56}" srcOrd="3" destOrd="0" parTransId="{6F06901E-21B7-43AE-99F1-B4760456477B}" sibTransId="{15F4814B-2F13-43B4-A7C3-3A0EC59F0F22}"/>
    <dgm:cxn modelId="{D06B66AF-B209-4796-A6ED-0A60CCCCECE0}" srcId="{AF45C3D7-75CA-4B10-B494-563F45DB2108}" destId="{F56E596B-1842-4276-B3B3-59C933A4769D}" srcOrd="1" destOrd="0" parTransId="{11B74A27-EAFE-4648-8382-E58CA60F7C76}" sibTransId="{7E1E6132-536E-44AA-B956-A367B1550B3B}"/>
    <dgm:cxn modelId="{6DA113B6-CB44-4966-B6B5-89F0EED84951}" srcId="{AF45C3D7-75CA-4B10-B494-563F45DB2108}" destId="{EF0729A7-99B1-4EEB-9A14-AE0138E95D19}" srcOrd="0" destOrd="0" parTransId="{E3B5C1AB-9B4E-41B0-A2E9-A53187B5DE14}" sibTransId="{2B4793BE-726B-4748-986E-7683914960E1}"/>
    <dgm:cxn modelId="{91B1DBC0-3BA0-4980-9DC2-9424E2063874}" type="presOf" srcId="{AF45C3D7-75CA-4B10-B494-563F45DB2108}" destId="{E2F7605E-863F-457C-90F7-467FD922FF08}" srcOrd="0" destOrd="0" presId="urn:microsoft.com/office/officeart/2005/8/layout/hList6"/>
    <dgm:cxn modelId="{37EAB3E6-3302-43C8-AF77-412B0CD5C5CD}" type="presOf" srcId="{79216488-CC0C-448F-A6D7-F20C01AE2D56}" destId="{CD74AB88-787E-4EB8-9C36-2EC896DD79EB}" srcOrd="0" destOrd="0" presId="urn:microsoft.com/office/officeart/2005/8/layout/hList6"/>
    <dgm:cxn modelId="{5EF20EF1-7C78-4B8A-A36A-D44942DADDA4}" srcId="{AF45C3D7-75CA-4B10-B494-563F45DB2108}" destId="{3F3439A8-ADD3-4EA5-BAF3-E5A804BD4958}" srcOrd="4" destOrd="0" parTransId="{D1CC8570-EBD6-4633-9606-AE113AB8E94B}" sibTransId="{F7F56050-6B6D-4634-8064-E7AF5038DD7C}"/>
    <dgm:cxn modelId="{A5C2395D-4D11-401E-98C9-3FCEB93603B8}" type="presParOf" srcId="{E2F7605E-863F-457C-90F7-467FD922FF08}" destId="{1DBCAA84-9563-4D96-994D-F5A40716663A}" srcOrd="0" destOrd="0" presId="urn:microsoft.com/office/officeart/2005/8/layout/hList6"/>
    <dgm:cxn modelId="{84C84C9A-6282-4B74-9E4F-724011F55B5B}" type="presParOf" srcId="{E2F7605E-863F-457C-90F7-467FD922FF08}" destId="{A3E74BC3-CBC8-4CA9-AB6A-276973CA67FA}" srcOrd="1" destOrd="0" presId="urn:microsoft.com/office/officeart/2005/8/layout/hList6"/>
    <dgm:cxn modelId="{04B956B4-6810-4220-8BF8-74AC6C34CDE7}" type="presParOf" srcId="{E2F7605E-863F-457C-90F7-467FD922FF08}" destId="{76401FA7-C94C-4FC7-BBC7-EF88E28E1C19}" srcOrd="2" destOrd="0" presId="urn:microsoft.com/office/officeart/2005/8/layout/hList6"/>
    <dgm:cxn modelId="{F2AFBBD9-A789-43B0-B9A3-1E79D2950969}" type="presParOf" srcId="{E2F7605E-863F-457C-90F7-467FD922FF08}" destId="{56E53E5B-A253-4C80-ABD3-BBDF1A400A5A}" srcOrd="3" destOrd="0" presId="urn:microsoft.com/office/officeart/2005/8/layout/hList6"/>
    <dgm:cxn modelId="{CE6DAECB-E4E4-4B79-9082-9B7A2592E9FC}" type="presParOf" srcId="{E2F7605E-863F-457C-90F7-467FD922FF08}" destId="{325335B1-87F7-4CC9-85DB-E76CDEEFF5BD}" srcOrd="4" destOrd="0" presId="urn:microsoft.com/office/officeart/2005/8/layout/hList6"/>
    <dgm:cxn modelId="{B10CDDB5-DD61-4D19-8E81-2E4199BCE61C}" type="presParOf" srcId="{E2F7605E-863F-457C-90F7-467FD922FF08}" destId="{EBF7FB10-595F-441C-9066-9CC83650D026}" srcOrd="5" destOrd="0" presId="urn:microsoft.com/office/officeart/2005/8/layout/hList6"/>
    <dgm:cxn modelId="{92138989-E603-4470-8C4E-EBCD196FA33C}" type="presParOf" srcId="{E2F7605E-863F-457C-90F7-467FD922FF08}" destId="{CD74AB88-787E-4EB8-9C36-2EC896DD79EB}" srcOrd="6" destOrd="0" presId="urn:microsoft.com/office/officeart/2005/8/layout/hList6"/>
    <dgm:cxn modelId="{DA23CF31-E651-43E5-B71C-9FBE17DED33D}" type="presParOf" srcId="{E2F7605E-863F-457C-90F7-467FD922FF08}" destId="{164C380F-E268-45BA-9007-A133A3A94BA4}" srcOrd="7" destOrd="0" presId="urn:microsoft.com/office/officeart/2005/8/layout/hList6"/>
    <dgm:cxn modelId="{61E91403-0CD5-441D-83FA-A28566663698}" type="presParOf" srcId="{E2F7605E-863F-457C-90F7-467FD922FF08}" destId="{7460FF17-08D4-4B59-9648-E8E4C56879A9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648693-F6BD-49A9-87C6-F906F86E067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9CC18D-9D64-4A91-9332-FEB322BA519C}">
      <dgm:prSet phldrT="[Text]" phldr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  <dgm:t>
        <a:bodyPr/>
        <a:lstStyle/>
        <a:p>
          <a:endParaRPr lang="en-US" dirty="0"/>
        </a:p>
      </dgm:t>
    </dgm:pt>
    <dgm:pt modelId="{ED6EF589-6FB3-498B-9A91-66D794A21528}" type="parTrans" cxnId="{0CCB4378-156E-4A77-95D1-252328C5C4BA}">
      <dgm:prSet/>
      <dgm:spPr/>
      <dgm:t>
        <a:bodyPr/>
        <a:lstStyle/>
        <a:p>
          <a:endParaRPr lang="en-US"/>
        </a:p>
      </dgm:t>
    </dgm:pt>
    <dgm:pt modelId="{FD38A177-83FE-4E5E-891A-3AAD1DCD6878}" type="sibTrans" cxnId="{0CCB4378-156E-4A77-95D1-252328C5C4BA}">
      <dgm:prSet/>
      <dgm:spPr/>
      <dgm:t>
        <a:bodyPr/>
        <a:lstStyle/>
        <a:p>
          <a:endParaRPr lang="en-US"/>
        </a:p>
      </dgm:t>
    </dgm:pt>
    <dgm:pt modelId="{AB1DCE02-A48D-4D53-B838-0F172C30114A}">
      <dgm:prSet phldrT="[Text]" custT="1"/>
      <dgm:spPr/>
      <dgm:t>
        <a:bodyPr/>
        <a:lstStyle/>
        <a:p>
          <a:r>
            <a:rPr lang="hr-HR" sz="2800" b="1" i="1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Припремање</a:t>
          </a:r>
          <a:r>
            <a:rPr lang="hr-HR" sz="2800" i="1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800" spc="-2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хране се у једнакој мери односи </a:t>
          </a:r>
          <a:r>
            <a:rPr lang="hr-HR" sz="28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на храну и јела која се термички не обрађују (салате од свежег воћа и поврћа) </a:t>
          </a:r>
          <a:r>
            <a:rPr lang="hr-HR" sz="28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и која се термички обрађују. И једно и друго захтева избор и спремање намирница. </a:t>
          </a:r>
          <a:endParaRPr lang="en-US" sz="2800" dirty="0"/>
        </a:p>
      </dgm:t>
    </dgm:pt>
    <dgm:pt modelId="{4406C2FD-5A7A-452A-BA07-3ACF7A5E38D9}" type="parTrans" cxnId="{1C0286A6-98E6-4D66-A27F-1E4FFB6B531C}">
      <dgm:prSet/>
      <dgm:spPr/>
      <dgm:t>
        <a:bodyPr/>
        <a:lstStyle/>
        <a:p>
          <a:endParaRPr lang="en-US"/>
        </a:p>
      </dgm:t>
    </dgm:pt>
    <dgm:pt modelId="{78F2D114-5902-4C74-8F0D-3DE1525E5D3A}" type="sibTrans" cxnId="{1C0286A6-98E6-4D66-A27F-1E4FFB6B531C}">
      <dgm:prSet/>
      <dgm:spPr/>
      <dgm:t>
        <a:bodyPr/>
        <a:lstStyle/>
        <a:p>
          <a:endParaRPr lang="en-US"/>
        </a:p>
      </dgm:t>
    </dgm:pt>
    <dgm:pt modelId="{9E3D4914-989E-49E7-BDDA-EA7DF5DBFBB3}">
      <dgm:prSet phldrT="[Text]" phldr="1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en-US" dirty="0"/>
        </a:p>
      </dgm:t>
    </dgm:pt>
    <dgm:pt modelId="{076166AC-C4A5-468D-8CBF-F1D3524A46FF}" type="parTrans" cxnId="{4080DB73-A59F-45C7-B40C-2471793B9FF6}">
      <dgm:prSet/>
      <dgm:spPr/>
      <dgm:t>
        <a:bodyPr/>
        <a:lstStyle/>
        <a:p>
          <a:endParaRPr lang="en-US"/>
        </a:p>
      </dgm:t>
    </dgm:pt>
    <dgm:pt modelId="{D5894C03-6485-400E-A7BF-9C0A76C85B15}" type="sibTrans" cxnId="{4080DB73-A59F-45C7-B40C-2471793B9FF6}">
      <dgm:prSet/>
      <dgm:spPr/>
      <dgm:t>
        <a:bodyPr/>
        <a:lstStyle/>
        <a:p>
          <a:endParaRPr lang="en-US"/>
        </a:p>
      </dgm:t>
    </dgm:pt>
    <dgm:pt modelId="{65144AB3-621F-45CC-B269-885B86E249DF}">
      <dgm:prSet phldrT="[Text]"/>
      <dgm:spPr/>
      <dgm:t>
        <a:bodyPr/>
        <a:lstStyle/>
        <a:p>
          <a:r>
            <a:rPr lang="hr-HR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Кување</a:t>
          </a:r>
          <a:r>
            <a:rPr lang="hr-HR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je</a:t>
          </a:r>
          <a:r>
            <a:rPr lang="hr-HR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термичка обрада намирница применом различитих </a:t>
          </a:r>
          <a:r>
            <a:rPr lang="hr-HR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метода (барење, пржење, печење, динстање итд.)</a:t>
          </a:r>
          <a:r>
            <a:rPr lang="sr-Cyrl-ME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. И</a:t>
          </a:r>
          <a:r>
            <a:rPr lang="hr-HR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ма за циљ не само да се храна учини лаком за варење или да се издвоје њени хранљиви састојци, него и </a:t>
          </a:r>
          <a:r>
            <a:rPr lang="hr-HR" spc="-4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да се дотера укус хране, тако да оно што човек једе чини задовољство за сва </a:t>
          </a:r>
          <a:r>
            <a:rPr lang="hr-HR" spc="5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чула, да мирис, укус и изглед хране изазивају жељу за храном.</a:t>
          </a:r>
          <a:endParaRPr lang="en-US" dirty="0"/>
        </a:p>
      </dgm:t>
    </dgm:pt>
    <dgm:pt modelId="{D133DC31-E054-4314-8292-7C1D08DF11F1}" type="parTrans" cxnId="{C06AA268-D2A4-404F-AD21-988410C53BD3}">
      <dgm:prSet/>
      <dgm:spPr/>
      <dgm:t>
        <a:bodyPr/>
        <a:lstStyle/>
        <a:p>
          <a:endParaRPr lang="en-US"/>
        </a:p>
      </dgm:t>
    </dgm:pt>
    <dgm:pt modelId="{ACD9E27F-1567-4658-AB12-006D8939F4B8}" type="sibTrans" cxnId="{C06AA268-D2A4-404F-AD21-988410C53BD3}">
      <dgm:prSet/>
      <dgm:spPr/>
      <dgm:t>
        <a:bodyPr/>
        <a:lstStyle/>
        <a:p>
          <a:endParaRPr lang="en-US"/>
        </a:p>
      </dgm:t>
    </dgm:pt>
    <dgm:pt modelId="{6A0B7230-CBBF-416C-B72E-51ABA6D1857D}">
      <dgm:prSet phldrT="[Text]" phldr="1"/>
      <dgm:spPr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en-US" dirty="0"/>
        </a:p>
      </dgm:t>
    </dgm:pt>
    <dgm:pt modelId="{39F3CC22-FFFA-4176-ABB6-C6232301D0D4}" type="parTrans" cxnId="{13B1C5AD-4718-4D3E-A74A-E2752483863B}">
      <dgm:prSet/>
      <dgm:spPr/>
      <dgm:t>
        <a:bodyPr/>
        <a:lstStyle/>
        <a:p>
          <a:endParaRPr lang="en-US"/>
        </a:p>
      </dgm:t>
    </dgm:pt>
    <dgm:pt modelId="{CCA07CA1-E06A-40D8-95BB-9BDA21892066}" type="sibTrans" cxnId="{13B1C5AD-4718-4D3E-A74A-E2752483863B}">
      <dgm:prSet/>
      <dgm:spPr/>
      <dgm:t>
        <a:bodyPr/>
        <a:lstStyle/>
        <a:p>
          <a:endParaRPr lang="en-US"/>
        </a:p>
      </dgm:t>
    </dgm:pt>
    <dgm:pt modelId="{8DCAD21B-6ABC-465F-9D72-A38F19F9BBF4}">
      <dgm:prSet phldrT="[Text]"/>
      <dgm:spPr/>
      <dgm:t>
        <a:bodyPr/>
        <a:lstStyle/>
        <a:p>
          <a:r>
            <a:rPr lang="hr-HR" spc="5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Веома </a:t>
          </a:r>
          <a:r>
            <a:rPr lang="hr-HR" spc="-15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важном компонентом кувања се сматра </a:t>
          </a:r>
          <a:r>
            <a:rPr lang="hr-HR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презентација</a:t>
          </a:r>
          <a:r>
            <a:rPr lang="hr-HR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pc="-15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хране.</a:t>
          </a:r>
          <a:endParaRPr lang="en-US" dirty="0"/>
        </a:p>
      </dgm:t>
    </dgm:pt>
    <dgm:pt modelId="{23110883-2445-49A8-A7F7-9A7BBD062E88}" type="parTrans" cxnId="{CE86B8B4-289C-4B46-A545-F65D3EEA9AD2}">
      <dgm:prSet/>
      <dgm:spPr/>
      <dgm:t>
        <a:bodyPr/>
        <a:lstStyle/>
        <a:p>
          <a:endParaRPr lang="en-US"/>
        </a:p>
      </dgm:t>
    </dgm:pt>
    <dgm:pt modelId="{A9861C94-D99F-4FE4-A786-2F12CF486533}" type="sibTrans" cxnId="{CE86B8B4-289C-4B46-A545-F65D3EEA9AD2}">
      <dgm:prSet/>
      <dgm:spPr/>
      <dgm:t>
        <a:bodyPr/>
        <a:lstStyle/>
        <a:p>
          <a:endParaRPr lang="en-US"/>
        </a:p>
      </dgm:t>
    </dgm:pt>
    <dgm:pt modelId="{0A1B74CE-1F27-47E2-9AC1-364D297B3EF6}" type="pres">
      <dgm:prSet presAssocID="{E9648693-F6BD-49A9-87C6-F906F86E067E}" presName="linearFlow" presStyleCnt="0">
        <dgm:presLayoutVars>
          <dgm:dir/>
          <dgm:animLvl val="lvl"/>
          <dgm:resizeHandles val="exact"/>
        </dgm:presLayoutVars>
      </dgm:prSet>
      <dgm:spPr/>
    </dgm:pt>
    <dgm:pt modelId="{A8634670-7B71-4D9B-A2A4-02CB0633722A}" type="pres">
      <dgm:prSet presAssocID="{0E9CC18D-9D64-4A91-9332-FEB322BA519C}" presName="composite" presStyleCnt="0"/>
      <dgm:spPr/>
    </dgm:pt>
    <dgm:pt modelId="{A4CA555F-ED01-4FF3-A82D-0BE603471529}" type="pres">
      <dgm:prSet presAssocID="{0E9CC18D-9D64-4A91-9332-FEB322BA519C}" presName="parentText" presStyleLbl="alignNode1" presStyleIdx="0" presStyleCnt="3" custScaleX="117489" custScaleY="159223">
        <dgm:presLayoutVars>
          <dgm:chMax val="1"/>
          <dgm:bulletEnabled val="1"/>
        </dgm:presLayoutVars>
      </dgm:prSet>
      <dgm:spPr/>
    </dgm:pt>
    <dgm:pt modelId="{32001427-A069-46BA-8299-1D6CD3A3E208}" type="pres">
      <dgm:prSet presAssocID="{0E9CC18D-9D64-4A91-9332-FEB322BA519C}" presName="descendantText" presStyleLbl="alignAcc1" presStyleIdx="0" presStyleCnt="3" custScaleY="385113">
        <dgm:presLayoutVars>
          <dgm:bulletEnabled val="1"/>
        </dgm:presLayoutVars>
      </dgm:prSet>
      <dgm:spPr/>
    </dgm:pt>
    <dgm:pt modelId="{56505159-AE5B-47D2-8EE4-358D17CE5711}" type="pres">
      <dgm:prSet presAssocID="{FD38A177-83FE-4E5E-891A-3AAD1DCD6878}" presName="sp" presStyleCnt="0"/>
      <dgm:spPr/>
    </dgm:pt>
    <dgm:pt modelId="{AF6A50DE-2888-43C9-A2D4-59122BA0C576}" type="pres">
      <dgm:prSet presAssocID="{9E3D4914-989E-49E7-BDDA-EA7DF5DBFBB3}" presName="composite" presStyleCnt="0"/>
      <dgm:spPr/>
    </dgm:pt>
    <dgm:pt modelId="{B7C56EE3-7CF9-49DB-A1A9-DA22BB058E33}" type="pres">
      <dgm:prSet presAssocID="{9E3D4914-989E-49E7-BDDA-EA7DF5DBFBB3}" presName="parentText" presStyleLbl="alignNode1" presStyleIdx="1" presStyleCnt="3" custScaleX="120513" custScaleY="182235" custLinFactNeighborX="-5196" custLinFactNeighborY="-1212">
        <dgm:presLayoutVars>
          <dgm:chMax val="1"/>
          <dgm:bulletEnabled val="1"/>
        </dgm:presLayoutVars>
      </dgm:prSet>
      <dgm:spPr/>
    </dgm:pt>
    <dgm:pt modelId="{154FA654-B897-4B02-80BD-5AB5AE02F7A9}" type="pres">
      <dgm:prSet presAssocID="{9E3D4914-989E-49E7-BDDA-EA7DF5DBFBB3}" presName="descendantText" presStyleLbl="alignAcc1" presStyleIdx="1" presStyleCnt="3" custScaleY="418030">
        <dgm:presLayoutVars>
          <dgm:bulletEnabled val="1"/>
        </dgm:presLayoutVars>
      </dgm:prSet>
      <dgm:spPr/>
    </dgm:pt>
    <dgm:pt modelId="{D9D48D41-DAF5-46F3-9FD3-8D701A47204F}" type="pres">
      <dgm:prSet presAssocID="{D5894C03-6485-400E-A7BF-9C0A76C85B15}" presName="sp" presStyleCnt="0"/>
      <dgm:spPr/>
    </dgm:pt>
    <dgm:pt modelId="{8894AE5C-17DB-45C7-845F-4A4E9B249C8E}" type="pres">
      <dgm:prSet presAssocID="{6A0B7230-CBBF-416C-B72E-51ABA6D1857D}" presName="composite" presStyleCnt="0"/>
      <dgm:spPr/>
    </dgm:pt>
    <dgm:pt modelId="{8692E9A0-5767-4BDB-A580-2768D7269F2D}" type="pres">
      <dgm:prSet presAssocID="{6A0B7230-CBBF-416C-B72E-51ABA6D1857D}" presName="parentText" presStyleLbl="alignNode1" presStyleIdx="2" presStyleCnt="3" custScaleX="117347" custScaleY="141614">
        <dgm:presLayoutVars>
          <dgm:chMax val="1"/>
          <dgm:bulletEnabled val="1"/>
        </dgm:presLayoutVars>
      </dgm:prSet>
      <dgm:spPr/>
    </dgm:pt>
    <dgm:pt modelId="{FB0F1E91-37C3-42D0-BE53-BA51350B0915}" type="pres">
      <dgm:prSet presAssocID="{6A0B7230-CBBF-416C-B72E-51ABA6D1857D}" presName="descendantText" presStyleLbl="alignAcc1" presStyleIdx="2" presStyleCnt="3" custScaleY="156333">
        <dgm:presLayoutVars>
          <dgm:bulletEnabled val="1"/>
        </dgm:presLayoutVars>
      </dgm:prSet>
      <dgm:spPr/>
    </dgm:pt>
  </dgm:ptLst>
  <dgm:cxnLst>
    <dgm:cxn modelId="{22E2B65B-CE9A-4C42-A2B5-5694A86A5A1D}" type="presOf" srcId="{8DCAD21B-6ABC-465F-9D72-A38F19F9BBF4}" destId="{FB0F1E91-37C3-42D0-BE53-BA51350B0915}" srcOrd="0" destOrd="0" presId="urn:microsoft.com/office/officeart/2005/8/layout/chevron2"/>
    <dgm:cxn modelId="{C06AA268-D2A4-404F-AD21-988410C53BD3}" srcId="{9E3D4914-989E-49E7-BDDA-EA7DF5DBFBB3}" destId="{65144AB3-621F-45CC-B269-885B86E249DF}" srcOrd="0" destOrd="0" parTransId="{D133DC31-E054-4314-8292-7C1D08DF11F1}" sibTransId="{ACD9E27F-1567-4658-AB12-006D8939F4B8}"/>
    <dgm:cxn modelId="{E596BC4C-EA8F-46BD-90D5-D13144804E3B}" type="presOf" srcId="{9E3D4914-989E-49E7-BDDA-EA7DF5DBFBB3}" destId="{B7C56EE3-7CF9-49DB-A1A9-DA22BB058E33}" srcOrd="0" destOrd="0" presId="urn:microsoft.com/office/officeart/2005/8/layout/chevron2"/>
    <dgm:cxn modelId="{D8E0004D-9882-4E02-B6B7-8314E4E2D9F7}" type="presOf" srcId="{E9648693-F6BD-49A9-87C6-F906F86E067E}" destId="{0A1B74CE-1F27-47E2-9AC1-364D297B3EF6}" srcOrd="0" destOrd="0" presId="urn:microsoft.com/office/officeart/2005/8/layout/chevron2"/>
    <dgm:cxn modelId="{4114E34E-447C-48DF-815A-379B113CD3F3}" type="presOf" srcId="{6A0B7230-CBBF-416C-B72E-51ABA6D1857D}" destId="{8692E9A0-5767-4BDB-A580-2768D7269F2D}" srcOrd="0" destOrd="0" presId="urn:microsoft.com/office/officeart/2005/8/layout/chevron2"/>
    <dgm:cxn modelId="{4080DB73-A59F-45C7-B40C-2471793B9FF6}" srcId="{E9648693-F6BD-49A9-87C6-F906F86E067E}" destId="{9E3D4914-989E-49E7-BDDA-EA7DF5DBFBB3}" srcOrd="1" destOrd="0" parTransId="{076166AC-C4A5-468D-8CBF-F1D3524A46FF}" sibTransId="{D5894C03-6485-400E-A7BF-9C0A76C85B15}"/>
    <dgm:cxn modelId="{0CCB4378-156E-4A77-95D1-252328C5C4BA}" srcId="{E9648693-F6BD-49A9-87C6-F906F86E067E}" destId="{0E9CC18D-9D64-4A91-9332-FEB322BA519C}" srcOrd="0" destOrd="0" parTransId="{ED6EF589-6FB3-498B-9A91-66D794A21528}" sibTransId="{FD38A177-83FE-4E5E-891A-3AAD1DCD6878}"/>
    <dgm:cxn modelId="{1C0286A6-98E6-4D66-A27F-1E4FFB6B531C}" srcId="{0E9CC18D-9D64-4A91-9332-FEB322BA519C}" destId="{AB1DCE02-A48D-4D53-B838-0F172C30114A}" srcOrd="0" destOrd="0" parTransId="{4406C2FD-5A7A-452A-BA07-3ACF7A5E38D9}" sibTransId="{78F2D114-5902-4C74-8F0D-3DE1525E5D3A}"/>
    <dgm:cxn modelId="{9ADF54AC-2EE3-45D8-970C-BCA56878729F}" type="presOf" srcId="{0E9CC18D-9D64-4A91-9332-FEB322BA519C}" destId="{A4CA555F-ED01-4FF3-A82D-0BE603471529}" srcOrd="0" destOrd="0" presId="urn:microsoft.com/office/officeart/2005/8/layout/chevron2"/>
    <dgm:cxn modelId="{13B1C5AD-4718-4D3E-A74A-E2752483863B}" srcId="{E9648693-F6BD-49A9-87C6-F906F86E067E}" destId="{6A0B7230-CBBF-416C-B72E-51ABA6D1857D}" srcOrd="2" destOrd="0" parTransId="{39F3CC22-FFFA-4176-ABB6-C6232301D0D4}" sibTransId="{CCA07CA1-E06A-40D8-95BB-9BDA21892066}"/>
    <dgm:cxn modelId="{CE86B8B4-289C-4B46-A545-F65D3EEA9AD2}" srcId="{6A0B7230-CBBF-416C-B72E-51ABA6D1857D}" destId="{8DCAD21B-6ABC-465F-9D72-A38F19F9BBF4}" srcOrd="0" destOrd="0" parTransId="{23110883-2445-49A8-A7F7-9A7BBD062E88}" sibTransId="{A9861C94-D99F-4FE4-A786-2F12CF486533}"/>
    <dgm:cxn modelId="{831577BA-03A2-4BE2-9362-3D9207C25AF1}" type="presOf" srcId="{AB1DCE02-A48D-4D53-B838-0F172C30114A}" destId="{32001427-A069-46BA-8299-1D6CD3A3E208}" srcOrd="0" destOrd="0" presId="urn:microsoft.com/office/officeart/2005/8/layout/chevron2"/>
    <dgm:cxn modelId="{7489D6BF-C33C-48AE-8685-6DB71CB29C74}" type="presOf" srcId="{65144AB3-621F-45CC-B269-885B86E249DF}" destId="{154FA654-B897-4B02-80BD-5AB5AE02F7A9}" srcOrd="0" destOrd="0" presId="urn:microsoft.com/office/officeart/2005/8/layout/chevron2"/>
    <dgm:cxn modelId="{02FBBD80-EBAD-406E-8287-019323C1F191}" type="presParOf" srcId="{0A1B74CE-1F27-47E2-9AC1-364D297B3EF6}" destId="{A8634670-7B71-4D9B-A2A4-02CB0633722A}" srcOrd="0" destOrd="0" presId="urn:microsoft.com/office/officeart/2005/8/layout/chevron2"/>
    <dgm:cxn modelId="{B03961E2-51C6-47D4-9D7A-AE685A6A214B}" type="presParOf" srcId="{A8634670-7B71-4D9B-A2A4-02CB0633722A}" destId="{A4CA555F-ED01-4FF3-A82D-0BE603471529}" srcOrd="0" destOrd="0" presId="urn:microsoft.com/office/officeart/2005/8/layout/chevron2"/>
    <dgm:cxn modelId="{B2F62D8C-8FF0-43D7-B325-9893C1B75927}" type="presParOf" srcId="{A8634670-7B71-4D9B-A2A4-02CB0633722A}" destId="{32001427-A069-46BA-8299-1D6CD3A3E208}" srcOrd="1" destOrd="0" presId="urn:microsoft.com/office/officeart/2005/8/layout/chevron2"/>
    <dgm:cxn modelId="{B86F9C51-A0E5-425E-9F4F-8BCE23FEDCCF}" type="presParOf" srcId="{0A1B74CE-1F27-47E2-9AC1-364D297B3EF6}" destId="{56505159-AE5B-47D2-8EE4-358D17CE5711}" srcOrd="1" destOrd="0" presId="urn:microsoft.com/office/officeart/2005/8/layout/chevron2"/>
    <dgm:cxn modelId="{476C0CBC-5F9C-469C-8BDB-8E742C67C6C3}" type="presParOf" srcId="{0A1B74CE-1F27-47E2-9AC1-364D297B3EF6}" destId="{AF6A50DE-2888-43C9-A2D4-59122BA0C576}" srcOrd="2" destOrd="0" presId="urn:microsoft.com/office/officeart/2005/8/layout/chevron2"/>
    <dgm:cxn modelId="{2C30A21E-67C6-4527-A2C4-798F53C56C76}" type="presParOf" srcId="{AF6A50DE-2888-43C9-A2D4-59122BA0C576}" destId="{B7C56EE3-7CF9-49DB-A1A9-DA22BB058E33}" srcOrd="0" destOrd="0" presId="urn:microsoft.com/office/officeart/2005/8/layout/chevron2"/>
    <dgm:cxn modelId="{6A57C2AD-6D9F-41ED-BCF5-2EA3043066CE}" type="presParOf" srcId="{AF6A50DE-2888-43C9-A2D4-59122BA0C576}" destId="{154FA654-B897-4B02-80BD-5AB5AE02F7A9}" srcOrd="1" destOrd="0" presId="urn:microsoft.com/office/officeart/2005/8/layout/chevron2"/>
    <dgm:cxn modelId="{CBDDDF32-2A08-41A2-BEFD-8F65DCF06387}" type="presParOf" srcId="{0A1B74CE-1F27-47E2-9AC1-364D297B3EF6}" destId="{D9D48D41-DAF5-46F3-9FD3-8D701A47204F}" srcOrd="3" destOrd="0" presId="urn:microsoft.com/office/officeart/2005/8/layout/chevron2"/>
    <dgm:cxn modelId="{B49711F8-85A6-454D-9A79-B5EB795AA466}" type="presParOf" srcId="{0A1B74CE-1F27-47E2-9AC1-364D297B3EF6}" destId="{8894AE5C-17DB-45C7-845F-4A4E9B249C8E}" srcOrd="4" destOrd="0" presId="urn:microsoft.com/office/officeart/2005/8/layout/chevron2"/>
    <dgm:cxn modelId="{9012118A-FBDC-4E25-8D8A-35E2AF88F812}" type="presParOf" srcId="{8894AE5C-17DB-45C7-845F-4A4E9B249C8E}" destId="{8692E9A0-5767-4BDB-A580-2768D7269F2D}" srcOrd="0" destOrd="0" presId="urn:microsoft.com/office/officeart/2005/8/layout/chevron2"/>
    <dgm:cxn modelId="{3B933B8C-2C54-48CC-A797-BBDC5962D00D}" type="presParOf" srcId="{8894AE5C-17DB-45C7-845F-4A4E9B249C8E}" destId="{FB0F1E91-37C3-42D0-BE53-BA51350B091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602B1-F533-461F-9216-2E22FB9FA9E1}">
      <dsp:nvSpPr>
        <dsp:cNvPr id="0" name=""/>
        <dsp:cNvSpPr/>
      </dsp:nvSpPr>
      <dsp:spPr>
        <a:xfrm>
          <a:off x="-32064" y="0"/>
          <a:ext cx="5312959" cy="5312959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32E68-FE34-4EBE-9254-B599263889A5}">
      <dsp:nvSpPr>
        <dsp:cNvPr id="0" name=""/>
        <dsp:cNvSpPr/>
      </dsp:nvSpPr>
      <dsp:spPr>
        <a:xfrm>
          <a:off x="2267158" y="519798"/>
          <a:ext cx="4731051" cy="869581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ru-RU" sz="2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уметност, наука и вештина о доброј  храни.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9607" y="562247"/>
        <a:ext cx="4646153" cy="784683"/>
      </dsp:txXfrm>
    </dsp:sp>
    <dsp:sp modelId="{1D20AD5F-1802-427D-994C-68A93270557F}">
      <dsp:nvSpPr>
        <dsp:cNvPr id="0" name=""/>
        <dsp:cNvSpPr/>
      </dsp:nvSpPr>
      <dsp:spPr>
        <a:xfrm>
          <a:off x="2014056" y="1552360"/>
          <a:ext cx="4984153" cy="1351156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 контексту тренутних проучавања она се дефинише знатно шире с аспекта многих наука</a:t>
          </a:r>
          <a:r>
            <a:rPr lang="ru-RU" sz="20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0014" y="1618318"/>
        <a:ext cx="4852237" cy="1219240"/>
      </dsp:txXfrm>
    </dsp:sp>
    <dsp:sp modelId="{7D0F305E-0BE4-4463-A5D4-6E79FC6CB58F}">
      <dsp:nvSpPr>
        <dsp:cNvPr id="0" name=""/>
        <dsp:cNvSpPr/>
      </dsp:nvSpPr>
      <dsp:spPr>
        <a:xfrm>
          <a:off x="1671977" y="2989380"/>
          <a:ext cx="5358297" cy="1699250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обухвата проучавање, развоја, схватања, порекла и традицију хране и свих врста пића унутар друштвеног, економског и географског контекста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4928" y="3072331"/>
        <a:ext cx="5192395" cy="1533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602B1-F533-461F-9216-2E22FB9FA9E1}">
      <dsp:nvSpPr>
        <dsp:cNvPr id="0" name=""/>
        <dsp:cNvSpPr/>
      </dsp:nvSpPr>
      <dsp:spPr>
        <a:xfrm>
          <a:off x="454052" y="0"/>
          <a:ext cx="5312959" cy="5312959"/>
        </a:xfrm>
        <a:prstGeom prst="triangl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32E68-FE34-4EBE-9254-B599263889A5}">
      <dsp:nvSpPr>
        <dsp:cNvPr id="0" name=""/>
        <dsp:cNvSpPr/>
      </dsp:nvSpPr>
      <dsp:spPr>
        <a:xfrm>
          <a:off x="2989472" y="531814"/>
          <a:ext cx="3695542" cy="9442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 </a:t>
          </a:r>
          <a:r>
            <a:rPr lang="ru-RU" sz="2300" b="1" kern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практична гастрономија</a:t>
          </a:r>
          <a:endParaRPr lang="en-US" sz="2300" kern="1200" dirty="0"/>
        </a:p>
      </dsp:txBody>
      <dsp:txXfrm>
        <a:off x="3035569" y="577911"/>
        <a:ext cx="3603348" cy="852101"/>
      </dsp:txXfrm>
    </dsp:sp>
    <dsp:sp modelId="{1D20AD5F-1802-427D-994C-68A93270557F}">
      <dsp:nvSpPr>
        <dsp:cNvPr id="0" name=""/>
        <dsp:cNvSpPr/>
      </dsp:nvSpPr>
      <dsp:spPr>
        <a:xfrm>
          <a:off x="2994548" y="1594147"/>
          <a:ext cx="3685389" cy="9442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теоријска гастрономија</a:t>
          </a:r>
          <a:endParaRPr lang="en-US" sz="2300" kern="1200" dirty="0"/>
        </a:p>
      </dsp:txBody>
      <dsp:txXfrm>
        <a:off x="3040645" y="1640244"/>
        <a:ext cx="3593195" cy="852101"/>
      </dsp:txXfrm>
    </dsp:sp>
    <dsp:sp modelId="{7D0F305E-0BE4-4463-A5D4-6E79FC6CB58F}">
      <dsp:nvSpPr>
        <dsp:cNvPr id="0" name=""/>
        <dsp:cNvSpPr/>
      </dsp:nvSpPr>
      <dsp:spPr>
        <a:xfrm>
          <a:off x="2965056" y="2656479"/>
          <a:ext cx="3744374" cy="9442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техничка гастрономија</a:t>
          </a:r>
          <a:endParaRPr lang="en-US" sz="2300" kern="1200" dirty="0"/>
        </a:p>
      </dsp:txBody>
      <dsp:txXfrm>
        <a:off x="3011153" y="2702576"/>
        <a:ext cx="3652180" cy="852101"/>
      </dsp:txXfrm>
    </dsp:sp>
    <dsp:sp modelId="{BA77BDE0-D8EA-48CD-87E7-122088B8C728}">
      <dsp:nvSpPr>
        <dsp:cNvPr id="0" name=""/>
        <dsp:cNvSpPr/>
      </dsp:nvSpPr>
      <dsp:spPr>
        <a:xfrm>
          <a:off x="2933008" y="3718811"/>
          <a:ext cx="3808469" cy="9442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 </a:t>
          </a:r>
          <a:r>
            <a:rPr lang="ru-RU" sz="2300" b="1" kern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гастрономија хране</a:t>
          </a:r>
          <a:endParaRPr lang="en-US" sz="2300" kern="1200" dirty="0"/>
        </a:p>
      </dsp:txBody>
      <dsp:txXfrm>
        <a:off x="2979105" y="3764908"/>
        <a:ext cx="3716275" cy="8521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CAA84-9563-4D96-994D-F5A40716663A}">
      <dsp:nvSpPr>
        <dsp:cNvPr id="0" name=""/>
        <dsp:cNvSpPr/>
      </dsp:nvSpPr>
      <dsp:spPr>
        <a:xfrm rot="16200000">
          <a:off x="-1488055" y="1494499"/>
          <a:ext cx="5250426" cy="2261426"/>
        </a:xfrm>
        <a:prstGeom prst="flowChartManualOperation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spc="-3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С</a:t>
          </a:r>
          <a:r>
            <a:rPr lang="hr-HR" sz="2400" kern="1200" spc="-3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веобухватно научно осмишљење свега што се односи</a:t>
          </a:r>
          <a:r>
            <a:rPr lang="hr-HR" sz="2400" i="1" kern="12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400" kern="12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на исхрану и благостање човека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6445" y="1050084"/>
        <a:ext cx="2261426" cy="3150256"/>
      </dsp:txXfrm>
    </dsp:sp>
    <dsp:sp modelId="{76401FA7-C94C-4FC7-BBC7-EF88E28E1C19}">
      <dsp:nvSpPr>
        <dsp:cNvPr id="0" name=""/>
        <dsp:cNvSpPr/>
      </dsp:nvSpPr>
      <dsp:spPr>
        <a:xfrm rot="16200000">
          <a:off x="942978" y="1494499"/>
          <a:ext cx="5250426" cy="2261426"/>
        </a:xfrm>
        <a:prstGeom prst="flowChartManualOperation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spc="-3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И</a:t>
          </a:r>
          <a:r>
            <a:rPr lang="hr-HR" sz="2400" kern="1200" spc="-3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ма за циљ да обезбеди опстанак човека, помоћу најбоље</a:t>
          </a:r>
          <a:r>
            <a:rPr lang="hr-HR" sz="2400" i="1" kern="12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400" kern="12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могуће исхране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437478" y="1050084"/>
        <a:ext cx="2261426" cy="3150256"/>
      </dsp:txXfrm>
    </dsp:sp>
    <dsp:sp modelId="{325335B1-87F7-4CC9-85DB-E76CDEEFF5BD}">
      <dsp:nvSpPr>
        <dsp:cNvPr id="0" name=""/>
        <dsp:cNvSpPr/>
      </dsp:nvSpPr>
      <dsp:spPr>
        <a:xfrm rot="16200000">
          <a:off x="3374012" y="1494499"/>
          <a:ext cx="5250426" cy="2261426"/>
        </a:xfrm>
        <a:prstGeom prst="flowChartManualOperation">
          <a:avLst/>
        </a:prstGeom>
        <a:solidFill>
          <a:srgbClr val="92D05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spc="-4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Т</a:t>
          </a:r>
          <a:r>
            <a:rPr lang="hr-HR" sz="2400" kern="1200" spc="-4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реба да усмерава, у складу са одређеним</a:t>
          </a:r>
          <a:r>
            <a:rPr lang="hr-HR" sz="2400" i="1" kern="12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400" kern="12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принципима, све оне који траже, набављају, и припремају</a:t>
          </a:r>
          <a:r>
            <a:rPr lang="hr-HR" sz="2400" i="1" kern="12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400" kern="12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све оно што може бити претворено у добру храну.</a:t>
          </a:r>
          <a:endParaRPr lang="en-US" sz="24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868512" y="1050084"/>
        <a:ext cx="2261426" cy="3150256"/>
      </dsp:txXfrm>
    </dsp:sp>
    <dsp:sp modelId="{CD74AB88-787E-4EB8-9C36-2EC896DD79EB}">
      <dsp:nvSpPr>
        <dsp:cNvPr id="0" name=""/>
        <dsp:cNvSpPr/>
      </dsp:nvSpPr>
      <dsp:spPr>
        <a:xfrm rot="16200000">
          <a:off x="5805047" y="1494499"/>
          <a:ext cx="5250426" cy="2261426"/>
        </a:xfrm>
        <a:prstGeom prst="flowChartManualOperation">
          <a:avLst/>
        </a:prstGeom>
        <a:solidFill>
          <a:srgbClr val="00B05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С</a:t>
          </a:r>
          <a:r>
            <a:rPr lang="hr-HR" sz="2400" kern="12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нага која покреће</a:t>
          </a:r>
          <a:r>
            <a:rPr lang="hr-HR" sz="2400" i="1" kern="12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: </a:t>
          </a:r>
          <a:r>
            <a:rPr lang="hr-HR" sz="2400" kern="12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земљорадника</a:t>
          </a:r>
          <a:r>
            <a:rPr lang="hr-HR" sz="2400" i="1" kern="12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hr-HR" sz="2400" kern="1200" spc="-4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одгајивача стоке,</a:t>
          </a:r>
          <a:r>
            <a:rPr lang="sr-Cyrl-RS" sz="2400" kern="1200" spc="-4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...</a:t>
          </a:r>
          <a:r>
            <a:rPr lang="hr-HR" sz="2400" i="1" kern="12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400" kern="12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или особу било којег другог занимања, </a:t>
          </a:r>
          <a:r>
            <a:rPr lang="hr-HR" sz="2400" kern="12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чији посао подразумева брижљиво скупљање, гајење и </a:t>
          </a:r>
          <a:r>
            <a:rPr lang="hr-HR" sz="2400" kern="12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припремање хране за човечанство.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7299547" y="1050084"/>
        <a:ext cx="2261426" cy="3150256"/>
      </dsp:txXfrm>
    </dsp:sp>
    <dsp:sp modelId="{7460FF17-08D4-4B59-9648-E8E4C56879A9}">
      <dsp:nvSpPr>
        <dsp:cNvPr id="0" name=""/>
        <dsp:cNvSpPr/>
      </dsp:nvSpPr>
      <dsp:spPr>
        <a:xfrm rot="16200000">
          <a:off x="8236081" y="1494499"/>
          <a:ext cx="5250426" cy="2261426"/>
        </a:xfrm>
        <a:prstGeom prst="flowChartManualOperati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Припада </a:t>
          </a:r>
          <a:r>
            <a:rPr lang="hr-HR" sz="2400" kern="12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историји, физици, хемији, психологији, физиологији, она </a:t>
          </a:r>
          <a:r>
            <a:rPr lang="hr-HR" sz="2400" kern="12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је повезана са значајним естетским </a:t>
          </a:r>
          <a:r>
            <a:rPr lang="hr-HR" sz="2400" kern="12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вредностима у којима ми уживамо</a:t>
          </a:r>
          <a:r>
            <a:rPr lang="sr-Cyrl-RS" sz="2400" kern="12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r>
            <a:rPr lang="hr-HR" sz="2400" kern="12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400" kern="12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На крају, али не мање </a:t>
          </a:r>
          <a:r>
            <a:rPr lang="hr-HR" sz="2400" kern="1200" spc="-3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важно, она је </a:t>
          </a:r>
          <a:r>
            <a:rPr lang="hr-HR" sz="2400" b="1" u="sng" kern="1200" spc="-3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Уметност.</a:t>
          </a:r>
          <a:endParaRPr lang="en-US" sz="24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9730581" y="1050084"/>
        <a:ext cx="2261426" cy="31502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A555F-ED01-4FF3-A82D-0BE603471529}">
      <dsp:nvSpPr>
        <dsp:cNvPr id="0" name=""/>
        <dsp:cNvSpPr/>
      </dsp:nvSpPr>
      <dsp:spPr>
        <a:xfrm rot="5400000">
          <a:off x="-390823" y="947103"/>
          <a:ext cx="1478798" cy="763833"/>
        </a:xfrm>
        <a:prstGeom prst="chevron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-5400000">
        <a:off x="-33341" y="971538"/>
        <a:ext cx="763833" cy="714965"/>
      </dsp:txXfrm>
    </dsp:sp>
    <dsp:sp modelId="{32001427-A069-46BA-8299-1D6CD3A3E208}">
      <dsp:nvSpPr>
        <dsp:cNvPr id="0" name=""/>
        <dsp:cNvSpPr/>
      </dsp:nvSpPr>
      <dsp:spPr>
        <a:xfrm rot="5400000">
          <a:off x="5102686" y="-4425009"/>
          <a:ext cx="2324902" cy="111829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800" b="1" i="1" kern="12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Припремање</a:t>
          </a:r>
          <a:r>
            <a:rPr lang="hr-HR" sz="2800" i="1" kern="12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800" kern="1200" spc="-2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хране се у једнакој мери односи </a:t>
          </a:r>
          <a:r>
            <a:rPr lang="hr-HR" sz="2800" kern="12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на храну и јела која се термички не обрађују (салате од свежег воћа и поврћа) </a:t>
          </a:r>
          <a:r>
            <a:rPr lang="hr-HR" sz="2800" kern="12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и која се термички обрађују. И једно и друго захтева избор и спремање намирница. </a:t>
          </a:r>
          <a:endParaRPr lang="en-US" sz="2800" kern="1200" dirty="0"/>
        </a:p>
      </dsp:txBody>
      <dsp:txXfrm rot="-5400000">
        <a:off x="673642" y="117527"/>
        <a:ext cx="11069499" cy="2097918"/>
      </dsp:txXfrm>
    </dsp:sp>
    <dsp:sp modelId="{B7C56EE3-7CF9-49DB-A1A9-DA22BB058E33}">
      <dsp:nvSpPr>
        <dsp:cNvPr id="0" name=""/>
        <dsp:cNvSpPr/>
      </dsp:nvSpPr>
      <dsp:spPr>
        <a:xfrm rot="5400000">
          <a:off x="-487856" y="3267443"/>
          <a:ext cx="1692524" cy="783493"/>
        </a:xfrm>
        <a:prstGeom prst="chevron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-5400000">
        <a:off x="-33341" y="3204675"/>
        <a:ext cx="783493" cy="909031"/>
      </dsp:txXfrm>
    </dsp:sp>
    <dsp:sp modelId="{154FA654-B897-4B02-80BD-5AB5AE02F7A9}">
      <dsp:nvSpPr>
        <dsp:cNvPr id="0" name=""/>
        <dsp:cNvSpPr/>
      </dsp:nvSpPr>
      <dsp:spPr>
        <a:xfrm rot="5400000">
          <a:off x="5013157" y="-2083582"/>
          <a:ext cx="2523620" cy="111829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700" b="1" i="1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Кување</a:t>
          </a:r>
          <a:r>
            <a:rPr lang="hr-HR" sz="2700" i="1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700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je</a:t>
          </a:r>
          <a:r>
            <a:rPr lang="hr-HR" sz="2700" i="1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700" kern="12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термичка обрада намирница применом различитих </a:t>
          </a:r>
          <a:r>
            <a:rPr lang="hr-HR" sz="2700" kern="12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метода (барење, пржење, печење, динстање итд.)</a:t>
          </a:r>
          <a:r>
            <a:rPr lang="sr-Cyrl-ME" sz="2700" kern="12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. И</a:t>
          </a:r>
          <a:r>
            <a:rPr lang="hr-HR" sz="2700" kern="1200" spc="-3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ма за циљ не само да се храна учини лаком за варење или да се издвоје њени хранљиви састојци, него и </a:t>
          </a:r>
          <a:r>
            <a:rPr lang="hr-HR" sz="2700" kern="1200" spc="-4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да се дотера укус хране, тако да оно што човек једе чини задовољство за сва </a:t>
          </a:r>
          <a:r>
            <a:rPr lang="hr-HR" sz="2700" kern="1200" spc="5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чула, да мирис, укус и изглед хране изазивају жељу за храном.</a:t>
          </a:r>
          <a:endParaRPr lang="en-US" sz="2700" kern="1200" dirty="0"/>
        </a:p>
      </dsp:txBody>
      <dsp:txXfrm rot="-5400000">
        <a:off x="683472" y="2369296"/>
        <a:ext cx="11059798" cy="2277234"/>
      </dsp:txXfrm>
    </dsp:sp>
    <dsp:sp modelId="{8692E9A0-5767-4BDB-A580-2768D7269F2D}">
      <dsp:nvSpPr>
        <dsp:cNvPr id="0" name=""/>
        <dsp:cNvSpPr/>
      </dsp:nvSpPr>
      <dsp:spPr>
        <a:xfrm rot="5400000">
          <a:off x="-309512" y="4963061"/>
          <a:ext cx="1315253" cy="762909"/>
        </a:xfrm>
        <a:prstGeom prst="chevron">
          <a:avLst/>
        </a:prstGeom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-5400000">
        <a:off x="-33339" y="5068344"/>
        <a:ext cx="762909" cy="552344"/>
      </dsp:txXfrm>
    </dsp:sp>
    <dsp:sp modelId="{FB0F1E91-37C3-42D0-BE53-BA51350B0915}">
      <dsp:nvSpPr>
        <dsp:cNvPr id="0" name=""/>
        <dsp:cNvSpPr/>
      </dsp:nvSpPr>
      <dsp:spPr>
        <a:xfrm rot="5400000">
          <a:off x="5792789" y="-409512"/>
          <a:ext cx="943772" cy="111829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700" kern="1200" spc="5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Веома </a:t>
          </a:r>
          <a:r>
            <a:rPr lang="hr-HR" sz="2700" kern="1200" spc="-15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важном компонентом кувања се сматра </a:t>
          </a:r>
          <a:r>
            <a:rPr lang="hr-HR" sz="2700" b="1" i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презентација</a:t>
          </a:r>
          <a:r>
            <a:rPr lang="hr-HR" sz="2700" i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hr-HR" sz="2700" kern="1200" spc="-15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хране.</a:t>
          </a:r>
          <a:endParaRPr lang="en-US" sz="2700" kern="1200" dirty="0"/>
        </a:p>
      </dsp:txBody>
      <dsp:txXfrm rot="-5400000">
        <a:off x="673180" y="4756168"/>
        <a:ext cx="11136920" cy="851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B1794-A26E-4619-9390-67F1EF914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C08B0A-3FE8-44C8-802C-E054575AB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D8A74-54E1-4824-A64D-073057F14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B5AA-11CB-4F7F-A3D5-04D9D7F585E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65C26-5E6E-4379-A8BE-FC12F3D23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774A9-F035-4539-A41D-CFFCF6C94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6284-63C4-4D6C-AF71-6EC480BC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5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BCA17-AD98-46A5-B362-EEADB3FA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B8F34-3FD0-40F5-BF8C-D8BAFF659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E3207-642E-49A5-B5AE-9D31AD41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B5AA-11CB-4F7F-A3D5-04D9D7F585E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24A6E-7030-4A3D-B6ED-05611F42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1797A-8421-45E8-B9A2-16AB3902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6284-63C4-4D6C-AF71-6EC480BC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FF78-6CF2-4C9F-A7F3-A831B33592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AFEBB-CB7D-43E6-805B-802D30F9B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1371D-AE9E-46B1-8616-08029B3EE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B5AA-11CB-4F7F-A3D5-04D9D7F585E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BC37C-6FA5-458E-B262-218E48C4D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1E432-C475-489C-87FD-229BF899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6284-63C4-4D6C-AF71-6EC480BC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8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7D362-2276-4BF6-B653-FA621852F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C8824-0366-4381-AB87-1B35E1FE4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DF1AB-2BEF-4CB6-B600-83A33758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B5AA-11CB-4F7F-A3D5-04D9D7F585E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A42A9-6139-4D9E-B6DA-7EF550177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51C5E-7E76-4249-B81B-DF8A0879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6284-63C4-4D6C-AF71-6EC480BC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71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D7803-A93D-4DB5-9F6C-D315E30C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3AC78-6743-433F-8B35-C94256519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54023-8A55-4D58-BF86-1D3682D01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B5AA-11CB-4F7F-A3D5-04D9D7F585E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DBFAC-3D19-4B53-A884-FBB06E85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CCDF6-9449-45FB-96F6-1E6F224D0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6284-63C4-4D6C-AF71-6EC480BC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9EB6-D814-43DD-8522-E1A9DDAEE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9B3E0-6187-46AC-B5C9-452D87129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CF18A-B440-415C-A272-9C3ABA79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EA796-B571-437F-9C6B-ACA177BB7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B5AA-11CB-4F7F-A3D5-04D9D7F585E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A94E5-7292-40DC-A6D3-D8253F57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2CE33-7436-4654-8847-D1B6CB3D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6284-63C4-4D6C-AF71-6EC480BC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3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96C47-51C9-45AF-9C26-64D1D028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A8597-7E37-4DAF-89E1-AC3A89289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29AFC-1D67-4B88-8E22-1C255B1F7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92553-A62F-4130-B059-BF4EA267AD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0ED96-6D54-446E-934A-376BDF7DA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63FFC7-22DB-4677-B8BC-2B2AF5463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B5AA-11CB-4F7F-A3D5-04D9D7F585E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FDCFA1-AB56-49DE-988C-16A76161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23BBD4-A1F6-40F2-A51C-4022F318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6284-63C4-4D6C-AF71-6EC480BC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EC8C0-1C88-448E-B8FF-609FE2D7E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32931-E458-4E7B-BEAD-14B344ED2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B5AA-11CB-4F7F-A3D5-04D9D7F585E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93BEB-35F6-4D1B-A144-2D241D198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1B49E-B0B6-495B-9069-A90DD33A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6284-63C4-4D6C-AF71-6EC480BC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52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48870-6DA6-42F7-8353-9B9DA59F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B5AA-11CB-4F7F-A3D5-04D9D7F585E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45906-25B1-4341-8555-4394C671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E412-4A1C-41E5-8AA1-57EA88D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6284-63C4-4D6C-AF71-6EC480BC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4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719F1-C45C-4650-8526-5BD96DB1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D790D-8EDE-4784-BFCC-2B61EDD44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6E91EF-5802-4577-98FA-267DBCAB9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E8DDA-FEE9-489F-B8FF-3B208B5A9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B5AA-11CB-4F7F-A3D5-04D9D7F585E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AEA22-76EA-4B6A-8E9E-AF641C12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1B06C-7F60-41EF-9D5A-126DD8D1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6284-63C4-4D6C-AF71-6EC480BC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7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6898-E1FE-4631-9714-114876B5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F1563-A14A-40E3-9E25-9272C33A6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8F93-DAE8-4C19-BFCB-0F97FE9DA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16087-D430-4ADC-99CE-F27BFE639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B5AA-11CB-4F7F-A3D5-04D9D7F585E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ECD9C-5F2D-49B8-BB7B-59801727D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E47B3-6013-4322-BEB4-FEF8A62EF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6284-63C4-4D6C-AF71-6EC480BC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4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B573B-F140-4C19-810E-EA46784A5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74D88-C44F-4B99-8520-5D3C0C6F3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A1E1E-FD07-404E-BD50-1E19AF704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DB5AA-11CB-4F7F-A3D5-04D9D7F585E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A3F94-AC82-4556-B913-ABD81D3DE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3FAFE-46F3-43F2-A381-AF5D04A7C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6284-63C4-4D6C-AF71-6EC480BC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2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gjovanovic2@yahoo.com" TargetMode="External"/><Relationship Id="rId2" Type="http://schemas.openxmlformats.org/officeDocument/2006/relationships/hyperlink" Target="mailto:gordana.jovanovic@vhs.edu.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221679-778E-49DD-8461-7F6E955C4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978" r="-1" b="-1"/>
          <a:stretch/>
        </p:blipFill>
        <p:spPr>
          <a:xfrm>
            <a:off x="3052" y="0"/>
            <a:ext cx="121889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282054-65C4-4E62-B497-95F76F646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417" y="1113654"/>
            <a:ext cx="10668000" cy="2043091"/>
          </a:xfrm>
        </p:spPr>
        <p:txBody>
          <a:bodyPr>
            <a:normAutofit/>
          </a:bodyPr>
          <a:lstStyle/>
          <a:p>
            <a:r>
              <a:rPr lang="sr-Cyrl-RS" sz="4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ГАСТРОНОМИЈА 1</a:t>
            </a:r>
            <a:br>
              <a:rPr lang="sr-Cyrl-RS" sz="4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4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часа предавања)</a:t>
            </a:r>
            <a:endParaRPr lang="en-US" sz="4000" b="1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1E847-CF70-4322-A488-20522D219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5638" y="4944249"/>
            <a:ext cx="9144000" cy="2573059"/>
          </a:xfrm>
        </p:spPr>
        <p:txBody>
          <a:bodyPr>
            <a:normAutofit/>
          </a:bodyPr>
          <a:lstStyle/>
          <a:p>
            <a:r>
              <a:rPr lang="sr-Cyrl-R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 Гордана Јовановић, проф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струковних студија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406DAF-AEEA-47AA-BC13-324DD3059E34}"/>
              </a:ext>
            </a:extLst>
          </p:cNvPr>
          <p:cNvSpPr txBox="1"/>
          <p:nvPr/>
        </p:nvSpPr>
        <p:spPr>
          <a:xfrm>
            <a:off x="3032483" y="0"/>
            <a:ext cx="574357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r-Cyrl-R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КАДЕМИЈА СТРУКОВНИХ СТУДИЈА БЕОГРАД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sr-Cyrl-R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ОДСЕК ВИСОКА ХОТЕЛИЈЕРСКА ШКОЛА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1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6C652-A09F-4FF5-E4EB-5C5F48ACD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69" y="324465"/>
            <a:ext cx="11474244" cy="451300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Техничка гастрономија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доноси  одређену дозу  ригорозности  и  подупире  практичну и теоретску гастрономију. Она је много више од пуког знања о спецификацијама машина и постројења, и начина на који могу да утичу на производњу и услуге у области гастрономије (просторни инжењеринг). </a:t>
            </a:r>
          </a:p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 се бави системском евалуацијом свега онога у области гастрономије што захтева процену. Ова област је много више од једноставног умножавања рецепата којима ће се постићи припрема разноврсније хране за одређени догађај. </a:t>
            </a:r>
            <a:endParaRPr lang="en-US" sz="3200" dirty="0"/>
          </a:p>
        </p:txBody>
      </p:sp>
      <p:pic>
        <p:nvPicPr>
          <p:cNvPr id="4" name="Picture 2" descr="Gastronomija | Delice">
            <a:extLst>
              <a:ext uri="{FF2B5EF4-FFF2-40B4-BE49-F238E27FC236}">
                <a16:creationId xmlns:a16="http://schemas.microsoft.com/office/drawing/2014/main" id="{C3BAEFB6-4B7F-C996-56B6-717FC80E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753" y="4610033"/>
            <a:ext cx="8612675" cy="2129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118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4954B-55AF-3F0A-98C9-2070507CB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07215"/>
            <a:ext cx="11907982" cy="5869748"/>
          </a:xfrm>
        </p:spPr>
        <p:txBody>
          <a:bodyPr/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Гастрономија хране: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ова област се бави проучавањем хране и пића, али и њиховог настанка. У основи, улога вина и осталих пића у вези са храном је да хармонизује овај однос, са циљем повећања уживања у обе категорије. Иако је веома често вино лакше оценити само по себи. Традиционални стилови кетеринга захтевају широк спектар намирница и њихову производњу. 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2" descr="Francuska kuhinja – gastronomski raj - SlovoPres">
            <a:extLst>
              <a:ext uri="{FF2B5EF4-FFF2-40B4-BE49-F238E27FC236}">
                <a16:creationId xmlns:a16="http://schemas.microsoft.com/office/drawing/2014/main" id="{3254CD6A-FC3B-9EB9-00E5-15399AD1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8" y="4232787"/>
            <a:ext cx="3630635" cy="2317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CA9AC-449A-2AA9-2B4E-41F0E7361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330" y="4232787"/>
            <a:ext cx="4956652" cy="2202178"/>
          </a:xfrm>
          <a:prstGeom prst="rect">
            <a:avLst/>
          </a:prstGeom>
          <a:effectLst>
            <a:softEdge rad="546100"/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565462C-5F16-EF3C-B760-33ABDA412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08" y="3242089"/>
            <a:ext cx="3240088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50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30F8-B592-3147-13BC-8AAA33BE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ГАСТРОНОМИЈА </a:t>
            </a:r>
            <a:r>
              <a:rPr lang="sr-Cyrl-R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ПОЈАМ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85896-E9E2-D248-F945-30413D2C5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1825624"/>
            <a:ext cx="11371007" cy="5032375"/>
          </a:xfrm>
        </p:spPr>
        <p:txBody>
          <a:bodyPr>
            <a:normAutofit/>
          </a:bodyPr>
          <a:lstStyle/>
          <a:p>
            <a:r>
              <a:rPr lang="hr-HR" spc="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Већ дуже време осећа се потреба да се на нашем простору разјасни </a:t>
            </a:r>
            <a:r>
              <a:rPr lang="hr-HR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појам, настанак и развој </a:t>
            </a:r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гастрономије. Уски погледи, као и недостатак </a:t>
            </a:r>
            <a:r>
              <a:rPr lang="hr-HR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високошколских установа где се гастрономија изучава, довели су ову дисциплину у </a:t>
            </a:r>
            <a:r>
              <a:rPr lang="hr-HR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подређени положај, тако да се свесно и са страхом </a:t>
            </a:r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шта то значи? </a:t>
            </a:r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избегава реч </a:t>
            </a:r>
            <a:r>
              <a:rPr lang="hr-HR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“гастрономија”.</a:t>
            </a:r>
          </a:p>
          <a:p>
            <a:r>
              <a:rPr lang="hr-HR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 раду се разматра појам “гастрономија”, одређују се основне </a:t>
            </a:r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компоненте гастрономије као научне дисциплине, даје се кратак преглед развоја </a:t>
            </a:r>
            <a:r>
              <a:rPr lang="hr-HR" spc="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гастрономије и њених најзначајнијих достигнућа. Констатује се да гастрономија </a:t>
            </a:r>
            <a:r>
              <a:rPr lang="hr-HR" spc="4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постоји од давнина, иако је необјашњиво касно нашла место међу другим </a:t>
            </a:r>
            <a:r>
              <a:rPr lang="hr-HR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наукама. Истакнуто је пуно имена познатих личности </a:t>
            </a:r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гастронома у сваком </a:t>
            </a:r>
            <a:r>
              <a:rPr lang="hr-HR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значењу ове речи </a:t>
            </a:r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pc="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који су допринели развоју ове гране знања.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76D61-F6FC-1F1E-9358-143861C479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1600" y="-52989"/>
            <a:ext cx="3040344" cy="187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23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3DAF-FB12-D161-D73D-84128CF9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445" y="346796"/>
            <a:ext cx="6344265" cy="976978"/>
          </a:xfrm>
          <a:solidFill>
            <a:srgbClr val="92D050"/>
          </a:solidFill>
        </p:spPr>
        <p:txBody>
          <a:bodyPr/>
          <a:lstStyle/>
          <a:p>
            <a:r>
              <a:rPr lang="sr-Cyrl-RS" dirty="0"/>
              <a:t>ПОЈАМ ГАСТРОНОМИЈА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EEFB8-AB9D-920A-DCAE-4BDB4AA3A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283" y="1528762"/>
            <a:ext cx="7588046" cy="4964111"/>
          </a:xfrm>
        </p:spPr>
        <p:txBody>
          <a:bodyPr>
            <a:noAutofit/>
          </a:bodyPr>
          <a:lstStyle/>
          <a:p>
            <a:r>
              <a:rPr lang="hr-HR" sz="3200" spc="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Речи </a:t>
            </a:r>
            <a:r>
              <a:rPr lang="hr-HR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гастрономија и гастроном </a:t>
            </a:r>
            <a:r>
              <a:rPr lang="hr-HR" sz="3200" spc="6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појавили су се почетком 19 века у Француској прво у наслову књижевних дела, као што су: </a:t>
            </a:r>
            <a:r>
              <a:rPr lang="hr-HR" sz="3200" i="1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 </a:t>
            </a:r>
            <a:r>
              <a:rPr lang="hr-HR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Gastronomie ou </a:t>
            </a:r>
            <a:r>
              <a:rPr lang="hr-HR" sz="3200" i="1" spc="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l'Homme des champs a table (1801) </a:t>
            </a:r>
            <a:r>
              <a:rPr lang="hr-HR" sz="3200" spc="6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аутора Жозефа Бершуa (Joseph Berchoux), </a:t>
            </a:r>
            <a:r>
              <a:rPr lang="hr-HR" sz="3200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који је у ствари увео реч </a:t>
            </a:r>
            <a:r>
              <a:rPr lang="hr-HR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gastronomie </a:t>
            </a:r>
            <a:r>
              <a:rPr lang="hr-HR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hr-HR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32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француски језик </a:t>
            </a:r>
            <a:endParaRPr lang="sr-Cyrl-RS" sz="32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r-Cyrl-RS" sz="3200" dirty="0">
                <a:latin typeface="Times New Roman" pitchFamily="18" charset="0"/>
                <a:cs typeface="Times New Roman" pitchFamily="18" charset="0"/>
              </a:rPr>
              <a:t>Од тада се користи за оно што се назива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sr-Cyrl-R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УМЕЋЕ СПРАВЉАЊА ДОБРОГ ЈЕЛА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endParaRPr lang="sr-Latn-C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rc_mi" descr="http://wannabemagazine.com/wp-content/uploads/2011/07/trojka.jpg">
            <a:extLst>
              <a:ext uri="{FF2B5EF4-FFF2-40B4-BE49-F238E27FC236}">
                <a16:creationId xmlns:a16="http://schemas.microsoft.com/office/drawing/2014/main" id="{222D920D-FED6-5496-848B-09C14E208DD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671" y="1528763"/>
            <a:ext cx="3669890" cy="496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431800">
              <a:srgbClr val="92D050">
                <a:alpha val="40000"/>
              </a:srgbClr>
            </a:glow>
            <a:outerShdw blurRad="190500" dist="50800" dir="5400000" algn="ctr" rotWithShape="0">
              <a:srgbClr val="000000">
                <a:alpha val="43137"/>
              </a:srgbClr>
            </a:outerShdw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9765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036FB-6C9A-B19D-4D12-1728D546B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442452"/>
            <a:ext cx="11503742" cy="5928851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200" spc="5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Магнана (Croze Magnan). Неколико деценија ка</a:t>
            </a:r>
            <a:r>
              <a:rPr lang="en-US" sz="3200" spc="5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hr-HR" sz="3200" spc="5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није, тачније </a:t>
            </a:r>
            <a:r>
              <a:rPr lang="hr-HR" sz="32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1835. године Францу</a:t>
            </a:r>
            <a:r>
              <a:rPr lang="sr-Cyrl-CS" sz="32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hr-HR" sz="32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 Академија (Academie Francaise) укључује реч </a:t>
            </a:r>
            <a:r>
              <a:rPr lang="hr-HR" sz="3200" i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gastronomie </a:t>
            </a: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речник францу</a:t>
            </a:r>
            <a:r>
              <a:rPr lang="sr-Cyrl-ME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ког језика. </a:t>
            </a:r>
          </a:p>
          <a:p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sr-Cyrl-ME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коро реч по</a:t>
            </a:r>
            <a:r>
              <a:rPr lang="sr-Cyrl-ME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таје веома популарна, можда управо захваљујући веома општем опису њеног садржаја, што је омогућавало њено коришћење у складу са захтевима и наменама </a:t>
            </a:r>
            <a:r>
              <a:rPr lang="hr-HR" sz="32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аутора. Међутим, како се често појављивала у стручној литератури о храни и </a:t>
            </a:r>
            <a:r>
              <a:rPr lang="hr-HR" sz="32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исхрани, о кувању и куварству, реч је добијала одређене одлике специјалног </a:t>
            </a:r>
            <a:r>
              <a:rPr lang="hr-HR" sz="32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термина, док се коначно није претворила у назив одређене гране знања. </a:t>
            </a:r>
            <a:r>
              <a:rPr lang="hr-HR" sz="32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Данас гастрономиј</a:t>
            </a:r>
            <a:r>
              <a:rPr lang="en-US" sz="32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hr-HR" sz="32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обједињује сва теоретска и практична сазнања везана за </a:t>
            </a:r>
            <a:r>
              <a:rPr lang="hr-HR" sz="3200" spc="-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исхрану човека у оквиру једне дисциплине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7715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8DD9-8D6C-4252-C8C9-355D4618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734368" cy="947481"/>
          </a:xfrm>
        </p:spPr>
        <p:txBody>
          <a:bodyPr>
            <a:normAutofit fontScale="90000"/>
          </a:bodyPr>
          <a:lstStyle/>
          <a:p>
            <a:r>
              <a:rPr lang="hr-HR" sz="44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Како се гастрономија дефинише? </a:t>
            </a:r>
            <a:br>
              <a:rPr lang="en-US" sz="44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08A11-76BC-2674-3E47-FCB89FAA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5" y="1622323"/>
            <a:ext cx="11813459" cy="4870552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Gastro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grč. (</a:t>
            </a:r>
            <a:r>
              <a:rPr lang="sr-Cyrl-RS" sz="3200" dirty="0">
                <a:latin typeface="Times New Roman" pitchFamily="18" charset="0"/>
                <a:cs typeface="Times New Roman" pitchFamily="18" charset="0"/>
              </a:rPr>
              <a:t>желудац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) +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nomos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grč. (</a:t>
            </a:r>
            <a:r>
              <a:rPr lang="sr-Cyrl-RS" sz="3200" dirty="0">
                <a:latin typeface="Times New Roman" pitchFamily="18" charset="0"/>
                <a:cs typeface="Times New Roman" pitchFamily="18" charset="0"/>
              </a:rPr>
              <a:t>закон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sr-Cyrl-R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hr-HR" sz="3200" b="1" i="1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уметност</a:t>
            </a:r>
            <a:r>
              <a:rPr lang="hr-HR" sz="3200" i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лепог конзумирања хране; кулинарске </a:t>
            </a:r>
            <a:r>
              <a:rPr lang="hr-HR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методе </a:t>
            </a:r>
            <a:r>
              <a:rPr lang="hr-HR" sz="32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припремања хране, кулинарство, итд.</a:t>
            </a:r>
            <a:endParaRPr lang="sr-Cyrl-RS" sz="32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r-Cyrl-RS" sz="32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32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Заједничко за све ове дефиниције је </a:t>
            </a:r>
            <a:r>
              <a:rPr lang="hr-HR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семантичка компонента “храна “ и различити однос према њој: припремање, </a:t>
            </a: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конзумирање и уживање у њој. У неким лингвистичким речницима појављује </a:t>
            </a:r>
            <a:r>
              <a:rPr lang="hr-HR" sz="32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 још једна значајна семантичка компонента, наиме, </a:t>
            </a:r>
            <a:r>
              <a:rPr lang="hr-HR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сазнања о </a:t>
            </a: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храни, </a:t>
            </a:r>
            <a:r>
              <a:rPr lang="hr-HR" sz="32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њеном припремању, итд.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4696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3C196-728E-EDD9-2F76-6E9095D44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29" y="339214"/>
            <a:ext cx="11547987" cy="6282812"/>
          </a:xfrm>
        </p:spPr>
        <p:txBody>
          <a:bodyPr>
            <a:normAutofit/>
          </a:bodyPr>
          <a:lstStyle/>
          <a:p>
            <a:r>
              <a:rPr lang="hr-HR" sz="3600" i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гастроном, гастроман</a:t>
            </a:r>
            <a:r>
              <a:rPr lang="sr-Cyrl-RS" sz="3600" i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hr-HR" sz="36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особа вешта у спремању финих јела</a:t>
            </a:r>
            <a:endParaRPr lang="sr-Cyrl-RS" sz="3600" i="1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3600" i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гастрофил и гастролатер</a:t>
            </a:r>
            <a:r>
              <a:rPr lang="sr-Cyrl-RS" sz="3600" i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hr-HR" sz="36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сладокусац, гурман, онај који воли добра јела, који живи да једе и пије. </a:t>
            </a:r>
            <a:endParaRPr lang="hr-HR" sz="36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36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српском језику речи гастрономија и њен синоним </a:t>
            </a:r>
            <a:r>
              <a:rPr lang="hr-HR" sz="3600" i="1" spc="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гастроло</a:t>
            </a:r>
            <a:r>
              <a:rPr lang="sr-Cyrl-CS" sz="3600" i="1" spc="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hr-HR" sz="3600" i="1" spc="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ија </a:t>
            </a:r>
            <a:r>
              <a:rPr lang="hr-HR" sz="36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(од грчких </a:t>
            </a:r>
            <a:r>
              <a:rPr lang="hr-HR" sz="36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речи </a:t>
            </a:r>
            <a:r>
              <a:rPr lang="hr-HR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gaster</a:t>
            </a:r>
            <a:r>
              <a:rPr lang="hr-HR" sz="3600" i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logos </a:t>
            </a:r>
            <a:r>
              <a:rPr lang="hr-HR" sz="36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знање, учење, наука) дефинишу се у Лексикону страних </a:t>
            </a:r>
            <a:r>
              <a:rPr lang="hr-HR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речи и израза на следећи начин: </a:t>
            </a:r>
            <a:endParaRPr lang="sr-Cyrl-R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hr-H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све оно што се односи на кување, куварску </a:t>
            </a:r>
            <a:r>
              <a:rPr lang="hr-HR" sz="3600" b="1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вештину и што је с тим у вези</a:t>
            </a:r>
            <a:r>
              <a:rPr lang="hr-HR" sz="36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sr-Cyrl-RS" sz="36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36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hr-HR" sz="3600" b="1" spc="-5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гурманлук и сладокуство</a:t>
            </a:r>
            <a:r>
              <a:rPr lang="hr-HR" sz="36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hr-HR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19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414F3-3D35-C834-AE19-75B11210C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501445"/>
            <a:ext cx="10970342" cy="6150078"/>
          </a:xfrm>
        </p:spPr>
        <p:txBody>
          <a:bodyPr>
            <a:normAutofit/>
          </a:bodyPr>
          <a:lstStyle/>
          <a:p>
            <a:r>
              <a:rPr lang="hr-HR" sz="32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 речи </a:t>
            </a:r>
            <a:r>
              <a:rPr lang="hr-HR" sz="3200" i="1" spc="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гастрономија </a:t>
            </a: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изведен је низ других речи као што су: </a:t>
            </a:r>
            <a:endParaRPr lang="sr-Cyrl-RS" sz="32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3200" b="1" i="1" spc="14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гастризам </a:t>
            </a:r>
            <a:r>
              <a:rPr lang="hr-HR" sz="32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z="3200" b="1" spc="-1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претрпавање </a:t>
            </a:r>
            <a:r>
              <a:rPr lang="hr-HR" sz="3200" b="1" spc="-5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желуца храном</a:t>
            </a:r>
            <a:r>
              <a:rPr lang="hr-HR" sz="32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sr-Cyrl-RS" sz="3200" spc="-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3200" b="1" i="1" spc="1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гастрозофија </a:t>
            </a:r>
            <a:r>
              <a:rPr lang="hr-HR" sz="3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(од грчких речи </a:t>
            </a:r>
            <a:r>
              <a:rPr lang="hr-HR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gaster</a:t>
            </a:r>
            <a:r>
              <a:rPr lang="hr-HR" sz="3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hr-HR" sz="3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желудац и </a:t>
            </a:r>
            <a:r>
              <a:rPr lang="hr-HR" sz="3200" b="1" i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sophia</a:t>
            </a:r>
            <a:r>
              <a:rPr lang="hr-HR" sz="3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3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мудрост) </a:t>
            </a:r>
            <a:r>
              <a:rPr lang="hr-HR" sz="3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z="3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вештина паметног и разборитог једења добрих јела, филозофски однос према храни, надмудривање о храни</a:t>
            </a:r>
            <a:r>
              <a:rPr lang="hr-HR" sz="3200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sr-Cyrl-RS" sz="3200" spc="-3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гастролатер - </a:t>
            </a:r>
            <a:r>
              <a:rPr lang="hr-HR" sz="3200" b="1" spc="-6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онај који служи желуцу, који </a:t>
            </a:r>
            <a:r>
              <a:rPr lang="hr-HR" sz="3200" b="1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има схватање да се живот састоји у јелу и пићу</a:t>
            </a:r>
            <a:r>
              <a:rPr lang="hr-HR" sz="3200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20943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F6FFF-BD23-25DE-682F-D14835CA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3628104"/>
            <a:ext cx="11838039" cy="2864772"/>
          </a:xfrm>
        </p:spPr>
        <p:txBody>
          <a:bodyPr>
            <a:normAutofit/>
          </a:bodyPr>
          <a:lstStyle/>
          <a:p>
            <a:r>
              <a:rPr lang="hr-HR" sz="44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онај </a:t>
            </a:r>
            <a:r>
              <a:rPr lang="hr-HR" sz="44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који воли добра јела, вештак у спремању финих јела, сладокусац, гастрономски </a:t>
            </a:r>
            <a:r>
              <a:rPr lang="hr-HR" sz="44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учен и образован човек; </a:t>
            </a:r>
            <a:br>
              <a:rPr lang="sr-Cyrl-RS" sz="44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r-HR" sz="4400" i="1" spc="14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гурман </a:t>
            </a:r>
            <a:r>
              <a:rPr lang="hr-HR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z="4400" i="1" spc="14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гастрофил </a:t>
            </a:r>
            <a:r>
              <a:rPr lang="hr-HR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z="44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љубитељ желуца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EABD5C-60C1-B9D9-45C9-F03C29B23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9832" y="365124"/>
            <a:ext cx="4315720" cy="324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6657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77B71-A54D-4701-8BE3-8BC4E755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968" y="410846"/>
            <a:ext cx="7241458" cy="62154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hr-HR" i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Гастрономија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E1E8486-5E9C-485F-99B8-812E90CE56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280762"/>
              </p:ext>
            </p:extLst>
          </p:nvPr>
        </p:nvGraphicFramePr>
        <p:xfrm>
          <a:off x="71628" y="1342103"/>
          <a:ext cx="11998452" cy="5250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040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A4D8C-992F-49EB-B6D5-C6F5F0BC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9730" y="365125"/>
            <a:ext cx="4758792" cy="1899912"/>
          </a:xfrm>
        </p:spPr>
        <p:txBody>
          <a:bodyPr>
            <a:normAutofit/>
          </a:bodyPr>
          <a:lstStyle/>
          <a:p>
            <a:pPr algn="ctr"/>
            <a:r>
              <a:rPr lang="sr-Cyrl-RS" sz="5400" b="1" dirty="0"/>
              <a:t>Предиспитне обавезе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2F5A7-8C92-4953-A699-934737BE4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065" y="2379336"/>
            <a:ext cx="5923935" cy="4331179"/>
          </a:xfrm>
        </p:spPr>
        <p:txBody>
          <a:bodyPr>
            <a:normAutofit/>
          </a:bodyPr>
          <a:lstStyle/>
          <a:p>
            <a:r>
              <a:rPr lang="sr-Cyrl-RS" dirty="0"/>
              <a:t>Предавања 10 поена,</a:t>
            </a:r>
          </a:p>
          <a:p>
            <a:r>
              <a:rPr lang="sr-Cyrl-RS" dirty="0"/>
              <a:t>Вежбе 20 поена, </a:t>
            </a:r>
          </a:p>
          <a:p>
            <a:r>
              <a:rPr lang="sr-Cyrl-RS" dirty="0"/>
              <a:t>Семинари 10 поена,</a:t>
            </a:r>
          </a:p>
          <a:p>
            <a:r>
              <a:rPr lang="sr-Cyrl-RS" dirty="0"/>
              <a:t>Колоквијуми 30 поена,</a:t>
            </a:r>
          </a:p>
          <a:p>
            <a:r>
              <a:rPr lang="sr-Cyrl-RS" dirty="0">
                <a:solidFill>
                  <a:srgbClr val="FF0000"/>
                </a:solidFill>
              </a:rPr>
              <a:t>Усмени испит </a:t>
            </a:r>
            <a:r>
              <a:rPr lang="sr-Cyrl-RS" dirty="0"/>
              <a:t>30 поена,</a:t>
            </a:r>
          </a:p>
          <a:p>
            <a:r>
              <a:rPr lang="sr-Cyrl-RS" dirty="0"/>
              <a:t>Након положеног испита студент стиче 7 ЕСПБ поена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Agava | Poslovi | Usluge | Kursevi | Oglasi za Posao | Jobs in EU">
            <a:extLst>
              <a:ext uri="{FF2B5EF4-FFF2-40B4-BE49-F238E27FC236}">
                <a16:creationId xmlns:a16="http://schemas.microsoft.com/office/drawing/2014/main" id="{4D931059-2AE6-2187-BF99-46396BAA3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" y="853888"/>
            <a:ext cx="6154527" cy="4824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35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15EDB-E576-27B2-49C8-D7913452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sr-Cyrl-RS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hr-HR" sz="3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астрономија </a:t>
            </a:r>
            <a:r>
              <a:rPr lang="hr-HR" sz="3200" spc="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 </a:t>
            </a:r>
            <a:r>
              <a:rPr lang="hr-HR" sz="3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налази </a:t>
            </a:r>
            <a:r>
              <a:rPr lang="hr-HR" sz="3200" spc="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hr-HR" sz="3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самом врху </a:t>
            </a:r>
            <a:r>
              <a:rPr lang="hr-HR" sz="3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пирамидалне структуре која приказује не само њен развој кроз векове већ и </a:t>
            </a:r>
            <a:r>
              <a:rPr lang="hr-HR" sz="3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њене основне компоненте.</a:t>
            </a:r>
            <a:endParaRPr lang="en-US" sz="3200" dirty="0"/>
          </a:p>
        </p:txBody>
      </p:sp>
      <p:pic>
        <p:nvPicPr>
          <p:cNvPr id="4" name="Content Placeholder 3" descr="Slika_1">
            <a:extLst>
              <a:ext uri="{FF2B5EF4-FFF2-40B4-BE49-F238E27FC236}">
                <a16:creationId xmlns:a16="http://schemas.microsoft.com/office/drawing/2014/main" id="{CA3E1856-CA18-9BF2-EEE5-AD5815B7B46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94" y="2286000"/>
            <a:ext cx="6607277" cy="442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1153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FA85-DE3A-5294-08E3-B48001CC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/>
              <a:t>Гастрономија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057D9-0C4B-02AA-2581-BDEB7BAD6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32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hr-HR" sz="32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пширна, </a:t>
            </a:r>
            <a:r>
              <a:rPr lang="hr-HR" sz="3200" b="1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опсежна грана људског знања и куварство је њена важна централна, али не </a:t>
            </a:r>
            <a:r>
              <a:rPr lang="hr-HR" sz="32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једина компонента, тако да је погрешно изједначавати гастрономију са </a:t>
            </a:r>
            <a:r>
              <a:rPr lang="hr-HR" sz="3200" b="1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куварством, што се не ретко дешава у литератури и у пракси. </a:t>
            </a:r>
            <a:endParaRPr lang="sr-Cyrl-RS" sz="3200" b="1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r-Cyrl-RS" sz="32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hr-HR" sz="32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иди</a:t>
            </a:r>
            <a:r>
              <a:rPr lang="sr-Cyrl-RS" sz="32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се</a:t>
            </a:r>
            <a:r>
              <a:rPr lang="hr-HR" sz="32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као спој науке и уметности, материјалне и духовне културе.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532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277E8-886C-AA2E-71D4-F2A7518A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143865" cy="10359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dirty="0"/>
              <a:t>Куварство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5F5E4-6DC0-6F02-D357-0C28AE85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94" y="1401098"/>
            <a:ext cx="11282516" cy="509177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457200" algn="just">
              <a:spcAft>
                <a:spcPts val="0"/>
              </a:spcAft>
            </a:pPr>
            <a:r>
              <a:rPr lang="hr-H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Као што се види из пирамидалне структуре, </a:t>
            </a:r>
            <a:r>
              <a:rPr lang="hr-HR" b="1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кулинарство или </a:t>
            </a:r>
            <a:r>
              <a:rPr lang="hr-HR" b="1" spc="-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куварство као вештина спремања јела одвојено је од кувања, и стоји изнад </a:t>
            </a:r>
            <a:r>
              <a:rPr lang="hr-HR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њега. Кулинарство </a:t>
            </a:r>
            <a:r>
              <a:rPr lang="hr-HR" b="1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можемо сматрати посебном </a:t>
            </a:r>
            <a:r>
              <a:rPr lang="hr-HR" b="1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теоретском граном </a:t>
            </a:r>
            <a:r>
              <a:rPr lang="hr-HR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гастрономије. </a:t>
            </a:r>
            <a:r>
              <a:rPr lang="hr-HR" b="1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Овај </a:t>
            </a:r>
            <a:r>
              <a:rPr lang="hr-HR" b="1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скуп </a:t>
            </a:r>
            <a:r>
              <a:rPr lang="hr-HR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систематизованих </a:t>
            </a:r>
            <a:r>
              <a:rPr lang="hr-H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сазнања </a:t>
            </a:r>
            <a:r>
              <a:rPr lang="hr-HR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hr-HR" b="1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животним </a:t>
            </a:r>
            <a:r>
              <a:rPr lang="hr-H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намирницама, о врстама јела, </a:t>
            </a:r>
            <a:r>
              <a:rPr lang="hr-HR" b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начинима термичке </a:t>
            </a:r>
            <a:r>
              <a:rPr lang="hr-HR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обраде хране, </a:t>
            </a:r>
            <a:r>
              <a:rPr lang="hr-HR" b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уметничком обликовању кулинарских производа и њиховој презентацији</a:t>
            </a:r>
            <a:r>
              <a:rPr lang="sr-Cyrl-CS" b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што </a:t>
            </a:r>
            <a:r>
              <a:rPr lang="hr-H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чини </a:t>
            </a:r>
            <a:r>
              <a:rPr lang="hr-HR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језгро гастрономије.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hr-HR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Припремање хране кувањем почиње када човек </a:t>
            </a:r>
            <a:r>
              <a:rPr lang="hr-HR" b="1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случајно или као резултат усмерених радњи </a:t>
            </a:r>
            <a:r>
              <a:rPr lang="hr-HR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обрађује намирнице намењене за исхрану у посебним судовима, и на тај начин “одваја” храну од ватре. Кување као процес обухвата барем три компоненте. То су припремање, </a:t>
            </a:r>
            <a:r>
              <a:rPr lang="hr-HR" b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кување и презентација хране. 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790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2177-DAEF-AF12-7D39-A9BC7299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72293"/>
          </a:xfr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sr-Cyrl-RS" dirty="0"/>
              <a:t>Куварство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443801F-DD25-C0D1-C207-6DAF885352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4228774"/>
              </p:ext>
            </p:extLst>
          </p:nvPr>
        </p:nvGraphicFramePr>
        <p:xfrm>
          <a:off x="0" y="855406"/>
          <a:ext cx="11833123" cy="6006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8795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94D5F-B298-40C6-9BD3-9165BA188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3191" r="9039" b="1"/>
          <a:stretch/>
        </p:blipFill>
        <p:spPr>
          <a:xfrm>
            <a:off x="0" y="0"/>
            <a:ext cx="845029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2350A-1408-4ADA-AFEC-6B482A04E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3" y="398206"/>
            <a:ext cx="5739777" cy="6046839"/>
          </a:xfrm>
        </p:spPr>
        <p:txBody>
          <a:bodyPr>
            <a:noAutofit/>
          </a:bodyPr>
          <a:lstStyle/>
          <a:p>
            <a:pPr indent="457200" algn="just">
              <a:spcAft>
                <a:spcPts val="0"/>
              </a:spcAft>
            </a:pPr>
            <a:r>
              <a:rPr lang="hr-HR" sz="2400" b="1" spc="-1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Гастрономија осим ужитка укуса познаје и муке укуса. Без укуса, те специфичне људске привилегије, срушило би се сво гастрономско </a:t>
            </a:r>
            <a:r>
              <a:rPr lang="hr-HR" sz="2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царство. </a:t>
            </a:r>
            <a:endParaRPr lang="sr-Cyrl-RS" sz="2400" b="1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hr-HR" sz="2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Гастрономија је открила да је чуло укуса постепено, од најблажих </a:t>
            </a:r>
            <a:r>
              <a:rPr lang="hr-HR" sz="2400" b="1" spc="-5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најљућих </a:t>
            </a:r>
            <a:r>
              <a:rPr lang="hr-HR" sz="2400" b="1" spc="-1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z="2400" b="1" spc="1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докле се оно може надражити. Зато морамо водити рачуна о </a:t>
            </a:r>
            <a:r>
              <a:rPr lang="hr-HR" sz="2400" b="1" spc="-5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количини и врсти зачина, врсти и редоследу јела, да не нарушимо ту растућу </a:t>
            </a:r>
            <a:r>
              <a:rPr lang="hr-HR" sz="2400" b="1" spc="-1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хармонију укуса. </a:t>
            </a:r>
            <a:endParaRPr lang="sr-Cyrl-RS" sz="2400" b="1" spc="-10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hr-HR" sz="2400" b="1" spc="-1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Гастрономија је решила питање удовољења жеља и одредила </a:t>
            </a:r>
            <a:r>
              <a:rPr lang="hr-HR" sz="2400" b="1" spc="-35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границе које човек, ако поштује себе, никада не сме прекорачити.</a:t>
            </a:r>
            <a:endParaRPr lang="en-US" sz="2400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B7323-9251-45A5-97FF-7F9DD3F98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1" r="10817" b="-1"/>
          <a:stretch/>
        </p:blipFill>
        <p:spPr>
          <a:xfrm>
            <a:off x="5734051" y="10"/>
            <a:ext cx="645473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2463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CE808-4E2F-489C-989B-55E38F75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92" y="250723"/>
            <a:ext cx="11622774" cy="1456915"/>
          </a:xfrm>
        </p:spPr>
        <p:txBody>
          <a:bodyPr>
            <a:normAutofit/>
          </a:bodyPr>
          <a:lstStyle/>
          <a:p>
            <a:pPr algn="ctr"/>
            <a:r>
              <a:rPr lang="sl-SI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ЗНАЧАЈ И ДОПРИНОС ГРИМО ДЕ ЛА РЕЈНИЕРА РАЗВОЈ</a:t>
            </a:r>
            <a:r>
              <a:rPr lang="sr-Cyrl-C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sl-SI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ГАСТРОНОМИЈЕ</a:t>
            </a:r>
            <a:endParaRPr lang="en-US" sz="4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0DA410-6D35-1789-37A2-816186994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92" y="1825625"/>
            <a:ext cx="11928616" cy="4914388"/>
          </a:xfrm>
        </p:spPr>
        <p:txBody>
          <a:bodyPr>
            <a:normAutofit fontScale="92500"/>
          </a:bodyPr>
          <a:lstStyle/>
          <a:p>
            <a:pPr indent="457200">
              <a:spcAft>
                <a:spcPts val="0"/>
              </a:spcAft>
            </a:pP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Свакако треба споменути оца гастрономског писма и творца гастрономске критике Александра Балтазара Гримо де ла Рејниера, који није имао </a:t>
            </a:r>
            <a:r>
              <a:rPr lang="sr-Cyrl-R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део шаке</a:t>
            </a: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Никада се није дознало шта му се десило с рукама, мада је било пуно асоцијација.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sl-SI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Гастрозофи, гурмани, гастрофили добро знају да један део мистерије јеловника почива у његовој поетици и да називи на његовим страницама, прикривају разоткривају, крију, показују, допуштају да се одгонетну или претпоставе поступци и вештине које су омогућиле физичко-хемијске промене и културну презентацију сировог у гастрономски производ.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Посао пороте дегустатора није лак. Они морају да "промисле своје залогаје" да не би постали жртве сопствене похлепе болесног апетита, да спутају своје страсти како их Гастр</a:t>
            </a:r>
            <a:r>
              <a:rPr lang="sr-Cyrl-C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sl-SI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је не би избацила из царства укуса.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jars of juice and fruit&#10;&#10;Description automatically generated">
            <a:extLst>
              <a:ext uri="{FF2B5EF4-FFF2-40B4-BE49-F238E27FC236}">
                <a16:creationId xmlns:a16="http://schemas.microsoft.com/office/drawing/2014/main" id="{E7A84486-4539-440D-9267-835B5D3B8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97" b="15548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0F710-A507-4657-83C2-DF5F7D5FC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704" y="2669458"/>
            <a:ext cx="7189248" cy="4188532"/>
          </a:xfrm>
        </p:spPr>
        <p:txBody>
          <a:bodyPr>
            <a:noAutofit/>
          </a:bodyPr>
          <a:lstStyle/>
          <a:p>
            <a:r>
              <a:rPr lang="sr-Cyrl-C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</a:t>
            </a:r>
            <a:r>
              <a:rPr lang="sl-SI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имова трпеза остала је позната и по томе што није имао слуге, тј. "гости се сами служе јелима која су сервирана на одвојеним столовима, а све због тога да би се избегло присуство слуга, соја који никада није имао срећу, да задобије Гримову наклоност; он их сматра подложним простачкој знатижељи и ситној осветољубивости, страстима који их наводе да занемарују гостинске чаше и тањире или да их, пак неумерено пуне, што је подједнако недопустиво".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89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different colored drinks&#10;&#10;Description automatically generated">
            <a:extLst>
              <a:ext uri="{FF2B5EF4-FFF2-40B4-BE49-F238E27FC236}">
                <a16:creationId xmlns:a16="http://schemas.microsoft.com/office/drawing/2014/main" id="{A7E62EFA-5233-08C6-9BC6-DB0CDF0E4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84" r="-3" b="-3"/>
          <a:stretch/>
        </p:blipFill>
        <p:spPr>
          <a:xfrm>
            <a:off x="0" y="-89279"/>
            <a:ext cx="12192000" cy="6947280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8DFB35-887F-C187-1D02-023C51CA9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729"/>
            <a:ext cx="12191999" cy="6666271"/>
          </a:xfrm>
        </p:spPr>
        <p:txBody>
          <a:bodyPr>
            <a:noAutofit/>
          </a:bodyPr>
          <a:lstStyle/>
          <a:p>
            <a:r>
              <a:rPr lang="sr-Latn-C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Један гастроном често каже: „Храна је једина љубав која ме до сада није разочарала“, тај хвалоспев хедонизму</a:t>
            </a:r>
            <a:r>
              <a:rPr lang="sr-Cyrl-R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sr-Latn-C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r-Cyrl-R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указује </a:t>
            </a:r>
            <a:r>
              <a:rPr lang="sr-Latn-C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 је свет једна велика позорница</a:t>
            </a:r>
            <a:r>
              <a:rPr lang="sr-Cyrl-ME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sr-Latn-C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трагедије</a:t>
            </a:r>
            <a:r>
              <a:rPr lang="sr-Cyrl-ME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sr-Latn-C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патњи, бола, старости, болести, смрти и коначно исчезнућа. </a:t>
            </a:r>
            <a:br>
              <a:rPr lang="sr-Cyrl-R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sr-Cyrl-R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Њ</a:t>
            </a:r>
            <a:r>
              <a:rPr lang="sr-Latn-C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егов песимизам је умерен</a:t>
            </a:r>
            <a:r>
              <a:rPr lang="sr-Cyrl-R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sr-Latn-C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тек толики да ћутке не пре</a:t>
            </a:r>
            <a:r>
              <a:rPr lang="sr-Cyrl-C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ђ</a:t>
            </a:r>
            <a:r>
              <a:rPr lang="sr-Latn-C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 преко учинка ентропије и оправда своје гастрозофске мисли подржане сласним залогајима, изговарајући на крају ручка да гастрономија познаје  задовољство укуса и науке укуса и да једно без другог су као лепа кутија без поклопца.</a:t>
            </a:r>
            <a:b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15504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asket of fruit on a table&#10;&#10;Description automatically generated">
            <a:extLst>
              <a:ext uri="{FF2B5EF4-FFF2-40B4-BE49-F238E27FC236}">
                <a16:creationId xmlns:a16="http://schemas.microsoft.com/office/drawing/2014/main" id="{55F7E747-5294-480F-B6E7-4D61F4D83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72" r="-2" b="3395"/>
          <a:stretch/>
        </p:blipFill>
        <p:spPr>
          <a:xfrm>
            <a:off x="6332353" y="59543"/>
            <a:ext cx="5923654" cy="283095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6DAAA-B102-4E9A-AE7F-B61776CD1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67" y="383054"/>
            <a:ext cx="7157612" cy="1720066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ЗНА</a:t>
            </a:r>
            <a:r>
              <a:rPr lang="sr-Latn-C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</a:t>
            </a:r>
            <a:r>
              <a:rPr lang="sl-S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АЈ ГАСТРОНОМИЈЕ У САВРЕМЕНОМ СВЕТУ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4CA4-6940-473A-A9FE-20A56C40B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" y="2890497"/>
            <a:ext cx="12127991" cy="3907960"/>
          </a:xfrm>
        </p:spPr>
        <p:txBody>
          <a:bodyPr>
            <a:noAutofit/>
          </a:bodyPr>
          <a:lstStyle/>
          <a:p>
            <a:pPr marL="285750" indent="0" algn="just">
              <a:spcAft>
                <a:spcPts val="0"/>
              </a:spcAft>
              <a:buNone/>
            </a:pPr>
            <a:r>
              <a:rPr lang="hr-HR" sz="32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Савремени свет се суочава са проблемом исхране из различитих </a:t>
            </a: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разлога. Један је проблем глад, други економски профит, трећи здравље. Неки </a:t>
            </a:r>
            <a:r>
              <a:rPr lang="hr-HR" sz="3200" spc="7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посматрају значај исхране кроз радну способност људи. У сваком случају, </a:t>
            </a:r>
            <a:r>
              <a:rPr lang="hr-HR" sz="32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сви ти разлози су условили да гастрономија постане значајна научна дисциплина.</a:t>
            </a:r>
            <a:endParaRPr lang="sr-Latn-R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0" algn="just">
              <a:spcAft>
                <a:spcPts val="0"/>
              </a:spcAft>
              <a:buNone/>
            </a:pPr>
            <a:r>
              <a:rPr lang="hr-HR" sz="32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Упркос доменима гастрономије као науке, велика већина света се </a:t>
            </a:r>
            <a:r>
              <a:rPr lang="hr-HR" sz="32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даље храни неправилно, јер су навике у исхрани далеко више укорењене од </a:t>
            </a:r>
            <a:r>
              <a:rPr lang="hr-HR" sz="3200" spc="5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научних чињеница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479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5A457-C50C-4B98-FCBF-28E0C1B27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ИСТОРИЈЕ ФРАНЦУСКЕ ГАСТРОНОМИЈЕ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78277-79A9-0761-6F58-2BEE558F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825625"/>
            <a:ext cx="11518490" cy="4855394"/>
          </a:xfrm>
        </p:spPr>
        <p:txBody>
          <a:bodyPr>
            <a:normAutofit/>
          </a:bodyPr>
          <a:lstStyle/>
          <a:p>
            <a:r>
              <a:rPr lang="hr-HR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Непрекидно усавршавање свих компоненти гастрономије кроз </a:t>
            </a:r>
            <a:r>
              <a:rPr lang="hr-HR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векове, од старих цивилизација, преко Грчке и Рима, Средњег и Новог доба, </a:t>
            </a:r>
            <a:r>
              <a:rPr lang="hr-HR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кулминира стварањем двеју најутицајнијих </a:t>
            </a:r>
            <a:r>
              <a:rPr lang="hr-HR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најоригиналнијих светских гастрономија, односно кухиња</a:t>
            </a:r>
            <a:r>
              <a:rPr lang="sr-Cyrl-ME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r-HR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француске и кинеске. </a:t>
            </a:r>
            <a:r>
              <a:rPr lang="hr-HR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Историјски развој француске гастрономије темељно је описан у </a:t>
            </a:r>
            <a:r>
              <a:rPr lang="hr-HR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постојећој и свима доступној литератури. Овде бисмо издвојили само неке, </a:t>
            </a:r>
            <a:r>
              <a:rPr lang="hr-HR" spc="-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интересантне за наше сврхе податке и чињенице. Хтели бисмо показати да је у </a:t>
            </a:r>
            <a:r>
              <a:rPr lang="hr-HR" spc="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развоју гастрономије значајна улога појединих личности, који су својим </a:t>
            </a:r>
            <a:r>
              <a:rPr lang="hr-HR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личним вештинама и умећима у припремању хране, или само љубављу према храни и окупираношћу храном, уживањем у храни, а и описивањем гастрономских уживања, подстицали развој гастрономије.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16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C84C3-D2F5-475F-C93B-6686274FE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960" y="129749"/>
            <a:ext cx="9552039" cy="6598502"/>
          </a:xfrm>
        </p:spPr>
        <p:txBody>
          <a:bodyPr>
            <a:normAutofit/>
          </a:bodyPr>
          <a:lstStyle/>
          <a:p>
            <a:r>
              <a:rPr lang="sr-Cyrl-RS" sz="3200" dirty="0"/>
              <a:t>Студенти који желе да раде семинарски рад потребно је да се нај</a:t>
            </a:r>
            <a:r>
              <a:rPr lang="en-US" sz="3200" dirty="0"/>
              <a:t>a</a:t>
            </a:r>
            <a:r>
              <a:rPr lang="sr-Cyrl-RS" sz="3200" dirty="0"/>
              <a:t>ве наставинку на е маил адресу са предлогом теме. </a:t>
            </a:r>
          </a:p>
          <a:p>
            <a:r>
              <a:rPr lang="sr-Cyrl-RS" sz="3200" dirty="0"/>
              <a:t>За све недоумице можете се обратити наставнику у терминима консултација или</a:t>
            </a:r>
            <a:r>
              <a:rPr lang="en-US" sz="3200" dirty="0"/>
              <a:t> </a:t>
            </a:r>
            <a:r>
              <a:rPr lang="sr-Cyrl-RS" sz="3200" dirty="0"/>
              <a:t>на мејл предметног наставника </a:t>
            </a:r>
          </a:p>
          <a:p>
            <a:r>
              <a:rPr lang="sr-Latn-RS" sz="3200" dirty="0">
                <a:hlinkClick r:id="rId2"/>
              </a:rPr>
              <a:t>gordana.jovanovic</a:t>
            </a:r>
            <a:r>
              <a:rPr lang="en-US" sz="3200" dirty="0">
                <a:hlinkClick r:id="rId2"/>
              </a:rPr>
              <a:t>@</a:t>
            </a:r>
            <a:r>
              <a:rPr lang="sr-Latn-RS" sz="3200" dirty="0">
                <a:hlinkClick r:id="rId2"/>
              </a:rPr>
              <a:t>vhs.edu.rs</a:t>
            </a:r>
            <a:endParaRPr lang="sr-Cyrl-RS" sz="3200" dirty="0">
              <a:hlinkClick r:id="rId3"/>
            </a:endParaRPr>
          </a:p>
          <a:p>
            <a:r>
              <a:rPr lang="sr-Cyrl-RS" sz="3200" dirty="0"/>
              <a:t>Приликом писања мејла неопходн</a:t>
            </a:r>
            <a:r>
              <a:rPr lang="en-US" sz="3200" dirty="0"/>
              <a:t>o</a:t>
            </a:r>
            <a:r>
              <a:rPr lang="sr-Cyrl-RS" sz="3200" dirty="0"/>
              <a:t> је написати Име, презиме, број индекса.</a:t>
            </a:r>
            <a:endParaRPr lang="sr-Latn-RS" sz="3200" dirty="0"/>
          </a:p>
          <a:p>
            <a:r>
              <a:rPr lang="sr-Cyrl-RS" sz="3200" dirty="0"/>
              <a:t>Термин консултација</a:t>
            </a:r>
            <a:r>
              <a:rPr lang="en-US" sz="3200" dirty="0"/>
              <a:t>: </a:t>
            </a:r>
            <a:r>
              <a:rPr lang="sr-Cyrl-RS" sz="3200" dirty="0"/>
              <a:t>Уторак од 13.15 до 14.45</a:t>
            </a:r>
            <a:r>
              <a:rPr lang="en-US" sz="3200" dirty="0"/>
              <a:t> (</a:t>
            </a:r>
            <a:r>
              <a:rPr lang="sr-Cyrl-RS" sz="3200" dirty="0"/>
              <a:t>први спрат</a:t>
            </a:r>
            <a:r>
              <a:rPr lang="en-US" sz="3200" dirty="0"/>
              <a:t>, </a:t>
            </a:r>
            <a:r>
              <a:rPr lang="sr-Cyrl-RS" sz="3200" dirty="0"/>
              <a:t>кабинет бр. </a:t>
            </a:r>
            <a:r>
              <a:rPr lang="en-US" sz="3200" dirty="0"/>
              <a:t>7).</a:t>
            </a:r>
            <a:endParaRPr lang="sr-Cyrl-RS" sz="3200" dirty="0"/>
          </a:p>
          <a:p>
            <a:endParaRPr lang="en-US" dirty="0"/>
          </a:p>
        </p:txBody>
      </p:sp>
      <p:pic>
        <p:nvPicPr>
          <p:cNvPr id="4" name="Picture 2" descr="gastronomija | Boka News">
            <a:extLst>
              <a:ext uri="{FF2B5EF4-FFF2-40B4-BE49-F238E27FC236}">
                <a16:creationId xmlns:a16="http://schemas.microsoft.com/office/drawing/2014/main" id="{B6A05975-3CCA-217D-FB07-DC9DB4066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6788"/>
            <a:ext cx="2745670" cy="2637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614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A88253-E45E-4280-B2B9-7B0D46867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" t="21580" b="25782"/>
          <a:stretch/>
        </p:blipFill>
        <p:spPr>
          <a:xfrm>
            <a:off x="20" y="0"/>
            <a:ext cx="12191980" cy="421957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943E-2DF5-4668-8DC5-D4B0836CE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7702"/>
            <a:ext cx="12192001" cy="6244559"/>
          </a:xfrm>
        </p:spPr>
        <p:txBody>
          <a:bodyPr anchor="ctr">
            <a:normAutofit lnSpcReduction="10000"/>
          </a:bodyPr>
          <a:lstStyle/>
          <a:p>
            <a:pPr indent="457200" algn="just">
              <a:spcAft>
                <a:spcPts val="0"/>
              </a:spcAft>
            </a:pPr>
            <a:r>
              <a:rPr lang="hr-HR" sz="3200" b="1" i="1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Жист Ескофје </a:t>
            </a:r>
            <a:r>
              <a:rPr lang="sr-Cyrl-RS" sz="3200" b="1" i="1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sr-Cyrl-RS" sz="3200" b="1" i="1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20.</a:t>
            </a:r>
            <a:r>
              <a:rPr lang="hr-HR" sz="32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век</a:t>
            </a:r>
            <a:r>
              <a:rPr lang="sr-Cyrl-RS" sz="32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hr-HR" sz="32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велик</a:t>
            </a:r>
            <a:r>
              <a:rPr lang="sr-Cyrl-RS" sz="32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hr-HR" sz="32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практичар, теоретичар и реформатор кухиње, и утврђивање haute </a:t>
            </a:r>
            <a:r>
              <a:rPr lang="hr-HR" sz="32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cuisine, кухиње привилеговане класе, која се везује за његово име, као и за </a:t>
            </a:r>
            <a:r>
              <a:rPr lang="hr-HR" sz="32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ресторане у хотелима Савој и Карлтон у Лондону.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hr-HR" sz="32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кухињи хотела Карлтон </a:t>
            </a:r>
            <a:r>
              <a:rPr lang="hr-HR" sz="32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Ескофје је радио последњих 23 године свога живота. Његова дела </a:t>
            </a: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z="32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 Livre </a:t>
            </a:r>
            <a:r>
              <a:rPr lang="hr-HR" sz="32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Menus (1924), Ma Cuisine </a:t>
            </a:r>
            <a:r>
              <a:rPr lang="hr-HR" sz="3200" i="1" spc="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(1934), </a:t>
            </a:r>
            <a:r>
              <a:rPr lang="hr-HR" sz="3200" spc="-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 Guide Culinaire (1921) су одраз </a:t>
            </a:r>
            <a:r>
              <a:rPr lang="hr-HR" sz="32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стања у Француској гастрономији на почетку 20 века</a:t>
            </a:r>
            <a:r>
              <a:rPr lang="sr-Cyrl-ME" sz="32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457200" algn="just">
              <a:spcAft>
                <a:spcPts val="0"/>
              </a:spcAft>
            </a:pPr>
            <a:r>
              <a:rPr lang="sr-Cyrl-ME" sz="32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Ове књиге </a:t>
            </a:r>
            <a:r>
              <a:rPr lang="hr-HR" sz="32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садрже хиљаде </a:t>
            </a: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рецепата и менија, разјашњава</a:t>
            </a:r>
            <a:r>
              <a:rPr lang="sr-Cyrl-CS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ј</a:t>
            </a: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принципе француске гастрономије. </a:t>
            </a:r>
            <a:endParaRPr lang="sr-Cyrl-RS" sz="32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hr-HR" sz="32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Његова </a:t>
            </a:r>
            <a:r>
              <a:rPr lang="hr-HR" sz="3200" spc="-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заслуга је и у томе да је васпитао генерације искусних и креативних кувара, што </a:t>
            </a:r>
            <a:r>
              <a:rPr lang="hr-HR" sz="32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је такође допринело систематизацији француске гастрономије, а стварање </a:t>
            </a:r>
            <a:r>
              <a:rPr lang="hr-HR" sz="32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нових јела имало је за резултат акумулацију нових сазнања о природи животних </a:t>
            </a:r>
            <a:r>
              <a:rPr lang="hr-HR" sz="32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намирница.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08152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9A7A8-A918-5B0D-D856-F7FD66598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10" y="365126"/>
            <a:ext cx="10985090" cy="1050720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ОДЛИКЕ НОВЕ КУХИЊЕ – NOUVELLE CUISINE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E9CEB-76B8-5B23-D6B4-058933E3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1607574"/>
            <a:ext cx="11680723" cy="5250425"/>
          </a:xfrm>
        </p:spPr>
        <p:txBody>
          <a:bodyPr>
            <a:normAutofit/>
          </a:bodyPr>
          <a:lstStyle/>
          <a:p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Интересантно је</a:t>
            </a:r>
            <a:r>
              <a:rPr lang="sr-Cyrl-M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 као што је после рата Француска изгубила улогу водеће гастрономске земље у Европи, тако је и Париз престао да важи за гастрономски Олимп. У Паризу велики успех су постигли кувари из унутрашњости и са репертоаром регионалних кухиња. Крајем 70-тих Лион постаје гастрономска престоница Француске, јер је овде радио Пол Бокиз (Paul Bocuse). У Вијени, 50-70 година радио је Ферно Пуан (Fernaud Point). Ова имена, као и имена познатих француских шефова као Мишеф Жерар (Michele Guerard), Алан Шапел (Alain Chapel), Роже Верже (Roger Verge), Пол Хеберлин (Paul Hareberlin), чине нову генерацију француских кувара и везана су за такозвану nouvelle cuisine – нову кухињу. 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20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1DB8A-CCFD-4168-B2C0-9C17F7DDE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25" r="23107"/>
          <a:stretch/>
        </p:blipFill>
        <p:spPr>
          <a:xfrm>
            <a:off x="20" y="10"/>
            <a:ext cx="6675100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30670-FD1D-44C7-AFF7-61F2C1A77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805" y="157936"/>
            <a:ext cx="5903147" cy="6164827"/>
          </a:xfrm>
        </p:spPr>
        <p:txBody>
          <a:bodyPr>
            <a:noAutofit/>
          </a:bodyPr>
          <a:lstStyle/>
          <a:p>
            <a:pPr indent="457200" algn="just">
              <a:spcAft>
                <a:spcPts val="0"/>
              </a:spcAft>
            </a:pPr>
            <a:r>
              <a:rPr lang="sr-Latn-C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Креатори nouvelle cuisine на време су схватили да треба почети са реформама сваке групе јела, појединачно утврдити њене недостатке, дати јој нови облик и креацију, изоставити неке “проблематичне” намирнице или им смањити количину. Треба се окренути савременим схватањима исхране, вратити се природи: што једноставније, што природније то боље.</a:t>
            </a:r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r-Latn-C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Схватање и реформе нове кухиње најбоље можемо сагледати на сосовима, есенцијама и њиховим дериватима</a:t>
            </a:r>
            <a:r>
              <a:rPr lang="sr-Cyrl-ME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Ј</a:t>
            </a:r>
            <a:r>
              <a:rPr lang="sr-Latn-C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ер управо сосови, тај понос француске кухиње и света први су се нашли на удару нове кухиње.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5415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3936-4CA9-743F-5548-5B3B5B9EF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19" y="1825625"/>
            <a:ext cx="11636478" cy="4667250"/>
          </a:xfrm>
        </p:spPr>
        <p:txBody>
          <a:bodyPr>
            <a:normAutofit/>
          </a:bodyPr>
          <a:lstStyle/>
          <a:p>
            <a:pPr indent="457200" algn="just">
              <a:spcAft>
                <a:spcPts val="0"/>
              </a:spcAft>
            </a:pPr>
            <a:r>
              <a:rPr lang="sr-Latn-C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Потреба сваког туристе, а нарочито </a:t>
            </a:r>
            <a:r>
              <a:rPr lang="sr-Latn-C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гастротуристе</a:t>
            </a:r>
            <a:r>
              <a:rPr lang="sr-Latn-C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је да осети нове укусе и да у њима ужива.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Просечни туриста са скромним средствима не тражи скупе елитне ресторане, њега не занимају гастрономска достигнућа врхунских мајстора. Он хоће да проба аутентичну  националну храну</a:t>
            </a:r>
            <a:r>
              <a:rPr lang="sr-Cyrl-ME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О</a:t>
            </a: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 жеља </a:t>
            </a:r>
            <a:r>
              <a:rPr lang="sr-Cyrl-ME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туриста </a:t>
            </a: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испуњава у многобројним ресторанима, кафанама, тавернама.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2" descr="У Србији се годишње баци око 250.000 тона хране - Политика Online">
            <a:extLst>
              <a:ext uri="{FF2B5EF4-FFF2-40B4-BE49-F238E27FC236}">
                <a16:creationId xmlns:a16="http://schemas.microsoft.com/office/drawing/2014/main" id="{44E81614-1929-5207-5C71-46EB68ACE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34" y="206478"/>
            <a:ext cx="3305349" cy="1860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871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4813C-ED9C-37B8-7B4C-6CB1C4DE5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472" y="235974"/>
            <a:ext cx="6843252" cy="6622026"/>
          </a:xfrm>
        </p:spPr>
        <p:txBody>
          <a:bodyPr>
            <a:normAutofit lnSpcReduction="10000"/>
          </a:bodyPr>
          <a:lstStyle/>
          <a:p>
            <a:pPr indent="457200" algn="just">
              <a:spcAft>
                <a:spcPts val="0"/>
              </a:spcAft>
            </a:pPr>
            <a:r>
              <a:rPr lang="sr-Latn-C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Храна</a:t>
            </a: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њен састав, обим, квалитет</a:t>
            </a:r>
            <a:r>
              <a:rPr lang="sr-Cyrl-M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сведочи о благостању народа и земље, о стању у привреди, о обичајима народа и његовом духовном стању.</a:t>
            </a:r>
            <a:endParaRPr lang="sr-Cyrl-RS" sz="32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sr-Latn-C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Куварство</a:t>
            </a:r>
            <a:r>
              <a:rPr lang="sr-Latn-C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као вештина претварања сирових намирница у квалитетну </a:t>
            </a:r>
            <a:r>
              <a:rPr lang="sr-Cyrl-R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хранљиву и укусну</a:t>
            </a:r>
            <a:r>
              <a:rPr lang="sr-Cyrl-R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храну показује општи ниво цивилизованости народа, његовог талента, оригиналности и особености националног мишљења, ниво креативности, његову способност да се прилагоди природним условима живота.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A hand holding a magnifying glass over a fruit&#10;&#10;Description automatically generated">
            <a:extLst>
              <a:ext uri="{FF2B5EF4-FFF2-40B4-BE49-F238E27FC236}">
                <a16:creationId xmlns:a16="http://schemas.microsoft.com/office/drawing/2014/main" id="{F0EDEE70-4624-5FBE-5018-BD45B3F61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4" r="21100" b="2"/>
          <a:stretch/>
        </p:blipFill>
        <p:spPr>
          <a:xfrm>
            <a:off x="9369710" y="2478252"/>
            <a:ext cx="2702305" cy="2639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Picture 4" descr="A hand holding a magnifying glass over a fruit&#10;&#10;Description automatically generated">
            <a:extLst>
              <a:ext uri="{FF2B5EF4-FFF2-40B4-BE49-F238E27FC236}">
                <a16:creationId xmlns:a16="http://schemas.microsoft.com/office/drawing/2014/main" id="{ED2D07AE-1265-8E59-3D04-AE21EAC1C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4" r="21100" b="2"/>
          <a:stretch/>
        </p:blipFill>
        <p:spPr>
          <a:xfrm>
            <a:off x="119985" y="0"/>
            <a:ext cx="2536778" cy="2478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0441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9AFFF-8228-4791-98AF-ADC02740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7394"/>
            <a:ext cx="7624110" cy="5420549"/>
          </a:xfrm>
        </p:spPr>
        <p:txBody>
          <a:bodyPr anchor="t">
            <a:normAutofit fontScale="85000" lnSpcReduction="20000"/>
          </a:bodyPr>
          <a:lstStyle/>
          <a:p>
            <a:pPr indent="457200" algn="just">
              <a:spcAft>
                <a:spcPts val="0"/>
              </a:spcAft>
            </a:pPr>
            <a:r>
              <a:rPr lang="sr-Latn-C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Национална кухиња</a:t>
            </a: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народа је један од фактора на основу којих се о</a:t>
            </a:r>
            <a:r>
              <a:rPr lang="sr-Cyrl-M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ређују и утврђују психичке особине народа. Национална кухиња, начин исхране може пуно да каже о националним особинама и склоностима народа: превалирање доброг естетског укуса или његов мањак, навике и оријентација у исхрани, “мода” у исхрани, итд. Храна и пиће у свако доба живота једног народа сведоче о животном стандарду народа у целини или појединих слојева, а однос према храни</a:t>
            </a:r>
            <a:r>
              <a:rPr lang="sr-Cyrl-M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њеном месту у систему вредности одређене људске заједнице. Зато треба пажљиво проучавати еволуцију исхране свог народа</a:t>
            </a:r>
            <a:r>
              <a:rPr lang="sr-Cyrl-M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као и других народа, све њене промене набоље или нагоре. То није брига само кувара, него научника, политичара, демографа, психолога.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Top 10 hrana koje stimulišu rast | Bonapeti.rs">
            <a:extLst>
              <a:ext uri="{FF2B5EF4-FFF2-40B4-BE49-F238E27FC236}">
                <a16:creationId xmlns:a16="http://schemas.microsoft.com/office/drawing/2014/main" id="{5E8C68EC-C9A7-DDAD-1AEF-C5E046CE5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10" y="847899"/>
            <a:ext cx="4601710" cy="2936786"/>
          </a:xfrm>
          <a:prstGeom prst="rect">
            <a:avLst/>
          </a:prstGeom>
          <a:ln>
            <a:noFill/>
          </a:ln>
          <a:effectLst>
            <a:reflection blurRad="6350" stA="50000" endA="300" endPos="55500" dist="1016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0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16970-F6CB-6649-FADB-72A0734C0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68" y="250723"/>
            <a:ext cx="11592232" cy="645979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sr-Latn-C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Гастрономија</a:t>
            </a: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има за циљ проучавање свих ра</a:t>
            </a:r>
            <a:r>
              <a:rPr lang="sr-Cyrl-ME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личитих аспеката хране</a:t>
            </a:r>
            <a:r>
              <a:rPr lang="sr-Cyrl-ME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историјских, економских, </a:t>
            </a:r>
            <a:r>
              <a:rPr lang="sr-Cyrl-ME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етно-</a:t>
            </a: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социјалних, технолошких, </a:t>
            </a:r>
            <a:r>
              <a:rPr lang="sr-Cyrl-ME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нутритив</a:t>
            </a: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них, па чак и емоционалних</a:t>
            </a:r>
            <a:r>
              <a:rPr lang="sr-Cyrl-ME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Задатак гастрономије је </a:t>
            </a: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ширење културе хране, и тиме утиче на исхрану целокупног народа. Познавање гастрономске историје свог народа, одржавање и чување националних навика у исхрани неопходно је да би се сачувао национални идентитет народа</a:t>
            </a:r>
            <a:r>
              <a:rPr lang="sr-Cyrl-ME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Д</a:t>
            </a: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 упознавање свог народа са начином исхране других народа и размене искуст</a:t>
            </a:r>
            <a:r>
              <a:rPr lang="sr-Cyrl-ME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ва, преузимање онога што се може примити и поштовање различитости</a:t>
            </a:r>
            <a:r>
              <a:rPr lang="sr-Cyrl-R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важан</a:t>
            </a:r>
            <a:r>
              <a:rPr lang="sr-Cyrl-ME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је </a:t>
            </a:r>
            <a:r>
              <a:rPr lang="sr-Latn-C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предуслов за уклапање у светске гастрономске токове. 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016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EAF63-1C22-059F-7FD1-6D82B2C3A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77" y="663677"/>
            <a:ext cx="11061291" cy="5513286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6350" stA="50000" endA="300" endPos="90000" dist="50800" dir="5400000" sy="-100000" algn="bl" rotWithShape="0"/>
            <a:softEdge rad="63500"/>
          </a:effectLst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sr-Latn-C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Свакако треба отићи још даље и са сигурношћу констатовати да је гастрономска култура, традиција и обичаји заједничко добро преко кога можемо сазнати и упознати снагу једног народа или нације. </a:t>
            </a:r>
          </a:p>
          <a:p>
            <a:pPr algn="just">
              <a:spcAft>
                <a:spcPts val="0"/>
              </a:spcAft>
            </a:pPr>
            <a:r>
              <a:rPr lang="sr-Latn-C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 је део прошлости, садашњости и будућности коју носимо у себи или са собом, као генетско насле</a:t>
            </a:r>
            <a:r>
              <a:rPr lang="sr-Cyrl-C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ђ</a:t>
            </a:r>
            <a:r>
              <a:rPr lang="sr-Latn-C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4373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8044-FB0A-F7B8-DB0E-4228A275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194"/>
          </a:xfrm>
        </p:spPr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ГАСТРОНОМСКО ОБРАЗОВАЊЕ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D306E-A8AD-B291-FCDB-95EC9E029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71852"/>
            <a:ext cx="11842955" cy="5321023"/>
          </a:xfrm>
        </p:spPr>
        <p:txBody>
          <a:bodyPr>
            <a:normAutofit fontScale="92500" lnSpcReduction="20000"/>
          </a:bodyPr>
          <a:lstStyle/>
          <a:p>
            <a:pPr indent="457200" algn="just">
              <a:spcAft>
                <a:spcPts val="0"/>
              </a:spcAft>
            </a:pP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значају гастрономског образовања говори чињеница да у литератури налазимо сазнања о томе, како су се гастрономска знања, вештине и умећа развијале у грчко и римско доба, како су се акумулирана знања преносила са генерацију на генерацију, без чега ниједна наука не би постојала.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sr-Cyrl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другом </a:t>
            </a: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веку нове ере за време императора Хадријана постојала је у Риму акедемија, која се звала Collegium Coquorum, а седиште ове академије је било на Палатину. Тачних података о постојању куварских школа у Римском царству нема, али  можемо закључити да је било потребно велико куварско умеће за припрему најнеобичнијих јела заблуделог Рима. У Грчкој се много ценила и поштовала куварска вештина. Кувари, иако су били робови, били су врло поштовани и угледни и управљали су свим особљем у кући. Држава је значајно помагала развој куварске вештине. Грци су имали закон који је подстицао куваре да проналазе нова јела, а уједно штитио аутора јела. Кувар је имао право да своје јело јавно продаје. Куварска вештина у грчким школама се стицала практичним радом који је трајао 2 године. За време учења сви ученици су носили почетничку кецељу. Учење се увек одвијало под надзором неког познатог кувара. Поред практичног рада, кувар је морао савладати и куварско умеће оног времена, као и правила свог занимања.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998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6094-8FAA-B6CF-DBFD-FE211858C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30" y="235974"/>
            <a:ext cx="9586451" cy="6518787"/>
          </a:xfrm>
        </p:spPr>
        <p:txBody>
          <a:bodyPr>
            <a:normAutofit lnSpcReduction="10000"/>
          </a:bodyPr>
          <a:lstStyle/>
          <a:p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Тренутно једна од најпознатијих и најауторитетнијих образовних установа у свету је Академија кулинарске уметности у Паризу “Le Cordon Bleu” Academie d'art culinaire de Paris, основана 1895. године. Школе ове легендарне гастрономске академије данас раде у Лондону, САД, Токију, Мелбурну и Отави. Назив академије (у преводу “Плава трака”) везан је за историју Француске. У 16. веку француски краљ Anri III основао је витешки орден – “Орден светог духа” (L'Ordre du Saint Esprit) чији су чланови носили плаву траку као знак припадности овом ордену. Гозбе које су правиле церемонијална окупљања витезова ушле су у историју, стога је термин “плава трака” постао синоним врхунског кулинарског умећа.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E5C09-5E99-FCB2-A3ED-AC0463819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169" y="1556848"/>
            <a:ext cx="2407592" cy="36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5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017899-3027-4F4C-B4B2-8C0A1EF9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-49696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sr-Cyrl-R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Садржај предмета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3C9DE-0545-4C22-8326-1CB65B796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07" y="1804392"/>
            <a:ext cx="7480851" cy="5017032"/>
          </a:xfrm>
        </p:spPr>
        <p:txBody>
          <a:bodyPr anchor="t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Појам, значај, настанак гастрономије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редства понуде у гастрономији 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Административно-обрачунски послови у гас.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Методе механичке и топлотне обраде у гастрономији.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оврће и гљиве у гастрономији.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Зачини и ароматично биље у гастрономији.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астрономска обрада меса.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ондови у гастрономији.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осови хладне кухиње и њихови деривати.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осови топле кухиње и њихових деривати.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Варива и прилози у гастрономији.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отових јела  и печења у гастрономији.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Ј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 по поруџбини. </a:t>
            </a:r>
          </a:p>
          <a:p>
            <a:pPr marL="0" marR="0" algn="just">
              <a:spcBef>
                <a:spcPts val="0"/>
              </a:spcBef>
              <a:spcAft>
                <a:spcPts val="200"/>
              </a:spcAft>
              <a:tabLst>
                <a:tab pos="360045" algn="l"/>
              </a:tabLst>
            </a:pP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Ј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 са роштиља.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glasses of juice and fruits&#10;&#10;Description automatically generated">
            <a:extLst>
              <a:ext uri="{FF2B5EF4-FFF2-40B4-BE49-F238E27FC236}">
                <a16:creationId xmlns:a16="http://schemas.microsoft.com/office/drawing/2014/main" id="{B3F3105B-B6AA-4AB7-83C2-933398DB3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7" r="17168"/>
          <a:stretch/>
        </p:blipFill>
        <p:spPr>
          <a:xfrm>
            <a:off x="7961773" y="2073103"/>
            <a:ext cx="3941064" cy="4096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7814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A8178-2738-C78D-5BCB-DDE17BB9E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31" y="530942"/>
            <a:ext cx="11904955" cy="6145066"/>
          </a:xfrm>
        </p:spPr>
        <p:txBody>
          <a:bodyPr>
            <a:normAutofit/>
          </a:bodyPr>
          <a:lstStyle/>
          <a:p>
            <a:pPr indent="457200" algn="just">
              <a:spcAft>
                <a:spcPts val="0"/>
              </a:spcAft>
            </a:pP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Лиону, гастрономској престоници Француске, успешно ради кулинарска школа “Пол Бокиз”. Њени програмски садржаји, циљеви и задаци су у складу са </a:t>
            </a:r>
            <a:r>
              <a:rPr lang="sr-Cyrl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окизовом реформаторском улогом у француској гастрономији.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сличним школама и академијама у свету, пре свега у Кини и Јапану, поред наведених атрибута већ дуже време развија се један нови правац – </a:t>
            </a:r>
            <a:r>
              <a:rPr lang="sr-Latn-C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уметничко обликовање гастрономских</a:t>
            </a:r>
            <a:r>
              <a:rPr lang="sr-Latn-C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r-Latn-C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производа, уметност и естетика у гастрономији</a:t>
            </a:r>
            <a:r>
              <a:rPr lang="sr-Latn-C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sr-Latn-C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Стварају се и промовишу самосталне гастроуметнике. Сличан правац развија се у Филаделфији (САД), на колеџу за примењену уметност. Ово је изузетно тражен гастрономски смер, док је посао гастроуметника – тражен и веома скуп.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41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FEA2-B45A-5082-9217-2F540B1F9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951"/>
          </a:xfrm>
        </p:spPr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РАЗВОЈ ГАСТРОНОМИЈЕ У СРБИЈИ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25BCF-5568-EAB5-D8B2-F4BBB275D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33" y="1331650"/>
            <a:ext cx="11754464" cy="5433134"/>
          </a:xfrm>
        </p:spPr>
        <p:txBody>
          <a:bodyPr>
            <a:normAutofit fontScale="85000" lnSpcReduction="20000"/>
          </a:bodyPr>
          <a:lstStyle/>
          <a:p>
            <a:pPr indent="457200" algn="just">
              <a:spcAft>
                <a:spcPts val="0"/>
              </a:spcAft>
            </a:pP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Гастрономија у Србији развијала се под утицајем различитих народа: једних који су асимиловани, и други који су покоравали Србију. У исхрани и навикама Срба остало је доста пракарпатског начина живота и начина размишљања.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Историчари тврде да је због недостатка поузданих и исцрпних података тешко верно и детаљно приказати живот српског становништва све до дванаестог века, и тек од овог преломног раздобља обавештења постају потпунија. Као и свуда у свету, и овде су природни чиниоци вршили трајан и постојан утицај на живот људи, на земљорадњу и сточарство, али у исто време људи су прилагођавали природну средину својим потребама, са циљем да се добије што већа количина разноврсне хране биљног и животињског порекла. 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Утврђено је да се у средњевековној Србији, на ораницама земљорадника и феудалних господара, обично сејала пшеница, јечам, овас, просо и раж. У истој њиви често су сејали и мешавину од две врсте житарица, а брашно од ових житарица користило се у исхрани људи. Истој сврси служило је гајење сочива, боба, грашка. Разноврсност у људској исхрани остваривана је гајењем поврћа, тада познатог под општим називом “зеље”: неколико врста купуса и лука, ротква, тиква, лубенице и диње. Коришћење хмеља било  је не само познато већ и распрострањено: служио је за справљање посебне врсте пита, које се трошило у знатним количина све до средине четрнаестог века, а вероватно и касније. 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997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1FF1B-649C-1863-CF81-617E5ADD0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710214"/>
            <a:ext cx="11301274" cy="5832629"/>
          </a:xfrm>
        </p:spPr>
        <p:txBody>
          <a:bodyPr>
            <a:normAutofit/>
          </a:bodyPr>
          <a:lstStyle/>
          <a:p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 утицајем Византије и Медитерана у континенталним деловима Србије почиње интензивно гајење винове лозе и прављење вина. На бржи развој виноградарства утицало је прихватање вина као саставног дела људске исхране. Током тринаестог века о правим воћњацима мало се зна, али тачно се зна да се поред земљорадничких кућа налазило понеко стабло крушке, трешње, јабуке, оскоруше и шљиве. Знало се за  дуње и виноградарске брескве, док је ораха и шумских плодова свуда било у изобиљу. Поред намирница биљног порекла заступљене су исхрани намирнице животињског порекла, јер знатан део становништва је прихватио сточарство као основну делатност (Историја српског народа, Прва књига, 1994, 357-371). Присутност ових намирница и производа условљавала је начин исхране српског народа.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852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EA875-DE1A-4070-BC01-0FD5FA206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6" y="213064"/>
            <a:ext cx="9190431" cy="6644936"/>
          </a:xfrm>
        </p:spPr>
        <p:txBody>
          <a:bodyPr>
            <a:normAutofit fontScale="77500" lnSpcReduction="20000"/>
          </a:bodyPr>
          <a:lstStyle/>
          <a:p>
            <a:pPr indent="457200" algn="just">
              <a:spcAft>
                <a:spcPts val="0"/>
              </a:spcAft>
            </a:pPr>
            <a:r>
              <a:rPr lang="sr-Latn-CS" sz="3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Гастрономију Србије од доба Немањића па скоро све до данас чинила су три различита начина исхране, односно кухиње који су одговарали социјалној подели друштва: кухиња властеле, црквена кухиња и кухиња сиромашних. Та три начина исхране су присутна и у другим земљама (Fernan Brodel, 1986: 2000,J.C.Drummond, 1991: 206-220; Виљам Похлебкин, 2000, и др.). Подела гастрономије према социјалном прин</a:t>
            </a:r>
            <a:r>
              <a:rPr lang="sr-Cyrl-CS" sz="3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sr-Latn-CS" sz="3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ипу на гастрономију имућне класе и гастрономију сиромашних се одржава све до данас. Са географског становишта гастрономију Србије можемо посматрати као део балканске заједнице сличних народа, са сличним понашањем и сличним навикама у исхрани. У стручној литератури овај геополитички простор битише као гастрономија Балкана или Балканска кухиња. </a:t>
            </a:r>
            <a:endParaRPr lang="en-US" sz="3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sr-Latn-CS" sz="3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Многи гастрономски производи које данас Србија присваја имају своје дубоке корене и у другим народима и земљама које су некада биле у саставу старе Персије, Византијске империје, Аустро-Угарске царевине, итд.  То су гулаши, паприкаши, мусаке, баклаве, туфахије, тулумбе, ћевапи, ризота, пилави, ђувечи, сарме или долме, пребранац, итд. </a:t>
            </a:r>
            <a:endParaRPr lang="en-US" sz="3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sr-Latn-CS" sz="3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Можемо са правом констатовати да српски народ има право на ова јела, јер их је реформисао, унео сопствени стил у њихово припремање, као на пример, прављење сарме од мешаног меса (свињског и јунећег), додавање суве сланине и ребара, што је било незамисливо у турско доба</a:t>
            </a: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C5C30-6018-59A6-F243-FCE889D3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359" y="414446"/>
            <a:ext cx="2657475" cy="2630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51A73B-B9E3-3CB4-66EC-3654130E8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359" y="3627688"/>
            <a:ext cx="2657476" cy="214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636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2B080-4BBB-8D39-FCF4-9BDCC480E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3" y="310718"/>
            <a:ext cx="11540971" cy="6356412"/>
          </a:xfrm>
        </p:spPr>
        <p:txBody>
          <a:bodyPr>
            <a:normAutofit fontScale="92500" lnSpcReduction="10000"/>
          </a:bodyPr>
          <a:lstStyle/>
          <a:p>
            <a:pPr indent="457200" algn="just">
              <a:spcAft>
                <a:spcPts val="0"/>
              </a:spcAft>
            </a:pP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Открића Новог света обогатила су и без тога веома богату српску флору и фауну. Данас мало ко може замислити живот без кромпира, али Доситеј је донео кромпир у Србију тек 1830. године. 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Ако споменено још кукуруз, паприку, дуван, парадајз, неке врсте зачина и зачинског биља, можемо са сигурношћу рећи да </a:t>
            </a:r>
            <a:r>
              <a:rPr lang="sr-Cyrl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 </a:t>
            </a: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наша европска гастрономија била много сиромашнија без ових намирница.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Увођење хришћанске религије знатно и позитивно се одразило на гастрономију свих социјалних слојева у Србији. Прихватање Светог Тројства и слављење породичне славе у посним и мрсним данима натерало је српске домаћице да буду сналажљиве и да проналазе и стварају нова јела. Као што се говорило у народу, за славу се морало имати: код богаташа на глас, а код сиромаха на част. 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sr-Latn-C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Једна значајна особина српског народа је та што је у време појединих верских празника (Васкрс) домаћин морао сваког сачекати и “за трпезом ставити”, напојити и нахранити, и одбијање такве услуге сматрало са смртним грехом. И данас су славе, преславе и други верски празници прави гастрономски рај за очи, душу и стомак. Управо такву српску кухињу и, шире, српску гастрономију треба промовисати и са њом се поносити.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33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glasses of orange juice with straws&#10;&#10;Description automatically generated">
            <a:extLst>
              <a:ext uri="{FF2B5EF4-FFF2-40B4-BE49-F238E27FC236}">
                <a16:creationId xmlns:a16="http://schemas.microsoft.com/office/drawing/2014/main" id="{1EC973F6-0FE1-4BC8-9B9D-77395882E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1" r="16071" b="2"/>
          <a:stretch/>
        </p:blipFill>
        <p:spPr>
          <a:xfrm>
            <a:off x="20" y="10"/>
            <a:ext cx="625447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0F1D8-6560-4DB4-9AEE-9E94F2145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608" y="2594345"/>
            <a:ext cx="6099048" cy="3843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5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ХВАЛА НА ПАЖЊИ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85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3BFB7-4327-4F37-AAD0-E9A649A6F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35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B207B-1D99-4D00-AB91-DDF5D61C7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HVALA NA PAŽNJI!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220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3BB2F-A8B8-4F64-8E03-C79B69C4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6" y="564642"/>
            <a:ext cx="6208778" cy="665226"/>
          </a:xfr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anchor="b"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Гастрономија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05D7FA3-9D2C-408E-853E-048EC435F3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900522"/>
              </p:ext>
            </p:extLst>
          </p:nvPr>
        </p:nvGraphicFramePr>
        <p:xfrm>
          <a:off x="-579122" y="1563329"/>
          <a:ext cx="6998210" cy="5312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gava | Poslovi | Usluge | Kursevi | Oglasi za Posao | Jobs in EU">
            <a:extLst>
              <a:ext uri="{FF2B5EF4-FFF2-40B4-BE49-F238E27FC236}">
                <a16:creationId xmlns:a16="http://schemas.microsoft.com/office/drawing/2014/main" id="{BA0C2AA8-C229-C2CB-385D-5B1DDBCA3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46" y="129702"/>
            <a:ext cx="5730196" cy="4491628"/>
          </a:xfrm>
          <a:prstGeom prst="rect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6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CA83E-E9BE-E8A7-536B-37124564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28" y="353961"/>
            <a:ext cx="11650843" cy="5823002"/>
          </a:xfrm>
        </p:spPr>
        <p:txBody>
          <a:bodyPr/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Храна  представља средиште нашег свакодневног живота, традиције, културе и цивилизације. Она се такође бави животним вештинама, али је подједнако концентрисана на исхрану, хигијену хране, промоцију здравља као и хедонистичко уживање у храни и пићу. </a:t>
            </a:r>
            <a:endParaRPr lang="sr-Cyrl-R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 гастрономије се појавио на свим курсевима угоститељства, и недавно је добио подстицај за укључивање у програм виших и високих стручних и академских школа и основних студија и на пољу гастрономске уметности.</a:t>
            </a:r>
            <a:endParaRPr lang="en-US" dirty="0"/>
          </a:p>
        </p:txBody>
      </p:sp>
      <p:pic>
        <p:nvPicPr>
          <p:cNvPr id="4" name="Picture 2" descr="Gastronomija | Delice">
            <a:extLst>
              <a:ext uri="{FF2B5EF4-FFF2-40B4-BE49-F238E27FC236}">
                <a16:creationId xmlns:a16="http://schemas.microsoft.com/office/drawing/2014/main" id="{2260E111-E456-7FCE-6F03-071C0347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1" y="3923071"/>
            <a:ext cx="11272301" cy="2786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1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3BB2F-A8B8-4F64-8E03-C79B69C4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5" y="280220"/>
            <a:ext cx="6473563" cy="1264821"/>
          </a:xfr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anchor="b">
            <a:normAutofit fontScale="90000"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бласти гастрономије 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(Harrison, 1982). 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05D7FA3-9D2C-408E-853E-048EC435F3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1037856"/>
              </p:ext>
            </p:extLst>
          </p:nvPr>
        </p:nvGraphicFramePr>
        <p:xfrm>
          <a:off x="-579123" y="1563329"/>
          <a:ext cx="7195531" cy="5312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gastronomija | Boka News">
            <a:extLst>
              <a:ext uri="{FF2B5EF4-FFF2-40B4-BE49-F238E27FC236}">
                <a16:creationId xmlns:a16="http://schemas.microsoft.com/office/drawing/2014/main" id="{59A0C280-C36F-84E3-3B18-626885BB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2" y="280220"/>
            <a:ext cx="5508045" cy="3995034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2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C9F05-A03E-8BDF-CC85-38B643B74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32" y="663676"/>
            <a:ext cx="6504039" cy="619432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Практична гастрономија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је концентрисан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практично проучавање припреме, производње, сервирања и услуживања различитих врста хране и пића, у бројним земљама широм света, у различитим околностима односно, бројним кухињама поштујући стандард и безбедност хране и конзумента. 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4" name="Picture 2" descr="gastronomija Архиве - Biznis i Finansije">
            <a:extLst>
              <a:ext uri="{FF2B5EF4-FFF2-40B4-BE49-F238E27FC236}">
                <a16:creationId xmlns:a16="http://schemas.microsoft.com/office/drawing/2014/main" id="{7ED6D301-36AF-6D26-D60E-2DB6F8479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07" y="293876"/>
            <a:ext cx="5454062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99DD24-F608-E71D-720B-49E7CC99B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974" y="3706624"/>
            <a:ext cx="5238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80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8C97-26B5-FB1D-498B-3586BBE84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398206"/>
            <a:ext cx="6946491" cy="645979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Теоријска гастрономија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припрема гастронома и кувара да овлада знањима из више области као што су: хемија, физика, биологија, прехрамбрена технологија, дијететика, медицина, итд. Знања која пружају ове науке омогућавају гастроному да боље користи прехрамбрене ресурсе и да зна да обајсни промене које настају физичким и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темрм</a:t>
            </a:r>
            <a:r>
              <a:rPr lang="sr-Cyrl-R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ичким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третманом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Теоријска гастрономија подржава практичну гастрономију</a:t>
            </a:r>
            <a:r>
              <a:rPr lang="sr-Latn-R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6" descr="GASTRONOMIJA ŠPANIJE">
            <a:extLst>
              <a:ext uri="{FF2B5EF4-FFF2-40B4-BE49-F238E27FC236}">
                <a16:creationId xmlns:a16="http://schemas.microsoft.com/office/drawing/2014/main" id="{A5EDDD5B-D5F6-33AF-E997-6B3DDAD4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315" y="893618"/>
            <a:ext cx="5184685" cy="3485117"/>
          </a:xfrm>
          <a:prstGeom prst="rect">
            <a:avLst/>
          </a:prstGeom>
          <a:ln>
            <a:noFill/>
          </a:ln>
          <a:effectLst>
            <a:reflection stA="64000" endPos="65000" dist="139700" dir="5400000" sy="-100000" algn="bl" rotWithShape="0"/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9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36037</TotalTime>
  <Words>4333</Words>
  <Application>Microsoft Office PowerPoint</Application>
  <PresentationFormat>Widescreen</PresentationFormat>
  <Paragraphs>137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 Theme</vt:lpstr>
      <vt:lpstr>ГАСТРОНОМИЈА 1 (2 часа предавања)</vt:lpstr>
      <vt:lpstr>Предиспитне обавезе </vt:lpstr>
      <vt:lpstr>PowerPoint Presentation</vt:lpstr>
      <vt:lpstr>Садржај предмета</vt:lpstr>
      <vt:lpstr>Гастрономија</vt:lpstr>
      <vt:lpstr>PowerPoint Presentation</vt:lpstr>
      <vt:lpstr>Области гастрономије (Harrison, 1982). </vt:lpstr>
      <vt:lpstr>PowerPoint Presentation</vt:lpstr>
      <vt:lpstr>PowerPoint Presentation</vt:lpstr>
      <vt:lpstr>PowerPoint Presentation</vt:lpstr>
      <vt:lpstr>PowerPoint Presentation</vt:lpstr>
      <vt:lpstr>ГАСТРОНОМИЈА ПОЈАМ</vt:lpstr>
      <vt:lpstr>ПОЈАМ ГАСТРОНОМИЈА</vt:lpstr>
      <vt:lpstr>PowerPoint Presentation</vt:lpstr>
      <vt:lpstr>Како се гастрономија дефинише?  </vt:lpstr>
      <vt:lpstr>PowerPoint Presentation</vt:lpstr>
      <vt:lpstr>PowerPoint Presentation</vt:lpstr>
      <vt:lpstr>онај који воли добра јела, вештак у спремању финих јела, сладокусац, гастрономски учен и образован човек;  гурман - гастрофил - љубитељ желуца</vt:lpstr>
      <vt:lpstr>Гастрономија</vt:lpstr>
      <vt:lpstr>Гастрономија се налази на самом врху пирамидалне структуре која приказује не само њен развој кроз векове већ и њене основне компоненте.</vt:lpstr>
      <vt:lpstr>Гастрономија</vt:lpstr>
      <vt:lpstr>Куварство</vt:lpstr>
      <vt:lpstr>Куварство</vt:lpstr>
      <vt:lpstr>PowerPoint Presentation</vt:lpstr>
      <vt:lpstr> ЗНАЧАЈ И ДОПРИНОС ГРИМО ДЕ ЛА РЕЈНИЕРА РАЗВОЈУ ГАСТРОНОМИЈЕ</vt:lpstr>
      <vt:lpstr>PowerPoint Presentation</vt:lpstr>
      <vt:lpstr>Један гастроном често каже: „Храна је једина љубав која ме до сада није разочарала“, тај хвалоспев хедонизму, указује да је свет једна велика позорница: трагедије, патњи, бола, старости, болести, смрти и коначно исчезнућа.  Његов песимизам је умерен, тек толики да ћутке не пређе преко учинка ентропије и оправда своје гастрозофске мисли подржане сласним залогајима, изговарајући на крају ручка да гастрономија познаје  задовољство укуса и науке укуса и да једно без другог су као лепа кутија без поклопца. </vt:lpstr>
      <vt:lpstr>ЗНАЧАЈ ГАСТРОНОМИЈЕ У САВРЕМЕНОМ СВЕТУ</vt:lpstr>
      <vt:lpstr>ИЗ ИСТОРИЈЕ ФРАНЦУСКЕ ГАСТРОНОМИЈЕ</vt:lpstr>
      <vt:lpstr>PowerPoint Presentation</vt:lpstr>
      <vt:lpstr>ОДЛИКЕ НОВЕ КУХИЊЕ – NOUVELLE CUISINE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ГАСТРОНОМСКО ОБРАЗОВАЊЕ</vt:lpstr>
      <vt:lpstr>PowerPoint Presentation</vt:lpstr>
      <vt:lpstr>PowerPoint Presentation</vt:lpstr>
      <vt:lpstr>РАЗВОЈ ГАСТРОНОМИЈЕ У СРБИЈИ</vt:lpstr>
      <vt:lpstr>PowerPoint Presentation</vt:lpstr>
      <vt:lpstr>PowerPoint Presentation</vt:lpstr>
      <vt:lpstr>PowerPoint Presentation</vt:lpstr>
      <vt:lpstr>PowerPoint Presentation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TEHNOLOŠKI POSTUPAK PROIZVODNJE BISTRIH SOKOVA</dc:title>
  <dc:creator>Dunja Budimlic</dc:creator>
  <cp:lastModifiedBy>Korisnik</cp:lastModifiedBy>
  <cp:revision>14</cp:revision>
  <dcterms:created xsi:type="dcterms:W3CDTF">2023-08-19T13:13:40Z</dcterms:created>
  <dcterms:modified xsi:type="dcterms:W3CDTF">2023-10-10T12:40:58Z</dcterms:modified>
</cp:coreProperties>
</file>