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</p:sldMasterIdLst>
  <p:notesMasterIdLst>
    <p:notesMasterId r:id="rId26"/>
  </p:notesMasterIdLst>
  <p:sldIdLst>
    <p:sldId id="256" r:id="rId3"/>
    <p:sldId id="290" r:id="rId4"/>
    <p:sldId id="262" r:id="rId5"/>
    <p:sldId id="311" r:id="rId6"/>
    <p:sldId id="314" r:id="rId7"/>
    <p:sldId id="291" r:id="rId8"/>
    <p:sldId id="263" r:id="rId9"/>
    <p:sldId id="312" r:id="rId10"/>
    <p:sldId id="315" r:id="rId11"/>
    <p:sldId id="300" r:id="rId12"/>
    <p:sldId id="283" r:id="rId13"/>
    <p:sldId id="316" r:id="rId14"/>
    <p:sldId id="317" r:id="rId15"/>
    <p:sldId id="295" r:id="rId16"/>
    <p:sldId id="296" r:id="rId17"/>
    <p:sldId id="318" r:id="rId18"/>
    <p:sldId id="319" r:id="rId19"/>
    <p:sldId id="320" r:id="rId20"/>
    <p:sldId id="313" r:id="rId21"/>
    <p:sldId id="321" r:id="rId22"/>
    <p:sldId id="322" r:id="rId23"/>
    <p:sldId id="323" r:id="rId24"/>
    <p:sldId id="299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3011" autoAdjust="0"/>
  </p:normalViewPr>
  <p:slideViewPr>
    <p:cSldViewPr snapToGrid="0">
      <p:cViewPr>
        <p:scale>
          <a:sx n="66" d="100"/>
          <a:sy n="66" d="100"/>
        </p:scale>
        <p:origin x="-151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ahoma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1066800" y="1997076"/>
            <a:ext cx="70866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None/>
              <a:defRPr/>
            </a:lvl1pPr>
            <a:lvl2pPr lvl="1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lvl="3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lvl="5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lvl="6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lvl="7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lvl="8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 rtl="0">
              <a:spcBef>
                <a:spcPts val="640"/>
              </a:spcBef>
              <a:spcAft>
                <a:spcPts val="0"/>
              </a:spcAft>
              <a:buSzPts val="2240"/>
              <a:buChar char="■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Font typeface="Tahoma"/>
              <a:buChar char="–"/>
              <a:defRPr sz="2800"/>
            </a:lvl2pPr>
            <a:lvl3pPr marL="1371600" lvl="2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Font typeface="Tahoma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Font typeface="Tahoma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Char char="–"/>
              <a:defRPr sz="1600"/>
            </a:lvl4pPr>
            <a:lvl5pPr marL="2286000" lvl="4" indent="-299720" algn="l" rtl="0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5pPr>
            <a:lvl6pPr marL="2743200" lvl="5" indent="-299720" algn="l" rtl="0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6pPr>
            <a:lvl7pPr marL="3200400" lvl="6" indent="-299720" algn="l" rtl="0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7pPr>
            <a:lvl8pPr marL="3657600" lvl="7" indent="-299720" algn="l" rtl="0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8pPr>
            <a:lvl9pPr marL="4114800" lvl="8" indent="-299720" algn="l" rtl="0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Char char="–"/>
              <a:defRPr sz="1600"/>
            </a:lvl4pPr>
            <a:lvl5pPr marL="2286000" lvl="4" indent="-299720" algn="l" rtl="0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5pPr>
            <a:lvl6pPr marL="2743200" lvl="5" indent="-299720" algn="l" rtl="0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6pPr>
            <a:lvl7pPr marL="3200400" lvl="6" indent="-299720" algn="l" rtl="0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7pPr>
            <a:lvl8pPr marL="3657600" lvl="7" indent="-299720" algn="l" rtl="0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8pPr>
            <a:lvl9pPr marL="4114800" lvl="8" indent="-299720" algn="l" rtl="0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1"/>
          </p:nvPr>
        </p:nvSpPr>
        <p:spPr>
          <a:xfrm>
            <a:off x="1066801" y="1981200"/>
            <a:ext cx="3695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 rtl="0"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Font typeface="Tahoma"/>
              <a:buChar char="–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Char char="–"/>
              <a:defRPr sz="1800"/>
            </a:lvl4pPr>
            <a:lvl5pPr marL="2286000" lvl="4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5pPr>
            <a:lvl6pPr marL="2743200" lvl="5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6pPr>
            <a:lvl7pPr marL="3200400" lvl="6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7pPr>
            <a:lvl8pPr marL="3657600" lvl="7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8pPr>
            <a:lvl9pPr marL="4114800" lvl="8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2"/>
          </p:nvPr>
        </p:nvSpPr>
        <p:spPr>
          <a:xfrm>
            <a:off x="4914901" y="1981200"/>
            <a:ext cx="3695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 rtl="0"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Font typeface="Tahoma"/>
              <a:buChar char="–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Char char="–"/>
              <a:defRPr sz="1800"/>
            </a:lvl4pPr>
            <a:lvl5pPr marL="2286000" lvl="4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5pPr>
            <a:lvl6pPr marL="2743200" lvl="5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6pPr>
            <a:lvl7pPr marL="3200400" lvl="6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7pPr>
            <a:lvl8pPr marL="3657600" lvl="7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8pPr>
            <a:lvl9pPr marL="4114800" lvl="8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hart" type="txAndChart">
  <p:cSld name="TEXT_AND_CHAR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066800" y="304801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1"/>
          </p:nvPr>
        </p:nvSpPr>
        <p:spPr>
          <a:xfrm>
            <a:off x="1066801" y="1981200"/>
            <a:ext cx="3695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>
            <a:spLocks noGrp="1"/>
          </p:cNvSpPr>
          <p:nvPr>
            <p:ph type="chart" idx="2"/>
          </p:nvPr>
        </p:nvSpPr>
        <p:spPr>
          <a:xfrm>
            <a:off x="4914901" y="1981200"/>
            <a:ext cx="3695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1066800" y="304800"/>
            <a:ext cx="75438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1066800" y="304801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066800" y="304801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"/>
          </p:nvPr>
        </p:nvSpPr>
        <p:spPr>
          <a:xfrm>
            <a:off x="1066801" y="1981200"/>
            <a:ext cx="3695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2"/>
          </p:nvPr>
        </p:nvSpPr>
        <p:spPr>
          <a:xfrm>
            <a:off x="4914901" y="1981200"/>
            <a:ext cx="3695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title"/>
          </p:nvPr>
        </p:nvSpPr>
        <p:spPr>
          <a:xfrm rot="5400000">
            <a:off x="4771951" y="2257350"/>
            <a:ext cx="5791200" cy="18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body" idx="1"/>
          </p:nvPr>
        </p:nvSpPr>
        <p:spPr>
          <a:xfrm rot="5400000">
            <a:off x="923851" y="447600"/>
            <a:ext cx="5791200" cy="5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 rot="5400000">
            <a:off x="2781300" y="266700"/>
            <a:ext cx="41148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Font typeface="Tahoma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Font typeface="Tahoma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6350"/>
            <a:ext cx="9135999" cy="6851650"/>
            <a:chOff x="0" y="4"/>
            <a:chExt cx="5755" cy="4316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0" y="1161"/>
              <a:ext cx="5755" cy="3159"/>
              <a:chOff x="0" y="1161"/>
              <a:chExt cx="5755" cy="3159"/>
            </a:xfrm>
          </p:grpSpPr>
          <p:sp>
            <p:nvSpPr>
              <p:cNvPr id="12" name="Google Shape;12;p1"/>
              <p:cNvSpPr/>
              <p:nvPr/>
            </p:nvSpPr>
            <p:spPr>
              <a:xfrm>
                <a:off x="558" y="1161"/>
                <a:ext cx="5197" cy="315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159" extrusionOk="0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1161"/>
                <a:ext cx="557" cy="3159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159" extrusionOk="0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4" name="Google Shape;14;p1"/>
            <p:cNvSpPr/>
            <p:nvPr/>
          </p:nvSpPr>
          <p:spPr>
            <a:xfrm>
              <a:off x="552" y="951"/>
              <a:ext cx="12" cy="420"/>
            </a:xfrm>
            <a:custGeom>
              <a:avLst/>
              <a:gdLst/>
              <a:ahLst/>
              <a:cxnLst/>
              <a:rect l="l" t="t" r="r" b="b"/>
              <a:pathLst>
                <a:path w="12" h="420" extrusionOk="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767" y="1155"/>
              <a:ext cx="252" cy="12"/>
            </a:xfrm>
            <a:custGeom>
              <a:avLst/>
              <a:gdLst/>
              <a:ahLst/>
              <a:cxnLst/>
              <a:rect l="l" t="t" r="r" b="b"/>
              <a:pathLst>
                <a:path w="251" h="12" extrusionOk="0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1155"/>
              <a:ext cx="351" cy="12"/>
            </a:xfrm>
            <a:custGeom>
              <a:avLst/>
              <a:gdLst/>
              <a:ahLst/>
              <a:cxnLst/>
              <a:rect l="l" t="t" r="r" b="b"/>
              <a:pathLst>
                <a:path w="251" h="12" extrusionOk="0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7" name="Google Shape;17;p1"/>
            <p:cNvGrpSpPr/>
            <p:nvPr/>
          </p:nvGrpSpPr>
          <p:grpSpPr>
            <a:xfrm>
              <a:off x="348" y="4"/>
              <a:ext cx="5407" cy="4316"/>
              <a:chOff x="348" y="4"/>
              <a:chExt cx="5407" cy="4316"/>
            </a:xfrm>
          </p:grpSpPr>
          <p:sp>
            <p:nvSpPr>
              <p:cNvPr id="18" name="Google Shape;18;p1"/>
              <p:cNvSpPr/>
              <p:nvPr/>
            </p:nvSpPr>
            <p:spPr>
              <a:xfrm>
                <a:off x="552" y="4"/>
                <a:ext cx="12" cy="695"/>
              </a:xfrm>
              <a:custGeom>
                <a:avLst/>
                <a:gdLst/>
                <a:ahLst/>
                <a:cxnLst/>
                <a:rect l="l" t="t" r="r" b="b"/>
                <a:pathLst>
                  <a:path w="12" h="695" extrusionOk="0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552" y="1623"/>
                <a:ext cx="12" cy="2697"/>
              </a:xfrm>
              <a:custGeom>
                <a:avLst/>
                <a:gdLst/>
                <a:ahLst/>
                <a:cxnLst/>
                <a:rect l="l" t="t" r="r" b="b"/>
                <a:pathLst>
                  <a:path w="12" h="2697" extrusionOk="0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1019" y="1155"/>
                <a:ext cx="47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12" extrusionOk="0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552" y="1371"/>
                <a:ext cx="1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52" extrusionOk="0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552" y="699"/>
                <a:ext cx="1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52" extrusionOk="0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348" y="1155"/>
                <a:ext cx="41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24" name="Google Shape;24;p1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" name="Google Shape;26;p1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Google Shape;27;p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Google Shape;28;p1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>
    <p:wheel spokes="8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3"/>
          <p:cNvGrpSpPr/>
          <p:nvPr/>
        </p:nvGrpSpPr>
        <p:grpSpPr>
          <a:xfrm>
            <a:off x="0" y="6350"/>
            <a:ext cx="9135999" cy="6851650"/>
            <a:chOff x="0" y="4"/>
            <a:chExt cx="5755" cy="4316"/>
          </a:xfrm>
        </p:grpSpPr>
        <p:sp>
          <p:nvSpPr>
            <p:cNvPr id="37" name="Google Shape;37;p3"/>
            <p:cNvSpPr/>
            <p:nvPr/>
          </p:nvSpPr>
          <p:spPr>
            <a:xfrm>
              <a:off x="558" y="1161"/>
              <a:ext cx="5197" cy="3159"/>
            </a:xfrm>
            <a:custGeom>
              <a:avLst/>
              <a:gdLst/>
              <a:ahLst/>
              <a:cxnLst/>
              <a:rect l="l" t="t" r="r" b="b"/>
              <a:pathLst>
                <a:path w="5184" h="3159" extrusionOk="0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0" y="1161"/>
              <a:ext cx="557" cy="3159"/>
            </a:xfrm>
            <a:custGeom>
              <a:avLst/>
              <a:gdLst/>
              <a:ahLst/>
              <a:cxnLst/>
              <a:rect l="l" t="t" r="r" b="b"/>
              <a:pathLst>
                <a:path w="556" h="3159" extrusionOk="0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9" name="Google Shape;39;p3"/>
            <p:cNvGrpSpPr/>
            <p:nvPr/>
          </p:nvGrpSpPr>
          <p:grpSpPr>
            <a:xfrm>
              <a:off x="0" y="4"/>
              <a:ext cx="5755" cy="4316"/>
              <a:chOff x="0" y="4"/>
              <a:chExt cx="5755" cy="4316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552" y="4"/>
                <a:ext cx="12" cy="695"/>
              </a:xfrm>
              <a:custGeom>
                <a:avLst/>
                <a:gdLst/>
                <a:ahLst/>
                <a:cxnLst/>
                <a:rect l="l" t="t" r="r" b="b"/>
                <a:pathLst>
                  <a:path w="12" h="695" extrusionOk="0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552" y="1623"/>
                <a:ext cx="12" cy="2697"/>
              </a:xfrm>
              <a:custGeom>
                <a:avLst/>
                <a:gdLst/>
                <a:ahLst/>
                <a:cxnLst/>
                <a:rect l="l" t="t" r="r" b="b"/>
                <a:pathLst>
                  <a:path w="12" h="2697" extrusionOk="0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019" y="1155"/>
                <a:ext cx="47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12" extrusionOk="0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552" y="1371"/>
                <a:ext cx="1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52" extrusionOk="0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552" y="699"/>
                <a:ext cx="1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52" extrusionOk="0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552" y="951"/>
                <a:ext cx="12" cy="420"/>
              </a:xfrm>
              <a:custGeom>
                <a:avLst/>
                <a:gdLst/>
                <a:ahLst/>
                <a:cxnLst/>
                <a:rect l="l" t="t" r="r" b="b"/>
                <a:pathLst>
                  <a:path w="12" h="420" extrusionOk="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0" y="1155"/>
                <a:ext cx="351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67" y="1155"/>
                <a:ext cx="25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2" extrusionOk="0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348" y="1155"/>
                <a:ext cx="41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wheel spokes="8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ctrTitle"/>
          </p:nvPr>
        </p:nvSpPr>
        <p:spPr>
          <a:xfrm>
            <a:off x="0" y="1643062"/>
            <a:ext cx="9144000" cy="1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sz="4500" b="1" i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RAČUNOVODSTVO HOTELSKIH PREDUZEĆA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1"/>
          </p:nvPr>
        </p:nvSpPr>
        <p:spPr>
          <a:xfrm>
            <a:off x="250825" y="4221162"/>
            <a:ext cx="8607300" cy="26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endParaRPr sz="1800" b="1" i="1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endParaRPr sz="1800" b="1" i="1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2000" b="1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2000" b="1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1800" b="1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PROFESOR</a:t>
            </a:r>
            <a:r>
              <a:rPr lang="en-US" sz="1800" b="1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 b="1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 ZDRAVKA PETKOVIĆ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2000" b="1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BEOGRAD,2020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2000" b="1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142875" y="-428625"/>
            <a:ext cx="7572300" cy="17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</a:pPr>
            <a:endParaRPr sz="3000" b="1" i="1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ahoma"/>
              <a:buNone/>
            </a:pPr>
            <a:endParaRPr sz="800" b="1" i="1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</a:pPr>
            <a:endParaRPr sz="1200" b="1" i="1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Times New Roman"/>
              <a:buNone/>
            </a:pPr>
            <a:r>
              <a:rPr lang="en-US" sz="2900" b="1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VISOKA HOTELIJERSKA ŠKOLA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Times New Roman"/>
              <a:buNone/>
            </a:pPr>
            <a:r>
              <a:rPr lang="en-US" sz="2900" b="1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STRUKOVNIH STUDIJA U BEOGRADU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611187" y="5157787"/>
            <a:ext cx="38163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sp>
        <p:nvSpPr>
          <p:cNvPr id="149" name="Google Shape;149;p18" descr="Image result for RACUNOVODSTVO SLIKE"/>
          <p:cNvSpPr txBox="1"/>
          <p:nvPr/>
        </p:nvSpPr>
        <p:spPr>
          <a:xfrm>
            <a:off x="4533900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" name="Google Shape;150;p18" descr="Image result for RACUNOVODSTVO SLIKE"/>
          <p:cNvSpPr txBox="1"/>
          <p:nvPr/>
        </p:nvSpPr>
        <p:spPr>
          <a:xfrm>
            <a:off x="4533900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1" name="Google Shape;151;p18" descr="http://www.vhs.edu.rs/slike/log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644" y="214289"/>
            <a:ext cx="1714500" cy="1318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52" name="Google Shape;152;p18" descr="Резултат слика за Knjigovodstvo slik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50" y="3214687"/>
            <a:ext cx="3243262" cy="20923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9"/>
              </a:srgbClr>
            </a:outerShdw>
          </a:effectLst>
        </p:spPr>
      </p:pic>
      <p:pic>
        <p:nvPicPr>
          <p:cNvPr id="153" name="Google Shape;153;p18" descr="Резултат слика за Knjigovodstvo slik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8992" y="3214686"/>
            <a:ext cx="2889000" cy="20763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54" name="Google Shape;154;p18" descr="Сродна слика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9388" y="3214686"/>
            <a:ext cx="2572200" cy="2071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89913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POGLAVLJE </a:t>
            </a:r>
          </a:p>
          <a:p>
            <a:pPr algn="ctr"/>
            <a:r>
              <a:rPr lang="sr-Latn-RS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ISKAZIVANJE POSLOVNIH PROMENA</a:t>
            </a:r>
          </a:p>
          <a:p>
            <a:pPr algn="ctr"/>
            <a:r>
              <a:rPr lang="sr-Latn-RS" sz="3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OSNOVNE OBAVEZE IZ POSLOVANJA</a:t>
            </a:r>
            <a:endParaRPr lang="sr-Latn-RS" sz="33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ULAGANJA U TUĐA OSNOVNA SREDSTVA - Biljana Trifunovi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9649"/>
            <a:ext cx="9144000" cy="52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/>
          <p:nvPr/>
        </p:nvSpPr>
        <p:spPr>
          <a:xfrm>
            <a:off x="872196" y="551936"/>
            <a:ext cx="7920111" cy="714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sr-Latn-R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OSNOVNE OBAVEZE IZ POSLOVANJA</a:t>
            </a:r>
          </a:p>
        </p:txBody>
      </p:sp>
      <p:sp>
        <p:nvSpPr>
          <p:cNvPr id="232" name="Google Shape;232;p25"/>
          <p:cNvSpPr txBox="1"/>
          <p:nvPr/>
        </p:nvSpPr>
        <p:spPr>
          <a:xfrm>
            <a:off x="900552" y="1849678"/>
            <a:ext cx="5190759" cy="471488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sr-Latn-RS" sz="2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sym typeface="Times New Roman"/>
              </a:rPr>
              <a:t>Osnovne obaveze iu poslovanja su sledeće:</a:t>
            </a:r>
            <a:endParaRPr sz="2200"/>
          </a:p>
        </p:txBody>
      </p:sp>
      <p:sp>
        <p:nvSpPr>
          <p:cNvPr id="15" name="Google Shape;210;p24"/>
          <p:cNvSpPr txBox="1"/>
          <p:nvPr/>
        </p:nvSpPr>
        <p:spPr>
          <a:xfrm>
            <a:off x="914618" y="2685390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</p:txBody>
      </p:sp>
      <p:sp>
        <p:nvSpPr>
          <p:cNvPr id="16" name="Google Shape;210;p24"/>
          <p:cNvSpPr txBox="1"/>
          <p:nvPr/>
        </p:nvSpPr>
        <p:spPr>
          <a:xfrm>
            <a:off x="914618" y="3262168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7" name="Google Shape;210;p24"/>
          <p:cNvSpPr txBox="1"/>
          <p:nvPr/>
        </p:nvSpPr>
        <p:spPr>
          <a:xfrm>
            <a:off x="942755" y="3895215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0" name="Google Shape;211;p24"/>
          <p:cNvSpPr txBox="1"/>
          <p:nvPr/>
        </p:nvSpPr>
        <p:spPr>
          <a:xfrm>
            <a:off x="1428750" y="2699456"/>
            <a:ext cx="4732900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Dugoročna rezervisanja</a:t>
            </a:r>
            <a:endParaRPr sz="19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Google Shape;211;p24"/>
          <p:cNvSpPr txBox="1"/>
          <p:nvPr/>
        </p:nvSpPr>
        <p:spPr>
          <a:xfrm>
            <a:off x="1428750" y="3276233"/>
            <a:ext cx="4732900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Dugoročne obaveze</a:t>
            </a:r>
            <a:endParaRPr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Google Shape;211;p24"/>
          <p:cNvSpPr txBox="1"/>
          <p:nvPr/>
        </p:nvSpPr>
        <p:spPr>
          <a:xfrm>
            <a:off x="1428749" y="3909280"/>
            <a:ext cx="4718833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Kratkoročne finansijske obaveze</a:t>
            </a:r>
            <a:endParaRPr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Google Shape;211;p24"/>
          <p:cNvSpPr txBox="1"/>
          <p:nvPr/>
        </p:nvSpPr>
        <p:spPr>
          <a:xfrm>
            <a:off x="1440473" y="4497779"/>
            <a:ext cx="4721176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Obaveze iz poslovanja</a:t>
            </a:r>
            <a:endParaRPr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Google Shape;211;p24"/>
          <p:cNvSpPr txBox="1"/>
          <p:nvPr/>
        </p:nvSpPr>
        <p:spPr>
          <a:xfrm>
            <a:off x="1454540" y="5102689"/>
            <a:ext cx="4707109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Obaveze iz specifičnoih poslova</a:t>
            </a:r>
            <a:endParaRPr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Google Shape;211;p24"/>
          <p:cNvSpPr txBox="1"/>
          <p:nvPr/>
        </p:nvSpPr>
        <p:spPr>
          <a:xfrm>
            <a:off x="1468606" y="5707598"/>
            <a:ext cx="4707109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Obaveze po osnovu zarada i naknada zarada</a:t>
            </a:r>
            <a:endParaRPr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Google Shape;210;p24"/>
          <p:cNvSpPr txBox="1"/>
          <p:nvPr/>
        </p:nvSpPr>
        <p:spPr>
          <a:xfrm>
            <a:off x="954479" y="5693535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5" name="Google Shape;210;p24"/>
          <p:cNvSpPr txBox="1"/>
          <p:nvPr/>
        </p:nvSpPr>
        <p:spPr>
          <a:xfrm>
            <a:off x="954480" y="5102693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6" name="Google Shape;210;p24"/>
          <p:cNvSpPr txBox="1"/>
          <p:nvPr/>
        </p:nvSpPr>
        <p:spPr>
          <a:xfrm>
            <a:off x="940410" y="4483714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7" name="Google Shape;210;p24"/>
          <p:cNvSpPr txBox="1"/>
          <p:nvPr/>
        </p:nvSpPr>
        <p:spPr>
          <a:xfrm>
            <a:off x="926344" y="6270311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7.</a:t>
            </a:r>
            <a:endParaRPr/>
          </a:p>
        </p:txBody>
      </p:sp>
      <p:sp>
        <p:nvSpPr>
          <p:cNvPr id="32" name="Google Shape;211;p24"/>
          <p:cNvSpPr txBox="1"/>
          <p:nvPr/>
        </p:nvSpPr>
        <p:spPr>
          <a:xfrm>
            <a:off x="1466263" y="6282030"/>
            <a:ext cx="4707109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Druge obaveze</a:t>
            </a:r>
            <a:endParaRPr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6020972" y="2658821"/>
            <a:ext cx="3123028" cy="135047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Detaljnije na 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primerima broj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             </a:t>
            </a:r>
            <a:r>
              <a:rPr lang="sr-Latn-RS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55-59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(str 130-138)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1"/>
          </a:xfrm>
          <a:prstGeom prst="rect">
            <a:avLst/>
          </a:prstGeom>
          <a:noFill/>
        </p:spPr>
      </p:pic>
      <p:pic>
        <p:nvPicPr>
          <p:cNvPr id="43010" name="Picture 2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6113"/>
            <a:ext cx="9144000" cy="1997929"/>
          </a:xfrm>
          <a:prstGeom prst="rect">
            <a:avLst/>
          </a:prstGeom>
          <a:noFill/>
        </p:spPr>
      </p:pic>
      <p:pic>
        <p:nvPicPr>
          <p:cNvPr id="43012" name="Picture 4" descr="Опис није доступан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3291840"/>
            <a:ext cx="9124950" cy="1913206"/>
          </a:xfrm>
          <a:prstGeom prst="rect">
            <a:avLst/>
          </a:prstGeom>
          <a:noFill/>
        </p:spPr>
      </p:pic>
      <p:pic>
        <p:nvPicPr>
          <p:cNvPr id="43014" name="Picture 6" descr="Опис није доступан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90979"/>
            <a:ext cx="9144000" cy="16670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44000" cy="2250829"/>
          </a:xfrm>
          <a:prstGeom prst="rect">
            <a:avLst/>
          </a:prstGeom>
          <a:noFill/>
        </p:spPr>
      </p:pic>
      <p:pic>
        <p:nvPicPr>
          <p:cNvPr id="44036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19827"/>
            <a:ext cx="9144000" cy="1805060"/>
          </a:xfrm>
          <a:prstGeom prst="rect">
            <a:avLst/>
          </a:prstGeom>
          <a:noFill/>
        </p:spPr>
      </p:pic>
      <p:pic>
        <p:nvPicPr>
          <p:cNvPr id="44038" name="Picture 6" descr="Опис није доступан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96751"/>
            <a:ext cx="9144000" cy="29612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89913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POGLAVLJE </a:t>
            </a:r>
          </a:p>
          <a:p>
            <a:pPr algn="ctr"/>
            <a:r>
              <a:rPr lang="sr-Latn-RS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ISKAZIVANJE POSLOVNIH PROMENA</a:t>
            </a:r>
          </a:p>
          <a:p>
            <a:pPr algn="ctr"/>
            <a:r>
              <a:rPr lang="sr-Latn-R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RASHODI</a:t>
            </a:r>
            <a:endParaRPr lang="sr-Latn-RS" sz="4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Porez po odbitku se može isplatiti nerezidentu u inostranstvu u i Srbiji -  Biljana Trifunovi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1003"/>
            <a:ext cx="9144000" cy="49869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/>
          <p:nvPr/>
        </p:nvSpPr>
        <p:spPr>
          <a:xfrm>
            <a:off x="2348646" y="239151"/>
            <a:ext cx="4305374" cy="714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sr-Latn-RS" sz="3200" b="1" i="1" u="sng" dirty="0" smtClean="0">
                <a:solidFill>
                  <a:schemeClr val="dk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9. RASHODI </a:t>
            </a:r>
            <a:endParaRPr/>
          </a:p>
        </p:txBody>
      </p:sp>
      <p:sp>
        <p:nvSpPr>
          <p:cNvPr id="232" name="Google Shape;232;p25"/>
          <p:cNvSpPr txBox="1"/>
          <p:nvPr/>
        </p:nvSpPr>
        <p:spPr>
          <a:xfrm>
            <a:off x="942756" y="1375841"/>
            <a:ext cx="7948026" cy="752847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sr-Latn-R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Rashodi  se definišu kao gubici koji proističu iz aktivnosti preduzeća. Svi rashodi  su rasvrstani u određene grupe, i to:</a:t>
            </a:r>
            <a:endParaRPr sz="2000"/>
          </a:p>
        </p:txBody>
      </p:sp>
      <p:sp>
        <p:nvSpPr>
          <p:cNvPr id="15" name="Google Shape;210;p24"/>
          <p:cNvSpPr txBox="1"/>
          <p:nvPr/>
        </p:nvSpPr>
        <p:spPr>
          <a:xfrm>
            <a:off x="1030286" y="2500946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</p:txBody>
      </p:sp>
      <p:sp>
        <p:nvSpPr>
          <p:cNvPr id="16" name="Google Shape;210;p24"/>
          <p:cNvSpPr txBox="1"/>
          <p:nvPr/>
        </p:nvSpPr>
        <p:spPr>
          <a:xfrm>
            <a:off x="1001702" y="3067230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0" name="Google Shape;211;p24"/>
          <p:cNvSpPr txBox="1"/>
          <p:nvPr/>
        </p:nvSpPr>
        <p:spPr>
          <a:xfrm>
            <a:off x="1639764" y="2472361"/>
            <a:ext cx="7504236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Poslovni rashodi (prihodi od prodaje robe/</a:t>
            </a:r>
            <a:endParaRPr sz="19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Google Shape;211;p24"/>
          <p:cNvSpPr txBox="1"/>
          <p:nvPr/>
        </p:nvSpPr>
        <p:spPr>
          <a:xfrm>
            <a:off x="1625698" y="3067227"/>
            <a:ext cx="7518302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Finansijski rashodi;</a:t>
            </a:r>
            <a:endParaRPr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5149222" y="5401993"/>
            <a:ext cx="2940148" cy="113948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Detaljnije na strani broj:            105-107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211;p24"/>
          <p:cNvSpPr txBox="1"/>
          <p:nvPr/>
        </p:nvSpPr>
        <p:spPr>
          <a:xfrm>
            <a:off x="1623353" y="3732763"/>
            <a:ext cx="7520647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Ostali rashodi;</a:t>
            </a:r>
            <a:endParaRPr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Google Shape;210;p24"/>
          <p:cNvSpPr txBox="1"/>
          <p:nvPr/>
        </p:nvSpPr>
        <p:spPr>
          <a:xfrm>
            <a:off x="999359" y="3747281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3" name="Google Shape;211;p24"/>
          <p:cNvSpPr txBox="1"/>
          <p:nvPr/>
        </p:nvSpPr>
        <p:spPr>
          <a:xfrm>
            <a:off x="1623353" y="4310320"/>
            <a:ext cx="7520647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Rashodi po osnovu obezvređenja;</a:t>
            </a:r>
            <a:endParaRPr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Google Shape;211;p24"/>
          <p:cNvSpPr txBox="1"/>
          <p:nvPr/>
        </p:nvSpPr>
        <p:spPr>
          <a:xfrm>
            <a:off x="1623353" y="4918357"/>
            <a:ext cx="7520647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Gubitak poslovanja koja se obustavlja</a:t>
            </a:r>
            <a:endParaRPr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Google Shape;210;p24"/>
          <p:cNvSpPr txBox="1"/>
          <p:nvPr/>
        </p:nvSpPr>
        <p:spPr>
          <a:xfrm>
            <a:off x="996567" y="4310770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9" name="Google Shape;210;p24"/>
          <p:cNvSpPr txBox="1"/>
          <p:nvPr/>
        </p:nvSpPr>
        <p:spPr>
          <a:xfrm>
            <a:off x="995228" y="4918361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32517"/>
          </a:xfrm>
          <a:prstGeom prst="rect">
            <a:avLst/>
          </a:prstGeom>
          <a:noFill/>
        </p:spPr>
      </p:pic>
      <p:pic>
        <p:nvPicPr>
          <p:cNvPr id="45060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90314"/>
            <a:ext cx="9144000" cy="34676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35400"/>
          </a:xfrm>
          <a:prstGeom prst="rect">
            <a:avLst/>
          </a:prstGeom>
          <a:noFill/>
        </p:spPr>
      </p:pic>
      <p:pic>
        <p:nvPicPr>
          <p:cNvPr id="47108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89913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POGLAVLJE </a:t>
            </a:r>
          </a:p>
          <a:p>
            <a:pPr algn="ctr"/>
            <a:r>
              <a:rPr lang="sr-Latn-RS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ISKAZIVANJE POSLOVNIH PROMENA</a:t>
            </a:r>
          </a:p>
          <a:p>
            <a:pPr algn="ctr"/>
            <a:r>
              <a:rPr lang="sr-Latn-R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 PRIHODI</a:t>
            </a:r>
            <a:endParaRPr lang="sr-Latn-RS" sz="4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Porez po odbitku se može isplatiti nerezidentu u inostranstvu u i Srbiji -  Biljana Trifunovi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1003"/>
            <a:ext cx="9144000" cy="49869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ULAGANJA U TUĐA OSNOVNA SREDSTVA - Biljana Trifunovi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9649"/>
            <a:ext cx="9144000" cy="526835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71625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POGLAVLJE </a:t>
            </a:r>
          </a:p>
          <a:p>
            <a:pPr algn="ctr"/>
            <a:r>
              <a:rPr lang="sr-Latn-RS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ISKAZIVANJE POSLOVNIH PROMENA</a:t>
            </a:r>
          </a:p>
          <a:p>
            <a:pPr algn="ctr"/>
            <a:r>
              <a:rPr lang="sr-Latn-RS" sz="2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6.POTRAŽIVANJA  OD KUPACA I OSTALA POTRAŽIVANJA</a:t>
            </a:r>
            <a:endParaRPr lang="sr-Latn-RS" sz="2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/>
          <p:nvPr/>
        </p:nvSpPr>
        <p:spPr>
          <a:xfrm>
            <a:off x="2348646" y="219528"/>
            <a:ext cx="4305374" cy="714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sr-Latn-RS" sz="3200" b="1" i="1" u="sng" dirty="0" smtClean="0">
                <a:solidFill>
                  <a:schemeClr val="dk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10. PRIHODI </a:t>
            </a:r>
            <a:endParaRPr/>
          </a:p>
        </p:txBody>
      </p:sp>
      <p:sp>
        <p:nvSpPr>
          <p:cNvPr id="232" name="Google Shape;232;p25"/>
          <p:cNvSpPr txBox="1"/>
          <p:nvPr/>
        </p:nvSpPr>
        <p:spPr>
          <a:xfrm>
            <a:off x="942756" y="1230698"/>
            <a:ext cx="7948026" cy="104804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sr-Latn-R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Prihodi  se definišu  kao povećanje ekonomskih koristi tokom obračunskog perioda u obliku priliva ili smanjenje obaveza koja dovodi do povećanja kapitala. Prihodi su rasvrstani u određene grupe, i to:</a:t>
            </a:r>
            <a:endParaRPr sz="2000"/>
          </a:p>
        </p:txBody>
      </p:sp>
      <p:sp>
        <p:nvSpPr>
          <p:cNvPr id="15" name="Google Shape;210;p24"/>
          <p:cNvSpPr txBox="1"/>
          <p:nvPr/>
        </p:nvSpPr>
        <p:spPr>
          <a:xfrm>
            <a:off x="885143" y="2602546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</p:txBody>
      </p:sp>
      <p:sp>
        <p:nvSpPr>
          <p:cNvPr id="16" name="Google Shape;210;p24"/>
          <p:cNvSpPr txBox="1"/>
          <p:nvPr/>
        </p:nvSpPr>
        <p:spPr>
          <a:xfrm>
            <a:off x="885589" y="3255916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0" name="Google Shape;211;p24"/>
          <p:cNvSpPr txBox="1"/>
          <p:nvPr/>
        </p:nvSpPr>
        <p:spPr>
          <a:xfrm>
            <a:off x="1385652" y="2588476"/>
            <a:ext cx="7504236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Poslovni prihode (prihodi od prodaje robe/ussluga/zakupnina/proizvoda</a:t>
            </a:r>
            <a:endParaRPr sz="19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Google Shape;211;p24"/>
          <p:cNvSpPr txBox="1"/>
          <p:nvPr/>
        </p:nvSpPr>
        <p:spPr>
          <a:xfrm>
            <a:off x="1414236" y="3255914"/>
            <a:ext cx="7518302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Finansijski prihodi;</a:t>
            </a:r>
            <a:endParaRPr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5056693" y="5374779"/>
            <a:ext cx="2940148" cy="113948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Detaljnije na strani broj:            105-107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211;p24"/>
          <p:cNvSpPr txBox="1"/>
          <p:nvPr/>
        </p:nvSpPr>
        <p:spPr>
          <a:xfrm>
            <a:off x="1426405" y="3906933"/>
            <a:ext cx="7520647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Ostali prihodi;</a:t>
            </a:r>
            <a:endParaRPr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Google Shape;210;p24"/>
          <p:cNvSpPr txBox="1"/>
          <p:nvPr/>
        </p:nvSpPr>
        <p:spPr>
          <a:xfrm>
            <a:off x="926787" y="3892423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3" name="Google Shape;211;p24"/>
          <p:cNvSpPr txBox="1"/>
          <p:nvPr/>
        </p:nvSpPr>
        <p:spPr>
          <a:xfrm>
            <a:off x="1424060" y="4469976"/>
            <a:ext cx="7520647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Prihodi po osnovu obezvređenja;</a:t>
            </a:r>
            <a:endParaRPr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Google Shape;211;p24"/>
          <p:cNvSpPr txBox="1"/>
          <p:nvPr/>
        </p:nvSpPr>
        <p:spPr>
          <a:xfrm>
            <a:off x="1409099" y="5034471"/>
            <a:ext cx="7520647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Prihodi poslovanja koja se obustavlja</a:t>
            </a:r>
            <a:endParaRPr sz="1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Google Shape;210;p24"/>
          <p:cNvSpPr txBox="1"/>
          <p:nvPr/>
        </p:nvSpPr>
        <p:spPr>
          <a:xfrm>
            <a:off x="909481" y="4470427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9" name="Google Shape;210;p24"/>
          <p:cNvSpPr txBox="1"/>
          <p:nvPr/>
        </p:nvSpPr>
        <p:spPr>
          <a:xfrm>
            <a:off x="879114" y="5019960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68914"/>
          </a:xfrm>
          <a:prstGeom prst="rect">
            <a:avLst/>
          </a:prstGeom>
          <a:noFill/>
        </p:spPr>
      </p:pic>
      <p:pic>
        <p:nvPicPr>
          <p:cNvPr id="48132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96343"/>
            <a:ext cx="9144000" cy="34616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47851"/>
          </a:xfrm>
          <a:prstGeom prst="rect">
            <a:avLst/>
          </a:prstGeom>
          <a:noFill/>
        </p:spPr>
      </p:pic>
      <p:sp>
        <p:nvSpPr>
          <p:cNvPr id="51204" name="AutoShape 4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6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9563"/>
            <a:ext cx="9144000" cy="2647951"/>
          </a:xfrm>
          <a:prstGeom prst="rect">
            <a:avLst/>
          </a:prstGeom>
          <a:noFill/>
        </p:spPr>
      </p:pic>
      <p:pic>
        <p:nvPicPr>
          <p:cNvPr id="51208" name="Picture 8" descr="Опис није доступан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22058"/>
            <a:ext cx="9144000" cy="2735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422030"/>
            <a:ext cx="8964613" cy="683689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Cyrl-CS" sz="4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Latn-RS" sz="6600" b="1" i="1" dirty="0" smtClean="0">
                <a:solidFill>
                  <a:srgbClr val="FF0000"/>
                </a:solidFill>
                <a:latin typeface="Times New Roman" pitchFamily="18" charset="0"/>
              </a:rPr>
              <a:t>Hvala na pažnji !!!</a:t>
            </a:r>
            <a:endParaRPr lang="sr-Cyrl-CS" sz="66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Cyrl-CS" sz="28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3600" dirty="0" smtClean="0">
                <a:latin typeface="Times New Roman" pitchFamily="18" charset="0"/>
              </a:rPr>
              <a:t>    </a:t>
            </a:r>
            <a:r>
              <a:rPr lang="sr-Latn-RS" sz="3600" u="sng" dirty="0" smtClean="0">
                <a:latin typeface="Times New Roman" pitchFamily="18" charset="0"/>
              </a:rPr>
              <a:t>Profesor</a:t>
            </a:r>
            <a:r>
              <a:rPr lang="sr-Cyrl-CS" sz="3600" u="sng" dirty="0" smtClean="0">
                <a:latin typeface="Times New Roman" pitchFamily="18" charset="0"/>
              </a:rPr>
              <a:t>:</a:t>
            </a:r>
            <a:r>
              <a:rPr lang="sr-Cyrl-CS" sz="3600" dirty="0" smtClean="0">
                <a:latin typeface="Times New Roman" pitchFamily="18" charset="0"/>
              </a:rPr>
              <a:t> </a:t>
            </a:r>
            <a:r>
              <a:rPr lang="sr-Latn-RS" sz="3600" b="1" i="1" u="sng" dirty="0" smtClean="0">
                <a:solidFill>
                  <a:srgbClr val="00FF00"/>
                </a:solidFill>
                <a:effectLst/>
                <a:latin typeface="Times New Roman" pitchFamily="18" charset="0"/>
              </a:rPr>
              <a:t>dr Zdravka Petković</a:t>
            </a:r>
            <a:r>
              <a:rPr lang="sr-Latn-RS" sz="3600" b="1" i="1" dirty="0" smtClean="0">
                <a:solidFill>
                  <a:srgbClr val="00FF00"/>
                </a:solidFill>
                <a:latin typeface="Times New Roman" pitchFamily="18" charset="0"/>
              </a:rPr>
              <a:t>                     </a:t>
            </a:r>
            <a:endParaRPr lang="sr-Cyrl-CS" sz="3600" b="1" i="1" u="sng" dirty="0" smtClean="0">
              <a:solidFill>
                <a:srgbClr val="00FF00"/>
              </a:solidFill>
              <a:effectLst/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Cyrl-CS" sz="800" b="1" i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Cyrl-CS" sz="800" b="1" i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Cyrl-CS" sz="800" b="1" i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Latn-RS" sz="3600" b="1" i="1" u="sng" dirty="0" smtClean="0">
                <a:solidFill>
                  <a:srgbClr val="00FF00"/>
                </a:solidFill>
                <a:latin typeface="Times New Roman" pitchFamily="18" charset="0"/>
              </a:rPr>
              <a:t>Univerzitet</a:t>
            </a:r>
            <a:r>
              <a:rPr lang="sr-Cyrl-CS" sz="3600" b="1" i="1" u="sng" dirty="0" smtClean="0">
                <a:solidFill>
                  <a:srgbClr val="00FF00"/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Latn-RS" sz="3800" b="1" i="1" dirty="0" smtClean="0">
                <a:latin typeface="Times New Roman" pitchFamily="18" charset="0"/>
              </a:rPr>
              <a:t>Visoka Hotelijerska Škola</a:t>
            </a:r>
            <a:endParaRPr lang="sr-Cyrl-CS" sz="3800" b="1" i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Latn-RS" sz="3800" b="1" i="1" dirty="0" smtClean="0">
                <a:latin typeface="Times New Roman" pitchFamily="18" charset="0"/>
              </a:rPr>
              <a:t>Strukovnih Studija u Beogradu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Latn-RS" sz="4000" b="1" i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Latn-RS" sz="4000" b="1" i="1" dirty="0" smtClean="0">
                <a:latin typeface="Times New Roman" pitchFamily="18" charset="0"/>
              </a:rPr>
              <a:t>Literatura: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Latn-RS" sz="4000" b="1" i="1" dirty="0" smtClean="0">
                <a:latin typeface="Times New Roman" pitchFamily="18" charset="0"/>
              </a:rPr>
              <a:t>Računovodstvo hotelskih preduzeća</a:t>
            </a:r>
            <a:endParaRPr lang="sr-Cyrl-CS" sz="4000" b="1" i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Latn-RS" sz="2800" i="1" dirty="0" smtClean="0">
                <a:solidFill>
                  <a:srgbClr val="FFFF00"/>
                </a:solidFill>
                <a:latin typeface="Times New Roman" pitchFamily="18" charset="0"/>
              </a:rPr>
              <a:t>Za detaljnije objašnjenje o ovoj oblasti pogledati u knjizi na strani </a:t>
            </a:r>
            <a:r>
              <a:rPr lang="sr-Latn-RS" sz="2800" i="1" dirty="0" smtClean="0">
                <a:solidFill>
                  <a:srgbClr val="FFFF00"/>
                </a:solidFill>
                <a:latin typeface="Times New Roman" pitchFamily="18" charset="0"/>
              </a:rPr>
              <a:t>122-162</a:t>
            </a:r>
            <a:endParaRPr lang="sr-Latn-RS" sz="2800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Cyrl-CS" sz="100" i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Latn-RS" sz="4000" i="1" dirty="0" smtClean="0">
                <a:solidFill>
                  <a:srgbClr val="FF0000"/>
                </a:solidFill>
                <a:latin typeface="Times New Roman" pitchFamily="18" charset="0"/>
              </a:rPr>
              <a:t>Beograd,2020</a:t>
            </a:r>
            <a:endParaRPr lang="sr-Cyrl-CS" sz="4000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0" dirty="0" smtClean="0"/>
          </a:p>
        </p:txBody>
      </p:sp>
      <p:pic>
        <p:nvPicPr>
          <p:cNvPr id="32771" name="Picture 4" descr="Резултат слика за smil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0283" y="3853078"/>
            <a:ext cx="1357973" cy="114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Резултат слика за smil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132" y="3906761"/>
            <a:ext cx="1565006" cy="107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/>
        </p:nvSpPr>
        <p:spPr>
          <a:xfrm>
            <a:off x="1252023" y="87699"/>
            <a:ext cx="7399606" cy="112211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sr-Latn-R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6.POTRAŽIVANJA  OD KUPACA I OSTALA POTRAŽIVANJA</a:t>
            </a:r>
          </a:p>
        </p:txBody>
      </p:sp>
      <p:sp>
        <p:nvSpPr>
          <p:cNvPr id="208" name="Google Shape;208;p24"/>
          <p:cNvSpPr txBox="1"/>
          <p:nvPr/>
        </p:nvSpPr>
        <p:spPr>
          <a:xfrm>
            <a:off x="886484" y="1483932"/>
            <a:ext cx="7708876" cy="100604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sr-Latn-R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Pojam potraživanja </a:t>
            </a:r>
            <a:r>
              <a:rPr lang="sr-Latn-R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 oblik imovine označavaju sva potraživanja koja se odnosi na budući preliv novčanih sredstava. Potraživanja nastaju iz poslovnih promena, kao što su:</a:t>
            </a:r>
            <a:endParaRPr sz="20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900552" y="3476703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/>
          </a:p>
        </p:txBody>
      </p:sp>
      <p:sp>
        <p:nvSpPr>
          <p:cNvPr id="215" name="Google Shape;215;p24"/>
          <p:cNvSpPr txBox="1"/>
          <p:nvPr/>
        </p:nvSpPr>
        <p:spPr>
          <a:xfrm>
            <a:off x="1372479" y="3476703"/>
            <a:ext cx="3466808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Davanje pozajmica  </a:t>
            </a:r>
            <a:endParaRPr/>
          </a:p>
        </p:txBody>
      </p:sp>
      <p:sp>
        <p:nvSpPr>
          <p:cNvPr id="219" name="Google Shape;219;p24"/>
          <p:cNvSpPr txBox="1"/>
          <p:nvPr/>
        </p:nvSpPr>
        <p:spPr>
          <a:xfrm>
            <a:off x="886483" y="2579893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1372480" y="3025881"/>
            <a:ext cx="3500400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rodaja proizvoda i usluga</a:t>
            </a:r>
            <a:endParaRPr/>
          </a:p>
        </p:txBody>
      </p:sp>
      <p:sp>
        <p:nvSpPr>
          <p:cNvPr id="221" name="Google Shape;221;p24"/>
          <p:cNvSpPr txBox="1"/>
          <p:nvPr/>
        </p:nvSpPr>
        <p:spPr>
          <a:xfrm>
            <a:off x="900551" y="3039951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1" name="Google Shape;208;p24"/>
          <p:cNvSpPr txBox="1"/>
          <p:nvPr/>
        </p:nvSpPr>
        <p:spPr>
          <a:xfrm>
            <a:off x="870071" y="4337333"/>
            <a:ext cx="8020711" cy="130381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sr-Latn-R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sym typeface="Times New Roman"/>
              </a:rPr>
              <a:t>Procena potraživanja </a:t>
            </a:r>
            <a:r>
              <a:rPr lang="sr-Latn-R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sym typeface="Times New Roman"/>
              </a:rPr>
              <a:t>koja se zasniva na prihodima od prodaje, podrazumeva ispitivanje odnosa između prodaje na odloženo plaćanje i naplativih potraživanja iz prethodnih godina da bi se dobio procenat naplativosti koji se može primeniti na prodaju uz odloženo plaćanje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22" name="Google Shape;220;p24"/>
          <p:cNvSpPr txBox="1"/>
          <p:nvPr/>
        </p:nvSpPr>
        <p:spPr>
          <a:xfrm>
            <a:off x="1384201" y="2587441"/>
            <a:ext cx="3500400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Prodaja robe</a:t>
            </a:r>
            <a:endParaRPr/>
          </a:p>
        </p:txBody>
      </p:sp>
      <p:sp>
        <p:nvSpPr>
          <p:cNvPr id="23" name="Oval Callout 22"/>
          <p:cNvSpPr/>
          <p:nvPr/>
        </p:nvSpPr>
        <p:spPr>
          <a:xfrm>
            <a:off x="5627078" y="2743227"/>
            <a:ext cx="3123028" cy="143490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Detaljnije na 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primerima broj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             </a:t>
            </a:r>
            <a:r>
              <a:rPr lang="sr-Latn-RS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46-49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(str 122-125)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Google Shape;215;p24"/>
          <p:cNvSpPr txBox="1"/>
          <p:nvPr/>
        </p:nvSpPr>
        <p:spPr>
          <a:xfrm>
            <a:off x="1384202" y="3910459"/>
            <a:ext cx="3466808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Druga potraživanja</a:t>
            </a:r>
            <a:endParaRPr/>
          </a:p>
        </p:txBody>
      </p:sp>
      <p:sp>
        <p:nvSpPr>
          <p:cNvPr id="19" name="Google Shape;214;p24"/>
          <p:cNvSpPr txBox="1"/>
          <p:nvPr/>
        </p:nvSpPr>
        <p:spPr>
          <a:xfrm>
            <a:off x="898208" y="3896391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/>
          </a:p>
        </p:txBody>
      </p:sp>
      <p:sp>
        <p:nvSpPr>
          <p:cNvPr id="20" name="Google Shape;208;p24"/>
          <p:cNvSpPr txBox="1"/>
          <p:nvPr/>
        </p:nvSpPr>
        <p:spPr>
          <a:xfrm>
            <a:off x="853659" y="5723004"/>
            <a:ext cx="8020711" cy="94508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sr-Latn-R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sym typeface="Times New Roman"/>
              </a:rPr>
              <a:t>Procena nenaplativih potraživanja </a:t>
            </a:r>
            <a:r>
              <a:rPr lang="sr-Latn-R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sym typeface="Times New Roman"/>
              </a:rPr>
              <a:t>na osnovu analize salda račun potraživanja, podrazumeva analizu pojedinačnih potraživanja sa aspekta roka dospelosti i mogućnosti naplate.</a:t>
            </a:r>
            <a:endParaRPr sz="20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/>
        </p:nvSpPr>
        <p:spPr>
          <a:xfrm>
            <a:off x="1252023" y="87699"/>
            <a:ext cx="7399606" cy="112211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sr-Latn-R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6.POTRAŽIVANJA  OD KUPACA I OSTALA POTRAŽIVANJA</a:t>
            </a:r>
          </a:p>
        </p:txBody>
      </p:sp>
      <p:sp>
        <p:nvSpPr>
          <p:cNvPr id="208" name="Google Shape;208;p24"/>
          <p:cNvSpPr txBox="1"/>
          <p:nvPr/>
        </p:nvSpPr>
        <p:spPr>
          <a:xfrm>
            <a:off x="914619" y="1877825"/>
            <a:ext cx="7708876" cy="64029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sr-Latn-R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Otpisati potraživanje </a:t>
            </a:r>
            <a:r>
              <a:rPr lang="sr-Latn-R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znači smanjiti stanje na računu potraživanja za iznos koji nije naplativ.</a:t>
            </a:r>
            <a:endParaRPr sz="20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872415" y="3786192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15" name="Google Shape;215;p24"/>
          <p:cNvSpPr txBox="1"/>
          <p:nvPr/>
        </p:nvSpPr>
        <p:spPr>
          <a:xfrm>
            <a:off x="1372478" y="3786192"/>
            <a:ext cx="3945109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laćanje druge obligacione obaveze</a:t>
            </a: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1372480" y="3279099"/>
            <a:ext cx="3931040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Garancije na vraćanje kredita</a:t>
            </a:r>
            <a:endParaRPr/>
          </a:p>
        </p:txBody>
      </p:sp>
      <p:sp>
        <p:nvSpPr>
          <p:cNvPr id="221" name="Google Shape;221;p24"/>
          <p:cNvSpPr txBox="1"/>
          <p:nvPr/>
        </p:nvSpPr>
        <p:spPr>
          <a:xfrm>
            <a:off x="872415" y="3279103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1" name="Google Shape;208;p24"/>
          <p:cNvSpPr txBox="1"/>
          <p:nvPr/>
        </p:nvSpPr>
        <p:spPr>
          <a:xfrm>
            <a:off x="912275" y="2691414"/>
            <a:ext cx="7753424" cy="37534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sr-Latn-R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Prenos potraživanja </a:t>
            </a:r>
            <a:r>
              <a:rPr lang="sr-Latn-R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 vrši na razno osnove, među kojima su:</a:t>
            </a:r>
            <a:endParaRPr sz="20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Google Shape;215;p24"/>
          <p:cNvSpPr txBox="1"/>
          <p:nvPr/>
        </p:nvSpPr>
        <p:spPr>
          <a:xfrm>
            <a:off x="1384201" y="4304355"/>
            <a:ext cx="3947453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Prodaja potraživanja (faktoring)</a:t>
            </a:r>
            <a:endParaRPr/>
          </a:p>
        </p:txBody>
      </p:sp>
      <p:sp>
        <p:nvSpPr>
          <p:cNvPr id="19" name="Google Shape;214;p24"/>
          <p:cNvSpPr txBox="1"/>
          <p:nvPr/>
        </p:nvSpPr>
        <p:spPr>
          <a:xfrm>
            <a:off x="870072" y="4290285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0" name="Google Shape;208;p24"/>
          <p:cNvSpPr txBox="1"/>
          <p:nvPr/>
        </p:nvSpPr>
        <p:spPr>
          <a:xfrm>
            <a:off x="923998" y="4864874"/>
            <a:ext cx="8020711" cy="6637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sr-Latn-R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sym typeface="Times New Roman"/>
              </a:rPr>
              <a:t>Primljene menice </a:t>
            </a:r>
            <a:r>
              <a:rPr lang="sr-Latn-R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sym typeface="Times New Roman"/>
              </a:rPr>
              <a:t>su hartije od vrednosti koji se koriste za naplatu potraživanja ili za obezbeđenje naplate potraživanja.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15" name="Google Shape;208;p24"/>
          <p:cNvSpPr txBox="1"/>
          <p:nvPr/>
        </p:nvSpPr>
        <p:spPr>
          <a:xfrm>
            <a:off x="893517" y="5727689"/>
            <a:ext cx="8020711" cy="100369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sr-Latn-R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sym typeface="Times New Roman"/>
              </a:rPr>
              <a:t>Lice koji izdaje i potpisuje menicu</a:t>
            </a:r>
            <a:r>
              <a:rPr lang="sr-Latn-R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sym typeface="Times New Roman"/>
              </a:rPr>
              <a:t> </a:t>
            </a:r>
            <a:r>
              <a:rPr lang="sr-Latn-R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sym typeface="Times New Roman"/>
              </a:rPr>
              <a:t>tj. 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sym typeface="Times New Roman"/>
              </a:rPr>
              <a:t>D</a:t>
            </a:r>
            <a:r>
              <a:rPr lang="sr-Latn-R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sym typeface="Times New Roman"/>
              </a:rPr>
              <a:t>aje obećanje da će platiti menični iznos naziva se izdavalac (</a:t>
            </a:r>
            <a:r>
              <a:rPr lang="sr-Latn-R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sym typeface="Times New Roman"/>
              </a:rPr>
              <a:t>transant</a:t>
            </a:r>
            <a:r>
              <a:rPr lang="sr-Latn-R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sym typeface="Times New Roman"/>
              </a:rPr>
              <a:t>). Lice koje ima pravo da zahteva plaćanje meničnog iznosa naziva se imalac (</a:t>
            </a:r>
            <a:r>
              <a:rPr lang="sr-Latn-R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sym typeface="Times New Roman"/>
              </a:rPr>
              <a:t>remitent</a:t>
            </a:r>
            <a:r>
              <a:rPr lang="sr-Latn-R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  <a:sym typeface="Times New Roman"/>
              </a:rPr>
              <a:t>).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5655213" y="3151190"/>
            <a:ext cx="3123028" cy="143490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Detaljnije na 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primerima broj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             </a:t>
            </a:r>
            <a:r>
              <a:rPr lang="sr-Latn-RS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46-49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(str 122-125)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idx="2"/>
          </p:nvPr>
        </p:nvSpPr>
        <p:spPr/>
      </p:sp>
      <p:pic>
        <p:nvPicPr>
          <p:cNvPr id="2050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58462"/>
          </a:xfrm>
          <a:prstGeom prst="rect">
            <a:avLst/>
          </a:prstGeom>
          <a:noFill/>
        </p:spPr>
      </p:pic>
      <p:pic>
        <p:nvPicPr>
          <p:cNvPr id="2054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2912"/>
            <a:ext cx="9144000" cy="1868928"/>
          </a:xfrm>
          <a:prstGeom prst="rect">
            <a:avLst/>
          </a:prstGeom>
          <a:noFill/>
        </p:spPr>
      </p:pic>
      <p:pic>
        <p:nvPicPr>
          <p:cNvPr id="2056" name="Picture 8" descr="Опис није доступан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73181"/>
            <a:ext cx="9144000" cy="2064580"/>
          </a:xfrm>
          <a:prstGeom prst="rect">
            <a:avLst/>
          </a:prstGeom>
          <a:noFill/>
        </p:spPr>
      </p:pic>
      <p:pic>
        <p:nvPicPr>
          <p:cNvPr id="2058" name="Picture 10" descr="Опис није доступан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09625"/>
            <a:ext cx="9144000" cy="1948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GNOME Foundation zamrzava novčana sredstva | ICT Busi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GNOME Foundation zamrzava novčana sredstva | ICT Busi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Porez po odbitku se može isplatiti nerezidentu u inostranstvu u i Srbiji -  Biljana Trifunovi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1003"/>
            <a:ext cx="9144000" cy="498699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89913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POGLAVLJE </a:t>
            </a:r>
          </a:p>
          <a:p>
            <a:pPr algn="ctr"/>
            <a:r>
              <a:rPr lang="sr-Latn-RS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ISKAZIVANJE POSLOVNIH PROMENA</a:t>
            </a:r>
          </a:p>
          <a:p>
            <a:pPr algn="ctr"/>
            <a:r>
              <a:rPr lang="sr-Latn-RS" sz="3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DUGOROČNI FINANSIJSKI PLASMANI</a:t>
            </a:r>
            <a:endParaRPr lang="sr-Latn-RS" sz="33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/>
          <p:nvPr/>
        </p:nvSpPr>
        <p:spPr>
          <a:xfrm>
            <a:off x="900333" y="186176"/>
            <a:ext cx="7552994" cy="714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sr-Latn-RS" sz="3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DUGOROČNI FINANSIJSKI PLASMANI</a:t>
            </a:r>
          </a:p>
        </p:txBody>
      </p:sp>
      <p:sp>
        <p:nvSpPr>
          <p:cNvPr id="232" name="Google Shape;232;p25"/>
          <p:cNvSpPr txBox="1"/>
          <p:nvPr/>
        </p:nvSpPr>
        <p:spPr>
          <a:xfrm>
            <a:off x="928687" y="1286972"/>
            <a:ext cx="7371251" cy="471488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sr-Latn-RS" sz="2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Dugoročni finansijski plasmani podrazumevaju sledeće:</a:t>
            </a:r>
            <a:endParaRPr sz="2200"/>
          </a:p>
        </p:txBody>
      </p:sp>
      <p:sp>
        <p:nvSpPr>
          <p:cNvPr id="233" name="Google Shape;233;p25"/>
          <p:cNvSpPr txBox="1"/>
          <p:nvPr/>
        </p:nvSpPr>
        <p:spPr>
          <a:xfrm>
            <a:off x="942754" y="1969035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sp>
        <p:nvSpPr>
          <p:cNvPr id="236" name="Google Shape;236;p25"/>
          <p:cNvSpPr txBox="1"/>
          <p:nvPr/>
        </p:nvSpPr>
        <p:spPr>
          <a:xfrm>
            <a:off x="942755" y="2389089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sp>
        <p:nvSpPr>
          <p:cNvPr id="238" name="Google Shape;238;p25"/>
          <p:cNvSpPr txBox="1"/>
          <p:nvPr/>
        </p:nvSpPr>
        <p:spPr>
          <a:xfrm>
            <a:off x="942755" y="2779908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sp>
        <p:nvSpPr>
          <p:cNvPr id="14" name="Google Shape;232;p25"/>
          <p:cNvSpPr txBox="1"/>
          <p:nvPr/>
        </p:nvSpPr>
        <p:spPr>
          <a:xfrm>
            <a:off x="940413" y="4140369"/>
            <a:ext cx="7837830" cy="6848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sr-Latn-R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Učešća u kapitalu </a:t>
            </a:r>
            <a:r>
              <a:rPr lang="sr-Latn-RS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predstavljaju finansijska ulaganja u kapitalu drugih pravnih lica (bake,preduzeća). Ova ulaganja trebaju biti dugoročna.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30722" name="AutoShape 2" descr="GNOME Foundation zamrzava novčana sredstva | ICT Busi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Google Shape;211;p24"/>
          <p:cNvSpPr txBox="1"/>
          <p:nvPr/>
        </p:nvSpPr>
        <p:spPr>
          <a:xfrm>
            <a:off x="1440473" y="1965595"/>
            <a:ext cx="7377626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Učešća u kapitalu zavisnih pravnih lica;</a:t>
            </a:r>
            <a:endParaRPr sz="1900"/>
          </a:p>
        </p:txBody>
      </p:sp>
      <p:sp>
        <p:nvSpPr>
          <p:cNvPr id="26" name="Google Shape;211;p24"/>
          <p:cNvSpPr txBox="1"/>
          <p:nvPr/>
        </p:nvSpPr>
        <p:spPr>
          <a:xfrm>
            <a:off x="1454540" y="2795588"/>
            <a:ext cx="7377626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Kredite i zajmove sa rokom dospeća preko godinu dana;</a:t>
            </a:r>
            <a:endParaRPr sz="1900"/>
          </a:p>
        </p:txBody>
      </p:sp>
      <p:sp>
        <p:nvSpPr>
          <p:cNvPr id="27" name="Google Shape;211;p24"/>
          <p:cNvSpPr txBox="1"/>
          <p:nvPr/>
        </p:nvSpPr>
        <p:spPr>
          <a:xfrm>
            <a:off x="1438127" y="2399349"/>
            <a:ext cx="7377626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Druge hartije od vrednosti raspoložive za prodaju;</a:t>
            </a:r>
            <a:endParaRPr sz="1900"/>
          </a:p>
        </p:txBody>
      </p:sp>
      <p:sp>
        <p:nvSpPr>
          <p:cNvPr id="28" name="Google Shape;211;p24"/>
          <p:cNvSpPr txBox="1"/>
          <p:nvPr/>
        </p:nvSpPr>
        <p:spPr>
          <a:xfrm>
            <a:off x="1440472" y="3245755"/>
            <a:ext cx="7377626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Dugoročne hartije od vrednosti koje se drže do dospeća;</a:t>
            </a:r>
            <a:endParaRPr sz="1900"/>
          </a:p>
        </p:txBody>
      </p:sp>
      <p:sp>
        <p:nvSpPr>
          <p:cNvPr id="29" name="Google Shape;211;p24"/>
          <p:cNvSpPr txBox="1"/>
          <p:nvPr/>
        </p:nvSpPr>
        <p:spPr>
          <a:xfrm>
            <a:off x="1440472" y="3681853"/>
            <a:ext cx="7377626" cy="357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19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Otkupljene sopstvene akcije i ostali dugoročni plasmani.</a:t>
            </a:r>
            <a:endParaRPr sz="1900"/>
          </a:p>
        </p:txBody>
      </p:sp>
      <p:sp>
        <p:nvSpPr>
          <p:cNvPr id="30" name="Google Shape;238;p25"/>
          <p:cNvSpPr txBox="1"/>
          <p:nvPr/>
        </p:nvSpPr>
        <p:spPr>
          <a:xfrm>
            <a:off x="954478" y="3677895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sp>
        <p:nvSpPr>
          <p:cNvPr id="31" name="Google Shape;238;p25"/>
          <p:cNvSpPr txBox="1"/>
          <p:nvPr/>
        </p:nvSpPr>
        <p:spPr>
          <a:xfrm>
            <a:off x="954478" y="3227730"/>
            <a:ext cx="428700" cy="357300"/>
          </a:xfrm>
          <a:prstGeom prst="rect">
            <a:avLst/>
          </a:prstGeom>
          <a:solidFill>
            <a:srgbClr val="00FF00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sr-Latn-R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sp>
        <p:nvSpPr>
          <p:cNvPr id="32" name="Google Shape;232;p25"/>
          <p:cNvSpPr txBox="1"/>
          <p:nvPr/>
        </p:nvSpPr>
        <p:spPr>
          <a:xfrm>
            <a:off x="966203" y="4911746"/>
            <a:ext cx="7837830" cy="187591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sr-Latn-R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Pod dugoročnim kreditima, matičnim, zavisnim i ostalim povezanim pravnim licima </a:t>
            </a:r>
            <a:r>
              <a:rPr lang="sr-Latn-RS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podrazumevaju se dugoročni krediti pravnim licima nad kojima se ima kontrola upravljanja finansijskom i poslovnom politikom,  kao i pravnim licima nad kojima investitor ima značajan uticaj i pravnim licima u kojima investitor ima ulog ali ne i u odlučivanju politikama pravnih lica.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6654018" y="1448972"/>
            <a:ext cx="2489982" cy="158967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Detaljnije na 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primerima broj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             </a:t>
            </a:r>
            <a:r>
              <a:rPr lang="sr-Latn-RS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50-53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(str 126-130)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/>
          <p:nvPr/>
        </p:nvSpPr>
        <p:spPr>
          <a:xfrm>
            <a:off x="900333" y="186176"/>
            <a:ext cx="7552994" cy="107991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sr-Latn-RS" sz="3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DUGOROČNI FINANSIJSKI </a:t>
            </a:r>
            <a:endParaRPr lang="sr-Latn-RS" sz="3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RS" sz="3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PLASMANI</a:t>
            </a:r>
            <a:endParaRPr lang="sr-Latn-RS" sz="3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232;p25"/>
          <p:cNvSpPr txBox="1"/>
          <p:nvPr/>
        </p:nvSpPr>
        <p:spPr>
          <a:xfrm>
            <a:off x="912277" y="2241230"/>
            <a:ext cx="7978504" cy="131789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sr-Latn-R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Pod hartijama od vrednosti  </a:t>
            </a:r>
            <a:r>
              <a:rPr lang="sr-Latn-RS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koje se drže do dospeća, podrazumevaju se finansijska sredstva sa fiksnim ili odredivim iznosima plaćanja i sa fiksnom dospelošću za koje preduzeće ima pozitivinu nameru i sposobnost da ih drži do dospeća (obveznice, i sl.).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30722" name="AutoShape 2" descr="GNOME Foundation zamrzava novčana sredstva | ICT Busi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Google Shape;232;p25"/>
          <p:cNvSpPr txBox="1"/>
          <p:nvPr/>
        </p:nvSpPr>
        <p:spPr>
          <a:xfrm>
            <a:off x="924000" y="3687858"/>
            <a:ext cx="7978504" cy="131789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sr-Latn-R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Pod otkupljenim sopstvenim akcijama i otkupljeni sopstveni udeli</a:t>
            </a:r>
            <a:r>
              <a:rPr lang="sr-Latn-R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r-Latn-RS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podrazumevaju se otkupljene sopstvene akcije i otkupljeni sopstveni udeli u nominalnoj vrednosti koje je preduzeće dužno da otuđi u roku od godinu dana od dana sticanja.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19" name="Google Shape;232;p25"/>
          <p:cNvSpPr txBox="1"/>
          <p:nvPr/>
        </p:nvSpPr>
        <p:spPr>
          <a:xfrm>
            <a:off x="907587" y="5216548"/>
            <a:ext cx="7978504" cy="131789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sr-Latn-R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Ispravka vrednosti dugoročnih finansijskih plasmana</a:t>
            </a:r>
            <a:r>
              <a:rPr lang="sr-Latn-R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r-Latn-RS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podrazumevaju umanjenje vrednosti dugoročnih finansijskih plasmana zbog obezvređenja. Obezvređenje predstavlja iznos za koji je knjigovodstveni iznos plasmana veći od iznosa koji se može povratiti naplatom plasmana.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654018" y="562707"/>
            <a:ext cx="2489982" cy="158967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Detaljnije na 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primerima broj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             </a:t>
            </a:r>
            <a:r>
              <a:rPr lang="sr-Latn-RS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50-53</a:t>
            </a:r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sr-Latn-R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(str 126-130)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idx="2"/>
          </p:nvPr>
        </p:nvSpPr>
        <p:spPr/>
      </p:sp>
      <p:pic>
        <p:nvPicPr>
          <p:cNvPr id="41986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688122"/>
          </a:xfrm>
          <a:prstGeom prst="rect">
            <a:avLst/>
          </a:prstGeom>
          <a:noFill/>
        </p:spPr>
      </p:pic>
      <p:pic>
        <p:nvPicPr>
          <p:cNvPr id="41988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9874"/>
            <a:ext cx="9144000" cy="1394680"/>
          </a:xfrm>
          <a:prstGeom prst="rect">
            <a:avLst/>
          </a:prstGeom>
          <a:noFill/>
        </p:spPr>
      </p:pic>
      <p:pic>
        <p:nvPicPr>
          <p:cNvPr id="41990" name="Picture 6" descr="Опис није доступан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3735"/>
            <a:ext cx="9144000" cy="1760807"/>
          </a:xfrm>
          <a:prstGeom prst="rect">
            <a:avLst/>
          </a:prstGeom>
          <a:noFill/>
        </p:spPr>
      </p:pic>
      <p:pic>
        <p:nvPicPr>
          <p:cNvPr id="41992" name="Picture 8" descr="Опис није доступан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00574"/>
            <a:ext cx="9144000" cy="22574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823</Words>
  <PresentationFormat>On-screen Show (4:3)</PresentationFormat>
  <Paragraphs>137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1_Shimmer</vt:lpstr>
      <vt:lpstr>Shimmer</vt:lpstr>
      <vt:lpstr>RAČUNOVODSTVO HOTELSKIH PREDUZEĆA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RAČUNOVODSTVO HOTELSKIH PREDUZEĆA</dc:title>
  <dc:creator>DR DENIS STOJKANOVIC</dc:creator>
  <cp:lastModifiedBy>Denis</cp:lastModifiedBy>
  <cp:revision>61</cp:revision>
  <dcterms:modified xsi:type="dcterms:W3CDTF">2020-12-16T22:16:23Z</dcterms:modified>
</cp:coreProperties>
</file>