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ts val="1200"/>
                <a:buFont typeface="Tahoma"/>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
          <p:cNvSpPr txBox="1">
            <a:spLocks noGrp="1"/>
          </p:cNvSpPr>
          <p:nvPr>
            <p:ph type="ctrTitle"/>
          </p:nvPr>
        </p:nvSpPr>
        <p:spPr>
          <a:xfrm>
            <a:off x="1066800" y="1997076"/>
            <a:ext cx="7086600" cy="143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2"/>
          <p:cNvSpPr txBox="1">
            <a:spLocks noGrp="1"/>
          </p:cNvSpPr>
          <p:nvPr>
            <p:ph type="subTitle" idx="1"/>
          </p:nvPr>
        </p:nvSpPr>
        <p:spPr>
          <a:xfrm>
            <a:off x="1066800" y="3886200"/>
            <a:ext cx="6400800" cy="1752600"/>
          </a:xfrm>
          <a:prstGeom prst="rect">
            <a:avLst/>
          </a:prstGeom>
          <a:noFill/>
          <a:ln>
            <a:noFill/>
          </a:ln>
        </p:spPr>
        <p:txBody>
          <a:bodyPr spcFirstLastPara="1" wrap="square" lIns="91425" tIns="45700" rIns="91425" bIns="45700" anchor="t" anchorCtr="0">
            <a:noAutofit/>
          </a:bodyPr>
          <a:lstStyle>
            <a:lvl1pPr lvl="0" algn="l" rtl="0">
              <a:spcBef>
                <a:spcPts val="640"/>
              </a:spcBef>
              <a:spcAft>
                <a:spcPts val="0"/>
              </a:spcAft>
              <a:buSzPts val="2240"/>
              <a:buFont typeface="Noto Sans Symbols"/>
              <a:buNone/>
              <a:defRPr/>
            </a:lvl1pPr>
            <a:lvl2pPr lvl="1" algn="l" rtl="0">
              <a:spcBef>
                <a:spcPts val="360"/>
              </a:spcBef>
              <a:spcAft>
                <a:spcPts val="0"/>
              </a:spcAft>
              <a:buSzPts val="1800"/>
              <a:buChar char="–"/>
              <a:defRPr/>
            </a:lvl2pPr>
            <a:lvl3pPr lvl="2" algn="l" rtl="0">
              <a:spcBef>
                <a:spcPts val="360"/>
              </a:spcBef>
              <a:spcAft>
                <a:spcPts val="0"/>
              </a:spcAft>
              <a:buSzPts val="1260"/>
              <a:buChar char="■"/>
              <a:defRPr/>
            </a:lvl3pPr>
            <a:lvl4pPr lvl="3" algn="l" rtl="0">
              <a:spcBef>
                <a:spcPts val="360"/>
              </a:spcBef>
              <a:spcAft>
                <a:spcPts val="0"/>
              </a:spcAft>
              <a:buSzPts val="1800"/>
              <a:buChar char="–"/>
              <a:defRPr/>
            </a:lvl4pPr>
            <a:lvl5pPr lvl="4" algn="l" rtl="0">
              <a:spcBef>
                <a:spcPts val="360"/>
              </a:spcBef>
              <a:spcAft>
                <a:spcPts val="0"/>
              </a:spcAft>
              <a:buSzPts val="1260"/>
              <a:buChar char="■"/>
              <a:defRPr/>
            </a:lvl5pPr>
            <a:lvl6pPr lvl="5" algn="l" rtl="0">
              <a:spcBef>
                <a:spcPts val="360"/>
              </a:spcBef>
              <a:spcAft>
                <a:spcPts val="0"/>
              </a:spcAft>
              <a:buSzPts val="1260"/>
              <a:buChar char="■"/>
              <a:defRPr/>
            </a:lvl6pPr>
            <a:lvl7pPr lvl="6" algn="l" rtl="0">
              <a:spcBef>
                <a:spcPts val="360"/>
              </a:spcBef>
              <a:spcAft>
                <a:spcPts val="0"/>
              </a:spcAft>
              <a:buSzPts val="1260"/>
              <a:buChar char="■"/>
              <a:defRPr/>
            </a:lvl7pPr>
            <a:lvl8pPr lvl="7" algn="l" rtl="0">
              <a:spcBef>
                <a:spcPts val="360"/>
              </a:spcBef>
              <a:spcAft>
                <a:spcPts val="0"/>
              </a:spcAft>
              <a:buSzPts val="1260"/>
              <a:buChar char="■"/>
              <a:defRPr/>
            </a:lvl8pPr>
            <a:lvl9pPr lvl="8" algn="l" rtl="0">
              <a:spcBef>
                <a:spcPts val="360"/>
              </a:spcBef>
              <a:spcAft>
                <a:spcPts val="0"/>
              </a:spcAft>
              <a:buSzPts val="1260"/>
              <a:buChar char="■"/>
              <a:defRPr/>
            </a:lvl9pPr>
          </a:lstStyle>
          <a:p>
            <a:endParaRPr/>
          </a:p>
        </p:txBody>
      </p:sp>
      <p:sp>
        <p:nvSpPr>
          <p:cNvPr id="32" name="Google Shape;32;p2"/>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2"/>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2"/>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12"/>
          <p:cNvSpPr txBox="1">
            <a:spLocks noGrp="1"/>
          </p:cNvSpPr>
          <p:nvPr>
            <p:ph type="title"/>
          </p:nvPr>
        </p:nvSpPr>
        <p:spPr>
          <a:xfrm>
            <a:off x="457201" y="273050"/>
            <a:ext cx="3008400" cy="1162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2"/>
          <p:cNvSpPr txBox="1">
            <a:spLocks noGrp="1"/>
          </p:cNvSpPr>
          <p:nvPr>
            <p:ph type="body" idx="1"/>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457200" lvl="0" indent="-370840" algn="l" rtl="0">
              <a:spcBef>
                <a:spcPts val="640"/>
              </a:spcBef>
              <a:spcAft>
                <a:spcPts val="0"/>
              </a:spcAft>
              <a:buSzPts val="2240"/>
              <a:buChar char="■"/>
              <a:defRPr sz="3200"/>
            </a:lvl1pPr>
            <a:lvl2pPr marL="914400" lvl="1" indent="-406400" algn="l" rtl="0">
              <a:spcBef>
                <a:spcPts val="560"/>
              </a:spcBef>
              <a:spcAft>
                <a:spcPts val="0"/>
              </a:spcAft>
              <a:buSzPts val="2800"/>
              <a:buFont typeface="Tahoma"/>
              <a:buChar char="–"/>
              <a:defRPr sz="2800"/>
            </a:lvl2pPr>
            <a:lvl3pPr marL="1371600" lvl="2" indent="-335280" algn="l" rtl="0">
              <a:spcBef>
                <a:spcPts val="480"/>
              </a:spcBef>
              <a:spcAft>
                <a:spcPts val="0"/>
              </a:spcAft>
              <a:buSzPts val="1680"/>
              <a:buChar char="■"/>
              <a:defRPr sz="2400"/>
            </a:lvl3pPr>
            <a:lvl4pPr marL="1828800" lvl="3" indent="-355600" algn="l" rtl="0">
              <a:spcBef>
                <a:spcPts val="400"/>
              </a:spcBef>
              <a:spcAft>
                <a:spcPts val="0"/>
              </a:spcAft>
              <a:buSzPts val="2000"/>
              <a:buFont typeface="Tahoma"/>
              <a:buChar char="–"/>
              <a:defRPr sz="2000"/>
            </a:lvl4pPr>
            <a:lvl5pPr marL="2286000" lvl="4" indent="-317500" algn="l" rtl="0">
              <a:spcBef>
                <a:spcPts val="400"/>
              </a:spcBef>
              <a:spcAft>
                <a:spcPts val="0"/>
              </a:spcAft>
              <a:buSzPts val="1400"/>
              <a:buChar char="■"/>
              <a:defRPr sz="2000"/>
            </a:lvl5pPr>
            <a:lvl6pPr marL="2743200" lvl="5" indent="-317500" algn="l" rtl="0">
              <a:spcBef>
                <a:spcPts val="400"/>
              </a:spcBef>
              <a:spcAft>
                <a:spcPts val="0"/>
              </a:spcAft>
              <a:buSzPts val="1400"/>
              <a:buChar char="■"/>
              <a:defRPr sz="2000"/>
            </a:lvl6pPr>
            <a:lvl7pPr marL="3200400" lvl="6" indent="-317500" algn="l" rtl="0">
              <a:spcBef>
                <a:spcPts val="400"/>
              </a:spcBef>
              <a:spcAft>
                <a:spcPts val="0"/>
              </a:spcAft>
              <a:buSzPts val="1400"/>
              <a:buChar char="■"/>
              <a:defRPr sz="2000"/>
            </a:lvl7pPr>
            <a:lvl8pPr marL="3657600" lvl="7" indent="-317500" algn="l" rtl="0">
              <a:spcBef>
                <a:spcPts val="400"/>
              </a:spcBef>
              <a:spcAft>
                <a:spcPts val="0"/>
              </a:spcAft>
              <a:buSzPts val="1400"/>
              <a:buChar char="■"/>
              <a:defRPr sz="2000"/>
            </a:lvl8pPr>
            <a:lvl9pPr marL="4114800" lvl="8" indent="-317500" algn="l" rtl="0">
              <a:spcBef>
                <a:spcPts val="400"/>
              </a:spcBef>
              <a:spcAft>
                <a:spcPts val="0"/>
              </a:spcAft>
              <a:buSzPts val="1400"/>
              <a:buChar char="■"/>
              <a:defRPr sz="2000"/>
            </a:lvl9pPr>
          </a:lstStyle>
          <a:p>
            <a:endParaRPr/>
          </a:p>
        </p:txBody>
      </p:sp>
      <p:sp>
        <p:nvSpPr>
          <p:cNvPr id="106" name="Google Shape;106;p12"/>
          <p:cNvSpPr txBox="1">
            <a:spLocks noGrp="1"/>
          </p:cNvSpPr>
          <p:nvPr>
            <p:ph type="body" idx="2"/>
          </p:nvPr>
        </p:nvSpPr>
        <p:spPr>
          <a:xfrm>
            <a:off x="457201" y="1435101"/>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1200"/>
              <a:buFont typeface="Tahoma"/>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900"/>
              <a:buFont typeface="Tahoma"/>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107" name="Google Shape;107;p12"/>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2"/>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2"/>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3"/>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5"/>
          <p:cNvSpPr txBox="1">
            <a:spLocks noGrp="1"/>
          </p:cNvSpPr>
          <p:nvPr>
            <p:ph type="body" idx="1"/>
          </p:nvPr>
        </p:nvSpPr>
        <p:spPr>
          <a:xfrm>
            <a:off x="457201"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2000"/>
              <a:buFont typeface="Tahoma"/>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600"/>
              <a:buFont typeface="Tahoma"/>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122" name="Google Shape;122;p15"/>
          <p:cNvSpPr txBox="1">
            <a:spLocks noGrp="1"/>
          </p:cNvSpPr>
          <p:nvPr>
            <p:ph type="body" idx="2"/>
          </p:nvPr>
        </p:nvSpPr>
        <p:spPr>
          <a:xfrm>
            <a:off x="457201" y="2174875"/>
            <a:ext cx="4040100" cy="3951300"/>
          </a:xfrm>
          <a:prstGeom prst="rect">
            <a:avLst/>
          </a:prstGeom>
          <a:noFill/>
          <a:ln>
            <a:noFill/>
          </a:ln>
        </p:spPr>
        <p:txBody>
          <a:bodyPr spcFirstLastPara="1" wrap="square" lIns="91425" tIns="45700" rIns="91425" bIns="45700" anchor="t" anchorCtr="0">
            <a:noAutofit/>
          </a:bodyPr>
          <a:lstStyle>
            <a:lvl1pPr marL="457200" lvl="0" indent="-335280" algn="l" rtl="0">
              <a:spcBef>
                <a:spcPts val="480"/>
              </a:spcBef>
              <a:spcAft>
                <a:spcPts val="0"/>
              </a:spcAft>
              <a:buSzPts val="1680"/>
              <a:buChar char="■"/>
              <a:defRPr sz="2400"/>
            </a:lvl1pPr>
            <a:lvl2pPr marL="914400" lvl="1" indent="-355600" algn="l" rtl="0">
              <a:spcBef>
                <a:spcPts val="400"/>
              </a:spcBef>
              <a:spcAft>
                <a:spcPts val="0"/>
              </a:spcAft>
              <a:buSzPts val="2000"/>
              <a:buFont typeface="Tahoma"/>
              <a:buChar char="–"/>
              <a:defRPr sz="2000"/>
            </a:lvl2pPr>
            <a:lvl3pPr marL="1371600" lvl="2" indent="-308610" algn="l" rtl="0">
              <a:spcBef>
                <a:spcPts val="360"/>
              </a:spcBef>
              <a:spcAft>
                <a:spcPts val="0"/>
              </a:spcAft>
              <a:buSzPts val="1260"/>
              <a:buChar char="■"/>
              <a:defRPr sz="1800"/>
            </a:lvl3pPr>
            <a:lvl4pPr marL="1828800" lvl="3" indent="-330200" algn="l" rtl="0">
              <a:spcBef>
                <a:spcPts val="320"/>
              </a:spcBef>
              <a:spcAft>
                <a:spcPts val="0"/>
              </a:spcAft>
              <a:buSzPts val="1600"/>
              <a:buFont typeface="Tahoma"/>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23" name="Google Shape;123;p15"/>
          <p:cNvSpPr txBox="1">
            <a:spLocks noGrp="1"/>
          </p:cNvSpPr>
          <p:nvPr>
            <p:ph type="body" idx="3"/>
          </p:nvPr>
        </p:nvSpPr>
        <p:spPr>
          <a:xfrm>
            <a:off x="4645026"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680"/>
              <a:buNone/>
              <a:defRPr sz="2400" b="1"/>
            </a:lvl1pPr>
            <a:lvl2pPr marL="914400" lvl="1" indent="-228600" algn="l" rtl="0">
              <a:spcBef>
                <a:spcPts val="400"/>
              </a:spcBef>
              <a:spcAft>
                <a:spcPts val="0"/>
              </a:spcAft>
              <a:buSzPts val="2000"/>
              <a:buFont typeface="Tahoma"/>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600"/>
              <a:buFont typeface="Tahoma"/>
              <a:buNone/>
              <a:defRPr sz="1600" b="1"/>
            </a:lvl4pPr>
            <a:lvl5pPr marL="2286000" lvl="4" indent="-228600" algn="l" rtl="0">
              <a:spcBef>
                <a:spcPts val="320"/>
              </a:spcBef>
              <a:spcAft>
                <a:spcPts val="0"/>
              </a:spcAft>
              <a:buSzPts val="1120"/>
              <a:buNone/>
              <a:defRPr sz="1600" b="1"/>
            </a:lvl5pPr>
            <a:lvl6pPr marL="2743200" lvl="5" indent="-228600" algn="l" rtl="0">
              <a:spcBef>
                <a:spcPts val="320"/>
              </a:spcBef>
              <a:spcAft>
                <a:spcPts val="0"/>
              </a:spcAft>
              <a:buSzPts val="1120"/>
              <a:buNone/>
              <a:defRPr sz="1600" b="1"/>
            </a:lvl6pPr>
            <a:lvl7pPr marL="3200400" lvl="6" indent="-228600" algn="l" rtl="0">
              <a:spcBef>
                <a:spcPts val="320"/>
              </a:spcBef>
              <a:spcAft>
                <a:spcPts val="0"/>
              </a:spcAft>
              <a:buSzPts val="1120"/>
              <a:buNone/>
              <a:defRPr sz="1600" b="1"/>
            </a:lvl7pPr>
            <a:lvl8pPr marL="3657600" lvl="7" indent="-228600" algn="l" rtl="0">
              <a:spcBef>
                <a:spcPts val="320"/>
              </a:spcBef>
              <a:spcAft>
                <a:spcPts val="0"/>
              </a:spcAft>
              <a:buSzPts val="1120"/>
              <a:buNone/>
              <a:defRPr sz="1600" b="1"/>
            </a:lvl8pPr>
            <a:lvl9pPr marL="4114800" lvl="8" indent="-228600" algn="l" rtl="0">
              <a:spcBef>
                <a:spcPts val="320"/>
              </a:spcBef>
              <a:spcAft>
                <a:spcPts val="0"/>
              </a:spcAft>
              <a:buSzPts val="1120"/>
              <a:buNone/>
              <a:defRPr sz="1600" b="1"/>
            </a:lvl9pPr>
          </a:lstStyle>
          <a:p>
            <a:endParaRPr/>
          </a:p>
        </p:txBody>
      </p:sp>
      <p:sp>
        <p:nvSpPr>
          <p:cNvPr id="124" name="Google Shape;124;p15"/>
          <p:cNvSpPr txBox="1">
            <a:spLocks noGrp="1"/>
          </p:cNvSpPr>
          <p:nvPr>
            <p:ph type="body" idx="4"/>
          </p:nvPr>
        </p:nvSpPr>
        <p:spPr>
          <a:xfrm>
            <a:off x="4645026" y="2174875"/>
            <a:ext cx="4041900" cy="3951300"/>
          </a:xfrm>
          <a:prstGeom prst="rect">
            <a:avLst/>
          </a:prstGeom>
          <a:noFill/>
          <a:ln>
            <a:noFill/>
          </a:ln>
        </p:spPr>
        <p:txBody>
          <a:bodyPr spcFirstLastPara="1" wrap="square" lIns="91425" tIns="45700" rIns="91425" bIns="45700" anchor="t" anchorCtr="0">
            <a:noAutofit/>
          </a:bodyPr>
          <a:lstStyle>
            <a:lvl1pPr marL="457200" lvl="0" indent="-335280" algn="l" rtl="0">
              <a:spcBef>
                <a:spcPts val="480"/>
              </a:spcBef>
              <a:spcAft>
                <a:spcPts val="0"/>
              </a:spcAft>
              <a:buSzPts val="1680"/>
              <a:buChar char="■"/>
              <a:defRPr sz="2400"/>
            </a:lvl1pPr>
            <a:lvl2pPr marL="914400" lvl="1" indent="-355600" algn="l" rtl="0">
              <a:spcBef>
                <a:spcPts val="400"/>
              </a:spcBef>
              <a:spcAft>
                <a:spcPts val="0"/>
              </a:spcAft>
              <a:buSzPts val="2000"/>
              <a:buFont typeface="Tahoma"/>
              <a:buChar char="–"/>
              <a:defRPr sz="2000"/>
            </a:lvl2pPr>
            <a:lvl3pPr marL="1371600" lvl="2" indent="-308610" algn="l" rtl="0">
              <a:spcBef>
                <a:spcPts val="360"/>
              </a:spcBef>
              <a:spcAft>
                <a:spcPts val="0"/>
              </a:spcAft>
              <a:buSzPts val="1260"/>
              <a:buChar char="■"/>
              <a:defRPr sz="1800"/>
            </a:lvl3pPr>
            <a:lvl4pPr marL="1828800" lvl="3" indent="-330200" algn="l" rtl="0">
              <a:spcBef>
                <a:spcPts val="320"/>
              </a:spcBef>
              <a:spcAft>
                <a:spcPts val="0"/>
              </a:spcAft>
              <a:buSzPts val="1600"/>
              <a:buFont typeface="Tahoma"/>
              <a:buChar char="–"/>
              <a:defRPr sz="1600"/>
            </a:lvl4pPr>
            <a:lvl5pPr marL="2286000" lvl="4" indent="-299720" algn="l" rtl="0">
              <a:spcBef>
                <a:spcPts val="320"/>
              </a:spcBef>
              <a:spcAft>
                <a:spcPts val="0"/>
              </a:spcAft>
              <a:buSzPts val="1120"/>
              <a:buChar char="■"/>
              <a:defRPr sz="1600"/>
            </a:lvl5pPr>
            <a:lvl6pPr marL="2743200" lvl="5" indent="-299720" algn="l" rtl="0">
              <a:spcBef>
                <a:spcPts val="320"/>
              </a:spcBef>
              <a:spcAft>
                <a:spcPts val="0"/>
              </a:spcAft>
              <a:buSzPts val="1120"/>
              <a:buChar char="■"/>
              <a:defRPr sz="1600"/>
            </a:lvl6pPr>
            <a:lvl7pPr marL="3200400" lvl="6" indent="-299720" algn="l" rtl="0">
              <a:spcBef>
                <a:spcPts val="320"/>
              </a:spcBef>
              <a:spcAft>
                <a:spcPts val="0"/>
              </a:spcAft>
              <a:buSzPts val="1120"/>
              <a:buChar char="■"/>
              <a:defRPr sz="1600"/>
            </a:lvl7pPr>
            <a:lvl8pPr marL="3657600" lvl="7" indent="-299720" algn="l" rtl="0">
              <a:spcBef>
                <a:spcPts val="320"/>
              </a:spcBef>
              <a:spcAft>
                <a:spcPts val="0"/>
              </a:spcAft>
              <a:buSzPts val="1120"/>
              <a:buChar char="■"/>
              <a:defRPr sz="1600"/>
            </a:lvl8pPr>
            <a:lvl9pPr marL="4114800" lvl="8" indent="-299720" algn="l" rtl="0">
              <a:spcBef>
                <a:spcPts val="320"/>
              </a:spcBef>
              <a:spcAft>
                <a:spcPts val="0"/>
              </a:spcAft>
              <a:buSzPts val="1120"/>
              <a:buChar char="■"/>
              <a:defRPr sz="1600"/>
            </a:lvl9pPr>
          </a:lstStyle>
          <a:p>
            <a:endParaRPr/>
          </a:p>
        </p:txBody>
      </p:sp>
      <p:sp>
        <p:nvSpPr>
          <p:cNvPr id="125" name="Google Shape;125;p15"/>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5"/>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6"/>
          <p:cNvSpPr txBox="1">
            <a:spLocks noGrp="1"/>
          </p:cNvSpPr>
          <p:nvPr>
            <p:ph type="body" idx="1"/>
          </p:nvPr>
        </p:nvSpPr>
        <p:spPr>
          <a:xfrm>
            <a:off x="1066801" y="1981200"/>
            <a:ext cx="3695700" cy="4114800"/>
          </a:xfrm>
          <a:prstGeom prst="rect">
            <a:avLst/>
          </a:prstGeom>
          <a:noFill/>
          <a:ln>
            <a:noFill/>
          </a:ln>
        </p:spPr>
        <p:txBody>
          <a:bodyPr spcFirstLastPara="1" wrap="square" lIns="91425" tIns="45700" rIns="91425" bIns="45700" anchor="t" anchorCtr="0">
            <a:noAutofit/>
          </a:bodyPr>
          <a:lstStyle>
            <a:lvl1pPr marL="457200" lvl="0" indent="-353060" algn="l" rtl="0">
              <a:spcBef>
                <a:spcPts val="560"/>
              </a:spcBef>
              <a:spcAft>
                <a:spcPts val="0"/>
              </a:spcAft>
              <a:buSzPts val="1960"/>
              <a:buChar char="■"/>
              <a:defRPr sz="2800"/>
            </a:lvl1pPr>
            <a:lvl2pPr marL="914400" lvl="1" indent="-381000" algn="l" rtl="0">
              <a:spcBef>
                <a:spcPts val="480"/>
              </a:spcBef>
              <a:spcAft>
                <a:spcPts val="0"/>
              </a:spcAft>
              <a:buSzPts val="2400"/>
              <a:buFont typeface="Tahoma"/>
              <a:buChar char="–"/>
              <a:defRPr sz="2400"/>
            </a:lvl2pPr>
            <a:lvl3pPr marL="1371600" lvl="2" indent="-317500" algn="l" rtl="0">
              <a:spcBef>
                <a:spcPts val="400"/>
              </a:spcBef>
              <a:spcAft>
                <a:spcPts val="0"/>
              </a:spcAft>
              <a:buSzPts val="1400"/>
              <a:buChar char="■"/>
              <a:defRPr sz="2000"/>
            </a:lvl3pPr>
            <a:lvl4pPr marL="1828800" lvl="3" indent="-342900" algn="l" rtl="0">
              <a:spcBef>
                <a:spcPts val="360"/>
              </a:spcBef>
              <a:spcAft>
                <a:spcPts val="0"/>
              </a:spcAft>
              <a:buSzPts val="1800"/>
              <a:buFont typeface="Tahoma"/>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31" name="Google Shape;131;p16"/>
          <p:cNvSpPr txBox="1">
            <a:spLocks noGrp="1"/>
          </p:cNvSpPr>
          <p:nvPr>
            <p:ph type="body" idx="2"/>
          </p:nvPr>
        </p:nvSpPr>
        <p:spPr>
          <a:xfrm>
            <a:off x="4914901" y="1981200"/>
            <a:ext cx="3695700" cy="4114800"/>
          </a:xfrm>
          <a:prstGeom prst="rect">
            <a:avLst/>
          </a:prstGeom>
          <a:noFill/>
          <a:ln>
            <a:noFill/>
          </a:ln>
        </p:spPr>
        <p:txBody>
          <a:bodyPr spcFirstLastPara="1" wrap="square" lIns="91425" tIns="45700" rIns="91425" bIns="45700" anchor="t" anchorCtr="0">
            <a:noAutofit/>
          </a:bodyPr>
          <a:lstStyle>
            <a:lvl1pPr marL="457200" lvl="0" indent="-353060" algn="l" rtl="0">
              <a:spcBef>
                <a:spcPts val="560"/>
              </a:spcBef>
              <a:spcAft>
                <a:spcPts val="0"/>
              </a:spcAft>
              <a:buSzPts val="1960"/>
              <a:buChar char="■"/>
              <a:defRPr sz="2800"/>
            </a:lvl1pPr>
            <a:lvl2pPr marL="914400" lvl="1" indent="-381000" algn="l" rtl="0">
              <a:spcBef>
                <a:spcPts val="480"/>
              </a:spcBef>
              <a:spcAft>
                <a:spcPts val="0"/>
              </a:spcAft>
              <a:buSzPts val="2400"/>
              <a:buFont typeface="Tahoma"/>
              <a:buChar char="–"/>
              <a:defRPr sz="2400"/>
            </a:lvl2pPr>
            <a:lvl3pPr marL="1371600" lvl="2" indent="-317500" algn="l" rtl="0">
              <a:spcBef>
                <a:spcPts val="400"/>
              </a:spcBef>
              <a:spcAft>
                <a:spcPts val="0"/>
              </a:spcAft>
              <a:buSzPts val="1400"/>
              <a:buChar char="■"/>
              <a:defRPr sz="2000"/>
            </a:lvl3pPr>
            <a:lvl4pPr marL="1828800" lvl="3" indent="-342900" algn="l" rtl="0">
              <a:spcBef>
                <a:spcPts val="360"/>
              </a:spcBef>
              <a:spcAft>
                <a:spcPts val="0"/>
              </a:spcAft>
              <a:buSzPts val="1800"/>
              <a:buFont typeface="Tahoma"/>
              <a:buChar char="–"/>
              <a:defRPr sz="1800"/>
            </a:lvl4pPr>
            <a:lvl5pPr marL="2286000" lvl="4" indent="-308610" algn="l" rtl="0">
              <a:spcBef>
                <a:spcPts val="360"/>
              </a:spcBef>
              <a:spcAft>
                <a:spcPts val="0"/>
              </a:spcAft>
              <a:buSzPts val="1260"/>
              <a:buChar char="■"/>
              <a:defRPr sz="1800"/>
            </a:lvl5pPr>
            <a:lvl6pPr marL="2743200" lvl="5" indent="-308610" algn="l" rtl="0">
              <a:spcBef>
                <a:spcPts val="360"/>
              </a:spcBef>
              <a:spcAft>
                <a:spcPts val="0"/>
              </a:spcAft>
              <a:buSzPts val="1260"/>
              <a:buChar char="■"/>
              <a:defRPr sz="1800"/>
            </a:lvl6pPr>
            <a:lvl7pPr marL="3200400" lvl="6" indent="-308610" algn="l" rtl="0">
              <a:spcBef>
                <a:spcPts val="360"/>
              </a:spcBef>
              <a:spcAft>
                <a:spcPts val="0"/>
              </a:spcAft>
              <a:buSzPts val="1260"/>
              <a:buChar char="■"/>
              <a:defRPr sz="1800"/>
            </a:lvl7pPr>
            <a:lvl8pPr marL="3657600" lvl="7" indent="-308609" algn="l" rtl="0">
              <a:spcBef>
                <a:spcPts val="360"/>
              </a:spcBef>
              <a:spcAft>
                <a:spcPts val="0"/>
              </a:spcAft>
              <a:buSzPts val="1260"/>
              <a:buChar char="■"/>
              <a:defRPr sz="1800"/>
            </a:lvl8pPr>
            <a:lvl9pPr marL="4114800" lvl="8" indent="-308609" algn="l" rtl="0">
              <a:spcBef>
                <a:spcPts val="360"/>
              </a:spcBef>
              <a:spcAft>
                <a:spcPts val="0"/>
              </a:spcAft>
              <a:buSzPts val="1260"/>
              <a:buChar char="■"/>
              <a:defRPr sz="1800"/>
            </a:lvl9pPr>
          </a:lstStyle>
          <a:p>
            <a:endParaRPr/>
          </a:p>
        </p:txBody>
      </p:sp>
      <p:sp>
        <p:nvSpPr>
          <p:cNvPr id="132" name="Google Shape;132;p16"/>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a:off x="722313" y="2906714"/>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1400"/>
              <a:buNone/>
              <a:defRPr sz="2000"/>
            </a:lvl1pPr>
            <a:lvl2pPr marL="914400" lvl="1" indent="-228600" algn="l" rtl="0">
              <a:spcBef>
                <a:spcPts val="360"/>
              </a:spcBef>
              <a:spcAft>
                <a:spcPts val="0"/>
              </a:spcAft>
              <a:buSzPts val="1800"/>
              <a:buFont typeface="Tahoma"/>
              <a:buNone/>
              <a:defRPr sz="1800"/>
            </a:lvl2pPr>
            <a:lvl3pPr marL="1371600" lvl="2" indent="-228600" algn="l" rtl="0">
              <a:spcBef>
                <a:spcPts val="320"/>
              </a:spcBef>
              <a:spcAft>
                <a:spcPts val="0"/>
              </a:spcAft>
              <a:buSzPts val="1120"/>
              <a:buNone/>
              <a:defRPr sz="1600"/>
            </a:lvl3pPr>
            <a:lvl4pPr marL="1828800" lvl="3" indent="-228600" algn="l" rtl="0">
              <a:spcBef>
                <a:spcPts val="280"/>
              </a:spcBef>
              <a:spcAft>
                <a:spcPts val="0"/>
              </a:spcAft>
              <a:buSzPts val="1400"/>
              <a:buFont typeface="Tahoma"/>
              <a:buNone/>
              <a:defRPr sz="1400"/>
            </a:lvl4pPr>
            <a:lvl5pPr marL="2286000" lvl="4" indent="-228600" algn="l" rtl="0">
              <a:spcBef>
                <a:spcPts val="280"/>
              </a:spcBef>
              <a:spcAft>
                <a:spcPts val="0"/>
              </a:spcAft>
              <a:buSzPts val="980"/>
              <a:buNone/>
              <a:defRPr sz="1400"/>
            </a:lvl5pPr>
            <a:lvl6pPr marL="2743200" lvl="5" indent="-228600" algn="l" rtl="0">
              <a:spcBef>
                <a:spcPts val="280"/>
              </a:spcBef>
              <a:spcAft>
                <a:spcPts val="0"/>
              </a:spcAft>
              <a:buSzPts val="980"/>
              <a:buNone/>
              <a:defRPr sz="1400"/>
            </a:lvl6pPr>
            <a:lvl7pPr marL="3200400" lvl="6" indent="-228600" algn="l" rtl="0">
              <a:spcBef>
                <a:spcPts val="280"/>
              </a:spcBef>
              <a:spcAft>
                <a:spcPts val="0"/>
              </a:spcAft>
              <a:buSzPts val="980"/>
              <a:buNone/>
              <a:defRPr sz="1400"/>
            </a:lvl7pPr>
            <a:lvl8pPr marL="3657600" lvl="7" indent="-228600" algn="l" rtl="0">
              <a:spcBef>
                <a:spcPts val="280"/>
              </a:spcBef>
              <a:spcAft>
                <a:spcPts val="0"/>
              </a:spcAft>
              <a:buSzPts val="980"/>
              <a:buNone/>
              <a:defRPr sz="1400"/>
            </a:lvl8pPr>
            <a:lvl9pPr marL="4114800" lvl="8" indent="-228600" algn="l" rtl="0">
              <a:spcBef>
                <a:spcPts val="280"/>
              </a:spcBef>
              <a:spcAft>
                <a:spcPts val="0"/>
              </a:spcAft>
              <a:buSzPts val="980"/>
              <a:buNone/>
              <a:defRPr sz="1400"/>
            </a:lvl9pPr>
          </a:lstStyle>
          <a:p>
            <a:endParaRPr/>
          </a:p>
        </p:txBody>
      </p:sp>
      <p:sp>
        <p:nvSpPr>
          <p:cNvPr id="138" name="Google Shape;138;p17"/>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066800" y="1981200"/>
            <a:ext cx="7543800" cy="4114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57" name="Google Shape;57;p4"/>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066800" y="304801"/>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5"/>
          <p:cNvSpPr txBox="1">
            <a:spLocks noGrp="1"/>
          </p:cNvSpPr>
          <p:nvPr>
            <p:ph type="body" idx="1"/>
          </p:nvPr>
        </p:nvSpPr>
        <p:spPr>
          <a:xfrm>
            <a:off x="1066801" y="1981200"/>
            <a:ext cx="3695700" cy="4114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63" name="Google Shape;63;p5"/>
          <p:cNvSpPr>
            <a:spLocks noGrp="1"/>
          </p:cNvSpPr>
          <p:nvPr>
            <p:ph type="chart" idx="2"/>
          </p:nvPr>
        </p:nvSpPr>
        <p:spPr>
          <a:xfrm>
            <a:off x="4914901" y="1981200"/>
            <a:ext cx="36957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2240"/>
              <a:buFont typeface="Noto Sans Symbols"/>
              <a:buChar char="■"/>
              <a:defRPr sz="3200" b="0" i="0" u="none" strike="noStrike" cap="none">
                <a:solidFill>
                  <a:schemeClr val="lt1"/>
                </a:solidFill>
                <a:effectLst>
                  <a:outerShdw blurRad="38100" dist="38100" dir="2700000" algn="tl">
                    <a:srgbClr val="000000"/>
                  </a:outerShdw>
                </a:effectLst>
                <a:latin typeface="Tahoma"/>
                <a:ea typeface="Tahoma"/>
                <a:cs typeface="Tahoma"/>
                <a:sym typeface="Tahoma"/>
              </a:defRPr>
            </a:lvl1pPr>
            <a:lvl2pPr marR="0" lvl="1" algn="l" rtl="0">
              <a:spcBef>
                <a:spcPts val="560"/>
              </a:spcBef>
              <a:spcAft>
                <a:spcPts val="0"/>
              </a:spcAft>
              <a:buClr>
                <a:schemeClr val="lt1"/>
              </a:buClr>
              <a:buSzPts val="2800"/>
              <a:buFont typeface="Tahoma"/>
              <a:buChar char="–"/>
              <a:defRPr sz="2800" b="0" i="0" u="none" strike="noStrike" cap="none">
                <a:solidFill>
                  <a:schemeClr val="lt1"/>
                </a:solidFill>
                <a:effectLst>
                  <a:outerShdw blurRad="38100" dist="38100" dir="2700000" algn="tl">
                    <a:srgbClr val="000000"/>
                  </a:outerShdw>
                </a:effectLst>
                <a:latin typeface="Tahoma"/>
                <a:ea typeface="Tahoma"/>
                <a:cs typeface="Tahoma"/>
                <a:sym typeface="Tahoma"/>
              </a:defRPr>
            </a:lvl2pPr>
            <a:lvl3pPr marR="0" lvl="2" algn="l" rtl="0">
              <a:spcBef>
                <a:spcPts val="480"/>
              </a:spcBef>
              <a:spcAft>
                <a:spcPts val="0"/>
              </a:spcAft>
              <a:buClr>
                <a:schemeClr val="hlink"/>
              </a:buClr>
              <a:buSzPts val="1680"/>
              <a:buFont typeface="Noto Sans Symbols"/>
              <a:buChar char="■"/>
              <a:defRPr sz="2400" b="0" i="0" u="none" strike="noStrike" cap="none">
                <a:solidFill>
                  <a:schemeClr val="lt1"/>
                </a:solidFill>
                <a:effectLst>
                  <a:outerShdw blurRad="38100" dist="38100" dir="2700000" algn="tl">
                    <a:srgbClr val="000000"/>
                  </a:outerShdw>
                </a:effectLst>
                <a:latin typeface="Tahoma"/>
                <a:ea typeface="Tahoma"/>
                <a:cs typeface="Tahoma"/>
                <a:sym typeface="Tahoma"/>
              </a:defRPr>
            </a:lvl3pPr>
            <a:lvl4pPr marR="0" lvl="3" algn="l" rtl="0">
              <a:spcBef>
                <a:spcPts val="400"/>
              </a:spcBef>
              <a:spcAft>
                <a:spcPts val="0"/>
              </a:spcAft>
              <a:buClr>
                <a:schemeClr val="lt1"/>
              </a:buClr>
              <a:buSzPts val="2000"/>
              <a:buFont typeface="Tahoma"/>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4pPr>
            <a:lvl5pPr marR="0" lvl="4"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5pPr>
            <a:lvl6pPr marR="0" lvl="5"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6pPr>
            <a:lvl7pPr marR="0" lvl="6"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7pPr>
            <a:lvl8pPr marR="0" lvl="7"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8pPr>
            <a:lvl9pPr marR="0" lvl="8"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9pPr>
          </a:lstStyle>
          <a:p>
            <a:endParaRPr/>
          </a:p>
        </p:txBody>
      </p:sp>
      <p:sp>
        <p:nvSpPr>
          <p:cNvPr id="64" name="Google Shape;64;p5"/>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67"/>
        <p:cNvGrpSpPr/>
        <p:nvPr/>
      </p:nvGrpSpPr>
      <p:grpSpPr>
        <a:xfrm>
          <a:off x="0" y="0"/>
          <a:ext cx="0" cy="0"/>
          <a:chOff x="0" y="0"/>
          <a:chExt cx="0" cy="0"/>
        </a:xfrm>
      </p:grpSpPr>
      <p:sp>
        <p:nvSpPr>
          <p:cNvPr id="68" name="Google Shape;68;p6"/>
          <p:cNvSpPr txBox="1">
            <a:spLocks noGrp="1"/>
          </p:cNvSpPr>
          <p:nvPr>
            <p:ph type="body" idx="1"/>
          </p:nvPr>
        </p:nvSpPr>
        <p:spPr>
          <a:xfrm>
            <a:off x="1066800" y="304800"/>
            <a:ext cx="7543800" cy="57912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69" name="Google Shape;69;p6"/>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1066800" y="304801"/>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7"/>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7"/>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7"/>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1066800" y="304801"/>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8"/>
          <p:cNvSpPr txBox="1">
            <a:spLocks noGrp="1"/>
          </p:cNvSpPr>
          <p:nvPr>
            <p:ph type="body" idx="1"/>
          </p:nvPr>
        </p:nvSpPr>
        <p:spPr>
          <a:xfrm>
            <a:off x="1066801" y="1981200"/>
            <a:ext cx="3695700" cy="4114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80" name="Google Shape;80;p8"/>
          <p:cNvSpPr txBox="1">
            <a:spLocks noGrp="1"/>
          </p:cNvSpPr>
          <p:nvPr>
            <p:ph type="body" idx="2"/>
          </p:nvPr>
        </p:nvSpPr>
        <p:spPr>
          <a:xfrm>
            <a:off x="4914901" y="1981200"/>
            <a:ext cx="3695700" cy="4114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81" name="Google Shape;81;p8"/>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8"/>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8"/>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9"/>
          <p:cNvSpPr txBox="1">
            <a:spLocks noGrp="1"/>
          </p:cNvSpPr>
          <p:nvPr>
            <p:ph type="title"/>
          </p:nvPr>
        </p:nvSpPr>
        <p:spPr>
          <a:xfrm rot="5400000">
            <a:off x="4771951" y="2257350"/>
            <a:ext cx="5791200" cy="1886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9"/>
          <p:cNvSpPr txBox="1">
            <a:spLocks noGrp="1"/>
          </p:cNvSpPr>
          <p:nvPr>
            <p:ph type="body" idx="1"/>
          </p:nvPr>
        </p:nvSpPr>
        <p:spPr>
          <a:xfrm rot="5400000">
            <a:off x="923851" y="447600"/>
            <a:ext cx="5791200" cy="55056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87" name="Google Shape;87;p9"/>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9"/>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9"/>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0"/>
          <p:cNvSpPr txBox="1">
            <a:spLocks noGrp="1"/>
          </p:cNvSpPr>
          <p:nvPr>
            <p:ph type="body" idx="1"/>
          </p:nvPr>
        </p:nvSpPr>
        <p:spPr>
          <a:xfrm rot="5400000">
            <a:off x="2781300" y="266700"/>
            <a:ext cx="4114800" cy="75438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42900" algn="l" rtl="0">
              <a:spcBef>
                <a:spcPts val="360"/>
              </a:spcBef>
              <a:spcAft>
                <a:spcPts val="0"/>
              </a:spcAft>
              <a:buSzPts val="1800"/>
              <a:buChar char="–"/>
              <a:defRPr/>
            </a:lvl2pPr>
            <a:lvl3pPr marL="1371600" lvl="2" indent="-308610" algn="l" rtl="0">
              <a:spcBef>
                <a:spcPts val="360"/>
              </a:spcBef>
              <a:spcAft>
                <a:spcPts val="0"/>
              </a:spcAft>
              <a:buSzPts val="1260"/>
              <a:buChar char="■"/>
              <a:defRPr/>
            </a:lvl3pPr>
            <a:lvl4pPr marL="1828800" lvl="3" indent="-342900" algn="l" rtl="0">
              <a:spcBef>
                <a:spcPts val="360"/>
              </a:spcBef>
              <a:spcAft>
                <a:spcPts val="0"/>
              </a:spcAft>
              <a:buSzPts val="180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93" name="Google Shape;93;p10"/>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0"/>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0"/>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1792288" y="4800601"/>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2240"/>
              <a:buFont typeface="Noto Sans Symbols"/>
              <a:buNone/>
              <a:defRPr sz="3200" b="0" i="0" u="none" strike="noStrike" cap="none">
                <a:solidFill>
                  <a:schemeClr val="lt1"/>
                </a:solidFill>
                <a:effectLst>
                  <a:outerShdw blurRad="38100" dist="38100" dir="2700000" algn="tl">
                    <a:srgbClr val="000000"/>
                  </a:outerShdw>
                </a:effectLst>
                <a:latin typeface="Tahoma"/>
                <a:ea typeface="Tahoma"/>
                <a:cs typeface="Tahoma"/>
                <a:sym typeface="Tahoma"/>
              </a:defRPr>
            </a:lvl1pPr>
            <a:lvl2pPr marR="0" lvl="1" algn="l" rtl="0">
              <a:spcBef>
                <a:spcPts val="560"/>
              </a:spcBef>
              <a:spcAft>
                <a:spcPts val="0"/>
              </a:spcAft>
              <a:buClr>
                <a:schemeClr val="lt1"/>
              </a:buClr>
              <a:buSzPts val="2800"/>
              <a:buFont typeface="Tahoma"/>
              <a:buNone/>
              <a:defRPr sz="2800" b="0" i="0" u="none" strike="noStrike" cap="none">
                <a:solidFill>
                  <a:schemeClr val="lt1"/>
                </a:solidFill>
                <a:effectLst>
                  <a:outerShdw blurRad="38100" dist="38100" dir="2700000" algn="tl">
                    <a:srgbClr val="000000"/>
                  </a:outerShdw>
                </a:effectLst>
                <a:latin typeface="Tahoma"/>
                <a:ea typeface="Tahoma"/>
                <a:cs typeface="Tahoma"/>
                <a:sym typeface="Tahoma"/>
              </a:defRPr>
            </a:lvl2pPr>
            <a:lvl3pPr marR="0" lvl="2" algn="l" rtl="0">
              <a:spcBef>
                <a:spcPts val="480"/>
              </a:spcBef>
              <a:spcAft>
                <a:spcPts val="0"/>
              </a:spcAft>
              <a:buClr>
                <a:schemeClr val="hlink"/>
              </a:buClr>
              <a:buSzPts val="1680"/>
              <a:buFont typeface="Noto Sans Symbols"/>
              <a:buNone/>
              <a:defRPr sz="2400" b="0" i="0" u="none" strike="noStrike" cap="none">
                <a:solidFill>
                  <a:schemeClr val="lt1"/>
                </a:solidFill>
                <a:effectLst>
                  <a:outerShdw blurRad="38100" dist="38100" dir="2700000" algn="tl">
                    <a:srgbClr val="000000"/>
                  </a:outerShdw>
                </a:effectLst>
                <a:latin typeface="Tahoma"/>
                <a:ea typeface="Tahoma"/>
                <a:cs typeface="Tahoma"/>
                <a:sym typeface="Tahoma"/>
              </a:defRPr>
            </a:lvl3pPr>
            <a:lvl4pPr marR="0" lvl="3" algn="l" rtl="0">
              <a:spcBef>
                <a:spcPts val="400"/>
              </a:spcBef>
              <a:spcAft>
                <a:spcPts val="0"/>
              </a:spcAft>
              <a:buClr>
                <a:schemeClr val="lt1"/>
              </a:buClr>
              <a:buSzPts val="2000"/>
              <a:buFont typeface="Tahoma"/>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4pPr>
            <a:lvl5pPr marR="0" lvl="4"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5pPr>
            <a:lvl6pPr marR="0" lvl="5"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6pPr>
            <a:lvl7pPr marR="0" lvl="6"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7pPr>
            <a:lvl8pPr marR="0" lvl="7"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8pPr>
            <a:lvl9pPr marR="0" lvl="8" algn="l" rtl="0">
              <a:spcBef>
                <a:spcPts val="400"/>
              </a:spcBef>
              <a:spcAft>
                <a:spcPts val="0"/>
              </a:spcAft>
              <a:buClr>
                <a:schemeClr val="hlink"/>
              </a:buClr>
              <a:buSzPts val="1400"/>
              <a:buFont typeface="Noto Sans Symbols"/>
              <a:buNone/>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9pPr>
          </a:lstStyle>
          <a:p>
            <a:endParaRPr/>
          </a:p>
        </p:txBody>
      </p:sp>
      <p:sp>
        <p:nvSpPr>
          <p:cNvPr id="99" name="Google Shape;99;p11"/>
          <p:cNvSpPr txBox="1">
            <a:spLocks noGrp="1"/>
          </p:cNvSpPr>
          <p:nvPr>
            <p:ph type="body" idx="1"/>
          </p:nvPr>
        </p:nvSpPr>
        <p:spPr>
          <a:xfrm>
            <a:off x="1792288" y="5367339"/>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80"/>
              <a:buNone/>
              <a:defRPr sz="1400"/>
            </a:lvl1pPr>
            <a:lvl2pPr marL="914400" lvl="1" indent="-228600" algn="l" rtl="0">
              <a:spcBef>
                <a:spcPts val="240"/>
              </a:spcBef>
              <a:spcAft>
                <a:spcPts val="0"/>
              </a:spcAft>
              <a:buSzPts val="1200"/>
              <a:buFont typeface="Tahoma"/>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900"/>
              <a:buFont typeface="Tahoma"/>
              <a:buNone/>
              <a:defRPr sz="900"/>
            </a:lvl4pPr>
            <a:lvl5pPr marL="2286000" lvl="4" indent="-228600" algn="l" rtl="0">
              <a:spcBef>
                <a:spcPts val="180"/>
              </a:spcBef>
              <a:spcAft>
                <a:spcPts val="0"/>
              </a:spcAft>
              <a:buSzPts val="630"/>
              <a:buNone/>
              <a:defRPr sz="900"/>
            </a:lvl5pPr>
            <a:lvl6pPr marL="2743200" lvl="5" indent="-228600" algn="l" rtl="0">
              <a:spcBef>
                <a:spcPts val="180"/>
              </a:spcBef>
              <a:spcAft>
                <a:spcPts val="0"/>
              </a:spcAft>
              <a:buSzPts val="630"/>
              <a:buNone/>
              <a:defRPr sz="900"/>
            </a:lvl6pPr>
            <a:lvl7pPr marL="3200400" lvl="6" indent="-228600" algn="l" rtl="0">
              <a:spcBef>
                <a:spcPts val="180"/>
              </a:spcBef>
              <a:spcAft>
                <a:spcPts val="0"/>
              </a:spcAft>
              <a:buSzPts val="630"/>
              <a:buNone/>
              <a:defRPr sz="900"/>
            </a:lvl7pPr>
            <a:lvl8pPr marL="3657600" lvl="7" indent="-228600" algn="l" rtl="0">
              <a:spcBef>
                <a:spcPts val="180"/>
              </a:spcBef>
              <a:spcAft>
                <a:spcPts val="0"/>
              </a:spcAft>
              <a:buSzPts val="630"/>
              <a:buNone/>
              <a:defRPr sz="900"/>
            </a:lvl8pPr>
            <a:lvl9pPr marL="4114800" lvl="8" indent="-228600" algn="l" rtl="0">
              <a:spcBef>
                <a:spcPts val="180"/>
              </a:spcBef>
              <a:spcAft>
                <a:spcPts val="0"/>
              </a:spcAft>
              <a:buSzPts val="630"/>
              <a:buNone/>
              <a:defRPr sz="900"/>
            </a:lvl9pPr>
          </a:lstStyle>
          <a:p>
            <a:endParaRPr/>
          </a:p>
        </p:txBody>
      </p:sp>
      <p:sp>
        <p:nvSpPr>
          <p:cNvPr id="100" name="Google Shape;100;p11"/>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1"/>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11"/>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0"/>
            <a:ext cx="9135999" cy="6851650"/>
            <a:chOff x="0" y="4"/>
            <a:chExt cx="5755" cy="4316"/>
          </a:xfrm>
        </p:grpSpPr>
        <p:grpSp>
          <p:nvGrpSpPr>
            <p:cNvPr id="11" name="Google Shape;11;p1"/>
            <p:cNvGrpSpPr/>
            <p:nvPr/>
          </p:nvGrpSpPr>
          <p:grpSpPr>
            <a:xfrm>
              <a:off x="0" y="1161"/>
              <a:ext cx="5755" cy="3159"/>
              <a:chOff x="0" y="1161"/>
              <a:chExt cx="5755" cy="3159"/>
            </a:xfrm>
          </p:grpSpPr>
          <p:sp>
            <p:nvSpPr>
              <p:cNvPr id="12" name="Google Shape;12;p1"/>
              <p:cNvSpPr/>
              <p:nvPr/>
            </p:nvSpPr>
            <p:spPr>
              <a:xfrm>
                <a:off x="558" y="1161"/>
                <a:ext cx="5197" cy="3159"/>
              </a:xfrm>
              <a:custGeom>
                <a:avLst/>
                <a:gdLst/>
                <a:ahLst/>
                <a:cxnLst/>
                <a:rect l="l" t="t" r="r" b="b"/>
                <a:pathLst>
                  <a:path w="5184" h="3159" extrusionOk="0">
                    <a:moveTo>
                      <a:pt x="0" y="3159"/>
                    </a:moveTo>
                    <a:lnTo>
                      <a:pt x="5184" y="3159"/>
                    </a:lnTo>
                    <a:lnTo>
                      <a:pt x="5184" y="0"/>
                    </a:lnTo>
                    <a:lnTo>
                      <a:pt x="0" y="0"/>
                    </a:lnTo>
                    <a:lnTo>
                      <a:pt x="0" y="3159"/>
                    </a:lnTo>
                    <a:lnTo>
                      <a:pt x="0" y="3159"/>
                    </a:lnTo>
                    <a:close/>
                  </a:path>
                </a:pathLst>
              </a:custGeom>
              <a:gradFill>
                <a:gsLst>
                  <a:gs pos="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3" name="Google Shape;13;p1"/>
              <p:cNvSpPr/>
              <p:nvPr/>
            </p:nvSpPr>
            <p:spPr>
              <a:xfrm>
                <a:off x="0" y="1161"/>
                <a:ext cx="557" cy="3159"/>
              </a:xfrm>
              <a:custGeom>
                <a:avLst/>
                <a:gdLst/>
                <a:ahLst/>
                <a:cxnLst/>
                <a:rect l="l" t="t" r="r" b="b"/>
                <a:pathLst>
                  <a:path w="556" h="3159" extrusionOk="0">
                    <a:moveTo>
                      <a:pt x="0" y="0"/>
                    </a:moveTo>
                    <a:lnTo>
                      <a:pt x="0" y="3159"/>
                    </a:lnTo>
                    <a:lnTo>
                      <a:pt x="556" y="3159"/>
                    </a:lnTo>
                    <a:lnTo>
                      <a:pt x="556" y="0"/>
                    </a:lnTo>
                    <a:lnTo>
                      <a:pt x="0" y="0"/>
                    </a:lnTo>
                    <a:lnTo>
                      <a:pt x="0" y="0"/>
                    </a:lnTo>
                    <a:close/>
                  </a:path>
                </a:pathLst>
              </a:custGeom>
              <a:gradFill>
                <a:gsLst>
                  <a:gs pos="0">
                    <a:schemeClr val="dk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14" name="Google Shape;14;p1"/>
            <p:cNvSpPr/>
            <p:nvPr/>
          </p:nvSpPr>
          <p:spPr>
            <a:xfrm>
              <a:off x="552" y="951"/>
              <a:ext cx="12" cy="420"/>
            </a:xfrm>
            <a:custGeom>
              <a:avLst/>
              <a:gdLst/>
              <a:ahLst/>
              <a:cxnLst/>
              <a:rect l="l" t="t" r="r" b="b"/>
              <a:pathLst>
                <a:path w="12" h="420" extrusionOk="0">
                  <a:moveTo>
                    <a:pt x="0" y="0"/>
                  </a:moveTo>
                  <a:lnTo>
                    <a:pt x="0" y="420"/>
                  </a:lnTo>
                  <a:lnTo>
                    <a:pt x="12" y="420"/>
                  </a:lnTo>
                  <a:lnTo>
                    <a:pt x="12" y="0"/>
                  </a:lnTo>
                  <a:lnTo>
                    <a:pt x="0" y="0"/>
                  </a:lnTo>
                  <a:lnTo>
                    <a:pt x="0" y="0"/>
                  </a:lnTo>
                  <a:close/>
                </a:path>
              </a:pathLst>
            </a:custGeom>
            <a:gradFill>
              <a:gsLst>
                <a:gs pos="0">
                  <a:schemeClr val="accent2"/>
                </a:gs>
                <a:gs pos="50000">
                  <a:schemeClr val="hlink"/>
                </a:gs>
                <a:gs pos="100000">
                  <a:schemeClr val="accent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5" name="Google Shape;15;p1"/>
            <p:cNvSpPr/>
            <p:nvPr/>
          </p:nvSpPr>
          <p:spPr>
            <a:xfrm>
              <a:off x="767" y="1155"/>
              <a:ext cx="252" cy="12"/>
            </a:xfrm>
            <a:custGeom>
              <a:avLst/>
              <a:gdLst/>
              <a:ahLst/>
              <a:cxnLst/>
              <a:rect l="l" t="t" r="r" b="b"/>
              <a:pathLst>
                <a:path w="251" h="12" extrusionOk="0">
                  <a:moveTo>
                    <a:pt x="251" y="0"/>
                  </a:moveTo>
                  <a:lnTo>
                    <a:pt x="0" y="0"/>
                  </a:lnTo>
                  <a:lnTo>
                    <a:pt x="0" y="12"/>
                  </a:lnTo>
                  <a:lnTo>
                    <a:pt x="251" y="12"/>
                  </a:lnTo>
                  <a:lnTo>
                    <a:pt x="251" y="0"/>
                  </a:lnTo>
                  <a:lnTo>
                    <a:pt x="251" y="0"/>
                  </a:lnTo>
                  <a:close/>
                </a:path>
              </a:pathLst>
            </a:custGeom>
            <a:gradFill>
              <a:gsLst>
                <a:gs pos="0">
                  <a:schemeClr val="accent2"/>
                </a:gs>
                <a:gs pos="100000">
                  <a:schemeClr val="dk1"/>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6" name="Google Shape;16;p1"/>
            <p:cNvSpPr/>
            <p:nvPr/>
          </p:nvSpPr>
          <p:spPr>
            <a:xfrm>
              <a:off x="0" y="1155"/>
              <a:ext cx="351" cy="12"/>
            </a:xfrm>
            <a:custGeom>
              <a:avLst/>
              <a:gdLst/>
              <a:ahLst/>
              <a:cxnLst/>
              <a:rect l="l" t="t" r="r" b="b"/>
              <a:pathLst>
                <a:path w="251" h="12" extrusionOk="0">
                  <a:moveTo>
                    <a:pt x="0" y="0"/>
                  </a:moveTo>
                  <a:lnTo>
                    <a:pt x="0" y="12"/>
                  </a:lnTo>
                  <a:lnTo>
                    <a:pt x="251" y="12"/>
                  </a:lnTo>
                  <a:lnTo>
                    <a:pt x="251" y="0"/>
                  </a:lnTo>
                  <a:lnTo>
                    <a:pt x="0" y="0"/>
                  </a:lnTo>
                  <a:lnTo>
                    <a:pt x="0" y="0"/>
                  </a:lnTo>
                  <a:close/>
                </a:path>
              </a:pathLst>
            </a:custGeom>
            <a:gradFill>
              <a:gsLst>
                <a:gs pos="0">
                  <a:schemeClr val="dk1"/>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nvGrpSpPr>
            <p:cNvPr id="17" name="Google Shape;17;p1"/>
            <p:cNvGrpSpPr/>
            <p:nvPr/>
          </p:nvGrpSpPr>
          <p:grpSpPr>
            <a:xfrm>
              <a:off x="348" y="4"/>
              <a:ext cx="5407" cy="4316"/>
              <a:chOff x="348" y="4"/>
              <a:chExt cx="5407" cy="4316"/>
            </a:xfrm>
          </p:grpSpPr>
          <p:sp>
            <p:nvSpPr>
              <p:cNvPr id="18" name="Google Shape;18;p1"/>
              <p:cNvSpPr/>
              <p:nvPr/>
            </p:nvSpPr>
            <p:spPr>
              <a:xfrm>
                <a:off x="552" y="4"/>
                <a:ext cx="12" cy="695"/>
              </a:xfrm>
              <a:custGeom>
                <a:avLst/>
                <a:gdLst/>
                <a:ahLst/>
                <a:cxnLst/>
                <a:rect l="l" t="t" r="r" b="b"/>
                <a:pathLst>
                  <a:path w="12" h="695" extrusionOk="0">
                    <a:moveTo>
                      <a:pt x="12" y="0"/>
                    </a:moveTo>
                    <a:lnTo>
                      <a:pt x="0" y="0"/>
                    </a:lnTo>
                    <a:lnTo>
                      <a:pt x="0" y="695"/>
                    </a:lnTo>
                    <a:lnTo>
                      <a:pt x="12" y="695"/>
                    </a:lnTo>
                    <a:lnTo>
                      <a:pt x="12" y="0"/>
                    </a:lnTo>
                    <a:lnTo>
                      <a:pt x="12" y="0"/>
                    </a:lnTo>
                    <a:close/>
                  </a:path>
                </a:pathLst>
              </a:custGeom>
              <a:gradFill>
                <a:gsLst>
                  <a:gs pos="0">
                    <a:schemeClr val="dk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9" name="Google Shape;19;p1"/>
              <p:cNvSpPr/>
              <p:nvPr/>
            </p:nvSpPr>
            <p:spPr>
              <a:xfrm>
                <a:off x="552" y="1623"/>
                <a:ext cx="12" cy="2697"/>
              </a:xfrm>
              <a:custGeom>
                <a:avLst/>
                <a:gdLst/>
                <a:ahLst/>
                <a:cxnLst/>
                <a:rect l="l" t="t" r="r" b="b"/>
                <a:pathLst>
                  <a:path w="12" h="2697" extrusionOk="0">
                    <a:moveTo>
                      <a:pt x="0" y="2697"/>
                    </a:moveTo>
                    <a:lnTo>
                      <a:pt x="12" y="2697"/>
                    </a:lnTo>
                    <a:lnTo>
                      <a:pt x="12" y="0"/>
                    </a:lnTo>
                    <a:lnTo>
                      <a:pt x="0" y="0"/>
                    </a:lnTo>
                    <a:lnTo>
                      <a:pt x="0" y="2697"/>
                    </a:lnTo>
                    <a:lnTo>
                      <a:pt x="0" y="2697"/>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0" name="Google Shape;20;p1"/>
              <p:cNvSpPr/>
              <p:nvPr/>
            </p:nvSpPr>
            <p:spPr>
              <a:xfrm>
                <a:off x="1019" y="1155"/>
                <a:ext cx="4736" cy="12"/>
              </a:xfrm>
              <a:custGeom>
                <a:avLst/>
                <a:gdLst/>
                <a:ahLst/>
                <a:cxnLst/>
                <a:rect l="l" t="t" r="r" b="b"/>
                <a:pathLst>
                  <a:path w="4724" h="12" extrusionOk="0">
                    <a:moveTo>
                      <a:pt x="4724" y="0"/>
                    </a:moveTo>
                    <a:lnTo>
                      <a:pt x="0" y="0"/>
                    </a:lnTo>
                    <a:lnTo>
                      <a:pt x="0" y="12"/>
                    </a:lnTo>
                    <a:lnTo>
                      <a:pt x="4724" y="12"/>
                    </a:lnTo>
                    <a:lnTo>
                      <a:pt x="4724" y="0"/>
                    </a:lnTo>
                    <a:lnTo>
                      <a:pt x="4724" y="0"/>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1" name="Google Shape;21;p1"/>
              <p:cNvSpPr/>
              <p:nvPr/>
            </p:nvSpPr>
            <p:spPr>
              <a:xfrm>
                <a:off x="552" y="1371"/>
                <a:ext cx="12" cy="252"/>
              </a:xfrm>
              <a:custGeom>
                <a:avLst/>
                <a:gdLst/>
                <a:ahLst/>
                <a:cxnLst/>
                <a:rect l="l" t="t" r="r" b="b"/>
                <a:pathLst>
                  <a:path w="12" h="252" extrusionOk="0">
                    <a:moveTo>
                      <a:pt x="0" y="252"/>
                    </a:moveTo>
                    <a:lnTo>
                      <a:pt x="12" y="252"/>
                    </a:lnTo>
                    <a:lnTo>
                      <a:pt x="12" y="0"/>
                    </a:lnTo>
                    <a:lnTo>
                      <a:pt x="0" y="0"/>
                    </a:lnTo>
                    <a:lnTo>
                      <a:pt x="0" y="252"/>
                    </a:lnTo>
                    <a:lnTo>
                      <a:pt x="0" y="252"/>
                    </a:lnTo>
                    <a:close/>
                  </a:path>
                </a:pathLst>
              </a:custGeom>
              <a:gradFill>
                <a:gsLst>
                  <a:gs pos="0">
                    <a:schemeClr val="accent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2" name="Google Shape;22;p1"/>
              <p:cNvSpPr/>
              <p:nvPr/>
            </p:nvSpPr>
            <p:spPr>
              <a:xfrm>
                <a:off x="552" y="699"/>
                <a:ext cx="12" cy="252"/>
              </a:xfrm>
              <a:custGeom>
                <a:avLst/>
                <a:gdLst/>
                <a:ahLst/>
                <a:cxnLst/>
                <a:rect l="l" t="t" r="r" b="b"/>
                <a:pathLst>
                  <a:path w="12" h="252" extrusionOk="0">
                    <a:moveTo>
                      <a:pt x="12" y="0"/>
                    </a:moveTo>
                    <a:lnTo>
                      <a:pt x="0" y="0"/>
                    </a:lnTo>
                    <a:lnTo>
                      <a:pt x="0" y="252"/>
                    </a:lnTo>
                    <a:lnTo>
                      <a:pt x="12" y="252"/>
                    </a:lnTo>
                    <a:lnTo>
                      <a:pt x="12" y="0"/>
                    </a:lnTo>
                    <a:lnTo>
                      <a:pt x="12" y="0"/>
                    </a:lnTo>
                    <a:close/>
                  </a:path>
                </a:pathLst>
              </a:custGeom>
              <a:gradFill>
                <a:gsLst>
                  <a:gs pos="0">
                    <a:schemeClr val="dk1"/>
                  </a:gs>
                  <a:gs pos="100000">
                    <a:schemeClr val="accent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3" name="Google Shape;23;p1"/>
              <p:cNvSpPr/>
              <p:nvPr/>
            </p:nvSpPr>
            <p:spPr>
              <a:xfrm>
                <a:off x="348" y="1155"/>
                <a:ext cx="419" cy="12"/>
              </a:xfrm>
              <a:custGeom>
                <a:avLst/>
                <a:gdLst/>
                <a:ahLst/>
                <a:cxnLst/>
                <a:rect l="l" t="t" r="r" b="b"/>
                <a:pathLst>
                  <a:path w="418" h="12" extrusionOk="0">
                    <a:moveTo>
                      <a:pt x="0" y="0"/>
                    </a:moveTo>
                    <a:lnTo>
                      <a:pt x="0" y="12"/>
                    </a:lnTo>
                    <a:lnTo>
                      <a:pt x="418" y="12"/>
                    </a:lnTo>
                    <a:lnTo>
                      <a:pt x="418"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grpSp>
      <p:sp>
        <p:nvSpPr>
          <p:cNvPr id="24" name="Google Shape;24;p1"/>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1pPr>
            <a:lvl2pPr marR="0" lvl="1"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2pPr>
            <a:lvl3pPr marR="0" lvl="2"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3pPr>
            <a:lvl4pPr marR="0" lvl="3"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4pPr>
            <a:lvl5pPr marR="0" lvl="4"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5pPr>
            <a:lvl6pPr marR="0" lvl="5"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6pPr>
            <a:lvl7pPr marR="0" lvl="6"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7pPr>
            <a:lvl8pPr marR="0" lvl="7"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8pPr>
            <a:lvl9pPr marR="0" lvl="8"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9pPr>
          </a:lstStyle>
          <a:p>
            <a:endParaRPr/>
          </a:p>
        </p:txBody>
      </p:sp>
      <p:sp>
        <p:nvSpPr>
          <p:cNvPr id="25" name="Google Shape;25;p1"/>
          <p:cNvSpPr txBox="1">
            <a:spLocks noGrp="1"/>
          </p:cNvSpPr>
          <p:nvPr>
            <p:ph type="body" idx="1"/>
          </p:nvPr>
        </p:nvSpPr>
        <p:spPr>
          <a:xfrm>
            <a:off x="1066800" y="1981200"/>
            <a:ext cx="7543800" cy="41148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effectLst>
                  <a:outerShdw blurRad="38100" dist="38100" dir="2700000" algn="tl">
                    <a:srgbClr val="000000"/>
                  </a:outerShdw>
                </a:effectLst>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effectLst>
                  <a:outerShdw blurRad="38100" dist="38100" dir="2700000" algn="tl">
                    <a:srgbClr val="000000"/>
                  </a:outerShdw>
                </a:effectLst>
                <a:latin typeface="Tahoma"/>
                <a:ea typeface="Tahoma"/>
                <a:cs typeface="Tahoma"/>
                <a:sym typeface="Tahoma"/>
              </a:defRPr>
            </a:lvl2pPr>
            <a:lvl3pPr marL="1371600" marR="0" lvl="2" indent="-335280" algn="l" rtl="0">
              <a:spcBef>
                <a:spcPts val="480"/>
              </a:spcBef>
              <a:spcAft>
                <a:spcPts val="0"/>
              </a:spcAft>
              <a:buClr>
                <a:schemeClr val="hlink"/>
              </a:buClr>
              <a:buSzPts val="1680"/>
              <a:buFont typeface="Noto Sans Symbols"/>
              <a:buChar char="■"/>
              <a:defRPr sz="2400" b="0" i="0" u="none" strike="noStrike" cap="none">
                <a:solidFill>
                  <a:schemeClr val="lt1"/>
                </a:solidFill>
                <a:effectLst>
                  <a:outerShdw blurRad="38100" dist="38100" dir="2700000" algn="tl">
                    <a:srgbClr val="000000"/>
                  </a:outerShdw>
                </a:effectLst>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9pPr>
          </a:lstStyle>
          <a:p>
            <a:endParaRPr/>
          </a:p>
        </p:txBody>
      </p:sp>
      <p:sp>
        <p:nvSpPr>
          <p:cNvPr id="26" name="Google Shape;26;p1"/>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7" name="Google Shape;27;p1"/>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8" name="Google Shape;28;p1"/>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transition>
    <p:wheel spokes="8"/>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5"/>
        <p:cNvGrpSpPr/>
        <p:nvPr/>
      </p:nvGrpSpPr>
      <p:grpSpPr>
        <a:xfrm>
          <a:off x="0" y="0"/>
          <a:ext cx="0" cy="0"/>
          <a:chOff x="0" y="0"/>
          <a:chExt cx="0" cy="0"/>
        </a:xfrm>
      </p:grpSpPr>
      <p:grpSp>
        <p:nvGrpSpPr>
          <p:cNvPr id="36" name="Google Shape;36;p3"/>
          <p:cNvGrpSpPr/>
          <p:nvPr/>
        </p:nvGrpSpPr>
        <p:grpSpPr>
          <a:xfrm>
            <a:off x="0" y="6350"/>
            <a:ext cx="9135999" cy="6851650"/>
            <a:chOff x="0" y="4"/>
            <a:chExt cx="5755" cy="4316"/>
          </a:xfrm>
        </p:grpSpPr>
        <p:sp>
          <p:nvSpPr>
            <p:cNvPr id="37" name="Google Shape;37;p3"/>
            <p:cNvSpPr/>
            <p:nvPr/>
          </p:nvSpPr>
          <p:spPr>
            <a:xfrm>
              <a:off x="558" y="1161"/>
              <a:ext cx="5197" cy="3159"/>
            </a:xfrm>
            <a:custGeom>
              <a:avLst/>
              <a:gdLst/>
              <a:ahLst/>
              <a:cxnLst/>
              <a:rect l="l" t="t" r="r" b="b"/>
              <a:pathLst>
                <a:path w="5184" h="3159" extrusionOk="0">
                  <a:moveTo>
                    <a:pt x="0" y="3159"/>
                  </a:moveTo>
                  <a:lnTo>
                    <a:pt x="5184" y="3159"/>
                  </a:lnTo>
                  <a:lnTo>
                    <a:pt x="5184" y="0"/>
                  </a:lnTo>
                  <a:lnTo>
                    <a:pt x="0" y="0"/>
                  </a:lnTo>
                  <a:lnTo>
                    <a:pt x="0" y="3159"/>
                  </a:lnTo>
                  <a:lnTo>
                    <a:pt x="0" y="3159"/>
                  </a:lnTo>
                  <a:close/>
                </a:path>
              </a:pathLst>
            </a:custGeom>
            <a:gradFill>
              <a:gsLst>
                <a:gs pos="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38" name="Google Shape;38;p3"/>
            <p:cNvSpPr/>
            <p:nvPr/>
          </p:nvSpPr>
          <p:spPr>
            <a:xfrm>
              <a:off x="0" y="1161"/>
              <a:ext cx="557" cy="3159"/>
            </a:xfrm>
            <a:custGeom>
              <a:avLst/>
              <a:gdLst/>
              <a:ahLst/>
              <a:cxnLst/>
              <a:rect l="l" t="t" r="r" b="b"/>
              <a:pathLst>
                <a:path w="556" h="3159" extrusionOk="0">
                  <a:moveTo>
                    <a:pt x="0" y="0"/>
                  </a:moveTo>
                  <a:lnTo>
                    <a:pt x="0" y="3159"/>
                  </a:lnTo>
                  <a:lnTo>
                    <a:pt x="556" y="3159"/>
                  </a:lnTo>
                  <a:lnTo>
                    <a:pt x="556" y="0"/>
                  </a:lnTo>
                  <a:lnTo>
                    <a:pt x="0" y="0"/>
                  </a:lnTo>
                  <a:lnTo>
                    <a:pt x="0" y="0"/>
                  </a:lnTo>
                  <a:close/>
                </a:path>
              </a:pathLst>
            </a:custGeom>
            <a:gradFill>
              <a:gsLst>
                <a:gs pos="0">
                  <a:schemeClr val="dk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nvGrpSpPr>
            <p:cNvPr id="39" name="Google Shape;39;p3"/>
            <p:cNvGrpSpPr/>
            <p:nvPr/>
          </p:nvGrpSpPr>
          <p:grpSpPr>
            <a:xfrm>
              <a:off x="0" y="4"/>
              <a:ext cx="5755" cy="4316"/>
              <a:chOff x="0" y="4"/>
              <a:chExt cx="5755" cy="4316"/>
            </a:xfrm>
          </p:grpSpPr>
          <p:sp>
            <p:nvSpPr>
              <p:cNvPr id="40" name="Google Shape;40;p3"/>
              <p:cNvSpPr/>
              <p:nvPr/>
            </p:nvSpPr>
            <p:spPr>
              <a:xfrm>
                <a:off x="552" y="4"/>
                <a:ext cx="12" cy="695"/>
              </a:xfrm>
              <a:custGeom>
                <a:avLst/>
                <a:gdLst/>
                <a:ahLst/>
                <a:cxnLst/>
                <a:rect l="l" t="t" r="r" b="b"/>
                <a:pathLst>
                  <a:path w="12" h="695" extrusionOk="0">
                    <a:moveTo>
                      <a:pt x="12" y="0"/>
                    </a:moveTo>
                    <a:lnTo>
                      <a:pt x="0" y="0"/>
                    </a:lnTo>
                    <a:lnTo>
                      <a:pt x="0" y="695"/>
                    </a:lnTo>
                    <a:lnTo>
                      <a:pt x="12" y="695"/>
                    </a:lnTo>
                    <a:lnTo>
                      <a:pt x="12" y="0"/>
                    </a:lnTo>
                    <a:lnTo>
                      <a:pt x="12" y="0"/>
                    </a:lnTo>
                    <a:close/>
                  </a:path>
                </a:pathLst>
              </a:custGeom>
              <a:gradFill>
                <a:gsLst>
                  <a:gs pos="0">
                    <a:schemeClr val="dk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1" name="Google Shape;41;p3"/>
              <p:cNvSpPr/>
              <p:nvPr/>
            </p:nvSpPr>
            <p:spPr>
              <a:xfrm>
                <a:off x="552" y="1623"/>
                <a:ext cx="12" cy="2697"/>
              </a:xfrm>
              <a:custGeom>
                <a:avLst/>
                <a:gdLst/>
                <a:ahLst/>
                <a:cxnLst/>
                <a:rect l="l" t="t" r="r" b="b"/>
                <a:pathLst>
                  <a:path w="12" h="2697" extrusionOk="0">
                    <a:moveTo>
                      <a:pt x="0" y="2697"/>
                    </a:moveTo>
                    <a:lnTo>
                      <a:pt x="12" y="2697"/>
                    </a:lnTo>
                    <a:lnTo>
                      <a:pt x="12" y="0"/>
                    </a:lnTo>
                    <a:lnTo>
                      <a:pt x="0" y="0"/>
                    </a:lnTo>
                    <a:lnTo>
                      <a:pt x="0" y="2697"/>
                    </a:lnTo>
                    <a:lnTo>
                      <a:pt x="0" y="2697"/>
                    </a:lnTo>
                    <a:close/>
                  </a:path>
                </a:pathLst>
              </a:custGeom>
              <a:gradFill>
                <a:gsLst>
                  <a:gs pos="0">
                    <a:schemeClr val="dk1"/>
                  </a:gs>
                  <a:gs pos="100000">
                    <a:schemeClr val="dk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2" name="Google Shape;42;p3"/>
              <p:cNvSpPr/>
              <p:nvPr/>
            </p:nvSpPr>
            <p:spPr>
              <a:xfrm>
                <a:off x="1019" y="1155"/>
                <a:ext cx="4736" cy="12"/>
              </a:xfrm>
              <a:custGeom>
                <a:avLst/>
                <a:gdLst/>
                <a:ahLst/>
                <a:cxnLst/>
                <a:rect l="l" t="t" r="r" b="b"/>
                <a:pathLst>
                  <a:path w="4724" h="12" extrusionOk="0">
                    <a:moveTo>
                      <a:pt x="4724" y="0"/>
                    </a:moveTo>
                    <a:lnTo>
                      <a:pt x="0" y="0"/>
                    </a:lnTo>
                    <a:lnTo>
                      <a:pt x="0" y="12"/>
                    </a:lnTo>
                    <a:lnTo>
                      <a:pt x="4724" y="12"/>
                    </a:lnTo>
                    <a:lnTo>
                      <a:pt x="4724" y="0"/>
                    </a:lnTo>
                    <a:lnTo>
                      <a:pt x="4724" y="0"/>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3" name="Google Shape;43;p3"/>
              <p:cNvSpPr/>
              <p:nvPr/>
            </p:nvSpPr>
            <p:spPr>
              <a:xfrm>
                <a:off x="552" y="1371"/>
                <a:ext cx="12" cy="252"/>
              </a:xfrm>
              <a:custGeom>
                <a:avLst/>
                <a:gdLst/>
                <a:ahLst/>
                <a:cxnLst/>
                <a:rect l="l" t="t" r="r" b="b"/>
                <a:pathLst>
                  <a:path w="12" h="252" extrusionOk="0">
                    <a:moveTo>
                      <a:pt x="0" y="252"/>
                    </a:moveTo>
                    <a:lnTo>
                      <a:pt x="12" y="252"/>
                    </a:lnTo>
                    <a:lnTo>
                      <a:pt x="12" y="0"/>
                    </a:lnTo>
                    <a:lnTo>
                      <a:pt x="0" y="0"/>
                    </a:lnTo>
                    <a:lnTo>
                      <a:pt x="0" y="252"/>
                    </a:lnTo>
                    <a:lnTo>
                      <a:pt x="0" y="252"/>
                    </a:lnTo>
                    <a:close/>
                  </a:path>
                </a:pathLst>
              </a:custGeom>
              <a:gradFill>
                <a:gsLst>
                  <a:gs pos="0">
                    <a:schemeClr val="accent2"/>
                  </a:gs>
                  <a:gs pos="100000">
                    <a:schemeClr val="dk1"/>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4" name="Google Shape;44;p3"/>
              <p:cNvSpPr/>
              <p:nvPr/>
            </p:nvSpPr>
            <p:spPr>
              <a:xfrm>
                <a:off x="552" y="699"/>
                <a:ext cx="12" cy="252"/>
              </a:xfrm>
              <a:custGeom>
                <a:avLst/>
                <a:gdLst/>
                <a:ahLst/>
                <a:cxnLst/>
                <a:rect l="l" t="t" r="r" b="b"/>
                <a:pathLst>
                  <a:path w="12" h="252" extrusionOk="0">
                    <a:moveTo>
                      <a:pt x="12" y="0"/>
                    </a:moveTo>
                    <a:lnTo>
                      <a:pt x="0" y="0"/>
                    </a:lnTo>
                    <a:lnTo>
                      <a:pt x="0" y="252"/>
                    </a:lnTo>
                    <a:lnTo>
                      <a:pt x="12" y="252"/>
                    </a:lnTo>
                    <a:lnTo>
                      <a:pt x="12" y="0"/>
                    </a:lnTo>
                    <a:lnTo>
                      <a:pt x="12" y="0"/>
                    </a:lnTo>
                    <a:close/>
                  </a:path>
                </a:pathLst>
              </a:custGeom>
              <a:gradFill>
                <a:gsLst>
                  <a:gs pos="0">
                    <a:schemeClr val="dk1"/>
                  </a:gs>
                  <a:gs pos="100000">
                    <a:schemeClr val="accent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5" name="Google Shape;45;p3"/>
              <p:cNvSpPr/>
              <p:nvPr/>
            </p:nvSpPr>
            <p:spPr>
              <a:xfrm>
                <a:off x="552" y="951"/>
                <a:ext cx="12" cy="420"/>
              </a:xfrm>
              <a:custGeom>
                <a:avLst/>
                <a:gdLst/>
                <a:ahLst/>
                <a:cxnLst/>
                <a:rect l="l" t="t" r="r" b="b"/>
                <a:pathLst>
                  <a:path w="12" h="420" extrusionOk="0">
                    <a:moveTo>
                      <a:pt x="0" y="0"/>
                    </a:moveTo>
                    <a:lnTo>
                      <a:pt x="0" y="420"/>
                    </a:lnTo>
                    <a:lnTo>
                      <a:pt x="12" y="420"/>
                    </a:lnTo>
                    <a:lnTo>
                      <a:pt x="12" y="0"/>
                    </a:lnTo>
                    <a:lnTo>
                      <a:pt x="0" y="0"/>
                    </a:lnTo>
                    <a:lnTo>
                      <a:pt x="0" y="0"/>
                    </a:lnTo>
                    <a:close/>
                  </a:path>
                </a:pathLst>
              </a:custGeom>
              <a:gradFill>
                <a:gsLst>
                  <a:gs pos="0">
                    <a:schemeClr val="accent2"/>
                  </a:gs>
                  <a:gs pos="50000">
                    <a:schemeClr val="hlink"/>
                  </a:gs>
                  <a:gs pos="100000">
                    <a:schemeClr val="accent2"/>
                  </a:gs>
                </a:gsLst>
                <a:lin ang="5400012"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6" name="Google Shape;46;p3"/>
              <p:cNvSpPr/>
              <p:nvPr/>
            </p:nvSpPr>
            <p:spPr>
              <a:xfrm>
                <a:off x="0" y="1155"/>
                <a:ext cx="351" cy="12"/>
              </a:xfrm>
              <a:custGeom>
                <a:avLst/>
                <a:gdLst/>
                <a:ahLst/>
                <a:cxnLst/>
                <a:rect l="l" t="t" r="r" b="b"/>
                <a:pathLst>
                  <a:path w="251" h="12" extrusionOk="0">
                    <a:moveTo>
                      <a:pt x="0" y="0"/>
                    </a:moveTo>
                    <a:lnTo>
                      <a:pt x="0" y="12"/>
                    </a:lnTo>
                    <a:lnTo>
                      <a:pt x="251" y="12"/>
                    </a:lnTo>
                    <a:lnTo>
                      <a:pt x="251" y="0"/>
                    </a:lnTo>
                    <a:lnTo>
                      <a:pt x="0" y="0"/>
                    </a:lnTo>
                    <a:lnTo>
                      <a:pt x="0" y="0"/>
                    </a:lnTo>
                    <a:close/>
                  </a:path>
                </a:pathLst>
              </a:custGeom>
              <a:gradFill>
                <a:gsLst>
                  <a:gs pos="0">
                    <a:schemeClr val="dk1"/>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7" name="Google Shape;47;p3"/>
              <p:cNvSpPr/>
              <p:nvPr/>
            </p:nvSpPr>
            <p:spPr>
              <a:xfrm>
                <a:off x="767" y="1155"/>
                <a:ext cx="252" cy="12"/>
              </a:xfrm>
              <a:custGeom>
                <a:avLst/>
                <a:gdLst/>
                <a:ahLst/>
                <a:cxnLst/>
                <a:rect l="l" t="t" r="r" b="b"/>
                <a:pathLst>
                  <a:path w="251" h="12" extrusionOk="0">
                    <a:moveTo>
                      <a:pt x="251" y="0"/>
                    </a:moveTo>
                    <a:lnTo>
                      <a:pt x="0" y="0"/>
                    </a:lnTo>
                    <a:lnTo>
                      <a:pt x="0" y="12"/>
                    </a:lnTo>
                    <a:lnTo>
                      <a:pt x="251" y="12"/>
                    </a:lnTo>
                    <a:lnTo>
                      <a:pt x="251" y="0"/>
                    </a:lnTo>
                    <a:lnTo>
                      <a:pt x="251" y="0"/>
                    </a:lnTo>
                    <a:close/>
                  </a:path>
                </a:pathLst>
              </a:custGeom>
              <a:gradFill>
                <a:gsLst>
                  <a:gs pos="0">
                    <a:schemeClr val="accent2"/>
                  </a:gs>
                  <a:gs pos="100000">
                    <a:schemeClr val="dk1"/>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8" name="Google Shape;48;p3"/>
              <p:cNvSpPr/>
              <p:nvPr/>
            </p:nvSpPr>
            <p:spPr>
              <a:xfrm>
                <a:off x="348" y="1155"/>
                <a:ext cx="419" cy="12"/>
              </a:xfrm>
              <a:custGeom>
                <a:avLst/>
                <a:gdLst/>
                <a:ahLst/>
                <a:cxnLst/>
                <a:rect l="l" t="t" r="r" b="b"/>
                <a:pathLst>
                  <a:path w="418" h="12" extrusionOk="0">
                    <a:moveTo>
                      <a:pt x="0" y="0"/>
                    </a:moveTo>
                    <a:lnTo>
                      <a:pt x="0" y="12"/>
                    </a:lnTo>
                    <a:lnTo>
                      <a:pt x="418" y="12"/>
                    </a:lnTo>
                    <a:lnTo>
                      <a:pt x="418"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grpSp>
      <p:sp>
        <p:nvSpPr>
          <p:cNvPr id="49" name="Google Shape;49;p3"/>
          <p:cNvSpPr txBox="1">
            <a:spLocks noGrp="1"/>
          </p:cNvSpPr>
          <p:nvPr>
            <p:ph type="title"/>
          </p:nvPr>
        </p:nvSpPr>
        <p:spPr>
          <a:xfrm>
            <a:off x="1066800" y="304800"/>
            <a:ext cx="7543800" cy="1431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1pPr>
            <a:lvl2pPr marR="0" lvl="1"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2pPr>
            <a:lvl3pPr marR="0" lvl="2"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3pPr>
            <a:lvl4pPr marR="0" lvl="3"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4pPr>
            <a:lvl5pPr marR="0" lvl="4"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5pPr>
            <a:lvl6pPr marR="0" lvl="5"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6pPr>
            <a:lvl7pPr marR="0" lvl="6"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7pPr>
            <a:lvl8pPr marR="0" lvl="7"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8pPr>
            <a:lvl9pPr marR="0" lvl="8" algn="l" rtl="0">
              <a:spcBef>
                <a:spcPts val="0"/>
              </a:spcBef>
              <a:spcAft>
                <a:spcPts val="0"/>
              </a:spcAft>
              <a:buSzPts val="1400"/>
              <a:buNone/>
              <a:defRPr sz="4400" b="1" i="0" u="none" strike="noStrike" cap="none">
                <a:solidFill>
                  <a:schemeClr val="lt2"/>
                </a:solidFill>
                <a:effectLst>
                  <a:outerShdw blurRad="38100" dist="38100" dir="2700000" algn="tl">
                    <a:srgbClr val="000000"/>
                  </a:outerShdw>
                </a:effectLst>
                <a:latin typeface="Tahoma"/>
                <a:ea typeface="Tahoma"/>
                <a:cs typeface="Tahoma"/>
                <a:sym typeface="Tahoma"/>
              </a:defRPr>
            </a:lvl9pPr>
          </a:lstStyle>
          <a:p>
            <a:endParaRPr/>
          </a:p>
        </p:txBody>
      </p:sp>
      <p:sp>
        <p:nvSpPr>
          <p:cNvPr id="50" name="Google Shape;50;p3"/>
          <p:cNvSpPr txBox="1">
            <a:spLocks noGrp="1"/>
          </p:cNvSpPr>
          <p:nvPr>
            <p:ph type="body" idx="1"/>
          </p:nvPr>
        </p:nvSpPr>
        <p:spPr>
          <a:xfrm>
            <a:off x="1066800" y="1981200"/>
            <a:ext cx="7543800" cy="41148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effectLst>
                  <a:outerShdw blurRad="38100" dist="38100" dir="2700000" algn="tl">
                    <a:srgbClr val="000000"/>
                  </a:outerShdw>
                </a:effectLst>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effectLst>
                  <a:outerShdw blurRad="38100" dist="38100" dir="2700000" algn="tl">
                    <a:srgbClr val="000000"/>
                  </a:outerShdw>
                </a:effectLst>
                <a:latin typeface="Tahoma"/>
                <a:ea typeface="Tahoma"/>
                <a:cs typeface="Tahoma"/>
                <a:sym typeface="Tahoma"/>
              </a:defRPr>
            </a:lvl2pPr>
            <a:lvl3pPr marL="1371600" marR="0" lvl="2" indent="-335280" algn="l" rtl="0">
              <a:spcBef>
                <a:spcPts val="480"/>
              </a:spcBef>
              <a:spcAft>
                <a:spcPts val="0"/>
              </a:spcAft>
              <a:buClr>
                <a:schemeClr val="hlink"/>
              </a:buClr>
              <a:buSzPts val="1680"/>
              <a:buFont typeface="Noto Sans Symbols"/>
              <a:buChar char="■"/>
              <a:defRPr sz="2400" b="0" i="0" u="none" strike="noStrike" cap="none">
                <a:solidFill>
                  <a:schemeClr val="lt1"/>
                </a:solidFill>
                <a:effectLst>
                  <a:outerShdw blurRad="38100" dist="38100" dir="2700000" algn="tl">
                    <a:srgbClr val="000000"/>
                  </a:outerShdw>
                </a:effectLst>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effectLst>
                  <a:outerShdw blurRad="38100" dist="38100" dir="2700000" algn="tl">
                    <a:srgbClr val="000000"/>
                  </a:outerShdw>
                </a:effectLst>
                <a:latin typeface="Tahoma"/>
                <a:ea typeface="Tahoma"/>
                <a:cs typeface="Tahoma"/>
                <a:sym typeface="Tahoma"/>
              </a:defRPr>
            </a:lvl9pPr>
          </a:lstStyle>
          <a:p>
            <a:endParaRPr/>
          </a:p>
        </p:txBody>
      </p:sp>
      <p:sp>
        <p:nvSpPr>
          <p:cNvPr id="51" name="Google Shape;51;p3"/>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2" name="Google Shape;52;p3"/>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ctr"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3" name="Google Shape;53;p3"/>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effectLst>
                  <a:outerShdw blurRad="38100" dist="38100" dir="2700000" algn="tl">
                    <a:srgbClr val="C0C0C0"/>
                  </a:outerShdw>
                </a:effectLst>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heel spokes="8"/>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ctrTitle"/>
          </p:nvPr>
        </p:nvSpPr>
        <p:spPr>
          <a:xfrm>
            <a:off x="0" y="1643062"/>
            <a:ext cx="9144000" cy="157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FF00"/>
              </a:buClr>
              <a:buSzPts val="4500"/>
              <a:buFont typeface="Times New Roman"/>
              <a:buNone/>
            </a:pPr>
            <a:r>
              <a:rPr lang="en-US" sz="4500" b="1" i="1" u="none" dirty="0">
                <a:solidFill>
                  <a:srgbClr val="FFFF00"/>
                </a:solidFill>
                <a:effectLst>
                  <a:outerShdw blurRad="38100" dist="38100" dir="2700000" algn="tl">
                    <a:srgbClr val="C0C0C0"/>
                  </a:outerShdw>
                </a:effectLst>
                <a:latin typeface="Times New Roman"/>
                <a:ea typeface="Times New Roman"/>
                <a:cs typeface="Times New Roman"/>
                <a:sym typeface="Times New Roman"/>
              </a:rPr>
              <a:t>RAČUNOVODSTVO HOTELSKIH PREDUZEĆA</a:t>
            </a:r>
            <a:endParaRPr/>
          </a:p>
        </p:txBody>
      </p:sp>
      <p:sp>
        <p:nvSpPr>
          <p:cNvPr id="146" name="Google Shape;146;p18"/>
          <p:cNvSpPr txBox="1">
            <a:spLocks noGrp="1"/>
          </p:cNvSpPr>
          <p:nvPr>
            <p:ph type="subTitle" idx="1"/>
          </p:nvPr>
        </p:nvSpPr>
        <p:spPr>
          <a:xfrm>
            <a:off x="250825" y="4221162"/>
            <a:ext cx="8607300" cy="263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60"/>
              <a:buNone/>
            </a:pPr>
            <a:r>
              <a:rPr lang="en-US" sz="1800" b="0" i="1" u="none">
                <a:solidFill>
                  <a:schemeClr val="lt1"/>
                </a:solidFill>
                <a:latin typeface="Times New Roman"/>
                <a:ea typeface="Times New Roman"/>
                <a:cs typeface="Times New Roman"/>
                <a:sym typeface="Times New Roman"/>
              </a:rPr>
              <a:t>                      </a:t>
            </a:r>
            <a:endParaRPr/>
          </a:p>
          <a:p>
            <a:pPr marL="0" lvl="0" indent="0" algn="l" rtl="0">
              <a:lnSpc>
                <a:spcPct val="100000"/>
              </a:lnSpc>
              <a:spcBef>
                <a:spcPts val="360"/>
              </a:spcBef>
              <a:spcAft>
                <a:spcPts val="0"/>
              </a:spcAft>
              <a:buSzPts val="1260"/>
              <a:buNone/>
            </a:pPr>
            <a:endParaRPr sz="1800" b="1" i="1" u="none">
              <a:solidFill>
                <a:schemeClr val="lt1"/>
              </a:solidFill>
              <a:latin typeface="Times New Roman"/>
              <a:ea typeface="Times New Roman"/>
              <a:cs typeface="Times New Roman"/>
              <a:sym typeface="Times New Roman"/>
            </a:endParaRPr>
          </a:p>
          <a:p>
            <a:pPr marL="0" lvl="0" indent="0" algn="l" rtl="0">
              <a:lnSpc>
                <a:spcPct val="100000"/>
              </a:lnSpc>
              <a:spcBef>
                <a:spcPts val="360"/>
              </a:spcBef>
              <a:spcAft>
                <a:spcPts val="0"/>
              </a:spcAft>
              <a:buSzPts val="1260"/>
              <a:buNone/>
            </a:pPr>
            <a:endParaRPr sz="1800" b="1" i="1" u="none">
              <a:solidFill>
                <a:schemeClr val="lt1"/>
              </a:solidFill>
              <a:latin typeface="Times New Roman"/>
              <a:ea typeface="Times New Roman"/>
              <a:cs typeface="Times New Roman"/>
              <a:sym typeface="Times New Roman"/>
            </a:endParaRPr>
          </a:p>
          <a:p>
            <a:pPr marL="0" lvl="0" indent="0" algn="l" rtl="0">
              <a:lnSpc>
                <a:spcPct val="100000"/>
              </a:lnSpc>
              <a:spcBef>
                <a:spcPts val="400"/>
              </a:spcBef>
              <a:spcAft>
                <a:spcPts val="0"/>
              </a:spcAft>
              <a:buSzPts val="1400"/>
              <a:buNone/>
            </a:pPr>
            <a:r>
              <a:rPr lang="en-US" sz="2000" b="1" i="1" u="none">
                <a:solidFill>
                  <a:schemeClr val="lt1"/>
                </a:solidFill>
                <a:latin typeface="Times New Roman"/>
                <a:ea typeface="Times New Roman"/>
                <a:cs typeface="Times New Roman"/>
                <a:sym typeface="Times New Roman"/>
              </a:rPr>
              <a:t>             </a:t>
            </a:r>
            <a:endParaRPr/>
          </a:p>
          <a:p>
            <a:pPr marL="0" lvl="0" indent="0" algn="l" rtl="0">
              <a:lnSpc>
                <a:spcPct val="100000"/>
              </a:lnSpc>
              <a:spcBef>
                <a:spcPts val="400"/>
              </a:spcBef>
              <a:spcAft>
                <a:spcPts val="0"/>
              </a:spcAft>
              <a:buSzPts val="1400"/>
              <a:buNone/>
            </a:pPr>
            <a:r>
              <a:rPr lang="en-US" sz="2000" b="1" i="1" u="none">
                <a:solidFill>
                  <a:schemeClr val="lt1"/>
                </a:solidFill>
                <a:latin typeface="Times New Roman"/>
                <a:ea typeface="Times New Roman"/>
                <a:cs typeface="Times New Roman"/>
                <a:sym typeface="Times New Roman"/>
              </a:rPr>
              <a:t>        </a:t>
            </a:r>
            <a:r>
              <a:rPr lang="en-US" sz="1800" b="1" i="1" u="none">
                <a:solidFill>
                  <a:schemeClr val="lt1"/>
                </a:solidFill>
                <a:latin typeface="Times New Roman"/>
                <a:ea typeface="Times New Roman"/>
                <a:cs typeface="Times New Roman"/>
                <a:sym typeface="Times New Roman"/>
              </a:rPr>
              <a:t> </a:t>
            </a:r>
            <a:r>
              <a:rPr lang="en-US" sz="1800" b="1" i="1" u="sng">
                <a:solidFill>
                  <a:schemeClr val="lt1"/>
                </a:solidFill>
                <a:latin typeface="Times New Roman"/>
                <a:ea typeface="Times New Roman"/>
                <a:cs typeface="Times New Roman"/>
                <a:sym typeface="Times New Roman"/>
              </a:rPr>
              <a:t>PROFESOR</a:t>
            </a:r>
            <a:r>
              <a:rPr lang="en-US" sz="1800" b="1" i="1" u="none">
                <a:solidFill>
                  <a:schemeClr val="lt1"/>
                </a:solidFill>
                <a:latin typeface="Times New Roman"/>
                <a:ea typeface="Times New Roman"/>
                <a:cs typeface="Times New Roman"/>
                <a:sym typeface="Times New Roman"/>
              </a:rPr>
              <a:t>:</a:t>
            </a:r>
            <a:endParaRPr/>
          </a:p>
          <a:p>
            <a:pPr marL="0" lvl="0" indent="0" algn="l" rtl="0">
              <a:lnSpc>
                <a:spcPct val="100000"/>
              </a:lnSpc>
              <a:spcBef>
                <a:spcPts val="360"/>
              </a:spcBef>
              <a:spcAft>
                <a:spcPts val="0"/>
              </a:spcAft>
              <a:buSzPts val="1260"/>
              <a:buNone/>
            </a:pPr>
            <a:r>
              <a:rPr lang="en-US" sz="1800" b="1" i="1" u="none">
                <a:solidFill>
                  <a:schemeClr val="lt1"/>
                </a:solidFill>
                <a:latin typeface="Times New Roman"/>
                <a:ea typeface="Times New Roman"/>
                <a:cs typeface="Times New Roman"/>
                <a:sym typeface="Times New Roman"/>
              </a:rPr>
              <a:t> DR ZDRAVKA PETKOVIĆ</a:t>
            </a:r>
            <a:endParaRPr/>
          </a:p>
          <a:p>
            <a:pPr marL="0" lvl="0" indent="0" algn="ctr" rtl="0">
              <a:lnSpc>
                <a:spcPct val="100000"/>
              </a:lnSpc>
              <a:spcBef>
                <a:spcPts val="400"/>
              </a:spcBef>
              <a:spcAft>
                <a:spcPts val="0"/>
              </a:spcAft>
              <a:buSzPts val="1400"/>
              <a:buNone/>
            </a:pPr>
            <a:r>
              <a:rPr lang="en-US" sz="2000" b="1" i="1" u="none">
                <a:solidFill>
                  <a:schemeClr val="lt1"/>
                </a:solidFill>
                <a:latin typeface="Times New Roman"/>
                <a:ea typeface="Times New Roman"/>
                <a:cs typeface="Times New Roman"/>
                <a:sym typeface="Times New Roman"/>
              </a:rPr>
              <a:t>BEOGRAD,2020</a:t>
            </a:r>
            <a:endParaRPr/>
          </a:p>
          <a:p>
            <a:pPr marL="0" lvl="0" indent="0" algn="l" rtl="0">
              <a:lnSpc>
                <a:spcPct val="100000"/>
              </a:lnSpc>
              <a:spcBef>
                <a:spcPts val="400"/>
              </a:spcBef>
              <a:spcAft>
                <a:spcPts val="0"/>
              </a:spcAft>
              <a:buSzPts val="1400"/>
              <a:buNone/>
            </a:pPr>
            <a:r>
              <a:rPr lang="en-US" sz="2000" b="1" i="1" u="none">
                <a:solidFill>
                  <a:schemeClr val="lt1"/>
                </a:solidFill>
                <a:latin typeface="Times New Roman"/>
                <a:ea typeface="Times New Roman"/>
                <a:cs typeface="Times New Roman"/>
                <a:sym typeface="Times New Roman"/>
              </a:rPr>
              <a:t>          </a:t>
            </a:r>
            <a:endParaRPr/>
          </a:p>
        </p:txBody>
      </p:sp>
      <p:sp>
        <p:nvSpPr>
          <p:cNvPr id="147" name="Google Shape;147;p18"/>
          <p:cNvSpPr txBox="1"/>
          <p:nvPr/>
        </p:nvSpPr>
        <p:spPr>
          <a:xfrm>
            <a:off x="142875" y="-428625"/>
            <a:ext cx="7572300" cy="17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000"/>
              <a:buFont typeface="Tahoma"/>
              <a:buNone/>
            </a:pPr>
            <a:endParaRPr sz="3000" b="1" i="1" u="none">
              <a:solidFill>
                <a:schemeClr val="lt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800"/>
              <a:buFont typeface="Tahoma"/>
              <a:buNone/>
            </a:pPr>
            <a:endParaRPr sz="800" b="1" i="1" u="none">
              <a:solidFill>
                <a:schemeClr val="lt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1200"/>
              <a:buFont typeface="Tahoma"/>
              <a:buNone/>
            </a:pPr>
            <a:endParaRPr sz="1200" b="1" i="1" u="none">
              <a:solidFill>
                <a:srgbClr val="FF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2900"/>
              <a:buFont typeface="Times New Roman"/>
              <a:buNone/>
            </a:pPr>
            <a:r>
              <a:rPr lang="en-US" sz="2900" b="1" i="1" u="none">
                <a:solidFill>
                  <a:schemeClr val="lt1"/>
                </a:solidFill>
                <a:latin typeface="Times New Roman"/>
                <a:ea typeface="Times New Roman"/>
                <a:cs typeface="Times New Roman"/>
                <a:sym typeface="Times New Roman"/>
              </a:rPr>
              <a:t>VISOKA HOTELIJERSKA ŠKOLA</a:t>
            </a:r>
            <a:endParaRPr/>
          </a:p>
          <a:p>
            <a:pPr marL="0" marR="0" lvl="0" indent="0" algn="ctr" rtl="0">
              <a:lnSpc>
                <a:spcPct val="100000"/>
              </a:lnSpc>
              <a:spcBef>
                <a:spcPts val="0"/>
              </a:spcBef>
              <a:spcAft>
                <a:spcPts val="0"/>
              </a:spcAft>
              <a:buClr>
                <a:schemeClr val="lt1"/>
              </a:buClr>
              <a:buSzPts val="2900"/>
              <a:buFont typeface="Times New Roman"/>
              <a:buNone/>
            </a:pPr>
            <a:r>
              <a:rPr lang="en-US" sz="2900" b="1" i="1" u="none">
                <a:solidFill>
                  <a:schemeClr val="lt1"/>
                </a:solidFill>
                <a:latin typeface="Times New Roman"/>
                <a:ea typeface="Times New Roman"/>
                <a:cs typeface="Times New Roman"/>
                <a:sym typeface="Times New Roman"/>
              </a:rPr>
              <a:t> STRUKOVNIH STUDIJA U BEOGRADU</a:t>
            </a:r>
            <a:endParaRPr/>
          </a:p>
        </p:txBody>
      </p:sp>
      <p:sp>
        <p:nvSpPr>
          <p:cNvPr id="148" name="Google Shape;148;p18"/>
          <p:cNvSpPr txBox="1"/>
          <p:nvPr/>
        </p:nvSpPr>
        <p:spPr>
          <a:xfrm>
            <a:off x="611187" y="5157787"/>
            <a:ext cx="3816300" cy="39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Tahoma"/>
              <a:buNone/>
            </a:pPr>
            <a:r>
              <a:rPr lang="en-US" sz="2000" b="1" i="0" u="none">
                <a:solidFill>
                  <a:schemeClr val="lt1"/>
                </a:solidFill>
                <a:latin typeface="Tahoma"/>
                <a:ea typeface="Tahoma"/>
                <a:cs typeface="Tahoma"/>
                <a:sym typeface="Tahoma"/>
              </a:rPr>
              <a:t>  </a:t>
            </a:r>
            <a:endParaRPr/>
          </a:p>
        </p:txBody>
      </p:sp>
      <p:sp>
        <p:nvSpPr>
          <p:cNvPr id="149" name="Google Shape;149;p18" descr="Image result for RACUNOVODSTVO SLIKE"/>
          <p:cNvSpPr txBox="1"/>
          <p:nvPr/>
        </p:nvSpPr>
        <p:spPr>
          <a:xfrm>
            <a:off x="4533900" y="-144462"/>
            <a:ext cx="3048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50" name="Google Shape;150;p18" descr="Image result for RACUNOVODSTVO SLIKE"/>
          <p:cNvSpPr txBox="1"/>
          <p:nvPr/>
        </p:nvSpPr>
        <p:spPr>
          <a:xfrm>
            <a:off x="4533900" y="-144462"/>
            <a:ext cx="3048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pic>
        <p:nvPicPr>
          <p:cNvPr id="151" name="Google Shape;151;p18" descr="http://www.vhs.edu.rs/slike/logo2.png"/>
          <p:cNvPicPr preferRelativeResize="0"/>
          <p:nvPr/>
        </p:nvPicPr>
        <p:blipFill rotWithShape="1">
          <a:blip r:embed="rId3">
            <a:alphaModFix/>
          </a:blip>
          <a:srcRect/>
          <a:stretch/>
        </p:blipFill>
        <p:spPr>
          <a:xfrm>
            <a:off x="7286644" y="214289"/>
            <a:ext cx="1714500" cy="13188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52" name="Google Shape;152;p18" descr="Резултат слика за Knjigovodstvo slike"/>
          <p:cNvPicPr preferRelativeResize="0"/>
          <p:nvPr/>
        </p:nvPicPr>
        <p:blipFill rotWithShape="1">
          <a:blip r:embed="rId4">
            <a:alphaModFix/>
          </a:blip>
          <a:srcRect/>
          <a:stretch/>
        </p:blipFill>
        <p:spPr>
          <a:xfrm>
            <a:off x="82550" y="3214687"/>
            <a:ext cx="3243262" cy="2092325"/>
          </a:xfrm>
          <a:prstGeom prst="rect">
            <a:avLst/>
          </a:prstGeom>
          <a:noFill/>
          <a:ln>
            <a:noFill/>
          </a:ln>
          <a:effectLst>
            <a:outerShdw blurRad="63500" dist="139700" dir="2700000">
              <a:srgbClr val="333333">
                <a:alpha val="64709"/>
              </a:srgbClr>
            </a:outerShdw>
          </a:effectLst>
        </p:spPr>
      </p:pic>
      <p:pic>
        <p:nvPicPr>
          <p:cNvPr id="153" name="Google Shape;153;p18" descr="Резултат слика за Knjigovodstvo slike"/>
          <p:cNvPicPr preferRelativeResize="0"/>
          <p:nvPr/>
        </p:nvPicPr>
        <p:blipFill rotWithShape="1">
          <a:blip r:embed="rId5">
            <a:alphaModFix/>
          </a:blip>
          <a:srcRect/>
          <a:stretch/>
        </p:blipFill>
        <p:spPr>
          <a:xfrm>
            <a:off x="3428992" y="3214686"/>
            <a:ext cx="2889000" cy="20763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154" name="Google Shape;154;p18" descr="Сродна слика"/>
          <p:cNvPicPr preferRelativeResize="0"/>
          <p:nvPr/>
        </p:nvPicPr>
        <p:blipFill rotWithShape="1">
          <a:blip r:embed="rId6">
            <a:alphaModFix/>
          </a:blip>
          <a:srcRect/>
          <a:stretch/>
        </p:blipFill>
        <p:spPr>
          <a:xfrm>
            <a:off x="6429388" y="3214686"/>
            <a:ext cx="2572200" cy="20718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Права вкладчиков банка | Finance.kz"/>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Što su nematerijalna imovina: primjeri, klasifikacija, račun u  računovodstvu - Poslovni portal"/>
          <p:cNvPicPr>
            <a:picLocks noChangeAspect="1" noChangeArrowheads="1"/>
          </p:cNvPicPr>
          <p:nvPr/>
        </p:nvPicPr>
        <p:blipFill>
          <a:blip r:embed="rId2"/>
          <a:srcRect/>
          <a:stretch>
            <a:fillRect/>
          </a:stretch>
        </p:blipFill>
        <p:spPr bwMode="auto">
          <a:xfrm>
            <a:off x="1" y="1842868"/>
            <a:ext cx="9144000" cy="5013453"/>
          </a:xfrm>
          <a:prstGeom prst="rect">
            <a:avLst/>
          </a:prstGeom>
          <a:noFill/>
        </p:spPr>
      </p:pic>
      <p:sp>
        <p:nvSpPr>
          <p:cNvPr id="6" name="Rectangle 5"/>
          <p:cNvSpPr/>
          <p:nvPr/>
        </p:nvSpPr>
        <p:spPr>
          <a:xfrm>
            <a:off x="0" y="0"/>
            <a:ext cx="9144000" cy="1899138"/>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Latn-RS" sz="3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III POGLAVLJE </a:t>
            </a:r>
          </a:p>
          <a:p>
            <a:pPr algn="ctr"/>
            <a:r>
              <a:rPr lang="sr-Latn-RS" sz="3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ISKAZIVANJE POSLOVNIH PROMENA</a:t>
            </a:r>
          </a:p>
          <a:p>
            <a:pPr algn="ctr"/>
            <a:r>
              <a:rPr lang="sr-Latn-RS" sz="4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NEMATERIJALNA ULAGANJA</a:t>
            </a:r>
          </a:p>
          <a:p>
            <a:pPr algn="ctr"/>
            <a:endParaRPr lang="en-US" sz="2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3</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NEMATERIJALNA ULAGANJA</a:t>
            </a:r>
            <a:endParaRPr/>
          </a:p>
        </p:txBody>
      </p:sp>
      <p:sp>
        <p:nvSpPr>
          <p:cNvPr id="232" name="Google Shape;232;p25"/>
          <p:cNvSpPr txBox="1"/>
          <p:nvPr/>
        </p:nvSpPr>
        <p:spPr>
          <a:xfrm>
            <a:off x="942756" y="1230699"/>
            <a:ext cx="4782796"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 Pojam nematerijalnih ulaganja:</a:t>
            </a:r>
            <a:endParaRPr/>
          </a:p>
        </p:txBody>
      </p:sp>
      <p:sp>
        <p:nvSpPr>
          <p:cNvPr id="234" name="Google Shape;234;p25"/>
          <p:cNvSpPr txBox="1"/>
          <p:nvPr/>
        </p:nvSpPr>
        <p:spPr>
          <a:xfrm>
            <a:off x="689317" y="1812078"/>
            <a:ext cx="8356211" cy="132501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Nematerijalna ulaganja podrazumevaju ulaganja u odredivo nemonetarno sredstvo bez fizičkog sadržaja koji služi za proizvodnju ili isporuku robe ili usluga za iznajmljivanje drugim licima ili se koristi u administrativne svrhe. Nematerijalna ulaganja priznaju se i vrednuju u skladu sa MRS 38 I MRS 36</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32;p25"/>
          <p:cNvSpPr txBox="1"/>
          <p:nvPr/>
        </p:nvSpPr>
        <p:spPr>
          <a:xfrm>
            <a:off x="717453" y="3211892"/>
            <a:ext cx="8342144"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0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Za utvrđivanje dali neko sredstvo spada u nematerijalna ulaganja bitno je da:</a:t>
            </a:r>
            <a:endParaRPr sz="1200"/>
          </a:p>
        </p:txBody>
      </p:sp>
      <p:sp>
        <p:nvSpPr>
          <p:cNvPr id="15" name="Google Shape;210;p24"/>
          <p:cNvSpPr txBox="1"/>
          <p:nvPr/>
        </p:nvSpPr>
        <p:spPr>
          <a:xfrm>
            <a:off x="928686" y="381080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14618" y="4275042"/>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7" name="Google Shape;210;p24"/>
          <p:cNvSpPr txBox="1"/>
          <p:nvPr/>
        </p:nvSpPr>
        <p:spPr>
          <a:xfrm>
            <a:off x="914620" y="4697074"/>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28749" y="3810803"/>
            <a:ext cx="335426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Može biti identifikovano</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28749" y="4275039"/>
            <a:ext cx="336833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Postoji kontrola nad resursom i </a:t>
            </a:r>
            <a:endParaRPr sz="1900">
              <a:effectLst>
                <a:outerShdw blurRad="38100" dist="38100" dir="2700000" algn="tl">
                  <a:srgbClr val="000000">
                    <a:alpha val="43137"/>
                  </a:srgbClr>
                </a:outerShdw>
              </a:effectLst>
            </a:endParaRPr>
          </a:p>
        </p:txBody>
      </p:sp>
      <p:sp>
        <p:nvSpPr>
          <p:cNvPr id="22" name="Google Shape;211;p24"/>
          <p:cNvSpPr txBox="1"/>
          <p:nvPr/>
        </p:nvSpPr>
        <p:spPr>
          <a:xfrm>
            <a:off x="1428749" y="4697070"/>
            <a:ext cx="336833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Da postoje buduće koristi</a:t>
            </a:r>
            <a:endParaRPr sz="1900">
              <a:effectLst>
                <a:outerShdw blurRad="38100" dist="38100" dir="2700000" algn="tl">
                  <a:srgbClr val="000000">
                    <a:alpha val="43137"/>
                  </a:srgbClr>
                </a:outerShdw>
              </a:effectLst>
            </a:endParaRPr>
          </a:p>
        </p:txBody>
      </p:sp>
      <p:sp>
        <p:nvSpPr>
          <p:cNvPr id="29" name="Oval Callout 28"/>
          <p:cNvSpPr/>
          <p:nvPr/>
        </p:nvSpPr>
        <p:spPr>
          <a:xfrm>
            <a:off x="6274191" y="3699803"/>
            <a:ext cx="1856935" cy="135052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92</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Google Shape;234;p25"/>
          <p:cNvSpPr txBox="1"/>
          <p:nvPr/>
        </p:nvSpPr>
        <p:spPr>
          <a:xfrm>
            <a:off x="715110" y="5129704"/>
            <a:ext cx="8356211" cy="1672023"/>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Preduzeće kontroliše sredstvo ukoliko je u stanju da koristi ekonomske koristi koje bi priticale od tog sredstva i da je u u stanju da drugim licima ograniči pristup tim koristima. Prema našim popisima pod nematerijalnim ulaganjima podrazumevaju se (ulaganja u razvoj,  koncesije,patenti i slična uprava, ulaganja iznad knjigovodstvene vrednosti GOODWILL)</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ODO SOBRE LA ABOGACIA: Clasificación de los Bienes"/>
          <p:cNvPicPr>
            <a:picLocks noChangeAspect="1" noChangeArrowheads="1"/>
          </p:cNvPicPr>
          <p:nvPr/>
        </p:nvPicPr>
        <p:blipFill>
          <a:blip r:embed="rId2"/>
          <a:srcRect/>
          <a:stretch>
            <a:fillRect/>
          </a:stretch>
        </p:blipFill>
        <p:spPr bwMode="auto">
          <a:xfrm>
            <a:off x="0" y="0"/>
            <a:ext cx="9144000" cy="6868162"/>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3</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NEMATERIJALNA ULAGANJA</a:t>
            </a:r>
            <a:endParaRPr/>
          </a:p>
        </p:txBody>
      </p:sp>
      <p:sp>
        <p:nvSpPr>
          <p:cNvPr id="232" name="Google Shape;232;p25"/>
          <p:cNvSpPr txBox="1"/>
          <p:nvPr/>
        </p:nvSpPr>
        <p:spPr>
          <a:xfrm>
            <a:off x="942756" y="1230699"/>
            <a:ext cx="3530770"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 Priznavanje izdataka:</a:t>
            </a:r>
            <a:endParaRPr/>
          </a:p>
        </p:txBody>
      </p:sp>
      <p:sp>
        <p:nvSpPr>
          <p:cNvPr id="234" name="Google Shape;234;p25"/>
          <p:cNvSpPr txBox="1"/>
          <p:nvPr/>
        </p:nvSpPr>
        <p:spPr>
          <a:xfrm>
            <a:off x="914400" y="1812078"/>
            <a:ext cx="8131128" cy="987393"/>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Izdaci koji se ne mogu uključiti u cenu koštanja nematerijalnog sredstva priznaju se kao rashod perioda u kojem su nastali. To su svi rashodi istraživanja, a pored njih i:</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Google Shape;210;p24"/>
          <p:cNvSpPr txBox="1"/>
          <p:nvPr/>
        </p:nvSpPr>
        <p:spPr>
          <a:xfrm>
            <a:off x="900550" y="293860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00550" y="338877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7" name="Google Shape;210;p24"/>
          <p:cNvSpPr txBox="1"/>
          <p:nvPr/>
        </p:nvSpPr>
        <p:spPr>
          <a:xfrm>
            <a:off x="900552" y="382487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386546" y="2952673"/>
            <a:ext cx="756050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Rashodi početnih aktivnosti (troškovi početka poslovanja)</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386547" y="3402842"/>
            <a:ext cx="523933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Izdaci za aktivnosti obuke zaposlenih</a:t>
            </a:r>
            <a:endParaRPr sz="1900">
              <a:effectLst>
                <a:outerShdw blurRad="38100" dist="38100" dir="2700000" algn="tl">
                  <a:srgbClr val="000000">
                    <a:alpha val="43137"/>
                  </a:srgbClr>
                </a:outerShdw>
              </a:effectLst>
            </a:endParaRPr>
          </a:p>
        </p:txBody>
      </p:sp>
      <p:sp>
        <p:nvSpPr>
          <p:cNvPr id="22" name="Google Shape;211;p24"/>
          <p:cNvSpPr txBox="1"/>
          <p:nvPr/>
        </p:nvSpPr>
        <p:spPr>
          <a:xfrm>
            <a:off x="1386546" y="3824872"/>
            <a:ext cx="523933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Izdaci za oglašavanje i promotivne aktivnosti</a:t>
            </a:r>
            <a:endParaRPr sz="1900">
              <a:effectLst>
                <a:outerShdw blurRad="38100" dist="38100" dir="2700000" algn="tl">
                  <a:srgbClr val="000000">
                    <a:alpha val="43137"/>
                  </a:srgbClr>
                </a:outerShdw>
              </a:effectLst>
            </a:endParaRPr>
          </a:p>
        </p:txBody>
      </p:sp>
      <p:sp>
        <p:nvSpPr>
          <p:cNvPr id="29" name="Oval Callout 28"/>
          <p:cNvSpPr/>
          <p:nvPr/>
        </p:nvSpPr>
        <p:spPr>
          <a:xfrm>
            <a:off x="6935373" y="3362179"/>
            <a:ext cx="1856935" cy="135052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92-93</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Google Shape;234;p25"/>
          <p:cNvSpPr txBox="1"/>
          <p:nvPr/>
        </p:nvSpPr>
        <p:spPr>
          <a:xfrm>
            <a:off x="715110" y="5129704"/>
            <a:ext cx="8356211" cy="1672023"/>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Jednom priznat izdatak ne može se naknadno uključiti u nabavnu vrednost nematerijalnog ulaganja. Naknadne izdatke treba tretirati kao rashod perioda osim ukoliko je: (</a:t>
            </a:r>
            <a:r>
              <a:rPr lang="sr-Latn-RS"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verovatno da će ovaj izdatak omogućiti da sredstvo stvara buduće ekonomske koristi preko svog izvorno procenjenog standarda uspešnosti</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i (</a:t>
            </a:r>
            <a:r>
              <a:rPr lang="sr-Latn-RS"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ovaj izdatatk moguće pouzdano utvrditi i pripisati sredstvu</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Google Shape;210;p24"/>
          <p:cNvSpPr txBox="1"/>
          <p:nvPr/>
        </p:nvSpPr>
        <p:spPr>
          <a:xfrm>
            <a:off x="898207" y="425863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9" name="Google Shape;210;p24"/>
          <p:cNvSpPr txBox="1"/>
          <p:nvPr/>
        </p:nvSpPr>
        <p:spPr>
          <a:xfrm>
            <a:off x="912275" y="4694729"/>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3" name="Google Shape;211;p24"/>
          <p:cNvSpPr txBox="1"/>
          <p:nvPr/>
        </p:nvSpPr>
        <p:spPr>
          <a:xfrm>
            <a:off x="1426404" y="4694724"/>
            <a:ext cx="754878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Stavka pribav.u poslovnoj. komb.koja se ne priznaje kao nemat. ulaganje</a:t>
            </a:r>
            <a:endParaRPr sz="1900">
              <a:effectLst>
                <a:outerShdw blurRad="38100" dist="38100" dir="2700000" algn="tl">
                  <a:srgbClr val="000000">
                    <a:alpha val="43137"/>
                  </a:srgbClr>
                </a:outerShdw>
              </a:effectLst>
            </a:endParaRPr>
          </a:p>
        </p:txBody>
      </p:sp>
      <p:sp>
        <p:nvSpPr>
          <p:cNvPr id="24" name="Google Shape;211;p24"/>
          <p:cNvSpPr txBox="1"/>
          <p:nvPr/>
        </p:nvSpPr>
        <p:spPr>
          <a:xfrm>
            <a:off x="1412336" y="4258626"/>
            <a:ext cx="522761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Izdaci premeštanja ili reorganizacije preduzeća</a:t>
            </a:r>
            <a:endParaRPr sz="1900">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AutoShape 4" descr="RAČUNOVODSTVO DUGOTRAJNE MATERIJALNE IMOVINE NA PRIMJERU VELIKOG POSLOVNOG  SUBJEK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RAČUNOVODSTVO DUGOTRAJNE MATERIJALNE IMOVINE NA PRIMJERU VELIKOG POSLOVNOG  SUBJEK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6" name="AutoShape 8" descr="RAČUNOVODSTVO DUGOTRAJNE MATERIJALNE IMOVINE NA PRIMJERU VELIKOG POSLOVNOG  SUBJEK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8" name="Picture 10" descr="PPT - IMOVINA PowerPoint Presentation, free download - ID:483205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3</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NEMATERIJALNA ULAGANJA</a:t>
            </a:r>
            <a:endParaRPr/>
          </a:p>
        </p:txBody>
      </p:sp>
      <p:sp>
        <p:nvSpPr>
          <p:cNvPr id="232" name="Google Shape;232;p25"/>
          <p:cNvSpPr txBox="1"/>
          <p:nvPr/>
        </p:nvSpPr>
        <p:spPr>
          <a:xfrm>
            <a:off x="942756" y="1230699"/>
            <a:ext cx="5823804"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 Vrednovanje nematerijalnog ulaganja:</a:t>
            </a:r>
            <a:endParaRPr/>
          </a:p>
        </p:txBody>
      </p:sp>
      <p:sp>
        <p:nvSpPr>
          <p:cNvPr id="234" name="Google Shape;234;p25"/>
          <p:cNvSpPr txBox="1"/>
          <p:nvPr/>
        </p:nvSpPr>
        <p:spPr>
          <a:xfrm>
            <a:off x="914400" y="1812078"/>
            <a:ext cx="8131128" cy="691971"/>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U okviru MRS 38 za vrednovanje nematerijalnog ulaganja nakon početnog priznavanja predviđen je:</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Google Shape;210;p24"/>
          <p:cNvSpPr txBox="1"/>
          <p:nvPr/>
        </p:nvSpPr>
        <p:spPr>
          <a:xfrm>
            <a:off x="886482" y="257284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00550" y="302301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386546" y="2572845"/>
            <a:ext cx="350901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Osnovni postupak, ili </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00614" y="3008947"/>
            <a:ext cx="3494943"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Dopušteni alternativni postupak</a:t>
            </a:r>
            <a:endParaRPr sz="1900">
              <a:effectLst>
                <a:outerShdw blurRad="38100" dist="38100" dir="2700000" algn="tl">
                  <a:srgbClr val="000000">
                    <a:alpha val="43137"/>
                  </a:srgbClr>
                </a:outerShdw>
              </a:effectLst>
            </a:endParaRPr>
          </a:p>
        </p:txBody>
      </p:sp>
      <p:sp>
        <p:nvSpPr>
          <p:cNvPr id="29" name="Oval Callout 28"/>
          <p:cNvSpPr/>
          <p:nvPr/>
        </p:nvSpPr>
        <p:spPr>
          <a:xfrm>
            <a:off x="6077243" y="2293034"/>
            <a:ext cx="2813539" cy="102696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93-94</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Google Shape;234;p25"/>
          <p:cNvSpPr txBox="1"/>
          <p:nvPr/>
        </p:nvSpPr>
        <p:spPr>
          <a:xfrm>
            <a:off x="745585" y="3483785"/>
            <a:ext cx="8356211" cy="10038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Oba postupka se bave pitanjem vrednovanja trošenja nematerijalnih ulaganja, njihovim revalorizovanjem, umanjivanjem knjigovodstvene vrednosti zbog obezvređivanja, povlačenja i otuđenja nematerijalnih ulaganja.</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Google Shape;234;p25"/>
          <p:cNvSpPr txBox="1"/>
          <p:nvPr/>
        </p:nvSpPr>
        <p:spPr>
          <a:xfrm>
            <a:off x="745585" y="4606855"/>
            <a:ext cx="8356211" cy="130157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Vrednobanje nematerijalnih ulaganja nakon početka priznavanja po osnovnom postupku znači njegovo vrednovanje po nabavnoj vrednosti ili po ceni koštanja umanjenoj za ukupnu amortizaciju i ukupne gubitke zb og obezvređivanja.</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Google Shape;234;p25"/>
          <p:cNvSpPr txBox="1"/>
          <p:nvPr/>
        </p:nvSpPr>
        <p:spPr>
          <a:xfrm>
            <a:off x="745585" y="5980802"/>
            <a:ext cx="8356211" cy="701355"/>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Kada zbog revalorizacije dođe do smanjenja iskazane vrednosti, negativan učinak revalorizacije priznaje se kao rashod.</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RAČUNOVODSTVO DUGOTRAJNE MATERIJALNE IMOVINE NA PRIMJERU VELIKOG POSLOVNOG  SUBJEK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396" name="Picture 4" descr="PPT - Evidencija pribavljanja osnovnih sredstava i nematerijalnih ulaganja  PowerPoint Presentation - ID:471679"/>
          <p:cNvPicPr>
            <a:picLocks noChangeAspect="1" noChangeArrowheads="1"/>
          </p:cNvPicPr>
          <p:nvPr/>
        </p:nvPicPr>
        <p:blipFill>
          <a:blip r:embed="rId2"/>
          <a:srcRect/>
          <a:stretch>
            <a:fillRect/>
          </a:stretch>
        </p:blipFill>
        <p:spPr bwMode="auto">
          <a:xfrm>
            <a:off x="0" y="-2"/>
            <a:ext cx="9144000" cy="6858001"/>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3</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NEMATERIJALNA ULAGANJA</a:t>
            </a:r>
            <a:endParaRPr/>
          </a:p>
        </p:txBody>
      </p:sp>
      <p:sp>
        <p:nvSpPr>
          <p:cNvPr id="232" name="Google Shape;232;p25"/>
          <p:cNvSpPr txBox="1"/>
          <p:nvPr/>
        </p:nvSpPr>
        <p:spPr>
          <a:xfrm>
            <a:off x="942756" y="1230698"/>
            <a:ext cx="7948026" cy="752847"/>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 Amortizacija rashodovanje i otuđenje nematerijalnih ulaganja:</a:t>
            </a:r>
            <a:endParaRPr sz="2400"/>
          </a:p>
        </p:txBody>
      </p:sp>
      <p:sp>
        <p:nvSpPr>
          <p:cNvPr id="234" name="Google Shape;234;p25"/>
          <p:cNvSpPr txBox="1"/>
          <p:nvPr/>
        </p:nvSpPr>
        <p:spPr>
          <a:xfrm>
            <a:off x="928464" y="2065291"/>
            <a:ext cx="8131128" cy="1634507"/>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Osnovica za obračun amortizacije nematerijalnog ulaganja raspoređuje se sistematski tokom njegovog procenjenog korisnog veka trajanja. Amortizacija započinje kada sredstvo postane raspoloživo za upotrebu. Nematerijalno ulaganje prestaje da se priznaje po njegovom otuđivanju ili kada se ne očekuju nikakve ekonomske koristi.</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Google Shape;210;p24"/>
          <p:cNvSpPr txBox="1"/>
          <p:nvPr/>
        </p:nvSpPr>
        <p:spPr>
          <a:xfrm>
            <a:off x="942754" y="4303174"/>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42753" y="471114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42817" y="4331307"/>
            <a:ext cx="725101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Tehnička izvodljivost završetka nematerijalnog ulaganja za upotrebu;</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14682" y="4739273"/>
            <a:ext cx="726508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Namera da se završi nematerijalno ulaganje da ga koristi ili proda;</a:t>
            </a:r>
            <a:endParaRPr sz="1900">
              <a:effectLst>
                <a:outerShdw blurRad="38100" dist="38100" dir="2700000" algn="tl">
                  <a:srgbClr val="000000">
                    <a:alpha val="43137"/>
                  </a:srgbClr>
                </a:outerShdw>
              </a:effectLst>
            </a:endParaRPr>
          </a:p>
        </p:txBody>
      </p:sp>
      <p:sp>
        <p:nvSpPr>
          <p:cNvPr id="29" name="Oval Callout 28"/>
          <p:cNvSpPr/>
          <p:nvPr/>
        </p:nvSpPr>
        <p:spPr>
          <a:xfrm>
            <a:off x="5880295" y="3362178"/>
            <a:ext cx="2940148" cy="95662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94-96</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Google Shape;232;p25"/>
          <p:cNvSpPr txBox="1"/>
          <p:nvPr/>
        </p:nvSpPr>
        <p:spPr>
          <a:xfrm>
            <a:off x="954479" y="3746465"/>
            <a:ext cx="4771072" cy="459769"/>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 Iskazivanje poslovnih promena:</a:t>
            </a:r>
            <a:endParaRPr sz="2400"/>
          </a:p>
        </p:txBody>
      </p:sp>
      <p:sp>
        <p:nvSpPr>
          <p:cNvPr id="14" name="Google Shape;211;p24"/>
          <p:cNvSpPr txBox="1"/>
          <p:nvPr/>
        </p:nvSpPr>
        <p:spPr>
          <a:xfrm>
            <a:off x="1426405" y="5158959"/>
            <a:ext cx="726742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Sposobnost da koristi ili proda nematerijalno ulaganje;</a:t>
            </a:r>
            <a:endParaRPr sz="1900">
              <a:effectLst>
                <a:outerShdw blurRad="38100" dist="38100" dir="2700000" algn="tl">
                  <a:srgbClr val="000000">
                    <a:alpha val="43137"/>
                  </a:srgbClr>
                </a:outerShdw>
              </a:effectLst>
            </a:endParaRPr>
          </a:p>
        </p:txBody>
      </p:sp>
      <p:sp>
        <p:nvSpPr>
          <p:cNvPr id="17" name="Google Shape;211;p24"/>
          <p:cNvSpPr txBox="1"/>
          <p:nvPr/>
        </p:nvSpPr>
        <p:spPr>
          <a:xfrm>
            <a:off x="1426405" y="5580989"/>
            <a:ext cx="728149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Način na koji će nematerijalno ulaganje ostvariti ekonomsku korist;</a:t>
            </a:r>
            <a:endParaRPr sz="1900">
              <a:effectLst>
                <a:outerShdw blurRad="38100" dist="38100" dir="2700000" algn="tl">
                  <a:srgbClr val="000000">
                    <a:alpha val="43137"/>
                  </a:srgbClr>
                </a:outerShdw>
              </a:effectLst>
            </a:endParaRPr>
          </a:p>
        </p:txBody>
      </p:sp>
      <p:sp>
        <p:nvSpPr>
          <p:cNvPr id="18" name="Google Shape;211;p24"/>
          <p:cNvSpPr txBox="1"/>
          <p:nvPr/>
        </p:nvSpPr>
        <p:spPr>
          <a:xfrm>
            <a:off x="1412337" y="5988953"/>
            <a:ext cx="7309632"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Raspoloživost odgovarajućih tehničkih/finansijskih  i drugih resursa;</a:t>
            </a:r>
            <a:endParaRPr sz="1900">
              <a:effectLst>
                <a:outerShdw blurRad="38100" dist="38100" dir="2700000" algn="tl">
                  <a:srgbClr val="000000">
                    <a:alpha val="43137"/>
                  </a:srgbClr>
                </a:outerShdw>
              </a:effectLst>
            </a:endParaRPr>
          </a:p>
        </p:txBody>
      </p:sp>
      <p:sp>
        <p:nvSpPr>
          <p:cNvPr id="19" name="Google Shape;211;p24"/>
          <p:cNvSpPr txBox="1"/>
          <p:nvPr/>
        </p:nvSpPr>
        <p:spPr>
          <a:xfrm>
            <a:off x="1426405" y="6430360"/>
            <a:ext cx="729556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Sposobnost da pouzdano izmeri izdatak u toku njegovog razvoja;</a:t>
            </a:r>
            <a:endParaRPr sz="1900">
              <a:effectLst>
                <a:outerShdw blurRad="38100" dist="38100" dir="2700000" algn="tl">
                  <a:srgbClr val="000000">
                    <a:alpha val="43137"/>
                  </a:srgbClr>
                </a:outerShdw>
              </a:effectLst>
            </a:endParaRPr>
          </a:p>
        </p:txBody>
      </p:sp>
      <p:sp>
        <p:nvSpPr>
          <p:cNvPr id="22" name="Google Shape;210;p24"/>
          <p:cNvSpPr txBox="1"/>
          <p:nvPr/>
        </p:nvSpPr>
        <p:spPr>
          <a:xfrm>
            <a:off x="926341" y="643036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6</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3" name="Google Shape;210;p24"/>
          <p:cNvSpPr txBox="1"/>
          <p:nvPr/>
        </p:nvSpPr>
        <p:spPr>
          <a:xfrm>
            <a:off x="940409" y="5974889"/>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4" name="Google Shape;210;p24"/>
          <p:cNvSpPr txBox="1"/>
          <p:nvPr/>
        </p:nvSpPr>
        <p:spPr>
          <a:xfrm>
            <a:off x="926341" y="556692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7" name="Google Shape;210;p24"/>
          <p:cNvSpPr txBox="1"/>
          <p:nvPr/>
        </p:nvSpPr>
        <p:spPr>
          <a:xfrm>
            <a:off x="926341" y="515896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oslovna sredstva u preduzeću | Ekonomika i organizacija poslovanja"/>
          <p:cNvPicPr>
            <a:picLocks noChangeAspect="1" noChangeArrowheads="1"/>
          </p:cNvPicPr>
          <p:nvPr/>
        </p:nvPicPr>
        <p:blipFill>
          <a:blip r:embed="rId2"/>
          <a:srcRect/>
          <a:stretch>
            <a:fillRect/>
          </a:stretch>
        </p:blipFill>
        <p:spPr bwMode="auto">
          <a:xfrm>
            <a:off x="4757" y="1913207"/>
            <a:ext cx="9139243" cy="4944794"/>
          </a:xfrm>
          <a:prstGeom prst="rect">
            <a:avLst/>
          </a:prstGeom>
          <a:noFill/>
        </p:spPr>
      </p:pic>
      <p:sp>
        <p:nvSpPr>
          <p:cNvPr id="6" name="Rectangle 5"/>
          <p:cNvSpPr/>
          <p:nvPr/>
        </p:nvSpPr>
        <p:spPr>
          <a:xfrm>
            <a:off x="0" y="0"/>
            <a:ext cx="9144000" cy="1899138"/>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Latn-RS" sz="3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III POGLAVLJE </a:t>
            </a:r>
          </a:p>
          <a:p>
            <a:pPr algn="ctr"/>
            <a:r>
              <a:rPr lang="sr-Latn-RS" sz="3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ISKAZIVANJE POSLOVNIH PROMENA</a:t>
            </a:r>
          </a:p>
          <a:p>
            <a:pPr algn="ctr"/>
            <a:r>
              <a:rPr lang="sr-Latn-RS" sz="4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OSNOVNA SREDSTVA</a:t>
            </a:r>
          </a:p>
          <a:p>
            <a:pPr algn="ctr"/>
            <a:endParaRPr lang="en-US" sz="2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266" name="Picture 2" descr="ULAGANJA U TUĐA OSNOVNA SREDSTVA - Biljana Trifunović"/>
          <p:cNvPicPr>
            <a:picLocks noChangeAspect="1" noChangeArrowheads="1"/>
          </p:cNvPicPr>
          <p:nvPr/>
        </p:nvPicPr>
        <p:blipFill>
          <a:blip r:embed="rId2"/>
          <a:srcRect/>
          <a:stretch>
            <a:fillRect/>
          </a:stretch>
        </p:blipFill>
        <p:spPr bwMode="auto">
          <a:xfrm>
            <a:off x="0" y="1589649"/>
            <a:ext cx="9144000" cy="5268352"/>
          </a:xfrm>
          <a:prstGeom prst="rect">
            <a:avLst/>
          </a:prstGeom>
          <a:noFill/>
        </p:spPr>
      </p:pic>
      <p:sp>
        <p:nvSpPr>
          <p:cNvPr id="5" name="Rectangle 4"/>
          <p:cNvSpPr/>
          <p:nvPr/>
        </p:nvSpPr>
        <p:spPr>
          <a:xfrm>
            <a:off x="0" y="0"/>
            <a:ext cx="9144000" cy="1716258"/>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Latn-RS" sz="3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III POGLAVLJE </a:t>
            </a:r>
          </a:p>
          <a:p>
            <a:pPr algn="ctr"/>
            <a:r>
              <a:rPr lang="sr-Latn-RS" sz="3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ISKAZIVANJE POSLOVNIH PROMENA</a:t>
            </a:r>
          </a:p>
          <a:p>
            <a:pPr algn="ctr"/>
            <a:r>
              <a:rPr lang="sr-Latn-RS" sz="3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PRIBAVLJANJE FINANSIJSKIH SREDSTAVA</a:t>
            </a:r>
          </a:p>
          <a:p>
            <a:pPr algn="ctr"/>
            <a:endParaRPr lang="en-US" sz="2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115836"/>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4</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OSNOVNA SREDSTVA</a:t>
            </a:r>
            <a:endParaRPr/>
          </a:p>
        </p:txBody>
      </p:sp>
      <p:sp>
        <p:nvSpPr>
          <p:cNvPr id="232" name="Google Shape;232;p25"/>
          <p:cNvSpPr txBox="1"/>
          <p:nvPr/>
        </p:nvSpPr>
        <p:spPr>
          <a:xfrm>
            <a:off x="942756" y="1343240"/>
            <a:ext cx="4248222" cy="485559"/>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cs typeface="Times New Roman"/>
                <a:sym typeface="Times New Roman"/>
              </a:rPr>
              <a:t>Osnovna sredstva čine sledeće:</a:t>
            </a:r>
            <a:endParaRPr sz="2400"/>
          </a:p>
        </p:txBody>
      </p:sp>
      <p:sp>
        <p:nvSpPr>
          <p:cNvPr id="15" name="Google Shape;210;p24"/>
          <p:cNvSpPr txBox="1"/>
          <p:nvPr/>
        </p:nvSpPr>
        <p:spPr>
          <a:xfrm>
            <a:off x="914618" y="191166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886483" y="2347769"/>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00615" y="1911664"/>
            <a:ext cx="379036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Zemljišta</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00614" y="2347765"/>
            <a:ext cx="3818500"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Šume i višegodišnji zasadi</a:t>
            </a:r>
            <a:endParaRPr sz="1900">
              <a:effectLst>
                <a:outerShdw blurRad="38100" dist="38100" dir="2700000" algn="tl">
                  <a:srgbClr val="000000">
                    <a:alpha val="43137"/>
                  </a:srgbClr>
                </a:outerShdw>
              </a:effectLst>
            </a:endParaRPr>
          </a:p>
        </p:txBody>
      </p:sp>
      <p:sp>
        <p:nvSpPr>
          <p:cNvPr id="29" name="Oval Callout 28"/>
          <p:cNvSpPr/>
          <p:nvPr/>
        </p:nvSpPr>
        <p:spPr>
          <a:xfrm>
            <a:off x="7272998" y="4164036"/>
            <a:ext cx="1871002" cy="13927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96-98</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11;p24"/>
          <p:cNvSpPr txBox="1"/>
          <p:nvPr/>
        </p:nvSpPr>
        <p:spPr>
          <a:xfrm>
            <a:off x="1398269" y="2781519"/>
            <a:ext cx="3834913"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Osnovno stado</a:t>
            </a:r>
            <a:endParaRPr sz="1900">
              <a:effectLst>
                <a:outerShdw blurRad="38100" dist="38100" dir="2700000" algn="tl">
                  <a:srgbClr val="000000">
                    <a:alpha val="43137"/>
                  </a:srgbClr>
                </a:outerShdw>
              </a:effectLst>
            </a:endParaRPr>
          </a:p>
        </p:txBody>
      </p:sp>
      <p:sp>
        <p:nvSpPr>
          <p:cNvPr id="17" name="Google Shape;211;p24"/>
          <p:cNvSpPr txBox="1"/>
          <p:nvPr/>
        </p:nvSpPr>
        <p:spPr>
          <a:xfrm>
            <a:off x="1412338" y="3231685"/>
            <a:ext cx="3834912"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Građevinski objekti</a:t>
            </a:r>
            <a:endParaRPr sz="1900">
              <a:effectLst>
                <a:outerShdw blurRad="38100" dist="38100" dir="2700000" algn="tl">
                  <a:srgbClr val="000000">
                    <a:alpha val="43137"/>
                  </a:srgbClr>
                </a:outerShdw>
              </a:effectLst>
            </a:endParaRPr>
          </a:p>
        </p:txBody>
      </p:sp>
      <p:sp>
        <p:nvSpPr>
          <p:cNvPr id="18" name="Google Shape;211;p24"/>
          <p:cNvSpPr txBox="1"/>
          <p:nvPr/>
        </p:nvSpPr>
        <p:spPr>
          <a:xfrm>
            <a:off x="1412337" y="3653716"/>
            <a:ext cx="382084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Investicione nekretnine</a:t>
            </a:r>
            <a:endParaRPr sz="1900">
              <a:effectLst>
                <a:outerShdw blurRad="38100" dist="38100" dir="2700000" algn="tl">
                  <a:srgbClr val="000000">
                    <a:alpha val="43137"/>
                  </a:srgbClr>
                </a:outerShdw>
              </a:effectLst>
            </a:endParaRPr>
          </a:p>
        </p:txBody>
      </p:sp>
      <p:sp>
        <p:nvSpPr>
          <p:cNvPr id="19" name="Google Shape;211;p24"/>
          <p:cNvSpPr txBox="1"/>
          <p:nvPr/>
        </p:nvSpPr>
        <p:spPr>
          <a:xfrm>
            <a:off x="1412338" y="4095123"/>
            <a:ext cx="469303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Postrojenja i oprema u vlasništvu preduzeća</a:t>
            </a:r>
            <a:endParaRPr sz="1900">
              <a:effectLst>
                <a:outerShdw blurRad="38100" dist="38100" dir="2700000" algn="tl">
                  <a:srgbClr val="000000">
                    <a:alpha val="43137"/>
                  </a:srgbClr>
                </a:outerShdw>
              </a:effectLst>
            </a:endParaRPr>
          </a:p>
        </p:txBody>
      </p:sp>
      <p:sp>
        <p:nvSpPr>
          <p:cNvPr id="22" name="Google Shape;210;p24"/>
          <p:cNvSpPr txBox="1"/>
          <p:nvPr/>
        </p:nvSpPr>
        <p:spPr>
          <a:xfrm>
            <a:off x="884138" y="409512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6</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3" name="Google Shape;210;p24"/>
          <p:cNvSpPr txBox="1"/>
          <p:nvPr/>
        </p:nvSpPr>
        <p:spPr>
          <a:xfrm>
            <a:off x="898206" y="3653719"/>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4" name="Google Shape;210;p24"/>
          <p:cNvSpPr txBox="1"/>
          <p:nvPr/>
        </p:nvSpPr>
        <p:spPr>
          <a:xfrm>
            <a:off x="898206" y="321762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7" name="Google Shape;210;p24"/>
          <p:cNvSpPr txBox="1"/>
          <p:nvPr/>
        </p:nvSpPr>
        <p:spPr>
          <a:xfrm>
            <a:off x="884138" y="278152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5" name="Google Shape;211;p24"/>
          <p:cNvSpPr txBox="1"/>
          <p:nvPr/>
        </p:nvSpPr>
        <p:spPr>
          <a:xfrm>
            <a:off x="1424061" y="4528877"/>
            <a:ext cx="496267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Postrojenja i oprema uzeta u finansijski lizing</a:t>
            </a:r>
            <a:endParaRPr sz="1900">
              <a:effectLst>
                <a:outerShdw blurRad="38100" dist="38100" dir="2700000" algn="tl">
                  <a:srgbClr val="000000">
                    <a:alpha val="43137"/>
                  </a:srgbClr>
                </a:outerShdw>
              </a:effectLst>
            </a:endParaRPr>
          </a:p>
        </p:txBody>
      </p:sp>
      <p:sp>
        <p:nvSpPr>
          <p:cNvPr id="26" name="Google Shape;210;p24"/>
          <p:cNvSpPr txBox="1"/>
          <p:nvPr/>
        </p:nvSpPr>
        <p:spPr>
          <a:xfrm>
            <a:off x="909929" y="452887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7</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8" name="Google Shape;210;p24"/>
          <p:cNvSpPr txBox="1"/>
          <p:nvPr/>
        </p:nvSpPr>
        <p:spPr>
          <a:xfrm>
            <a:off x="881794" y="495090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8</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0" name="Google Shape;210;p24"/>
          <p:cNvSpPr txBox="1"/>
          <p:nvPr/>
        </p:nvSpPr>
        <p:spPr>
          <a:xfrm>
            <a:off x="881793" y="538700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9.</a:t>
            </a:r>
            <a:endParaRPr/>
          </a:p>
        </p:txBody>
      </p:sp>
      <p:sp>
        <p:nvSpPr>
          <p:cNvPr id="31" name="Google Shape;210;p24"/>
          <p:cNvSpPr txBox="1"/>
          <p:nvPr/>
        </p:nvSpPr>
        <p:spPr>
          <a:xfrm>
            <a:off x="825521" y="5809037"/>
            <a:ext cx="510909"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10</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2" name="Google Shape;210;p24"/>
          <p:cNvSpPr txBox="1"/>
          <p:nvPr/>
        </p:nvSpPr>
        <p:spPr>
          <a:xfrm>
            <a:off x="815925" y="6231068"/>
            <a:ext cx="536771"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11</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3" name="Google Shape;211;p24"/>
          <p:cNvSpPr txBox="1"/>
          <p:nvPr/>
        </p:nvSpPr>
        <p:spPr>
          <a:xfrm>
            <a:off x="1393581" y="4962631"/>
            <a:ext cx="618890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A</a:t>
            </a: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lat i inventar sa kalkulativnim otpisom i ostale nekretnine</a:t>
            </a:r>
            <a:endParaRPr sz="1900">
              <a:effectLst>
                <a:outerShdw blurRad="38100" dist="38100" dir="2700000" algn="tl">
                  <a:srgbClr val="000000">
                    <a:alpha val="43137"/>
                  </a:srgbClr>
                </a:outerShdw>
              </a:effectLst>
            </a:endParaRPr>
          </a:p>
        </p:txBody>
      </p:sp>
      <p:sp>
        <p:nvSpPr>
          <p:cNvPr id="34" name="Google Shape;211;p24"/>
          <p:cNvSpPr txBox="1"/>
          <p:nvPr/>
        </p:nvSpPr>
        <p:spPr>
          <a:xfrm>
            <a:off x="1407649" y="5356526"/>
            <a:ext cx="496267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Postrojenja</a:t>
            </a:r>
            <a:endParaRPr sz="1900">
              <a:effectLst>
                <a:outerShdw blurRad="38100" dist="38100" dir="2700000" algn="tl">
                  <a:srgbClr val="000000">
                    <a:alpha val="43137"/>
                  </a:srgbClr>
                </a:outerShdw>
              </a:effectLst>
            </a:endParaRPr>
          </a:p>
        </p:txBody>
      </p:sp>
      <p:sp>
        <p:nvSpPr>
          <p:cNvPr id="35" name="Google Shape;211;p24"/>
          <p:cNvSpPr txBox="1"/>
          <p:nvPr/>
        </p:nvSpPr>
        <p:spPr>
          <a:xfrm>
            <a:off x="1421716" y="5806693"/>
            <a:ext cx="7089238"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Oprema i biološka sredstva (stambene zgrade,stanove,odmarališta,...)</a:t>
            </a:r>
            <a:endParaRPr sz="1900">
              <a:effectLst>
                <a:outerShdw blurRad="38100" dist="38100" dir="2700000" algn="tl">
                  <a:srgbClr val="000000">
                    <a:alpha val="43137"/>
                  </a:srgbClr>
                </a:outerShdw>
              </a:effectLst>
            </a:endParaRPr>
          </a:p>
        </p:txBody>
      </p:sp>
      <p:sp>
        <p:nvSpPr>
          <p:cNvPr id="36" name="Google Shape;211;p24"/>
          <p:cNvSpPr txBox="1"/>
          <p:nvPr/>
        </p:nvSpPr>
        <p:spPr>
          <a:xfrm>
            <a:off x="1435784" y="6228723"/>
            <a:ext cx="496267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 druge,....</a:t>
            </a:r>
            <a:endParaRPr sz="1900">
              <a:effectLst>
                <a:outerShdw blurRad="38100" dist="38100" dir="2700000" algn="tl">
                  <a:srgbClr val="000000">
                    <a:alpha val="43137"/>
                  </a:srgbClr>
                </a:outerShdw>
              </a:effectLst>
            </a:endParaRPr>
          </a:p>
        </p:txBody>
      </p:sp>
      <p:pic>
        <p:nvPicPr>
          <p:cNvPr id="37" name="Picture 7" descr="zemljište 1"/>
          <p:cNvPicPr>
            <a:picLocks noChangeAspect="1" noChangeArrowheads="1"/>
          </p:cNvPicPr>
          <p:nvPr/>
        </p:nvPicPr>
        <p:blipFill>
          <a:blip r:embed="rId3"/>
          <a:srcRect/>
          <a:stretch>
            <a:fillRect/>
          </a:stretch>
        </p:blipFill>
        <p:spPr bwMode="auto">
          <a:xfrm>
            <a:off x="5217353" y="886262"/>
            <a:ext cx="1817613" cy="1645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6" descr="zemljište"/>
          <p:cNvPicPr>
            <a:picLocks noChangeAspect="1" noChangeArrowheads="1"/>
          </p:cNvPicPr>
          <p:nvPr/>
        </p:nvPicPr>
        <p:blipFill>
          <a:blip r:embed="rId4"/>
          <a:srcRect/>
          <a:stretch>
            <a:fillRect/>
          </a:stretch>
        </p:blipFill>
        <p:spPr bwMode="auto">
          <a:xfrm>
            <a:off x="7033846" y="853301"/>
            <a:ext cx="2110154" cy="1622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9" descr="zgrada"/>
          <p:cNvPicPr>
            <a:picLocks noChangeAspect="1" noChangeArrowheads="1"/>
          </p:cNvPicPr>
          <p:nvPr/>
        </p:nvPicPr>
        <p:blipFill>
          <a:blip r:embed="rId5"/>
          <a:srcRect/>
          <a:stretch>
            <a:fillRect/>
          </a:stretch>
        </p:blipFill>
        <p:spPr bwMode="auto">
          <a:xfrm>
            <a:off x="5255774" y="2546619"/>
            <a:ext cx="1764005" cy="1518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7" descr="mašine 2"/>
          <p:cNvPicPr>
            <a:picLocks noChangeAspect="1" noChangeArrowheads="1"/>
          </p:cNvPicPr>
          <p:nvPr/>
        </p:nvPicPr>
        <p:blipFill>
          <a:blip r:embed="rId6"/>
          <a:srcRect/>
          <a:stretch>
            <a:fillRect/>
          </a:stretch>
        </p:blipFill>
        <p:spPr bwMode="auto">
          <a:xfrm>
            <a:off x="7019778" y="2463724"/>
            <a:ext cx="2124221" cy="1573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bager i kamioni"/>
          <p:cNvPicPr>
            <a:picLocks noChangeAspect="1" noChangeArrowheads="1"/>
          </p:cNvPicPr>
          <p:nvPr/>
        </p:nvPicPr>
        <p:blipFill>
          <a:blip r:embed="rId2"/>
          <a:srcRect/>
          <a:stretch>
            <a:fillRect/>
          </a:stretch>
        </p:blipFill>
        <p:spPr bwMode="auto">
          <a:xfrm>
            <a:off x="3953023" y="0"/>
            <a:ext cx="5190978" cy="3010486"/>
          </a:xfrm>
          <a:prstGeom prst="rect">
            <a:avLst/>
          </a:prstGeom>
          <a:noFill/>
        </p:spPr>
      </p:pic>
      <p:pic>
        <p:nvPicPr>
          <p:cNvPr id="22533" name="Picture 5" descr="mašine"/>
          <p:cNvPicPr>
            <a:picLocks noChangeAspect="1" noChangeArrowheads="1"/>
          </p:cNvPicPr>
          <p:nvPr/>
        </p:nvPicPr>
        <p:blipFill>
          <a:blip r:embed="rId3"/>
          <a:srcRect/>
          <a:stretch>
            <a:fillRect/>
          </a:stretch>
        </p:blipFill>
        <p:spPr bwMode="auto">
          <a:xfrm>
            <a:off x="0" y="2970213"/>
            <a:ext cx="3530991" cy="3887787"/>
          </a:xfrm>
          <a:prstGeom prst="rect">
            <a:avLst/>
          </a:prstGeom>
          <a:noFill/>
        </p:spPr>
      </p:pic>
      <p:pic>
        <p:nvPicPr>
          <p:cNvPr id="22534" name="Picture 6" descr="mašine 1"/>
          <p:cNvPicPr>
            <a:picLocks noChangeAspect="1" noChangeArrowheads="1"/>
          </p:cNvPicPr>
          <p:nvPr/>
        </p:nvPicPr>
        <p:blipFill>
          <a:blip r:embed="rId4"/>
          <a:srcRect/>
          <a:stretch>
            <a:fillRect/>
          </a:stretch>
        </p:blipFill>
        <p:spPr bwMode="auto">
          <a:xfrm>
            <a:off x="3545058" y="5010150"/>
            <a:ext cx="5598942" cy="1847850"/>
          </a:xfrm>
          <a:prstGeom prst="rect">
            <a:avLst/>
          </a:prstGeom>
          <a:noFill/>
        </p:spPr>
      </p:pic>
      <p:pic>
        <p:nvPicPr>
          <p:cNvPr id="22535" name="Picture 7" descr="mašine 2"/>
          <p:cNvPicPr>
            <a:picLocks noChangeAspect="1" noChangeArrowheads="1"/>
          </p:cNvPicPr>
          <p:nvPr/>
        </p:nvPicPr>
        <p:blipFill>
          <a:blip r:embed="rId5"/>
          <a:srcRect/>
          <a:stretch>
            <a:fillRect/>
          </a:stretch>
        </p:blipFill>
        <p:spPr bwMode="auto">
          <a:xfrm>
            <a:off x="0" y="0"/>
            <a:ext cx="3959225" cy="2996418"/>
          </a:xfrm>
          <a:prstGeom prst="rect">
            <a:avLst/>
          </a:prstGeom>
          <a:noFill/>
        </p:spPr>
      </p:pic>
      <p:pic>
        <p:nvPicPr>
          <p:cNvPr id="22536" name="Picture 8" descr="mašine 4"/>
          <p:cNvPicPr>
            <a:picLocks noChangeAspect="1" noChangeArrowheads="1"/>
          </p:cNvPicPr>
          <p:nvPr/>
        </p:nvPicPr>
        <p:blipFill>
          <a:blip r:embed="rId6"/>
          <a:srcRect/>
          <a:stretch>
            <a:fillRect/>
          </a:stretch>
        </p:blipFill>
        <p:spPr bwMode="auto">
          <a:xfrm>
            <a:off x="3545058" y="2993928"/>
            <a:ext cx="5598942" cy="2016125"/>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25"/>
          <p:cNvSpPr txBox="1"/>
          <p:nvPr/>
        </p:nvSpPr>
        <p:spPr>
          <a:xfrm>
            <a:off x="942756" y="1230698"/>
            <a:ext cx="6667866" cy="457425"/>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4.1. Knjigovodstvena evidencija osnovnih sredstava</a:t>
            </a:r>
            <a:endParaRPr sz="2400"/>
          </a:p>
        </p:txBody>
      </p:sp>
      <p:sp>
        <p:nvSpPr>
          <p:cNvPr id="15" name="Google Shape;210;p24"/>
          <p:cNvSpPr txBox="1"/>
          <p:nvPr/>
        </p:nvSpPr>
        <p:spPr>
          <a:xfrm>
            <a:off x="872416" y="186946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872415" y="229149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372478" y="1869461"/>
            <a:ext cx="664610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Glavna knjiga (pomoću konta)</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372479" y="2305563"/>
            <a:ext cx="6632038"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Knjiga inventara (sadrži razne podatke)</a:t>
            </a:r>
            <a:endParaRPr sz="1900">
              <a:effectLst>
                <a:outerShdw blurRad="38100" dist="38100" dir="2700000" algn="tl">
                  <a:srgbClr val="000000">
                    <a:alpha val="43137"/>
                  </a:srgbClr>
                </a:outerShdw>
              </a:effectLst>
            </a:endParaRPr>
          </a:p>
        </p:txBody>
      </p:sp>
      <p:sp>
        <p:nvSpPr>
          <p:cNvPr id="29" name="Oval Callout 28"/>
          <p:cNvSpPr/>
          <p:nvPr/>
        </p:nvSpPr>
        <p:spPr>
          <a:xfrm>
            <a:off x="6035040" y="1688122"/>
            <a:ext cx="2940148" cy="95662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98-105</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11;p24"/>
          <p:cNvSpPr txBox="1"/>
          <p:nvPr/>
        </p:nvSpPr>
        <p:spPr>
          <a:xfrm>
            <a:off x="1398270" y="2767451"/>
            <a:ext cx="659217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Analitička kartica osnovnih sredstava (evidencija na karticama)</a:t>
            </a:r>
            <a:endParaRPr sz="1900">
              <a:effectLst>
                <a:outerShdw blurRad="38100" dist="38100" dir="2700000" algn="tl">
                  <a:srgbClr val="000000">
                    <a:alpha val="43137"/>
                  </a:srgbClr>
                </a:outerShdw>
              </a:effectLst>
            </a:endParaRPr>
          </a:p>
        </p:txBody>
      </p:sp>
      <p:sp>
        <p:nvSpPr>
          <p:cNvPr id="17" name="Google Shape;211;p24"/>
          <p:cNvSpPr txBox="1"/>
          <p:nvPr/>
        </p:nvSpPr>
        <p:spPr>
          <a:xfrm>
            <a:off x="1356066" y="4174219"/>
            <a:ext cx="654997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Izgradnja osnovnih sredstava od strane izvođača radova</a:t>
            </a:r>
            <a:endParaRPr sz="1900">
              <a:effectLst>
                <a:outerShdw blurRad="38100" dist="38100" dir="2700000" algn="tl">
                  <a:srgbClr val="000000">
                    <a:alpha val="43137"/>
                  </a:srgbClr>
                </a:outerShdw>
              </a:effectLst>
            </a:endParaRPr>
          </a:p>
        </p:txBody>
      </p:sp>
      <p:sp>
        <p:nvSpPr>
          <p:cNvPr id="18" name="Google Shape;211;p24"/>
          <p:cNvSpPr txBox="1"/>
          <p:nvPr/>
        </p:nvSpPr>
        <p:spPr>
          <a:xfrm>
            <a:off x="1341999" y="4610319"/>
            <a:ext cx="656404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Prijem osnovnih sredstava bez naknada</a:t>
            </a:r>
            <a:endParaRPr sz="1900">
              <a:effectLst>
                <a:outerShdw blurRad="38100" dist="38100" dir="2700000" algn="tl">
                  <a:srgbClr val="000000">
                    <a:alpha val="43137"/>
                  </a:srgbClr>
                </a:outerShdw>
              </a:effectLst>
            </a:endParaRPr>
          </a:p>
        </p:txBody>
      </p:sp>
      <p:sp>
        <p:nvSpPr>
          <p:cNvPr id="19" name="Google Shape;211;p24"/>
          <p:cNvSpPr txBox="1"/>
          <p:nvPr/>
        </p:nvSpPr>
        <p:spPr>
          <a:xfrm>
            <a:off x="1342000" y="5023591"/>
            <a:ext cx="656404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a:cs typeface="Times New Roman"/>
                <a:sym typeface="Times New Roman"/>
              </a:rPr>
              <a:t>Kupovina osnovnih sredstava na finansijski lizing</a:t>
            </a:r>
            <a:endParaRPr sz="1900">
              <a:effectLst>
                <a:outerShdw blurRad="38100" dist="38100" dir="2700000" algn="tl">
                  <a:srgbClr val="000000">
                    <a:alpha val="43137"/>
                  </a:srgbClr>
                </a:outerShdw>
              </a:effectLst>
            </a:endParaRPr>
          </a:p>
        </p:txBody>
      </p:sp>
      <p:sp>
        <p:nvSpPr>
          <p:cNvPr id="22" name="Google Shape;210;p24"/>
          <p:cNvSpPr txBox="1"/>
          <p:nvPr/>
        </p:nvSpPr>
        <p:spPr>
          <a:xfrm>
            <a:off x="827867" y="633188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6</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3" name="Google Shape;210;p24"/>
          <p:cNvSpPr txBox="1"/>
          <p:nvPr/>
        </p:nvSpPr>
        <p:spPr>
          <a:xfrm>
            <a:off x="827868" y="587641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6</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4" name="Google Shape;210;p24"/>
          <p:cNvSpPr txBox="1"/>
          <p:nvPr/>
        </p:nvSpPr>
        <p:spPr>
          <a:xfrm>
            <a:off x="827866" y="500421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7" name="Google Shape;210;p24"/>
          <p:cNvSpPr txBox="1"/>
          <p:nvPr/>
        </p:nvSpPr>
        <p:spPr>
          <a:xfrm>
            <a:off x="856003" y="273932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5"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4</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OSNOVNA SREDSTVA</a:t>
            </a:r>
            <a:endParaRPr/>
          </a:p>
        </p:txBody>
      </p:sp>
      <p:sp>
        <p:nvSpPr>
          <p:cNvPr id="26" name="Google Shape;232;p25"/>
          <p:cNvSpPr txBox="1"/>
          <p:nvPr/>
        </p:nvSpPr>
        <p:spPr>
          <a:xfrm>
            <a:off x="841939" y="3141560"/>
            <a:ext cx="5164966" cy="457425"/>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3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U osnovna sredstva se nabrajaju sledeće:</a:t>
            </a:r>
            <a:endParaRPr sz="2300"/>
          </a:p>
        </p:txBody>
      </p:sp>
      <p:sp>
        <p:nvSpPr>
          <p:cNvPr id="28" name="Google Shape;210;p24"/>
          <p:cNvSpPr txBox="1"/>
          <p:nvPr/>
        </p:nvSpPr>
        <p:spPr>
          <a:xfrm>
            <a:off x="856003" y="370998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30" name="Google Shape;210;p24"/>
          <p:cNvSpPr txBox="1"/>
          <p:nvPr/>
        </p:nvSpPr>
        <p:spPr>
          <a:xfrm>
            <a:off x="841936" y="414608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1" name="Google Shape;210;p24"/>
          <p:cNvSpPr txBox="1"/>
          <p:nvPr/>
        </p:nvSpPr>
        <p:spPr>
          <a:xfrm>
            <a:off x="839590" y="455170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2" name="Google Shape;210;p24"/>
          <p:cNvSpPr txBox="1"/>
          <p:nvPr/>
        </p:nvSpPr>
        <p:spPr>
          <a:xfrm>
            <a:off x="825523" y="5437972"/>
            <a:ext cx="428700" cy="357917"/>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33" name="Google Shape;211;p24"/>
          <p:cNvSpPr txBox="1"/>
          <p:nvPr/>
        </p:nvSpPr>
        <p:spPr>
          <a:xfrm>
            <a:off x="1367790" y="3707642"/>
            <a:ext cx="652418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Kupovina osnovnih sredstava</a:t>
            </a:r>
            <a:endParaRPr sz="1900">
              <a:effectLst>
                <a:outerShdw blurRad="38100" dist="38100" dir="2700000" algn="tl">
                  <a:srgbClr val="000000">
                    <a:alpha val="43137"/>
                  </a:srgbClr>
                </a:outerShdw>
              </a:effectLst>
            </a:endParaRPr>
          </a:p>
        </p:txBody>
      </p:sp>
      <p:sp>
        <p:nvSpPr>
          <p:cNvPr id="34" name="Google Shape;211;p24"/>
          <p:cNvSpPr txBox="1"/>
          <p:nvPr/>
        </p:nvSpPr>
        <p:spPr>
          <a:xfrm>
            <a:off x="1356067" y="5468447"/>
            <a:ext cx="653590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Višak ili manjak osnovnih sredstava</a:t>
            </a:r>
            <a:endParaRPr sz="1900">
              <a:effectLst>
                <a:outerShdw blurRad="38100" dist="38100" dir="2700000" algn="tl">
                  <a:srgbClr val="000000">
                    <a:alpha val="43137"/>
                  </a:srgbClr>
                </a:outerShdw>
              </a:effectLst>
            </a:endParaRPr>
          </a:p>
        </p:txBody>
      </p:sp>
      <p:sp>
        <p:nvSpPr>
          <p:cNvPr id="35" name="Google Shape;211;p24"/>
          <p:cNvSpPr txBox="1"/>
          <p:nvPr/>
        </p:nvSpPr>
        <p:spPr>
          <a:xfrm>
            <a:off x="1313864" y="5890479"/>
            <a:ext cx="657811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Prodaja osnovnih sredstava</a:t>
            </a:r>
            <a:endParaRPr sz="1900">
              <a:effectLst>
                <a:outerShdw blurRad="38100" dist="38100" dir="2700000" algn="tl">
                  <a:srgbClr val="000000">
                    <a:alpha val="43137"/>
                  </a:srgbClr>
                </a:outerShdw>
              </a:effectLst>
            </a:endParaRPr>
          </a:p>
        </p:txBody>
      </p:sp>
      <p:sp>
        <p:nvSpPr>
          <p:cNvPr id="36" name="Google Shape;211;p24"/>
          <p:cNvSpPr txBox="1"/>
          <p:nvPr/>
        </p:nvSpPr>
        <p:spPr>
          <a:xfrm>
            <a:off x="1327931" y="6340646"/>
            <a:ext cx="654997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Rashodovanje/Revalorizacija i Amortizacija osnovnih sredstava</a:t>
            </a:r>
            <a:endParaRPr sz="1900">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alihe | Edukacija"/>
          <p:cNvPicPr>
            <a:picLocks noChangeAspect="1" noChangeArrowheads="1"/>
          </p:cNvPicPr>
          <p:nvPr/>
        </p:nvPicPr>
        <p:blipFill>
          <a:blip r:embed="rId2"/>
          <a:srcRect/>
          <a:stretch>
            <a:fillRect/>
          </a:stretch>
        </p:blipFill>
        <p:spPr bwMode="auto">
          <a:xfrm>
            <a:off x="0" y="1913206"/>
            <a:ext cx="9144000" cy="4944794"/>
          </a:xfrm>
          <a:prstGeom prst="rect">
            <a:avLst/>
          </a:prstGeom>
          <a:noFill/>
        </p:spPr>
      </p:pic>
      <p:sp>
        <p:nvSpPr>
          <p:cNvPr id="6" name="Rectangle 5"/>
          <p:cNvSpPr/>
          <p:nvPr/>
        </p:nvSpPr>
        <p:spPr>
          <a:xfrm>
            <a:off x="0" y="0"/>
            <a:ext cx="9144000" cy="1899138"/>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Latn-RS" sz="3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III POGLAVLJE </a:t>
            </a:r>
          </a:p>
          <a:p>
            <a:pPr algn="ctr"/>
            <a:r>
              <a:rPr lang="sr-Latn-RS" sz="3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ISKAZIVANJE POSLOVNIH PROMENA</a:t>
            </a:r>
          </a:p>
          <a:p>
            <a:pPr algn="ctr"/>
            <a:r>
              <a:rPr lang="sr-Latn-RS" sz="4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ZALIHE</a:t>
            </a:r>
          </a:p>
          <a:p>
            <a:pPr algn="ctr"/>
            <a:endParaRPr lang="en-US" sz="2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2348646" y="239151"/>
            <a:ext cx="4305374"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5</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ZALIHE</a:t>
            </a:r>
            <a:endParaRPr/>
          </a:p>
        </p:txBody>
      </p:sp>
      <p:sp>
        <p:nvSpPr>
          <p:cNvPr id="232" name="Google Shape;232;p25"/>
          <p:cNvSpPr txBox="1"/>
          <p:nvPr/>
        </p:nvSpPr>
        <p:spPr>
          <a:xfrm>
            <a:off x="942756" y="1230698"/>
            <a:ext cx="7948026" cy="752847"/>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3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U računovodstvu se zalihe iskazuju u skladu sa MRS 2 – Zalihe, koji zalihe definiše kao sredstva, i to:</a:t>
            </a:r>
            <a:endParaRPr sz="2300"/>
          </a:p>
        </p:txBody>
      </p:sp>
      <p:sp>
        <p:nvSpPr>
          <p:cNvPr id="234" name="Google Shape;234;p25"/>
          <p:cNvSpPr txBox="1"/>
          <p:nvPr/>
        </p:nvSpPr>
        <p:spPr>
          <a:xfrm>
            <a:off x="844060" y="3401722"/>
            <a:ext cx="8131128" cy="1634507"/>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Zalihe obuhvataju robu koja je nabavljena i drže se radi preprodaje. Zalihe se mere po nabavnoj vrednosti ili po ceni koštanja odnosno po neto prodajnoj vrednosti, ako je niža. Nabavnu vrednost ili cenu koštanja zaliha čine svi troškovi nabavke, troškovi konverzije i drugi nastali troškovi neophodni za dovođenje zaliha na njihovo sadašnje mesto i stanje.</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Google Shape;210;p24"/>
          <p:cNvSpPr txBox="1"/>
          <p:nvPr/>
        </p:nvSpPr>
        <p:spPr>
          <a:xfrm>
            <a:off x="928686" y="209454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14617" y="254471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14681" y="2080476"/>
            <a:ext cx="750423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Koja se drže za prodaju u uobičajenom toku poslovanja;</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28750" y="2544713"/>
            <a:ext cx="7518302"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Koja su u procesu proizvodnje za takvu prodaju, i;</a:t>
            </a:r>
            <a:endParaRPr sz="1900">
              <a:effectLst>
                <a:outerShdw blurRad="38100" dist="38100" dir="2700000" algn="tl">
                  <a:srgbClr val="000000">
                    <a:alpha val="43137"/>
                  </a:srgbClr>
                </a:outerShdw>
              </a:effectLst>
            </a:endParaRPr>
          </a:p>
        </p:txBody>
      </p:sp>
      <p:sp>
        <p:nvSpPr>
          <p:cNvPr id="29" name="Oval Callout 28"/>
          <p:cNvSpPr/>
          <p:nvPr/>
        </p:nvSpPr>
        <p:spPr>
          <a:xfrm>
            <a:off x="5838092" y="0"/>
            <a:ext cx="2940148" cy="113948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105-107</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11;p24"/>
          <p:cNvSpPr txBox="1"/>
          <p:nvPr/>
        </p:nvSpPr>
        <p:spPr>
          <a:xfrm>
            <a:off x="1426405" y="2992534"/>
            <a:ext cx="752064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U obliku materijala ili pomoć. sredstava koja se troše u toku proizvodnje;</a:t>
            </a:r>
            <a:endParaRPr sz="1900">
              <a:effectLst>
                <a:outerShdw blurRad="38100" dist="38100" dir="2700000" algn="tl">
                  <a:srgbClr val="000000">
                    <a:alpha val="43137"/>
                  </a:srgbClr>
                </a:outerShdw>
              </a:effectLst>
            </a:endParaRPr>
          </a:p>
        </p:txBody>
      </p:sp>
      <p:sp>
        <p:nvSpPr>
          <p:cNvPr id="27" name="Google Shape;210;p24"/>
          <p:cNvSpPr txBox="1"/>
          <p:nvPr/>
        </p:nvSpPr>
        <p:spPr>
          <a:xfrm>
            <a:off x="912273" y="299253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5" name="Google Shape;234;p25"/>
          <p:cNvSpPr txBox="1"/>
          <p:nvPr/>
        </p:nvSpPr>
        <p:spPr>
          <a:xfrm>
            <a:off x="841716" y="5110949"/>
            <a:ext cx="8131128" cy="1634507"/>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Cena koštanja zaliha stavki koje obično nisu međusobno zamenljive i robe ili usluga koje su proizvedene i razdeljene na porodičnog troška. Cena koštanja ostalih zaliha utvrđuje se po metodi, “</a:t>
            </a:r>
            <a:r>
              <a:rPr lang="sr-Latn-RS"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prva ulazna cena jednaka je prvoj izlaznoj ceni</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(FIFO) ili  metodom prosečne ponderisane cene. Kada se zalihe prodaju iskazana vrednost se priznaje kao rashod.</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Upravljanje nabavkom i zalihama | Omega Consulting Team"/>
          <p:cNvPicPr>
            <a:picLocks noChangeAspect="1" noChangeArrowheads="1"/>
          </p:cNvPicPr>
          <p:nvPr/>
        </p:nvPicPr>
        <p:blipFill>
          <a:blip r:embed="rId2"/>
          <a:srcRect/>
          <a:stretch>
            <a:fillRect/>
          </a:stretch>
        </p:blipFill>
        <p:spPr bwMode="auto">
          <a:xfrm>
            <a:off x="1" y="0"/>
            <a:ext cx="9144000" cy="6858001"/>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2348646" y="239151"/>
            <a:ext cx="4305374"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5</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ZALIHE</a:t>
            </a:r>
            <a:endParaRPr/>
          </a:p>
        </p:txBody>
      </p:sp>
      <p:sp>
        <p:nvSpPr>
          <p:cNvPr id="232" name="Google Shape;232;p25"/>
          <p:cNvSpPr txBox="1"/>
          <p:nvPr/>
        </p:nvSpPr>
        <p:spPr>
          <a:xfrm>
            <a:off x="942756" y="1230698"/>
            <a:ext cx="2475693" cy="471493"/>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3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5.1. MATERIJALI </a:t>
            </a:r>
            <a:endParaRPr sz="2300"/>
          </a:p>
        </p:txBody>
      </p:sp>
      <p:sp>
        <p:nvSpPr>
          <p:cNvPr id="15" name="Google Shape;210;p24"/>
          <p:cNvSpPr txBox="1"/>
          <p:nvPr/>
        </p:nvSpPr>
        <p:spPr>
          <a:xfrm>
            <a:off x="872415" y="302301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858346" y="357165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358410" y="3023006"/>
            <a:ext cx="591458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Magacinska (evidencija po vrsti i količini);</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330277" y="3557582"/>
            <a:ext cx="5956788"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Materijalna (evidencija po vrsti,količini,ceni i vrednosti);</a:t>
            </a:r>
            <a:endParaRPr sz="1900">
              <a:effectLst>
                <a:outerShdw blurRad="38100" dist="38100" dir="2700000" algn="tl">
                  <a:srgbClr val="000000">
                    <a:alpha val="43137"/>
                  </a:srgbClr>
                </a:outerShdw>
              </a:effectLst>
            </a:endParaRPr>
          </a:p>
        </p:txBody>
      </p:sp>
      <p:sp>
        <p:nvSpPr>
          <p:cNvPr id="29" name="Oval Callout 28"/>
          <p:cNvSpPr/>
          <p:nvPr/>
        </p:nvSpPr>
        <p:spPr>
          <a:xfrm>
            <a:off x="7258929" y="2897945"/>
            <a:ext cx="1885071" cy="15052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107-114</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11;p24"/>
          <p:cNvSpPr txBox="1"/>
          <p:nvPr/>
        </p:nvSpPr>
        <p:spPr>
          <a:xfrm>
            <a:off x="1356067" y="4132017"/>
            <a:ext cx="597320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Finansijska (po vrednosti);</a:t>
            </a:r>
            <a:endParaRPr sz="1900">
              <a:effectLst>
                <a:outerShdw blurRad="38100" dist="38100" dir="2700000" algn="tl">
                  <a:srgbClr val="000000">
                    <a:alpha val="43137"/>
                  </a:srgbClr>
                </a:outerShdw>
              </a:effectLst>
            </a:endParaRPr>
          </a:p>
        </p:txBody>
      </p:sp>
      <p:sp>
        <p:nvSpPr>
          <p:cNvPr id="27" name="Google Shape;210;p24"/>
          <p:cNvSpPr txBox="1"/>
          <p:nvPr/>
        </p:nvSpPr>
        <p:spPr>
          <a:xfrm>
            <a:off x="856003" y="413202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5" name="Google Shape;234;p25"/>
          <p:cNvSpPr txBox="1"/>
          <p:nvPr/>
        </p:nvSpPr>
        <p:spPr>
          <a:xfrm>
            <a:off x="841716" y="4562308"/>
            <a:ext cx="8131128" cy="225348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 finansijskom knjigovodstvu </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iskazuje se vrednosti poslovnih promena po osnovu materijala na računima – Zalihe materijala.</a:t>
            </a:r>
          </a:p>
          <a:p>
            <a:pPr marL="0" marR="0" lvl="0" indent="0" algn="just" rtl="0">
              <a:lnSpc>
                <a:spcPct val="100000"/>
              </a:lnSpc>
              <a:spcBef>
                <a:spcPts val="0"/>
              </a:spcBef>
              <a:spcAft>
                <a:spcPts val="0"/>
              </a:spcAft>
              <a:buClr>
                <a:srgbClr val="042813"/>
              </a:buClr>
              <a:buSzPts val="2000"/>
              <a:buFont typeface="Times New Roman"/>
              <a:buNone/>
            </a:pPr>
            <a:r>
              <a:rPr lang="sr-Latn-RS" sz="2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 materijalnom knjigovodstvu </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vodi se analitička evidencija materijala, za svaku grupu ili vrstu materijala vodi se posebna kartica – račun.</a:t>
            </a:r>
          </a:p>
          <a:p>
            <a:pPr marL="0" marR="0" lvl="0" indent="0" algn="just" rtl="0">
              <a:lnSpc>
                <a:spcPct val="100000"/>
              </a:lnSpc>
              <a:spcBef>
                <a:spcPts val="0"/>
              </a:spcBef>
              <a:spcAft>
                <a:spcPts val="0"/>
              </a:spcAft>
              <a:buClr>
                <a:srgbClr val="042813"/>
              </a:buClr>
              <a:buSzPts val="2000"/>
              <a:buFont typeface="Times New Roman"/>
              <a:buNone/>
            </a:pPr>
            <a:r>
              <a:rPr lang="sr-Latn-RS" sz="2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Evidencija materijala, koja se vodi u magacinu</a:t>
            </a: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vodi se po vrsti i količini materijala, i treba da pruži podatke za kontrolu raspoloživih zaliha materijala i za kontrolu računopolagača</a:t>
            </a:r>
          </a:p>
          <a:p>
            <a:pPr marL="0" marR="0" lvl="0" indent="0" algn="just" rtl="0">
              <a:lnSpc>
                <a:spcPct val="100000"/>
              </a:lnSpc>
              <a:spcBef>
                <a:spcPts val="0"/>
              </a:spcBef>
              <a:spcAft>
                <a:spcPts val="0"/>
              </a:spcAft>
              <a:buClr>
                <a:srgbClr val="042813"/>
              </a:buClr>
              <a:buSzPts val="2000"/>
              <a:buFont typeface="Times New Roman"/>
              <a:buNone/>
            </a:pP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Google Shape;234;p25"/>
          <p:cNvSpPr txBox="1"/>
          <p:nvPr/>
        </p:nvSpPr>
        <p:spPr>
          <a:xfrm>
            <a:off x="872196" y="1826135"/>
            <a:ext cx="8131128" cy="1043669"/>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Materijal predstavlja supstancu koja se u poslovnom procesu troši, a pritom u utrošenom delu menja oblik, a ponedkad fizičke i hemijske osobine. U tom cilju u preduzeću se organizuju tri vrste evidencije i to:</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Vlada građanima preporučila da stvaraju zalihe hrane i vod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2348646" y="239151"/>
            <a:ext cx="4305374"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5</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ZALIHE</a:t>
            </a:r>
            <a:endParaRPr/>
          </a:p>
        </p:txBody>
      </p:sp>
      <p:sp>
        <p:nvSpPr>
          <p:cNvPr id="232" name="Google Shape;232;p25"/>
          <p:cNvSpPr txBox="1"/>
          <p:nvPr/>
        </p:nvSpPr>
        <p:spPr>
          <a:xfrm>
            <a:off x="942757" y="1230698"/>
            <a:ext cx="1547226" cy="471493"/>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3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5.2. ROBA</a:t>
            </a:r>
            <a:endParaRPr sz="2300"/>
          </a:p>
        </p:txBody>
      </p:sp>
      <p:sp>
        <p:nvSpPr>
          <p:cNvPr id="15" name="Google Shape;210;p24"/>
          <p:cNvSpPr txBox="1"/>
          <p:nvPr/>
        </p:nvSpPr>
        <p:spPr>
          <a:xfrm>
            <a:off x="886483" y="368419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00550" y="4106227"/>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358410" y="3684187"/>
            <a:ext cx="591458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Neto fakturna vrednost robe;</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372479" y="4120290"/>
            <a:ext cx="5956788"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Zavisni troškovi nabavke;</a:t>
            </a:r>
            <a:endParaRPr sz="1900">
              <a:effectLst>
                <a:outerShdw blurRad="38100" dist="38100" dir="2700000" algn="tl">
                  <a:srgbClr val="000000">
                    <a:alpha val="43137"/>
                  </a:srgbClr>
                </a:outerShdw>
              </a:effectLst>
            </a:endParaRPr>
          </a:p>
        </p:txBody>
      </p:sp>
      <p:sp>
        <p:nvSpPr>
          <p:cNvPr id="29" name="Oval Callout 28"/>
          <p:cNvSpPr/>
          <p:nvPr/>
        </p:nvSpPr>
        <p:spPr>
          <a:xfrm>
            <a:off x="7258929" y="3094892"/>
            <a:ext cx="1885071" cy="136456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114-122</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Google Shape;234;p25"/>
          <p:cNvSpPr txBox="1"/>
          <p:nvPr/>
        </p:nvSpPr>
        <p:spPr>
          <a:xfrm>
            <a:off x="872196" y="1826136"/>
            <a:ext cx="8131128" cy="125469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Zalihe robe se, saglasno odredbama MRS 2, mere po nabavnoj vrednosti ili po neto prodajnoj vrednosti, ako je niža. Nabavnu vrednost robe čine svi troškovi nabavke i drugi troškovi neophodni za dovođenje zaliha roba na njihovo sadašnje mesto i stanje.</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Google Shape;232;p25"/>
          <p:cNvSpPr txBox="1"/>
          <p:nvPr/>
        </p:nvSpPr>
        <p:spPr>
          <a:xfrm>
            <a:off x="870073" y="3141560"/>
            <a:ext cx="6318517" cy="445702"/>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sr-Latn-RS" sz="23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Nabavnu vrednost robe čine sledeći izdaci:</a:t>
            </a:r>
            <a:endParaRPr sz="2300"/>
          </a:p>
        </p:txBody>
      </p:sp>
      <p:sp>
        <p:nvSpPr>
          <p:cNvPr id="18" name="Google Shape;234;p25"/>
          <p:cNvSpPr txBox="1"/>
          <p:nvPr/>
        </p:nvSpPr>
        <p:spPr>
          <a:xfrm>
            <a:off x="841716" y="4623261"/>
            <a:ext cx="8131128" cy="1932283"/>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Hotelska privredna društva, mogu se baviti i kupovinom robe, u cilju njene dalje prodaje,odnosno trgoviniom. Trgovinska delatnost može biti (na malo i na veliko). Trgovinska delatnost na malo, podrazumeva nabavku i prodaje robe neposrednim potrošačima, a trgovinska delatnost na veliko, najčešće prodaju robu preduzećima koju obavljaju delatnost trgovine na malo. Što se dalje tiče pogledati primere u knjizi na navedenim stranama.</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NEPRIUŠTIVI &quot;LUKSUZ&quot; U POSLOVANJU - VIŠE ≠ BOLJE - Kaizen - Finansijski  Snow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0" name="Picture 4" descr="NEPRIUŠTIVI &quot;LUKSUZ&quot; U POSLOVANJU - VIŠE ≠ BOLJE - Kaizen - Finansijski  Snowboar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p:nvPr/>
        </p:nvSpPr>
        <p:spPr>
          <a:xfrm>
            <a:off x="1252023" y="87699"/>
            <a:ext cx="7399606" cy="1122119"/>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1</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PRIBAVLJANJE FINANSIJSKIH SREDSTAVA</a:t>
            </a:r>
            <a:endParaRPr/>
          </a:p>
        </p:txBody>
      </p:sp>
      <p:sp>
        <p:nvSpPr>
          <p:cNvPr id="208" name="Google Shape;208;p24"/>
          <p:cNvSpPr txBox="1"/>
          <p:nvPr/>
        </p:nvSpPr>
        <p:spPr>
          <a:xfrm>
            <a:off x="872416" y="1399514"/>
            <a:ext cx="7174303" cy="5001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1.1</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 </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Pribavljanje sopstvenih sredstava osnivanjem </a:t>
            </a:r>
            <a:endParaRPr/>
          </a:p>
        </p:txBody>
      </p:sp>
      <p:sp>
        <p:nvSpPr>
          <p:cNvPr id="209" name="Google Shape;209;p24"/>
          <p:cNvSpPr txBox="1"/>
          <p:nvPr/>
        </p:nvSpPr>
        <p:spPr>
          <a:xfrm>
            <a:off x="928687" y="2070590"/>
            <a:ext cx="2531965" cy="428700"/>
          </a:xfrm>
          <a:prstGeom prst="rect">
            <a:avLst/>
          </a:prstGeom>
          <a:solidFill>
            <a:srgbClr val="FF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Sopstvene izvore čine:</a:t>
            </a:r>
            <a:endParaRPr/>
          </a:p>
        </p:txBody>
      </p:sp>
      <p:sp>
        <p:nvSpPr>
          <p:cNvPr id="210" name="Google Shape;210;p24"/>
          <p:cNvSpPr txBox="1"/>
          <p:nvPr/>
        </p:nvSpPr>
        <p:spPr>
          <a:xfrm>
            <a:off x="928687" y="272759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211" name="Google Shape;211;p24"/>
          <p:cNvSpPr txBox="1"/>
          <p:nvPr/>
        </p:nvSpPr>
        <p:spPr>
          <a:xfrm>
            <a:off x="1428749" y="2727595"/>
            <a:ext cx="272121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Osnovni kapital</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12" name="Google Shape;212;p24"/>
          <p:cNvSpPr txBox="1"/>
          <p:nvPr/>
        </p:nvSpPr>
        <p:spPr>
          <a:xfrm>
            <a:off x="1428750" y="3397571"/>
            <a:ext cx="269308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Rezerve</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13" name="Google Shape;213;p24"/>
          <p:cNvSpPr txBox="1"/>
          <p:nvPr/>
        </p:nvSpPr>
        <p:spPr>
          <a:xfrm>
            <a:off x="928687" y="338350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a:solidFill>
                  <a:srgbClr val="FF0000"/>
                </a:solidFill>
                <a:effectLst>
                  <a:outerShdw blurRad="38100" dist="38100" dir="2700000" algn="tl">
                    <a:srgbClr val="C0C0C0"/>
                  </a:outerShdw>
                </a:effectLst>
                <a:latin typeface="Times New Roman"/>
                <a:ea typeface="Times New Roman"/>
                <a:cs typeface="Times New Roman"/>
                <a:sym typeface="Times New Roman"/>
              </a:rPr>
              <a:t>2.</a:t>
            </a:r>
            <a:endParaRPr/>
          </a:p>
        </p:txBody>
      </p:sp>
      <p:sp>
        <p:nvSpPr>
          <p:cNvPr id="214" name="Google Shape;214;p24"/>
          <p:cNvSpPr txBox="1"/>
          <p:nvPr/>
        </p:nvSpPr>
        <p:spPr>
          <a:xfrm>
            <a:off x="928687" y="402534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a:solidFill>
                  <a:srgbClr val="FF0000"/>
                </a:solidFill>
                <a:effectLst>
                  <a:outerShdw blurRad="38100" dist="38100" dir="2700000" algn="tl">
                    <a:srgbClr val="C0C0C0"/>
                  </a:outerShdw>
                </a:effectLst>
                <a:latin typeface="Times New Roman"/>
                <a:ea typeface="Times New Roman"/>
                <a:cs typeface="Times New Roman"/>
                <a:sym typeface="Times New Roman"/>
              </a:rPr>
              <a:t>3.</a:t>
            </a:r>
            <a:endParaRPr/>
          </a:p>
        </p:txBody>
      </p:sp>
      <p:sp>
        <p:nvSpPr>
          <p:cNvPr id="215" name="Google Shape;215;p24"/>
          <p:cNvSpPr txBox="1"/>
          <p:nvPr/>
        </p:nvSpPr>
        <p:spPr>
          <a:xfrm>
            <a:off x="1428749" y="3997207"/>
            <a:ext cx="269308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Neraspoređeni dobitak</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19" name="Google Shape;219;p24"/>
          <p:cNvSpPr txBox="1"/>
          <p:nvPr/>
        </p:nvSpPr>
        <p:spPr>
          <a:xfrm>
            <a:off x="928687" y="544970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220" name="Google Shape;220;p24"/>
          <p:cNvSpPr txBox="1"/>
          <p:nvPr/>
        </p:nvSpPr>
        <p:spPr>
          <a:xfrm>
            <a:off x="1428750" y="6106709"/>
            <a:ext cx="3500400"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Kratkoročne obaveze;</a:t>
            </a:r>
            <a:endParaRPr/>
          </a:p>
        </p:txBody>
      </p:sp>
      <p:sp>
        <p:nvSpPr>
          <p:cNvPr id="221" name="Google Shape;221;p24"/>
          <p:cNvSpPr txBox="1"/>
          <p:nvPr/>
        </p:nvSpPr>
        <p:spPr>
          <a:xfrm>
            <a:off x="928687" y="6106709"/>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1" name="Google Shape;208;p24"/>
          <p:cNvSpPr txBox="1"/>
          <p:nvPr/>
        </p:nvSpPr>
        <p:spPr>
          <a:xfrm>
            <a:off x="898207" y="4660883"/>
            <a:ext cx="7106309" cy="5001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1.2</a:t>
            </a: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 </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Pribavljanje sopstvenih sredstava pozajmljivanjem </a:t>
            </a:r>
            <a:endParaRPr/>
          </a:p>
        </p:txBody>
      </p:sp>
      <p:sp>
        <p:nvSpPr>
          <p:cNvPr id="22" name="Google Shape;220;p24"/>
          <p:cNvSpPr txBox="1"/>
          <p:nvPr/>
        </p:nvSpPr>
        <p:spPr>
          <a:xfrm>
            <a:off x="1454540" y="5457250"/>
            <a:ext cx="3500400"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Dugoročne obaveze;</a:t>
            </a:r>
            <a:endParaRPr/>
          </a:p>
        </p:txBody>
      </p:sp>
      <p:sp>
        <p:nvSpPr>
          <p:cNvPr id="23" name="Oval Callout 22"/>
          <p:cNvSpPr/>
          <p:nvPr/>
        </p:nvSpPr>
        <p:spPr>
          <a:xfrm>
            <a:off x="6443000" y="5233208"/>
            <a:ext cx="1814735" cy="14349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77-84</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770" name="Picture 2" descr="Banklarda hansı depozit növlərinə rast gəlmək mümkündür"/>
          <p:cNvPicPr>
            <a:picLocks noChangeAspect="1" noChangeArrowheads="1"/>
          </p:cNvPicPr>
          <p:nvPr/>
        </p:nvPicPr>
        <p:blipFill>
          <a:blip r:embed="rId3"/>
          <a:srcRect/>
          <a:stretch>
            <a:fillRect/>
          </a:stretch>
        </p:blipFill>
        <p:spPr bwMode="auto">
          <a:xfrm>
            <a:off x="4207069" y="2095900"/>
            <a:ext cx="4627441" cy="2509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sz="half" idx="1"/>
          </p:nvPr>
        </p:nvSpPr>
        <p:spPr>
          <a:xfrm>
            <a:off x="0" y="-422030"/>
            <a:ext cx="8964613" cy="6836898"/>
          </a:xfrm>
        </p:spPr>
        <p:txBody>
          <a:bodyPr/>
          <a:lstStyle/>
          <a:p>
            <a:pPr algn="ctr" eaLnBrk="1" hangingPunct="1">
              <a:lnSpc>
                <a:spcPct val="80000"/>
              </a:lnSpc>
              <a:buFont typeface="Wingdings" pitchFamily="2" charset="2"/>
              <a:buNone/>
              <a:defRPr/>
            </a:pPr>
            <a:endParaRPr lang="sr-Cyrl-CS" sz="4000" dirty="0" smtClean="0">
              <a:latin typeface="Times New Roman" pitchFamily="18" charset="0"/>
            </a:endParaRPr>
          </a:p>
          <a:p>
            <a:pPr algn="ctr" eaLnBrk="1" hangingPunct="1">
              <a:lnSpc>
                <a:spcPct val="80000"/>
              </a:lnSpc>
              <a:buFont typeface="Wingdings" pitchFamily="2" charset="2"/>
              <a:buNone/>
              <a:defRPr/>
            </a:pPr>
            <a:r>
              <a:rPr lang="sr-Latn-RS" sz="6600" b="1" i="1" dirty="0" smtClean="0">
                <a:solidFill>
                  <a:srgbClr val="FF0000"/>
                </a:solidFill>
                <a:latin typeface="Times New Roman" pitchFamily="18" charset="0"/>
              </a:rPr>
              <a:t>Hvala na pažnji !!!</a:t>
            </a:r>
            <a:endParaRPr lang="sr-Cyrl-CS" sz="6600" b="1" i="1" dirty="0" smtClean="0">
              <a:solidFill>
                <a:srgbClr val="FF0000"/>
              </a:solidFill>
              <a:latin typeface="Times New Roman" pitchFamily="18" charset="0"/>
            </a:endParaRPr>
          </a:p>
          <a:p>
            <a:pPr algn="ctr" eaLnBrk="1" hangingPunct="1">
              <a:lnSpc>
                <a:spcPct val="80000"/>
              </a:lnSpc>
              <a:buFont typeface="Wingdings" pitchFamily="2" charset="2"/>
              <a:buNone/>
              <a:defRPr/>
            </a:pPr>
            <a:endParaRPr lang="sr-Cyrl-CS" sz="2800" b="1" i="1" dirty="0" smtClean="0">
              <a:latin typeface="Times New Roman" pitchFamily="18" charset="0"/>
            </a:endParaRPr>
          </a:p>
          <a:p>
            <a:pPr eaLnBrk="1" hangingPunct="1">
              <a:lnSpc>
                <a:spcPct val="80000"/>
              </a:lnSpc>
              <a:buFont typeface="Wingdings" pitchFamily="2" charset="2"/>
              <a:buNone/>
              <a:defRPr/>
            </a:pPr>
            <a:r>
              <a:rPr lang="sr-Cyrl-CS" sz="3600" dirty="0" smtClean="0">
                <a:latin typeface="Times New Roman" pitchFamily="18" charset="0"/>
              </a:rPr>
              <a:t>    </a:t>
            </a:r>
            <a:r>
              <a:rPr lang="sr-Latn-RS" sz="3600" u="sng" dirty="0" smtClean="0">
                <a:latin typeface="Times New Roman" pitchFamily="18" charset="0"/>
              </a:rPr>
              <a:t>Profesor</a:t>
            </a:r>
            <a:r>
              <a:rPr lang="sr-Cyrl-CS" sz="3600" u="sng" dirty="0" smtClean="0">
                <a:latin typeface="Times New Roman" pitchFamily="18" charset="0"/>
              </a:rPr>
              <a:t>:</a:t>
            </a:r>
            <a:r>
              <a:rPr lang="sr-Cyrl-CS" sz="3600" dirty="0" smtClean="0">
                <a:latin typeface="Times New Roman" pitchFamily="18" charset="0"/>
              </a:rPr>
              <a:t> </a:t>
            </a:r>
            <a:r>
              <a:rPr lang="sr-Latn-RS" sz="3600" b="1" i="1" u="sng" dirty="0" smtClean="0">
                <a:solidFill>
                  <a:srgbClr val="00FF00"/>
                </a:solidFill>
                <a:effectLst/>
                <a:latin typeface="Times New Roman" pitchFamily="18" charset="0"/>
              </a:rPr>
              <a:t>dr Zdravka Petković</a:t>
            </a:r>
            <a:r>
              <a:rPr lang="sr-Latn-RS" sz="3600" b="1" i="1" dirty="0" smtClean="0">
                <a:solidFill>
                  <a:srgbClr val="00FF00"/>
                </a:solidFill>
                <a:latin typeface="Times New Roman" pitchFamily="18" charset="0"/>
              </a:rPr>
              <a:t>                     </a:t>
            </a:r>
            <a:endParaRPr lang="sr-Cyrl-CS" sz="3600" b="1" i="1" u="sng" dirty="0" smtClean="0">
              <a:solidFill>
                <a:srgbClr val="00FF00"/>
              </a:solidFill>
              <a:effectLst/>
              <a:latin typeface="Times New Roman" pitchFamily="18" charset="0"/>
            </a:endParaRPr>
          </a:p>
          <a:p>
            <a:pPr algn="ctr" eaLnBrk="1" hangingPunct="1">
              <a:lnSpc>
                <a:spcPct val="80000"/>
              </a:lnSpc>
              <a:buFont typeface="Wingdings" pitchFamily="2" charset="2"/>
              <a:buNone/>
              <a:defRPr/>
            </a:pPr>
            <a:endParaRPr lang="sr-Cyrl-CS" sz="800" b="1" i="1" dirty="0" smtClean="0">
              <a:latin typeface="Times New Roman" pitchFamily="18" charset="0"/>
            </a:endParaRPr>
          </a:p>
          <a:p>
            <a:pPr algn="ctr" eaLnBrk="1" hangingPunct="1">
              <a:lnSpc>
                <a:spcPct val="80000"/>
              </a:lnSpc>
              <a:buFont typeface="Wingdings" pitchFamily="2" charset="2"/>
              <a:buNone/>
              <a:defRPr/>
            </a:pPr>
            <a:endParaRPr lang="sr-Cyrl-CS" sz="800" b="1" i="1" dirty="0" smtClean="0">
              <a:latin typeface="Times New Roman" pitchFamily="18" charset="0"/>
            </a:endParaRPr>
          </a:p>
          <a:p>
            <a:pPr algn="ctr" eaLnBrk="1" hangingPunct="1">
              <a:lnSpc>
                <a:spcPct val="80000"/>
              </a:lnSpc>
              <a:buFont typeface="Wingdings" pitchFamily="2" charset="2"/>
              <a:buNone/>
              <a:defRPr/>
            </a:pPr>
            <a:endParaRPr lang="sr-Cyrl-CS" sz="800" b="1" i="1" dirty="0" smtClean="0">
              <a:latin typeface="Times New Roman" pitchFamily="18" charset="0"/>
            </a:endParaRPr>
          </a:p>
          <a:p>
            <a:pPr algn="ctr" eaLnBrk="1" hangingPunct="1">
              <a:lnSpc>
                <a:spcPct val="80000"/>
              </a:lnSpc>
              <a:buFont typeface="Wingdings" pitchFamily="2" charset="2"/>
              <a:buNone/>
              <a:defRPr/>
            </a:pPr>
            <a:r>
              <a:rPr lang="sr-Latn-RS" sz="3600" b="1" i="1" u="sng" dirty="0" smtClean="0">
                <a:solidFill>
                  <a:srgbClr val="00FF00"/>
                </a:solidFill>
                <a:latin typeface="Times New Roman" pitchFamily="18" charset="0"/>
              </a:rPr>
              <a:t>Univerzitet</a:t>
            </a:r>
            <a:r>
              <a:rPr lang="sr-Cyrl-CS" sz="3600" b="1" i="1" u="sng" dirty="0" smtClean="0">
                <a:solidFill>
                  <a:srgbClr val="00FF00"/>
                </a:solidFill>
                <a:latin typeface="Times New Roman" pitchFamily="18" charset="0"/>
              </a:rPr>
              <a:t>:</a:t>
            </a:r>
          </a:p>
          <a:p>
            <a:pPr algn="ctr" eaLnBrk="1" hangingPunct="1">
              <a:lnSpc>
                <a:spcPct val="80000"/>
              </a:lnSpc>
              <a:buFont typeface="Wingdings" pitchFamily="2" charset="2"/>
              <a:buNone/>
              <a:defRPr/>
            </a:pPr>
            <a:r>
              <a:rPr lang="sr-Latn-RS" sz="3800" b="1" i="1" dirty="0" smtClean="0">
                <a:latin typeface="Times New Roman" pitchFamily="18" charset="0"/>
              </a:rPr>
              <a:t>Visoka Hotelijerska Škola</a:t>
            </a:r>
            <a:endParaRPr lang="sr-Cyrl-CS" sz="3800" b="1" i="1" dirty="0" smtClean="0">
              <a:latin typeface="Times New Roman" pitchFamily="18" charset="0"/>
            </a:endParaRPr>
          </a:p>
          <a:p>
            <a:pPr algn="ctr" eaLnBrk="1" hangingPunct="1">
              <a:lnSpc>
                <a:spcPct val="80000"/>
              </a:lnSpc>
              <a:buFont typeface="Wingdings" pitchFamily="2" charset="2"/>
              <a:buNone/>
              <a:defRPr/>
            </a:pPr>
            <a:r>
              <a:rPr lang="sr-Latn-RS" sz="3800" b="1" i="1" dirty="0" smtClean="0">
                <a:latin typeface="Times New Roman" pitchFamily="18" charset="0"/>
              </a:rPr>
              <a:t>Strukovnih Studija u Beogradu</a:t>
            </a:r>
          </a:p>
          <a:p>
            <a:pPr algn="ctr" eaLnBrk="1" hangingPunct="1">
              <a:lnSpc>
                <a:spcPct val="80000"/>
              </a:lnSpc>
              <a:buFont typeface="Wingdings" pitchFamily="2" charset="2"/>
              <a:buNone/>
              <a:defRPr/>
            </a:pPr>
            <a:endParaRPr lang="sr-Latn-RS" sz="4000" b="1" i="1" dirty="0" smtClean="0">
              <a:latin typeface="Times New Roman" pitchFamily="18" charset="0"/>
            </a:endParaRPr>
          </a:p>
          <a:p>
            <a:pPr algn="ctr" eaLnBrk="1" hangingPunct="1">
              <a:lnSpc>
                <a:spcPct val="80000"/>
              </a:lnSpc>
              <a:buFont typeface="Wingdings" pitchFamily="2" charset="2"/>
              <a:buNone/>
              <a:defRPr/>
            </a:pPr>
            <a:r>
              <a:rPr lang="sr-Latn-RS" sz="4000" b="1" i="1" dirty="0" smtClean="0">
                <a:latin typeface="Times New Roman" pitchFamily="18" charset="0"/>
              </a:rPr>
              <a:t>Literatura:</a:t>
            </a:r>
          </a:p>
          <a:p>
            <a:pPr algn="ctr" eaLnBrk="1" hangingPunct="1">
              <a:lnSpc>
                <a:spcPct val="80000"/>
              </a:lnSpc>
              <a:buFont typeface="Wingdings" pitchFamily="2" charset="2"/>
              <a:buNone/>
              <a:defRPr/>
            </a:pPr>
            <a:r>
              <a:rPr lang="sr-Latn-RS" sz="4000" b="1" i="1" dirty="0" smtClean="0">
                <a:latin typeface="Times New Roman" pitchFamily="18" charset="0"/>
              </a:rPr>
              <a:t>Računovodstvo hotelskih preduzeća</a:t>
            </a:r>
            <a:endParaRPr lang="sr-Cyrl-CS" sz="4000" b="1" i="1" dirty="0" smtClean="0">
              <a:latin typeface="Times New Roman" pitchFamily="18" charset="0"/>
            </a:endParaRPr>
          </a:p>
          <a:p>
            <a:pPr algn="ctr" eaLnBrk="1" hangingPunct="1">
              <a:lnSpc>
                <a:spcPct val="80000"/>
              </a:lnSpc>
              <a:buFont typeface="Wingdings" pitchFamily="2" charset="2"/>
              <a:buNone/>
              <a:defRPr/>
            </a:pPr>
            <a:r>
              <a:rPr lang="sr-Latn-RS" sz="2800" i="1" dirty="0" smtClean="0">
                <a:solidFill>
                  <a:srgbClr val="FFFF00"/>
                </a:solidFill>
                <a:latin typeface="Times New Roman" pitchFamily="18" charset="0"/>
              </a:rPr>
              <a:t>Za detaljnije objašnjenje o ovoj oblasti pogledati u knjizi na strani 77-122</a:t>
            </a:r>
          </a:p>
          <a:p>
            <a:pPr algn="ctr" eaLnBrk="1" hangingPunct="1">
              <a:lnSpc>
                <a:spcPct val="80000"/>
              </a:lnSpc>
              <a:buFont typeface="Wingdings" pitchFamily="2" charset="2"/>
              <a:buNone/>
              <a:defRPr/>
            </a:pPr>
            <a:endParaRPr lang="sr-Cyrl-CS" sz="100" i="1" dirty="0" smtClean="0">
              <a:latin typeface="Times New Roman" pitchFamily="18" charset="0"/>
            </a:endParaRPr>
          </a:p>
          <a:p>
            <a:pPr algn="ctr" eaLnBrk="1" hangingPunct="1">
              <a:lnSpc>
                <a:spcPct val="80000"/>
              </a:lnSpc>
              <a:buFont typeface="Wingdings" pitchFamily="2" charset="2"/>
              <a:buNone/>
              <a:defRPr/>
            </a:pPr>
            <a:r>
              <a:rPr lang="sr-Latn-RS" sz="4000" i="1" dirty="0" smtClean="0">
                <a:solidFill>
                  <a:srgbClr val="FF0000"/>
                </a:solidFill>
                <a:latin typeface="Times New Roman" pitchFamily="18" charset="0"/>
              </a:rPr>
              <a:t>Beograd,2020</a:t>
            </a:r>
            <a:endParaRPr lang="sr-Cyrl-CS" sz="4000" i="1" dirty="0" smtClean="0">
              <a:solidFill>
                <a:srgbClr val="FF0000"/>
              </a:solidFill>
              <a:latin typeface="Times New Roman" pitchFamily="18" charset="0"/>
            </a:endParaRPr>
          </a:p>
          <a:p>
            <a:pPr algn="ctr" eaLnBrk="1" hangingPunct="1">
              <a:lnSpc>
                <a:spcPct val="80000"/>
              </a:lnSpc>
              <a:buFont typeface="Wingdings" pitchFamily="2" charset="2"/>
              <a:buNone/>
              <a:defRPr/>
            </a:pPr>
            <a:endParaRPr lang="en-US" sz="4000" dirty="0" smtClean="0"/>
          </a:p>
        </p:txBody>
      </p:sp>
      <p:pic>
        <p:nvPicPr>
          <p:cNvPr id="32771" name="Picture 4" descr="Резултат слика за smiley"/>
          <p:cNvPicPr>
            <a:picLocks noChangeAspect="1" noChangeArrowheads="1"/>
          </p:cNvPicPr>
          <p:nvPr/>
        </p:nvPicPr>
        <p:blipFill>
          <a:blip r:embed="rId2"/>
          <a:srcRect/>
          <a:stretch>
            <a:fillRect/>
          </a:stretch>
        </p:blipFill>
        <p:spPr bwMode="auto">
          <a:xfrm>
            <a:off x="7540283" y="3853078"/>
            <a:ext cx="1357973" cy="1145789"/>
          </a:xfrm>
          <a:prstGeom prst="rect">
            <a:avLst/>
          </a:prstGeom>
          <a:noFill/>
          <a:ln w="9525">
            <a:noFill/>
            <a:miter lim="800000"/>
            <a:headEnd/>
            <a:tailEnd/>
          </a:ln>
        </p:spPr>
      </p:pic>
      <p:pic>
        <p:nvPicPr>
          <p:cNvPr id="32772" name="Picture 6" descr="Резултат слика за smiley"/>
          <p:cNvPicPr>
            <a:picLocks noChangeAspect="1" noChangeArrowheads="1"/>
          </p:cNvPicPr>
          <p:nvPr/>
        </p:nvPicPr>
        <p:blipFill>
          <a:blip r:embed="rId3"/>
          <a:srcRect/>
          <a:stretch>
            <a:fillRect/>
          </a:stretch>
        </p:blipFill>
        <p:spPr bwMode="auto">
          <a:xfrm>
            <a:off x="334132" y="3906761"/>
            <a:ext cx="1565006" cy="1079407"/>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GNOME Foundation zamrzava novčana sredstva | ICT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GNOME Foundation zamrzava novčana sredstva | ICT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Porez po odbitku se može isplatiti nerezidentu u inostranstvu u i Srbiji -  Biljana Trifunović"/>
          <p:cNvPicPr>
            <a:picLocks noChangeAspect="1" noChangeArrowheads="1"/>
          </p:cNvPicPr>
          <p:nvPr/>
        </p:nvPicPr>
        <p:blipFill>
          <a:blip r:embed="rId2"/>
          <a:srcRect/>
          <a:stretch>
            <a:fillRect/>
          </a:stretch>
        </p:blipFill>
        <p:spPr bwMode="auto">
          <a:xfrm>
            <a:off x="0" y="1871003"/>
            <a:ext cx="9144000" cy="4986998"/>
          </a:xfrm>
          <a:prstGeom prst="rect">
            <a:avLst/>
          </a:prstGeom>
          <a:noFill/>
        </p:spPr>
      </p:pic>
      <p:sp>
        <p:nvSpPr>
          <p:cNvPr id="8" name="Rectangle 7"/>
          <p:cNvSpPr/>
          <p:nvPr/>
        </p:nvSpPr>
        <p:spPr>
          <a:xfrm>
            <a:off x="0" y="0"/>
            <a:ext cx="9144000" cy="1899138"/>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sr-Latn-RS" sz="3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III POGLAVLJE </a:t>
            </a:r>
          </a:p>
          <a:p>
            <a:pPr algn="ctr"/>
            <a:r>
              <a:rPr lang="sr-Latn-RS" sz="30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ISKAZIVANJE POSLOVNIH PROMENA</a:t>
            </a:r>
          </a:p>
          <a:p>
            <a:pPr algn="ctr"/>
            <a:r>
              <a:rPr lang="sr-Latn-RS" sz="4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NOVČANA SREDSTVA</a:t>
            </a:r>
          </a:p>
          <a:p>
            <a:pPr algn="ctr"/>
            <a:endParaRPr lang="en-US" sz="24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2</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NOVČANA SREDSTVA</a:t>
            </a:r>
            <a:endParaRPr/>
          </a:p>
        </p:txBody>
      </p:sp>
      <p:sp>
        <p:nvSpPr>
          <p:cNvPr id="232" name="Google Shape;232;p25"/>
          <p:cNvSpPr txBox="1"/>
          <p:nvPr/>
        </p:nvSpPr>
        <p:spPr>
          <a:xfrm>
            <a:off x="928688" y="1286972"/>
            <a:ext cx="3150944"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 Novčana sredstva:</a:t>
            </a:r>
            <a:endParaRPr/>
          </a:p>
        </p:txBody>
      </p:sp>
      <p:sp>
        <p:nvSpPr>
          <p:cNvPr id="233" name="Google Shape;233;p25"/>
          <p:cNvSpPr txBox="1"/>
          <p:nvPr/>
        </p:nvSpPr>
        <p:spPr>
          <a:xfrm>
            <a:off x="928687" y="2095644"/>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a:solidFill>
                  <a:srgbClr val="FF0000"/>
                </a:solidFill>
                <a:effectLst>
                  <a:outerShdw blurRad="38100" dist="38100" dir="2700000" algn="tl">
                    <a:srgbClr val="C0C0C0"/>
                  </a:outerShdw>
                </a:effectLst>
                <a:latin typeface="Times New Roman"/>
                <a:ea typeface="Times New Roman"/>
                <a:cs typeface="Times New Roman"/>
                <a:sym typeface="Times New Roman"/>
              </a:rPr>
              <a:t>a)</a:t>
            </a:r>
            <a:endParaRPr/>
          </a:p>
        </p:txBody>
      </p:sp>
      <p:sp>
        <p:nvSpPr>
          <p:cNvPr id="234" name="Google Shape;234;p25"/>
          <p:cNvSpPr txBox="1"/>
          <p:nvPr/>
        </p:nvSpPr>
        <p:spPr>
          <a:xfrm>
            <a:off x="1428750" y="1868350"/>
            <a:ext cx="7363558" cy="7143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Novčana sredstva predstavljaju najlikvidniju imovinu preduzeća. Likvidna imovina se brzo može pretvoriti u gotov novac.</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5" name="Google Shape;235;p25"/>
          <p:cNvSpPr txBox="1"/>
          <p:nvPr/>
        </p:nvSpPr>
        <p:spPr>
          <a:xfrm>
            <a:off x="1428748" y="2710448"/>
            <a:ext cx="7349491" cy="642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u="none" dirty="0" smtClean="0">
                <a:solidFill>
                  <a:srgbClr val="042813"/>
                </a:solidFill>
                <a:effectLst>
                  <a:outerShdw blurRad="38100" dist="38100" dir="2700000" algn="tl">
                    <a:srgbClr val="C0C0C0"/>
                  </a:outerShdw>
                </a:effectLst>
                <a:latin typeface="Times New Roman"/>
                <a:ea typeface="Times New Roman"/>
                <a:cs typeface="Times New Roman"/>
                <a:sym typeface="Times New Roman"/>
              </a:rPr>
              <a:t>Većina preduzeća za izmirivanje dospelih obaveza koriste kreditne linije, a to su (kratkoročni i dugoročni) krediti</a:t>
            </a:r>
            <a:endParaRPr/>
          </a:p>
        </p:txBody>
      </p:sp>
      <p:sp>
        <p:nvSpPr>
          <p:cNvPr id="236" name="Google Shape;236;p25"/>
          <p:cNvSpPr txBox="1"/>
          <p:nvPr/>
        </p:nvSpPr>
        <p:spPr>
          <a:xfrm>
            <a:off x="942755" y="282518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a:solidFill>
                  <a:srgbClr val="FF0000"/>
                </a:solidFill>
                <a:effectLst>
                  <a:outerShdw blurRad="38100" dist="38100" dir="2700000" algn="tl">
                    <a:srgbClr val="C0C0C0"/>
                  </a:outerShdw>
                </a:effectLst>
                <a:latin typeface="Times New Roman"/>
                <a:ea typeface="Times New Roman"/>
                <a:cs typeface="Times New Roman"/>
                <a:sym typeface="Times New Roman"/>
              </a:rPr>
              <a:t>b)</a:t>
            </a:r>
            <a:endParaRPr/>
          </a:p>
        </p:txBody>
      </p:sp>
      <p:sp>
        <p:nvSpPr>
          <p:cNvPr id="237" name="Google Shape;237;p25"/>
          <p:cNvSpPr txBox="1"/>
          <p:nvPr/>
        </p:nvSpPr>
        <p:spPr>
          <a:xfrm>
            <a:off x="1428749" y="3481094"/>
            <a:ext cx="7391693" cy="642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u="none" dirty="0" smtClean="0">
                <a:solidFill>
                  <a:srgbClr val="042813"/>
                </a:solidFill>
                <a:effectLst>
                  <a:outerShdw blurRad="38100" dist="38100" dir="2700000" algn="tl">
                    <a:srgbClr val="C0C0C0"/>
                  </a:outerShdw>
                </a:effectLst>
                <a:latin typeface="Times New Roman"/>
                <a:ea typeface="Times New Roman"/>
                <a:cs typeface="Times New Roman"/>
                <a:sym typeface="Times New Roman"/>
              </a:rPr>
              <a:t>Novčana sredstva sa sobom povlače i proces upravljanja novcem, tj planiranje, kotrola i računovodstveno praćenje novčanih transakcija</a:t>
            </a:r>
            <a:endParaRPr/>
          </a:p>
        </p:txBody>
      </p:sp>
      <p:sp>
        <p:nvSpPr>
          <p:cNvPr id="238" name="Google Shape;238;p25"/>
          <p:cNvSpPr txBox="1"/>
          <p:nvPr/>
        </p:nvSpPr>
        <p:spPr>
          <a:xfrm>
            <a:off x="956823" y="355363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a:solidFill>
                  <a:srgbClr val="FF0000"/>
                </a:solidFill>
                <a:effectLst>
                  <a:outerShdw blurRad="38100" dist="38100" dir="2700000" algn="tl">
                    <a:srgbClr val="C0C0C0"/>
                  </a:outerShdw>
                </a:effectLst>
                <a:latin typeface="Times New Roman"/>
                <a:ea typeface="Times New Roman"/>
                <a:cs typeface="Times New Roman"/>
                <a:sym typeface="Times New Roman"/>
              </a:rPr>
              <a:t>v)</a:t>
            </a:r>
            <a:endParaRPr/>
          </a:p>
        </p:txBody>
      </p:sp>
      <p:sp>
        <p:nvSpPr>
          <p:cNvPr id="14" name="Google Shape;232;p25"/>
          <p:cNvSpPr txBox="1"/>
          <p:nvPr/>
        </p:nvSpPr>
        <p:spPr>
          <a:xfrm>
            <a:off x="940413" y="4238845"/>
            <a:ext cx="7837830"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Osnovni ciljevi procesa upravljanje novcem podrazumevaju:</a:t>
            </a:r>
            <a:endParaRPr/>
          </a:p>
        </p:txBody>
      </p:sp>
      <p:sp>
        <p:nvSpPr>
          <p:cNvPr id="15" name="Google Shape;210;p24"/>
          <p:cNvSpPr txBox="1"/>
          <p:nvPr/>
        </p:nvSpPr>
        <p:spPr>
          <a:xfrm>
            <a:off x="900551" y="486588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886483" y="5386393"/>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7" name="Google Shape;210;p24"/>
          <p:cNvSpPr txBox="1"/>
          <p:nvPr/>
        </p:nvSpPr>
        <p:spPr>
          <a:xfrm>
            <a:off x="886484" y="589283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8" name="Google Shape;210;p24"/>
          <p:cNvSpPr txBox="1"/>
          <p:nvPr/>
        </p:nvSpPr>
        <p:spPr>
          <a:xfrm>
            <a:off x="886484" y="638520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00614" y="4865884"/>
            <a:ext cx="737762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Tačno i precizno praćenje novčanih primanja i izdataka, i stanje novca</a:t>
            </a:r>
            <a:r>
              <a:rPr lang="en-U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sz="1900"/>
          </a:p>
        </p:txBody>
      </p:sp>
      <p:sp>
        <p:nvSpPr>
          <p:cNvPr id="21" name="Google Shape;211;p24"/>
          <p:cNvSpPr txBox="1"/>
          <p:nvPr/>
        </p:nvSpPr>
        <p:spPr>
          <a:xfrm>
            <a:off x="1386546" y="5400457"/>
            <a:ext cx="739169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Kontrolu raspolaganja novcem</a:t>
            </a:r>
            <a:r>
              <a:rPr lang="sr-Latn-RS" sz="1900" b="1" i="1"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 sprečavanje gubitaka  krađa ili prevara</a:t>
            </a:r>
            <a:endParaRPr sz="1900"/>
          </a:p>
        </p:txBody>
      </p:sp>
      <p:sp>
        <p:nvSpPr>
          <p:cNvPr id="22" name="Google Shape;211;p24"/>
          <p:cNvSpPr txBox="1"/>
          <p:nvPr/>
        </p:nvSpPr>
        <p:spPr>
          <a:xfrm>
            <a:off x="1414681" y="5906894"/>
            <a:ext cx="7377627"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Predviđanje potreba kredita i obezbeđenje novca za tekuće poslovanje</a:t>
            </a:r>
            <a:r>
              <a:rPr lang="en-U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sz="1900"/>
          </a:p>
        </p:txBody>
      </p:sp>
      <p:sp>
        <p:nvSpPr>
          <p:cNvPr id="23" name="Google Shape;211;p24"/>
          <p:cNvSpPr txBox="1"/>
          <p:nvPr/>
        </p:nvSpPr>
        <p:spPr>
          <a:xfrm>
            <a:off x="1428749" y="6388156"/>
            <a:ext cx="736355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Plasiranje viška novčanih sredstava koje se nalaze na računu</a:t>
            </a:r>
            <a:r>
              <a:rPr lang="en-US" sz="19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sz="1900"/>
          </a:p>
        </p:txBody>
      </p:sp>
      <p:sp>
        <p:nvSpPr>
          <p:cNvPr id="24" name="Oval Callout 23"/>
          <p:cNvSpPr/>
          <p:nvPr/>
        </p:nvSpPr>
        <p:spPr>
          <a:xfrm>
            <a:off x="7287063" y="168811"/>
            <a:ext cx="1814733" cy="146306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85-86</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22" name="AutoShape 2" descr="GNOME Foundation zamrzava novčana sredstva | ICT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OVČANA SREDSTVA"/>
          <p:cNvPicPr>
            <a:picLocks noChangeAspect="1" noChangeArrowheads="1"/>
          </p:cNvPicPr>
          <p:nvPr/>
        </p:nvPicPr>
        <p:blipFill>
          <a:blip r:embed="rId2"/>
          <a:srcRect/>
          <a:stretch>
            <a:fillRect/>
          </a:stretch>
        </p:blipFill>
        <p:spPr bwMode="auto">
          <a:xfrm>
            <a:off x="4304715" y="0"/>
            <a:ext cx="4839286" cy="3561573"/>
          </a:xfrm>
          <a:prstGeom prst="rect">
            <a:avLst/>
          </a:prstGeom>
          <a:noFill/>
        </p:spPr>
      </p:pic>
      <p:pic>
        <p:nvPicPr>
          <p:cNvPr id="9220" name="Picture 4" descr="novčana sredstva | Mladi Berana"/>
          <p:cNvPicPr>
            <a:picLocks noChangeAspect="1" noChangeArrowheads="1"/>
          </p:cNvPicPr>
          <p:nvPr/>
        </p:nvPicPr>
        <p:blipFill>
          <a:blip r:embed="rId3"/>
          <a:srcRect/>
          <a:stretch>
            <a:fillRect/>
          </a:stretch>
        </p:blipFill>
        <p:spPr bwMode="auto">
          <a:xfrm>
            <a:off x="4332850" y="3573194"/>
            <a:ext cx="4811150" cy="3284806"/>
          </a:xfrm>
          <a:prstGeom prst="rect">
            <a:avLst/>
          </a:prstGeom>
          <a:noFill/>
        </p:spPr>
      </p:pic>
      <p:pic>
        <p:nvPicPr>
          <p:cNvPr id="9222" name="Picture 6" descr="Depozit | Veliki Rečnik"/>
          <p:cNvPicPr>
            <a:picLocks noChangeAspect="1" noChangeArrowheads="1"/>
          </p:cNvPicPr>
          <p:nvPr/>
        </p:nvPicPr>
        <p:blipFill>
          <a:blip r:embed="rId4"/>
          <a:srcRect/>
          <a:stretch>
            <a:fillRect/>
          </a:stretch>
        </p:blipFill>
        <p:spPr bwMode="auto">
          <a:xfrm>
            <a:off x="0" y="0"/>
            <a:ext cx="4332849" cy="3587262"/>
          </a:xfrm>
          <a:prstGeom prst="rect">
            <a:avLst/>
          </a:prstGeom>
          <a:noFill/>
        </p:spPr>
      </p:pic>
      <p:pic>
        <p:nvPicPr>
          <p:cNvPr id="9224" name="Picture 8" descr="Depoziti in varčevanje"/>
          <p:cNvPicPr>
            <a:picLocks noChangeAspect="1" noChangeArrowheads="1"/>
          </p:cNvPicPr>
          <p:nvPr/>
        </p:nvPicPr>
        <p:blipFill>
          <a:blip r:embed="rId5"/>
          <a:srcRect/>
          <a:stretch>
            <a:fillRect/>
          </a:stretch>
        </p:blipFill>
        <p:spPr bwMode="auto">
          <a:xfrm>
            <a:off x="0" y="3559126"/>
            <a:ext cx="4335668" cy="3298875"/>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85937" y="214312"/>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2</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NOVČANA SREDSTVA</a:t>
            </a:r>
            <a:endParaRPr/>
          </a:p>
        </p:txBody>
      </p:sp>
      <p:sp>
        <p:nvSpPr>
          <p:cNvPr id="232" name="Google Shape;232;p25"/>
          <p:cNvSpPr txBox="1"/>
          <p:nvPr/>
        </p:nvSpPr>
        <p:spPr>
          <a:xfrm>
            <a:off x="942755" y="1230699"/>
            <a:ext cx="5654993"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1. Novčana sredstva na tekućem računu:</a:t>
            </a:r>
            <a:endParaRPr/>
          </a:p>
        </p:txBody>
      </p:sp>
      <p:sp>
        <p:nvSpPr>
          <p:cNvPr id="234" name="Google Shape;234;p25"/>
          <p:cNvSpPr txBox="1"/>
          <p:nvPr/>
        </p:nvSpPr>
        <p:spPr>
          <a:xfrm>
            <a:off x="900331" y="1812078"/>
            <a:ext cx="7835705" cy="131094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Tekući račun sa otvara kod poslovne banke uz ipunjenje određenih propisanih uslova koje banka zahteva. Bezgotovinski način plaćanja podrazumeva upotreba gotovog novca (samo knjiženje) tj prenos novčanih sredstava sa jednog preduzeća na račun drugog preduzeća.</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32;p25"/>
          <p:cNvSpPr txBox="1"/>
          <p:nvPr/>
        </p:nvSpPr>
        <p:spPr>
          <a:xfrm>
            <a:off x="912278" y="3197833"/>
            <a:ext cx="4574122"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Zahtev za otvaranje računa sadrži:</a:t>
            </a:r>
            <a:endParaRPr/>
          </a:p>
        </p:txBody>
      </p:sp>
      <p:sp>
        <p:nvSpPr>
          <p:cNvPr id="15" name="Google Shape;210;p24"/>
          <p:cNvSpPr txBox="1"/>
          <p:nvPr/>
        </p:nvSpPr>
        <p:spPr>
          <a:xfrm>
            <a:off x="914619" y="383894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00550" y="4303178"/>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7" name="Google Shape;210;p24"/>
          <p:cNvSpPr txBox="1"/>
          <p:nvPr/>
        </p:nvSpPr>
        <p:spPr>
          <a:xfrm>
            <a:off x="900552" y="4739276"/>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3</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18" name="Google Shape;210;p24"/>
          <p:cNvSpPr txBox="1"/>
          <p:nvPr/>
        </p:nvSpPr>
        <p:spPr>
          <a:xfrm>
            <a:off x="886483" y="5189444"/>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28748" y="3824871"/>
            <a:ext cx="5422218"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Naziv podnosioca zahteva</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14681" y="4303174"/>
            <a:ext cx="540814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Mesto,sedište,adresa,telefon podnosioca zahteva</a:t>
            </a:r>
            <a:endParaRPr sz="1900">
              <a:effectLst>
                <a:outerShdw blurRad="38100" dist="38100" dir="2700000" algn="tl">
                  <a:srgbClr val="000000">
                    <a:alpha val="43137"/>
                  </a:srgbClr>
                </a:outerShdw>
              </a:effectLst>
            </a:endParaRPr>
          </a:p>
        </p:txBody>
      </p:sp>
      <p:sp>
        <p:nvSpPr>
          <p:cNvPr id="22" name="Google Shape;211;p24"/>
          <p:cNvSpPr txBox="1"/>
          <p:nvPr/>
        </p:nvSpPr>
        <p:spPr>
          <a:xfrm>
            <a:off x="1400613" y="4739273"/>
            <a:ext cx="5408150"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Predmet poslovanja-delatnost podnosioca zahteva</a:t>
            </a:r>
            <a:endParaRPr sz="1900">
              <a:effectLst>
                <a:outerShdw blurRad="38100" dist="38100" dir="2700000" algn="tl">
                  <a:srgbClr val="000000">
                    <a:alpha val="43137"/>
                  </a:srgbClr>
                </a:outerShdw>
              </a:effectLst>
            </a:endParaRPr>
          </a:p>
        </p:txBody>
      </p:sp>
      <p:sp>
        <p:nvSpPr>
          <p:cNvPr id="23" name="Google Shape;211;p24"/>
          <p:cNvSpPr txBox="1"/>
          <p:nvPr/>
        </p:nvSpPr>
        <p:spPr>
          <a:xfrm>
            <a:off x="1400613" y="5192398"/>
            <a:ext cx="5408149"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Matični broj podnosioca zahteva</a:t>
            </a:r>
            <a:endParaRPr sz="1900">
              <a:effectLst>
                <a:outerShdw blurRad="38100" dist="38100" dir="2700000" algn="tl">
                  <a:srgbClr val="000000">
                    <a:alpha val="43137"/>
                  </a:srgbClr>
                </a:outerShdw>
              </a:effectLst>
            </a:endParaRPr>
          </a:p>
        </p:txBody>
      </p:sp>
      <p:sp>
        <p:nvSpPr>
          <p:cNvPr id="19" name="Google Shape;210;p24"/>
          <p:cNvSpPr txBox="1"/>
          <p:nvPr/>
        </p:nvSpPr>
        <p:spPr>
          <a:xfrm>
            <a:off x="884137" y="6045232"/>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4" name="Google Shape;210;p24"/>
          <p:cNvSpPr txBox="1"/>
          <p:nvPr/>
        </p:nvSpPr>
        <p:spPr>
          <a:xfrm>
            <a:off x="884139" y="650070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5" name="Google Shape;210;p24"/>
          <p:cNvSpPr txBox="1"/>
          <p:nvPr/>
        </p:nvSpPr>
        <p:spPr>
          <a:xfrm>
            <a:off x="884138" y="5595065"/>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4</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6" name="Google Shape;211;p24"/>
          <p:cNvSpPr txBox="1"/>
          <p:nvPr/>
        </p:nvSpPr>
        <p:spPr>
          <a:xfrm>
            <a:off x="1398269" y="5598016"/>
            <a:ext cx="5396425"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Poreski identifikacioni broj PIB podnosiova zahteva</a:t>
            </a:r>
            <a:endParaRPr sz="1900">
              <a:effectLst>
                <a:outerShdw blurRad="38100" dist="38100" dir="2700000" algn="tl">
                  <a:srgbClr val="000000">
                    <a:alpha val="43137"/>
                  </a:srgbClr>
                </a:outerShdw>
              </a:effectLst>
            </a:endParaRPr>
          </a:p>
        </p:txBody>
      </p:sp>
      <p:sp>
        <p:nvSpPr>
          <p:cNvPr id="27" name="Google Shape;211;p24"/>
          <p:cNvSpPr txBox="1"/>
          <p:nvPr/>
        </p:nvSpPr>
        <p:spPr>
          <a:xfrm>
            <a:off x="1384202" y="6048183"/>
            <a:ext cx="5396426"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Pečat ovlašćenog lica</a:t>
            </a:r>
            <a:endParaRPr sz="1900">
              <a:effectLst>
                <a:outerShdw blurRad="38100" dist="38100" dir="2700000" algn="tl">
                  <a:srgbClr val="000000">
                    <a:alpha val="43137"/>
                  </a:srgbClr>
                </a:outerShdw>
              </a:effectLst>
            </a:endParaRPr>
          </a:p>
        </p:txBody>
      </p:sp>
      <p:sp>
        <p:nvSpPr>
          <p:cNvPr id="28" name="Google Shape;211;p24"/>
          <p:cNvSpPr txBox="1"/>
          <p:nvPr/>
        </p:nvSpPr>
        <p:spPr>
          <a:xfrm>
            <a:off x="1412336" y="6500700"/>
            <a:ext cx="5368291"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Potpis ovlašćenog lica</a:t>
            </a:r>
            <a:endParaRPr sz="1900">
              <a:effectLst>
                <a:outerShdw blurRad="38100" dist="38100" dir="2700000" algn="tl">
                  <a:srgbClr val="000000">
                    <a:alpha val="43137"/>
                  </a:srgbClr>
                </a:outerShdw>
              </a:effectLst>
            </a:endParaRPr>
          </a:p>
        </p:txBody>
      </p:sp>
      <p:sp>
        <p:nvSpPr>
          <p:cNvPr id="29" name="Oval Callout 28"/>
          <p:cNvSpPr/>
          <p:nvPr/>
        </p:nvSpPr>
        <p:spPr>
          <a:xfrm>
            <a:off x="6977574" y="4403214"/>
            <a:ext cx="1744396" cy="14349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86-88</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Депозит — что это такое | KtoNaNovenkogo.ru"/>
          <p:cNvPicPr>
            <a:picLocks noChangeAspect="1" noChangeArrowheads="1"/>
          </p:cNvPicPr>
          <p:nvPr/>
        </p:nvPicPr>
        <p:blipFill>
          <a:blip r:embed="rId2"/>
          <a:srcRect/>
          <a:stretch>
            <a:fillRect/>
          </a:stretch>
        </p:blipFill>
        <p:spPr bwMode="auto">
          <a:xfrm>
            <a:off x="-6828" y="0"/>
            <a:ext cx="9150828"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p:nvPr/>
        </p:nvSpPr>
        <p:spPr>
          <a:xfrm>
            <a:off x="1757801" y="115836"/>
            <a:ext cx="6357900" cy="714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Times New Roman"/>
              <a:buNone/>
            </a:pP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2</a:t>
            </a:r>
            <a:r>
              <a:rPr lang="en-U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 </a:t>
            </a:r>
            <a:r>
              <a:rPr lang="sr-Latn-RS" sz="3200" b="1" i="1" u="sng" dirty="0" smtClean="0">
                <a:solidFill>
                  <a:schemeClr val="dk2"/>
                </a:solidFill>
                <a:effectLst>
                  <a:outerShdw blurRad="38100" dist="38100" dir="2700000" algn="tl">
                    <a:srgbClr val="C0C0C0"/>
                  </a:outerShdw>
                </a:effectLst>
                <a:latin typeface="Times New Roman"/>
                <a:ea typeface="Times New Roman"/>
                <a:cs typeface="Times New Roman"/>
                <a:sym typeface="Times New Roman"/>
              </a:rPr>
              <a:t>NOVČANA SREDSTVA</a:t>
            </a:r>
            <a:endParaRPr/>
          </a:p>
        </p:txBody>
      </p:sp>
      <p:sp>
        <p:nvSpPr>
          <p:cNvPr id="232" name="Google Shape;232;p25"/>
          <p:cNvSpPr txBox="1"/>
          <p:nvPr/>
        </p:nvSpPr>
        <p:spPr>
          <a:xfrm>
            <a:off x="942756" y="1090019"/>
            <a:ext cx="4487374"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 Novčana sredstva u blagajni:</a:t>
            </a:r>
            <a:endParaRPr/>
          </a:p>
        </p:txBody>
      </p:sp>
      <p:sp>
        <p:nvSpPr>
          <p:cNvPr id="234" name="Google Shape;234;p25"/>
          <p:cNvSpPr txBox="1"/>
          <p:nvPr/>
        </p:nvSpPr>
        <p:spPr>
          <a:xfrm>
            <a:off x="844059" y="1657330"/>
            <a:ext cx="8243669" cy="131094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Blagajna je posebno mesto u preduzeću gde se uplaćuje i isplaćuje gotov novac. Blagajnik je lice koje obavlja blagajničke poslove u preduzeću. Blagajničko poslovanje obuhvata prijem, čuvanje i izdavanje gotovog novca, odnosno promet gotovine.</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Google Shape;232;p25"/>
          <p:cNvSpPr txBox="1"/>
          <p:nvPr/>
        </p:nvSpPr>
        <p:spPr>
          <a:xfrm>
            <a:off x="912276" y="3014949"/>
            <a:ext cx="5404117"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Instrumenti gotovinskog platnog prometa</a:t>
            </a:r>
            <a:endParaRPr/>
          </a:p>
        </p:txBody>
      </p:sp>
      <p:sp>
        <p:nvSpPr>
          <p:cNvPr id="15" name="Google Shape;210;p24"/>
          <p:cNvSpPr txBox="1"/>
          <p:nvPr/>
        </p:nvSpPr>
        <p:spPr>
          <a:xfrm>
            <a:off x="914619" y="3557581"/>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1" u="none" dirty="0">
                <a:solidFill>
                  <a:srgbClr val="FF0000"/>
                </a:solidFill>
                <a:effectLst>
                  <a:outerShdw blurRad="38100" dist="38100" dir="2700000" algn="tl">
                    <a:srgbClr val="C0C0C0"/>
                  </a:outerShdw>
                </a:effectLst>
                <a:latin typeface="Times New Roman"/>
                <a:ea typeface="Times New Roman"/>
                <a:cs typeface="Times New Roman"/>
                <a:sym typeface="Times New Roman"/>
              </a:rPr>
              <a:t>1.</a:t>
            </a:r>
            <a:endParaRPr/>
          </a:p>
        </p:txBody>
      </p:sp>
      <p:sp>
        <p:nvSpPr>
          <p:cNvPr id="16" name="Google Shape;210;p24"/>
          <p:cNvSpPr txBox="1"/>
          <p:nvPr/>
        </p:nvSpPr>
        <p:spPr>
          <a:xfrm>
            <a:off x="900550" y="4007750"/>
            <a:ext cx="428700" cy="357300"/>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2</a:t>
            </a:r>
            <a:r>
              <a:rPr lang="en-US" sz="2000" b="1" i="1" u="none"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a:t>
            </a:r>
            <a:endParaRPr/>
          </a:p>
        </p:txBody>
      </p:sp>
      <p:sp>
        <p:nvSpPr>
          <p:cNvPr id="20" name="Google Shape;211;p24"/>
          <p:cNvSpPr txBox="1"/>
          <p:nvPr/>
        </p:nvSpPr>
        <p:spPr>
          <a:xfrm>
            <a:off x="1428748" y="3557579"/>
            <a:ext cx="184902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Nalog za uplatu</a:t>
            </a:r>
            <a:endParaRPr sz="19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Google Shape;211;p24"/>
          <p:cNvSpPr txBox="1"/>
          <p:nvPr/>
        </p:nvSpPr>
        <p:spPr>
          <a:xfrm>
            <a:off x="1414682" y="3993678"/>
            <a:ext cx="1849024" cy="357300"/>
          </a:xfrm>
          <a:prstGeom prst="rect">
            <a:avLst/>
          </a:prstGeom>
          <a:solidFill>
            <a:schemeClr val="accen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sr-Latn-RS" sz="1900" b="1" i="1" u="none" dirty="0" smtClean="0">
                <a:solidFill>
                  <a:srgbClr val="FF0000"/>
                </a:solidFill>
                <a:effectLst>
                  <a:outerShdw blurRad="38100" dist="38100" dir="2700000" algn="tl">
                    <a:srgbClr val="000000">
                      <a:alpha val="43137"/>
                    </a:srgbClr>
                  </a:outerShdw>
                </a:effectLst>
                <a:latin typeface="Times New Roman"/>
                <a:ea typeface="Times New Roman"/>
                <a:cs typeface="Times New Roman"/>
                <a:sym typeface="Times New Roman"/>
              </a:rPr>
              <a:t>Nalog za isplatu</a:t>
            </a:r>
            <a:endParaRPr sz="1900">
              <a:effectLst>
                <a:outerShdw blurRad="38100" dist="38100" dir="2700000" algn="tl">
                  <a:srgbClr val="000000">
                    <a:alpha val="43137"/>
                  </a:srgbClr>
                </a:outerShdw>
              </a:effectLst>
            </a:endParaRPr>
          </a:p>
        </p:txBody>
      </p:sp>
      <p:sp>
        <p:nvSpPr>
          <p:cNvPr id="29" name="Oval Callout 28"/>
          <p:cNvSpPr/>
          <p:nvPr/>
        </p:nvSpPr>
        <p:spPr>
          <a:xfrm>
            <a:off x="6499272" y="3151189"/>
            <a:ext cx="1744396" cy="14349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RS" sz="2000" b="1" i="1" dirty="0" smtClean="0">
                <a:effectLst>
                  <a:outerShdw blurRad="38100" dist="38100" dir="2700000" algn="tl">
                    <a:srgbClr val="000000">
                      <a:alpha val="43137"/>
                    </a:srgbClr>
                  </a:outerShdw>
                </a:effectLst>
                <a:latin typeface="Times New Roman" pitchFamily="18" charset="0"/>
                <a:cs typeface="Times New Roman" pitchFamily="18" charset="0"/>
              </a:rPr>
              <a:t>Detaljnije na strani broj:               89-91</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Google Shape;234;p25"/>
          <p:cNvSpPr txBox="1"/>
          <p:nvPr/>
        </p:nvSpPr>
        <p:spPr>
          <a:xfrm>
            <a:off x="813580" y="4932764"/>
            <a:ext cx="8274148" cy="191116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42813"/>
              </a:buClr>
              <a:buSzPts val="2000"/>
              <a:buFont typeface="Times New Roman"/>
              <a:buNone/>
            </a:pPr>
            <a:r>
              <a:rPr lang="sr-Latn-RS"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Blagajnik sme da naplati i isplati novac samo na osnovu propisane dokumentacije. Kontrolu dokumentacije vrši zaduženo lice. U blagajni mogu nastati greške objektivne ili subjektivne prirode. Greške se utvrđuju na kraju radnog dana pri sastavljanju dnevnika blagajne ili (povremeni i redovni popis). Ako popis utvrđuje višak u blagajni onda preduzeće ostvaruje prihod. Ako se utvrdi manjak onda dolazi do smanjenje novca u blagajni.</a:t>
            </a:r>
            <a:endParaRPr sz="2000" b="1"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Google Shape;232;p25"/>
          <p:cNvSpPr txBox="1"/>
          <p:nvPr/>
        </p:nvSpPr>
        <p:spPr>
          <a:xfrm>
            <a:off x="881796" y="4419373"/>
            <a:ext cx="4281047" cy="471488"/>
          </a:xfrm>
          <a:prstGeom prst="rect">
            <a:avLst/>
          </a:prstGeom>
          <a:solidFill>
            <a:srgbClr val="00FF00"/>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r>
              <a:rPr lang="sr-Latn-RS" sz="2400" b="1" i="1" u="sng" dirty="0" smtClean="0">
                <a:solidFill>
                  <a:srgbClr val="FF0000"/>
                </a:solidFill>
                <a:effectLst>
                  <a:outerShdw blurRad="38100" dist="38100" dir="2700000" algn="tl">
                    <a:srgbClr val="C0C0C0"/>
                  </a:outerShdw>
                </a:effectLst>
                <a:latin typeface="Times New Roman"/>
                <a:ea typeface="Times New Roman"/>
                <a:cs typeface="Times New Roman"/>
                <a:sym typeface="Times New Roman"/>
              </a:rPr>
              <a:t>Višak i manjak novca u blagajni</a:t>
            </a:r>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