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7"/>
  </p:handoutMasterIdLst>
  <p:sldIdLst>
    <p:sldId id="256" r:id="rId3"/>
    <p:sldId id="257" r:id="rId5"/>
    <p:sldId id="258" r:id="rId6"/>
    <p:sldId id="266" r:id="rId7"/>
    <p:sldId id="276" r:id="rId8"/>
    <p:sldId id="267" r:id="rId9"/>
    <p:sldId id="268" r:id="rId10"/>
    <p:sldId id="270" r:id="rId11"/>
    <p:sldId id="300" r:id="rId12"/>
    <p:sldId id="277" r:id="rId13"/>
    <p:sldId id="278" r:id="rId14"/>
    <p:sldId id="274" r:id="rId15"/>
    <p:sldId id="275" r:id="rId16"/>
    <p:sldId id="301" r:id="rId17"/>
    <p:sldId id="302" r:id="rId18"/>
    <p:sldId id="303" r:id="rId19"/>
    <p:sldId id="292" r:id="rId20"/>
    <p:sldId id="271" r:id="rId21"/>
    <p:sldId id="273" r:id="rId22"/>
    <p:sldId id="316" r:id="rId23"/>
    <p:sldId id="272" r:id="rId24"/>
    <p:sldId id="293" r:id="rId25"/>
    <p:sldId id="259"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ABB6"/>
    <a:srgbClr val="FFFFFF"/>
    <a:srgbClr val="4A6C78"/>
    <a:srgbClr val="8EACB7"/>
    <a:srgbClr val="F0F0F0"/>
    <a:srgbClr val="648FA0"/>
    <a:srgbClr val="4D7D91"/>
    <a:srgbClr val="FEFFFF"/>
    <a:srgbClr val="DCDCDC"/>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8" d="100"/>
          <a:sy n="78" d="100"/>
        </p:scale>
        <p:origin x="654" y="54"/>
      </p:cViewPr>
      <p:guideLst>
        <p:guide orient="horz" pos="227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handoutMaster" Target="handoutMasters/handoutMaster1.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icrosoft YaHei" panose="020B0503020204020204" charset="-122"/>
              <a:ea typeface="Microsoft YaHei"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Arial" panose="020B0604020202020204" pitchFamily="34" charset="0"/>
                <a:ea typeface="Arial" panose="020B0604020202020204" pitchFamily="34" charset="0"/>
              </a:rPr>
            </a:fld>
            <a:endParaRPr lang="zh-CN" altLang="en-US" smtClean="0">
              <a:latin typeface="Arial" panose="020B0604020202020204" pitchFamily="34" charset="0"/>
              <a:ea typeface="Arial" panose="020B0604020202020204" pitchFamily="34" charset="0"/>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icrosoft YaHei" panose="020B0503020204020204" charset="-122"/>
              <a:ea typeface="Microsoft YaHei"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Arial" panose="020B0604020202020204" pitchFamily="34" charset="0"/>
                <a:ea typeface="Arial" panose="020B0604020202020204" pitchFamily="34" charset="0"/>
              </a:rPr>
            </a:fld>
            <a:endParaRPr lang="zh-CN" altLang="en-US" smtClean="0">
              <a:latin typeface="Arial" panose="020B0604020202020204" pitchFamily="34" charset="0"/>
              <a:ea typeface="Arial" panose="020B0604020202020204"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ea typeface="Arial" panose="020B0604020202020204" pitchFamily="34" charset="0"/>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ea typeface="Arial" panose="020B0604020202020204" pitchFamily="34" charset="0"/>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ea typeface="Arial" panose="020B0604020202020204" pitchFamily="34" charset="0"/>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ea typeface="Arial" panose="020B0604020202020204" pitchFamily="34" charset="0"/>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Arial" panose="020B0604020202020204" pitchFamily="34" charset="0"/>
        <a:ea typeface="Arial" panose="020B0604020202020204" pitchFamily="34" charset="0"/>
        <a:cs typeface="+mn-cs"/>
      </a:defRPr>
    </a:lvl1pPr>
    <a:lvl2pPr marL="457200" algn="l" defTabSz="914400" rtl="0" eaLnBrk="1" latinLnBrk="0" hangingPunct="1">
      <a:defRPr sz="1200" kern="1200">
        <a:solidFill>
          <a:schemeClr val="tx1"/>
        </a:solidFill>
        <a:latin typeface="Arial" panose="020B0604020202020204" pitchFamily="34" charset="0"/>
        <a:ea typeface="Arial" panose="020B0604020202020204" pitchFamily="34" charset="0"/>
        <a:cs typeface="+mn-cs"/>
      </a:defRPr>
    </a:lvl2pPr>
    <a:lvl3pPr marL="914400" algn="l" defTabSz="914400" rtl="0" eaLnBrk="1" latinLnBrk="0" hangingPunct="1">
      <a:defRPr sz="1200" kern="1200">
        <a:solidFill>
          <a:schemeClr val="tx1"/>
        </a:solidFill>
        <a:latin typeface="Arial" panose="020B0604020202020204" pitchFamily="34" charset="0"/>
        <a:ea typeface="Arial" panose="020B0604020202020204" pitchFamily="34" charset="0"/>
        <a:cs typeface="+mn-cs"/>
      </a:defRPr>
    </a:lvl3pPr>
    <a:lvl4pPr marL="1371600" algn="l" defTabSz="914400" rtl="0" eaLnBrk="1" latinLnBrk="0" hangingPunct="1">
      <a:defRPr sz="1200" kern="1200">
        <a:solidFill>
          <a:schemeClr val="tx1"/>
        </a:solidFill>
        <a:latin typeface="Arial" panose="020B0604020202020204" pitchFamily="34" charset="0"/>
        <a:ea typeface="Arial" panose="020B0604020202020204" pitchFamily="34" charset="0"/>
        <a:cs typeface="+mn-cs"/>
      </a:defRPr>
    </a:lvl4pPr>
    <a:lvl5pPr marL="1828800" algn="l" defTabSz="914400" rtl="0" eaLnBrk="1" latinLnBrk="0" hangingPunct="1">
      <a:defRPr sz="1200" kern="1200">
        <a:solidFill>
          <a:schemeClr val="tx1"/>
        </a:solidFill>
        <a:latin typeface="Arial" panose="020B0604020202020204" pitchFamily="34" charset="0"/>
        <a:ea typeface="Arial" panose="020B0604020202020204" pitchFamily="34"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ea typeface="Arial" panose="020B0604020202020204" pitchFamily="34" charset="0"/>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ea typeface="Arial" panose="020B0604020202020204" pitchFamily="34" charset="0"/>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ea typeface="Arial" panose="020B0604020202020204" pitchFamily="34" charset="0"/>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Arial" panose="020B0604020202020204" pitchFamily="34" charset="0"/>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Arial" panose="020B0604020202020204" pitchFamily="34" charset="0"/>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Arial" panose="020B0604020202020204" pitchFamily="34" charset="0"/>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Arial" panose="020B0604020202020204" pitchFamily="34" charset="0"/>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Arial" panose="020B0604020202020204" pitchFamily="34" charset="0"/>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Arial" panose="020B0604020202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64.xml"/><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86.xml"/><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89.xml"/><Relationship Id="rId4" Type="http://schemas.openxmlformats.org/officeDocument/2006/relationships/tags" Target="../tags/tag88.xml"/><Relationship Id="rId3" Type="http://schemas.openxmlformats.org/officeDocument/2006/relationships/tags" Target="../tags/tag87.xml"/><Relationship Id="rId2" Type="http://schemas.openxmlformats.org/officeDocument/2006/relationships/image" Target="../media/image4.jpeg"/><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92.xml"/><Relationship Id="rId3" Type="http://schemas.openxmlformats.org/officeDocument/2006/relationships/tags" Target="../tags/tag91.xml"/><Relationship Id="rId2" Type="http://schemas.openxmlformats.org/officeDocument/2006/relationships/tags" Target="../tags/tag90.xml"/><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95.xml"/><Relationship Id="rId3" Type="http://schemas.openxmlformats.org/officeDocument/2006/relationships/tags" Target="../tags/tag94.xml"/><Relationship Id="rId2" Type="http://schemas.openxmlformats.org/officeDocument/2006/relationships/tags" Target="../tags/tag93.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xml"/><Relationship Id="rId2" Type="http://schemas.openxmlformats.org/officeDocument/2006/relationships/tags" Target="../tags/tag96.xml"/><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tags" Target="../tags/tag101.xml"/><Relationship Id="rId6" Type="http://schemas.openxmlformats.org/officeDocument/2006/relationships/tags" Target="../tags/tag100.xml"/><Relationship Id="rId5" Type="http://schemas.openxmlformats.org/officeDocument/2006/relationships/tags" Target="../tags/tag99.xml"/><Relationship Id="rId4" Type="http://schemas.openxmlformats.org/officeDocument/2006/relationships/image" Target="../media/image7.jpeg"/><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1.xml"/><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104.xml"/><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1.xml"/><Relationship Id="rId3" Type="http://schemas.openxmlformats.org/officeDocument/2006/relationships/tags" Target="../tags/tag106.xml"/><Relationship Id="rId2" Type="http://schemas.openxmlformats.org/officeDocument/2006/relationships/tags" Target="../tags/tag105.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1.xml"/><Relationship Id="rId2" Type="http://schemas.openxmlformats.org/officeDocument/2006/relationships/tags" Target="../tags/tag67.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69.xml"/><Relationship Id="rId3" Type="http://schemas.openxmlformats.org/officeDocument/2006/relationships/tags" Target="../tags/tag68.xml"/><Relationship Id="rId2" Type="http://schemas.openxmlformats.org/officeDocument/2006/relationships/image" Target="../media/image2.jpe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0.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74.xml"/><Relationship Id="rId4" Type="http://schemas.openxmlformats.org/officeDocument/2006/relationships/tags" Target="../tags/tag73.xml"/><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79.xml"/><Relationship Id="rId5" Type="http://schemas.openxmlformats.org/officeDocument/2006/relationships/tags" Target="../tags/tag78.xml"/><Relationship Id="rId4" Type="http://schemas.openxmlformats.org/officeDocument/2006/relationships/tags" Target="../tags/tag77.xml"/><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7" Type="http://schemas.openxmlformats.org/officeDocument/2006/relationships/slideLayout" Target="../slideLayouts/slideLayout10.xml"/><Relationship Id="rId6" Type="http://schemas.openxmlformats.org/officeDocument/2006/relationships/tags" Target="../tags/tag83.xml"/><Relationship Id="rId5" Type="http://schemas.openxmlformats.org/officeDocument/2006/relationships/image" Target="../media/image3.png"/><Relationship Id="rId4" Type="http://schemas.openxmlformats.org/officeDocument/2006/relationships/tags" Target="../tags/tag82.xml"/><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5" name="图片 14" descr="未标题-3"/>
          <p:cNvPicPr>
            <a:picLocks noChangeAspect="1"/>
          </p:cNvPicPr>
          <p:nvPr/>
        </p:nvPicPr>
        <p:blipFill>
          <a:blip r:embed="rId1"/>
          <a:stretch>
            <a:fillRect/>
          </a:stretch>
        </p:blipFill>
        <p:spPr>
          <a:xfrm>
            <a:off x="-24000" y="-13500"/>
            <a:ext cx="12240000" cy="6885000"/>
          </a:xfrm>
          <a:prstGeom prst="rect">
            <a:avLst/>
          </a:prstGeom>
        </p:spPr>
      </p:pic>
      <p:sp>
        <p:nvSpPr>
          <p:cNvPr id="13" name="圆角矩形 12"/>
          <p:cNvSpPr/>
          <p:nvPr/>
        </p:nvSpPr>
        <p:spPr>
          <a:xfrm>
            <a:off x="2150110" y="1827530"/>
            <a:ext cx="7919720" cy="1384935"/>
          </a:xfrm>
          <a:prstGeom prst="roundRect">
            <a:avLst/>
          </a:prstGeom>
          <a:solidFill>
            <a:srgbClr val="FEFFFF"/>
          </a:solidFill>
          <a:ln>
            <a:noFill/>
          </a:ln>
          <a:effectLst>
            <a:outerShdw blurRad="50800" dist="38100" dir="5400000" algn="t" rotWithShape="0">
              <a:prstClr val="black">
                <a:alpha val="40000"/>
              </a:prstClr>
            </a:outerShdw>
            <a:reflection blurRad="6350" stA="52000" endA="300" endPos="35000" dir="5400000" sy="-100000" algn="bl" rotWithShape="0"/>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标题 6"/>
          <p:cNvSpPr>
            <a:spLocks noGrp="1"/>
          </p:cNvSpPr>
          <p:nvPr>
            <p:ph type="ctrTitle"/>
            <p:custDataLst>
              <p:tags r:id="rId2"/>
            </p:custDataLst>
          </p:nvPr>
        </p:nvSpPr>
        <p:spPr>
          <a:xfrm>
            <a:off x="1340485" y="1837690"/>
            <a:ext cx="9283700" cy="972185"/>
          </a:xfrm>
        </p:spPr>
        <p:txBody>
          <a:bodyPr/>
          <a:lstStyle/>
          <a:p>
            <a:r>
              <a:rPr lang="sr-Cyrl-RS" altLang="sr-Latn-RS" sz="4400">
                <a:gradFill>
                  <a:gsLst>
                    <a:gs pos="0">
                      <a:srgbClr val="4A6C78"/>
                    </a:gs>
                    <a:gs pos="100000">
                      <a:srgbClr val="648FA0"/>
                    </a:gs>
                  </a:gsLst>
                  <a:lin ang="0" scaled="0"/>
                </a:gradFill>
                <a:effectLst>
                  <a:outerShdw blurRad="38100" dist="38100" dir="2700000" algn="tl">
                    <a:srgbClr val="000000">
                      <a:alpha val="43137"/>
                    </a:srgbClr>
                  </a:outerShdw>
                </a:effectLst>
                <a:latin typeface="Arial Black" panose="020B0A04020102020204" charset="0"/>
                <a:cs typeface="Arial Black" panose="020B0A04020102020204" charset="0"/>
              </a:rPr>
              <a:t>ИНОВАЦИЈЕ У УГОСТИТЕЉСТВУ</a:t>
            </a:r>
            <a:endParaRPr lang="sr-Cyrl-RS" altLang="sr-Latn-RS" sz="4400">
              <a:gradFill>
                <a:gsLst>
                  <a:gs pos="0">
                    <a:srgbClr val="4A6C78"/>
                  </a:gs>
                  <a:gs pos="100000">
                    <a:srgbClr val="648FA0"/>
                  </a:gs>
                </a:gsLst>
                <a:lin ang="0" scaled="0"/>
              </a:gradFill>
              <a:effectLst>
                <a:outerShdw blurRad="38100" dist="38100" dir="2700000" algn="tl">
                  <a:srgbClr val="000000">
                    <a:alpha val="43137"/>
                  </a:srgbClr>
                </a:outerShdw>
              </a:effectLst>
              <a:latin typeface="Arial Black" panose="020B0A04020102020204" charset="0"/>
              <a:cs typeface="Arial Black" panose="020B0A04020102020204" charset="0"/>
            </a:endParaRPr>
          </a:p>
        </p:txBody>
      </p:sp>
      <p:sp>
        <p:nvSpPr>
          <p:cNvPr id="2" name="文本框 1"/>
          <p:cNvSpPr txBox="1"/>
          <p:nvPr>
            <p:custDataLst>
              <p:tags r:id="rId3"/>
            </p:custDataLst>
          </p:nvPr>
        </p:nvSpPr>
        <p:spPr>
          <a:xfrm>
            <a:off x="2028000" y="3394710"/>
            <a:ext cx="8136000" cy="588645"/>
          </a:xfrm>
          <a:prstGeom prst="rect">
            <a:avLst/>
          </a:prstGeom>
        </p:spPr>
        <p:txBody>
          <a:bodyPr wrap="square">
            <a:spAutoFit/>
          </a:bodyPr>
          <a:lstStyle>
            <a:defPPr>
              <a:defRPr lang="zh-CN"/>
            </a:defPPr>
            <a:lvl1pPr>
              <a:lnSpc>
                <a:spcPct val="130000"/>
              </a:lnSpc>
              <a:spcBef>
                <a:spcPts val="1200"/>
              </a:spcBef>
              <a:buClr>
                <a:schemeClr val="accent6"/>
              </a:buClr>
              <a:defRPr sz="1400">
                <a:latin typeface="Arial" panose="020B0604020202020204" pitchFamily="34" charset="0"/>
                <a:ea typeface="Open Sans" panose="020B0606030504020204" pitchFamily="34" charset="0"/>
                <a:cs typeface="Arial" panose="020B0604020202020204" pitchFamily="34" charset="0"/>
              </a:defRPr>
            </a:lvl1pPr>
          </a:lstStyle>
          <a:p>
            <a:pPr algn="ctr">
              <a:lnSpc>
                <a:spcPct val="80000"/>
              </a:lnSpc>
            </a:pPr>
            <a:r>
              <a:rPr lang="sr-Cyrl-RS" altLang="en-US" dirty="0">
                <a:solidFill>
                  <a:schemeClr val="bg1"/>
                </a:solidFill>
                <a:ea typeface="Arial" panose="020B0604020202020204" pitchFamily="34" charset="0"/>
              </a:rPr>
              <a:t>АКАДЕМИЈА СТРУКОВНИХ СТУДИЈА БЕОГРАД</a:t>
            </a:r>
            <a:endParaRPr lang="sr-Cyrl-RS" altLang="en-US" dirty="0">
              <a:solidFill>
                <a:schemeClr val="bg1"/>
              </a:solidFill>
              <a:ea typeface="Arial" panose="020B0604020202020204" pitchFamily="34" charset="0"/>
            </a:endParaRPr>
          </a:p>
          <a:p>
            <a:pPr algn="ctr">
              <a:lnSpc>
                <a:spcPct val="80000"/>
              </a:lnSpc>
            </a:pPr>
            <a:r>
              <a:rPr lang="sr-Cyrl-RS" altLang="en-US" dirty="0">
                <a:solidFill>
                  <a:schemeClr val="bg1"/>
                </a:solidFill>
                <a:ea typeface="Arial" panose="020B0604020202020204" pitchFamily="34" charset="0"/>
              </a:rPr>
              <a:t>ОДСЕК ВИСОКА ХОТЕЛИЈЕРСКА ШКОЛА</a:t>
            </a:r>
            <a:endParaRPr lang="sr-Cyrl-RS" altLang="en-US" dirty="0">
              <a:solidFill>
                <a:schemeClr val="bg1"/>
              </a:solidFill>
              <a:ea typeface="Arial" panose="020B0604020202020204" pitchFamily="34" charset="0"/>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160" y="531495"/>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3251835" y="236855"/>
            <a:ext cx="5882005" cy="1046480"/>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8703" y="342265"/>
            <a:ext cx="5014595" cy="89153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Предности примене овог система су:</a:t>
            </a:r>
            <a:endParaRPr lang="sr-Cyrl-RS" altLang="en-US" sz="2600" b="1" dirty="0">
              <a:solidFill>
                <a:schemeClr val="bg1"/>
              </a:solidFill>
              <a:effectLst/>
              <a:latin typeface="Arial" panose="020B0604020202020204" pitchFamily="34" charset="0"/>
              <a:ea typeface="Arial" panose="020B0604020202020204" pitchFamily="34" charset="0"/>
            </a:endParaRPr>
          </a:p>
        </p:txBody>
      </p:sp>
      <p:grpSp>
        <p:nvGrpSpPr>
          <p:cNvPr id="5" name="组合 4"/>
          <p:cNvGrpSpPr/>
          <p:nvPr/>
        </p:nvGrpSpPr>
        <p:grpSpPr>
          <a:xfrm>
            <a:off x="4845685" y="2565400"/>
            <a:ext cx="2500630" cy="2427605"/>
            <a:chOff x="7565" y="4040"/>
            <a:chExt cx="3938" cy="3823"/>
          </a:xfrm>
        </p:grpSpPr>
        <p:sp>
          <p:nvSpPr>
            <p:cNvPr id="2" name="Freeform 4"/>
            <p:cNvSpPr>
              <a:spLocks noChangeArrowheads="1"/>
            </p:cNvSpPr>
            <p:nvPr/>
          </p:nvSpPr>
          <p:spPr bwMode="auto">
            <a:xfrm>
              <a:off x="7800" y="4040"/>
              <a:ext cx="2053" cy="1696"/>
            </a:xfrm>
            <a:custGeom>
              <a:avLst/>
              <a:gdLst>
                <a:gd name="T0" fmla="*/ 455 w 1057"/>
                <a:gd name="T1" fmla="*/ 879 h 900"/>
                <a:gd name="T2" fmla="*/ 471 w 1057"/>
                <a:gd name="T3" fmla="*/ 838 h 900"/>
                <a:gd name="T4" fmla="*/ 490 w 1057"/>
                <a:gd name="T5" fmla="*/ 799 h 900"/>
                <a:gd name="T6" fmla="*/ 514 w 1057"/>
                <a:gd name="T7" fmla="*/ 762 h 900"/>
                <a:gd name="T8" fmla="*/ 541 w 1057"/>
                <a:gd name="T9" fmla="*/ 728 h 900"/>
                <a:gd name="T10" fmla="*/ 570 w 1057"/>
                <a:gd name="T11" fmla="*/ 696 h 900"/>
                <a:gd name="T12" fmla="*/ 603 w 1057"/>
                <a:gd name="T13" fmla="*/ 667 h 900"/>
                <a:gd name="T14" fmla="*/ 639 w 1057"/>
                <a:gd name="T15" fmla="*/ 642 h 900"/>
                <a:gd name="T16" fmla="*/ 676 w 1057"/>
                <a:gd name="T17" fmla="*/ 621 h 900"/>
                <a:gd name="T18" fmla="*/ 713 w 1057"/>
                <a:gd name="T19" fmla="*/ 605 h 900"/>
                <a:gd name="T20" fmla="*/ 753 w 1057"/>
                <a:gd name="T21" fmla="*/ 591 h 900"/>
                <a:gd name="T22" fmla="*/ 793 w 1057"/>
                <a:gd name="T23" fmla="*/ 581 h 900"/>
                <a:gd name="T24" fmla="*/ 834 w 1057"/>
                <a:gd name="T25" fmla="*/ 575 h 900"/>
                <a:gd name="T26" fmla="*/ 833 w 1057"/>
                <a:gd name="T27" fmla="*/ 711 h 900"/>
                <a:gd name="T28" fmla="*/ 1056 w 1057"/>
                <a:gd name="T29" fmla="*/ 374 h 900"/>
                <a:gd name="T30" fmla="*/ 818 w 1057"/>
                <a:gd name="T31" fmla="*/ 0 h 900"/>
                <a:gd name="T32" fmla="*/ 819 w 1057"/>
                <a:gd name="T33" fmla="*/ 137 h 900"/>
                <a:gd name="T34" fmla="*/ 757 w 1057"/>
                <a:gd name="T35" fmla="*/ 143 h 900"/>
                <a:gd name="T36" fmla="*/ 694 w 1057"/>
                <a:gd name="T37" fmla="*/ 154 h 900"/>
                <a:gd name="T38" fmla="*/ 634 w 1057"/>
                <a:gd name="T39" fmla="*/ 168 h 900"/>
                <a:gd name="T40" fmla="*/ 574 w 1057"/>
                <a:gd name="T41" fmla="*/ 188 h 900"/>
                <a:gd name="T42" fmla="*/ 516 w 1057"/>
                <a:gd name="T43" fmla="*/ 211 h 900"/>
                <a:gd name="T44" fmla="*/ 460 w 1057"/>
                <a:gd name="T45" fmla="*/ 238 h 900"/>
                <a:gd name="T46" fmla="*/ 405 w 1057"/>
                <a:gd name="T47" fmla="*/ 270 h 900"/>
                <a:gd name="T48" fmla="*/ 352 w 1057"/>
                <a:gd name="T49" fmla="*/ 306 h 900"/>
                <a:gd name="T50" fmla="*/ 302 w 1057"/>
                <a:gd name="T51" fmla="*/ 346 h 900"/>
                <a:gd name="T52" fmla="*/ 255 w 1057"/>
                <a:gd name="T53" fmla="*/ 390 h 900"/>
                <a:gd name="T54" fmla="*/ 211 w 1057"/>
                <a:gd name="T55" fmla="*/ 437 h 900"/>
                <a:gd name="T56" fmla="*/ 170 w 1057"/>
                <a:gd name="T57" fmla="*/ 486 h 900"/>
                <a:gd name="T58" fmla="*/ 134 w 1057"/>
                <a:gd name="T59" fmla="*/ 539 h 900"/>
                <a:gd name="T60" fmla="*/ 101 w 1057"/>
                <a:gd name="T61" fmla="*/ 595 h 900"/>
                <a:gd name="T62" fmla="*/ 72 w 1057"/>
                <a:gd name="T63" fmla="*/ 653 h 900"/>
                <a:gd name="T64" fmla="*/ 47 w 1057"/>
                <a:gd name="T65" fmla="*/ 711 h 900"/>
                <a:gd name="T66" fmla="*/ 27 w 1057"/>
                <a:gd name="T67" fmla="*/ 773 h 900"/>
                <a:gd name="T68" fmla="*/ 11 w 1057"/>
                <a:gd name="T69" fmla="*/ 835 h 900"/>
                <a:gd name="T70" fmla="*/ 0 w 1057"/>
                <a:gd name="T71" fmla="*/ 899 h 900"/>
                <a:gd name="T72" fmla="*/ 238 w 1057"/>
                <a:gd name="T73" fmla="*/ 741 h 900"/>
                <a:gd name="T74" fmla="*/ 455 w 1057"/>
                <a:gd name="T75" fmla="*/ 879 h 9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57"/>
                <a:gd name="T115" fmla="*/ 0 h 900"/>
                <a:gd name="T116" fmla="*/ 1057 w 1057"/>
                <a:gd name="T117" fmla="*/ 900 h 90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57" h="900">
                  <a:moveTo>
                    <a:pt x="455" y="879"/>
                  </a:moveTo>
                  <a:lnTo>
                    <a:pt x="471" y="838"/>
                  </a:lnTo>
                  <a:lnTo>
                    <a:pt x="490" y="799"/>
                  </a:lnTo>
                  <a:lnTo>
                    <a:pt x="514" y="762"/>
                  </a:lnTo>
                  <a:lnTo>
                    <a:pt x="541" y="728"/>
                  </a:lnTo>
                  <a:lnTo>
                    <a:pt x="570" y="696"/>
                  </a:lnTo>
                  <a:lnTo>
                    <a:pt x="603" y="667"/>
                  </a:lnTo>
                  <a:lnTo>
                    <a:pt x="639" y="642"/>
                  </a:lnTo>
                  <a:lnTo>
                    <a:pt x="676" y="621"/>
                  </a:lnTo>
                  <a:lnTo>
                    <a:pt x="713" y="605"/>
                  </a:lnTo>
                  <a:lnTo>
                    <a:pt x="753" y="591"/>
                  </a:lnTo>
                  <a:lnTo>
                    <a:pt x="793" y="581"/>
                  </a:lnTo>
                  <a:lnTo>
                    <a:pt x="834" y="575"/>
                  </a:lnTo>
                  <a:lnTo>
                    <a:pt x="833" y="711"/>
                  </a:lnTo>
                  <a:lnTo>
                    <a:pt x="1056" y="374"/>
                  </a:lnTo>
                  <a:lnTo>
                    <a:pt x="818" y="0"/>
                  </a:lnTo>
                  <a:lnTo>
                    <a:pt x="819" y="137"/>
                  </a:lnTo>
                  <a:lnTo>
                    <a:pt x="757" y="143"/>
                  </a:lnTo>
                  <a:lnTo>
                    <a:pt x="694" y="154"/>
                  </a:lnTo>
                  <a:lnTo>
                    <a:pt x="634" y="168"/>
                  </a:lnTo>
                  <a:lnTo>
                    <a:pt x="574" y="188"/>
                  </a:lnTo>
                  <a:lnTo>
                    <a:pt x="516" y="211"/>
                  </a:lnTo>
                  <a:lnTo>
                    <a:pt x="460" y="238"/>
                  </a:lnTo>
                  <a:lnTo>
                    <a:pt x="405" y="270"/>
                  </a:lnTo>
                  <a:lnTo>
                    <a:pt x="352" y="306"/>
                  </a:lnTo>
                  <a:lnTo>
                    <a:pt x="302" y="346"/>
                  </a:lnTo>
                  <a:lnTo>
                    <a:pt x="255" y="390"/>
                  </a:lnTo>
                  <a:lnTo>
                    <a:pt x="211" y="437"/>
                  </a:lnTo>
                  <a:lnTo>
                    <a:pt x="170" y="486"/>
                  </a:lnTo>
                  <a:lnTo>
                    <a:pt x="134" y="539"/>
                  </a:lnTo>
                  <a:lnTo>
                    <a:pt x="101" y="595"/>
                  </a:lnTo>
                  <a:lnTo>
                    <a:pt x="72" y="653"/>
                  </a:lnTo>
                  <a:lnTo>
                    <a:pt x="47" y="711"/>
                  </a:lnTo>
                  <a:lnTo>
                    <a:pt x="27" y="773"/>
                  </a:lnTo>
                  <a:lnTo>
                    <a:pt x="11" y="835"/>
                  </a:lnTo>
                  <a:lnTo>
                    <a:pt x="0" y="899"/>
                  </a:lnTo>
                  <a:lnTo>
                    <a:pt x="238" y="741"/>
                  </a:lnTo>
                  <a:lnTo>
                    <a:pt x="455" y="879"/>
                  </a:lnTo>
                </a:path>
              </a:pathLst>
            </a:custGeom>
            <a:solidFill>
              <a:srgbClr val="8EACB7"/>
            </a:solidFill>
            <a:ln>
              <a:noFill/>
            </a:ln>
          </p:spPr>
          <p:txBody>
            <a:bodyPr/>
            <a:p>
              <a:endParaRPr lang="zh-CN" altLang="zh-CN">
                <a:solidFill>
                  <a:srgbClr val="000000"/>
                </a:solidFill>
                <a:latin typeface="Calibri" panose="020F0502020204030204" pitchFamily="34" charset="0"/>
                <a:sym typeface="Arial" panose="020B0604020202020204" pitchFamily="34" charset="0"/>
              </a:endParaRPr>
            </a:p>
          </p:txBody>
        </p:sp>
        <p:sp>
          <p:nvSpPr>
            <p:cNvPr id="14" name="Freeform 5"/>
            <p:cNvSpPr>
              <a:spLocks noChangeArrowheads="1"/>
            </p:cNvSpPr>
            <p:nvPr/>
          </p:nvSpPr>
          <p:spPr bwMode="auto">
            <a:xfrm>
              <a:off x="9217" y="6161"/>
              <a:ext cx="2005" cy="1702"/>
            </a:xfrm>
            <a:custGeom>
              <a:avLst/>
              <a:gdLst>
                <a:gd name="T0" fmla="*/ 585 w 1033"/>
                <a:gd name="T1" fmla="*/ 1 h 904"/>
                <a:gd name="T2" fmla="*/ 573 w 1033"/>
                <a:gd name="T3" fmla="*/ 41 h 904"/>
                <a:gd name="T4" fmla="*/ 556 w 1033"/>
                <a:gd name="T5" fmla="*/ 78 h 904"/>
                <a:gd name="T6" fmla="*/ 537 w 1033"/>
                <a:gd name="T7" fmla="*/ 116 h 904"/>
                <a:gd name="T8" fmla="*/ 514 w 1033"/>
                <a:gd name="T9" fmla="*/ 150 h 904"/>
                <a:gd name="T10" fmla="*/ 488 w 1033"/>
                <a:gd name="T11" fmla="*/ 182 h 904"/>
                <a:gd name="T12" fmla="*/ 459 w 1033"/>
                <a:gd name="T13" fmla="*/ 212 h 904"/>
                <a:gd name="T14" fmla="*/ 427 w 1033"/>
                <a:gd name="T15" fmla="*/ 239 h 904"/>
                <a:gd name="T16" fmla="*/ 393 w 1033"/>
                <a:gd name="T17" fmla="*/ 262 h 904"/>
                <a:gd name="T18" fmla="*/ 356 w 1033"/>
                <a:gd name="T19" fmla="*/ 283 h 904"/>
                <a:gd name="T20" fmla="*/ 317 w 1033"/>
                <a:gd name="T21" fmla="*/ 301 h 904"/>
                <a:gd name="T22" fmla="*/ 277 w 1033"/>
                <a:gd name="T23" fmla="*/ 314 h 904"/>
                <a:gd name="T24" fmla="*/ 236 w 1033"/>
                <a:gd name="T25" fmla="*/ 323 h 904"/>
                <a:gd name="T26" fmla="*/ 235 w 1033"/>
                <a:gd name="T27" fmla="*/ 187 h 904"/>
                <a:gd name="T28" fmla="*/ 159 w 1033"/>
                <a:gd name="T29" fmla="*/ 298 h 904"/>
                <a:gd name="T30" fmla="*/ 80 w 1033"/>
                <a:gd name="T31" fmla="*/ 409 h 904"/>
                <a:gd name="T32" fmla="*/ 0 w 1033"/>
                <a:gd name="T33" fmla="*/ 517 h 904"/>
                <a:gd name="T34" fmla="*/ 236 w 1033"/>
                <a:gd name="T35" fmla="*/ 903 h 904"/>
                <a:gd name="T36" fmla="*/ 236 w 1033"/>
                <a:gd name="T37" fmla="*/ 766 h 904"/>
                <a:gd name="T38" fmla="*/ 295 w 1033"/>
                <a:gd name="T39" fmla="*/ 759 h 904"/>
                <a:gd name="T40" fmla="*/ 353 w 1033"/>
                <a:gd name="T41" fmla="*/ 747 h 904"/>
                <a:gd name="T42" fmla="*/ 411 w 1033"/>
                <a:gd name="T43" fmla="*/ 733 h 904"/>
                <a:gd name="T44" fmla="*/ 467 w 1033"/>
                <a:gd name="T45" fmla="*/ 713 h 904"/>
                <a:gd name="T46" fmla="*/ 522 w 1033"/>
                <a:gd name="T47" fmla="*/ 691 h 904"/>
                <a:gd name="T48" fmla="*/ 575 w 1033"/>
                <a:gd name="T49" fmla="*/ 665 h 904"/>
                <a:gd name="T50" fmla="*/ 626 w 1033"/>
                <a:gd name="T51" fmla="*/ 635 h 904"/>
                <a:gd name="T52" fmla="*/ 676 w 1033"/>
                <a:gd name="T53" fmla="*/ 601 h 904"/>
                <a:gd name="T54" fmla="*/ 724 w 1033"/>
                <a:gd name="T55" fmla="*/ 564 h 904"/>
                <a:gd name="T56" fmla="*/ 768 w 1033"/>
                <a:gd name="T57" fmla="*/ 525 h 904"/>
                <a:gd name="T58" fmla="*/ 811 w 1033"/>
                <a:gd name="T59" fmla="*/ 481 h 904"/>
                <a:gd name="T60" fmla="*/ 849 w 1033"/>
                <a:gd name="T61" fmla="*/ 435 h 904"/>
                <a:gd name="T62" fmla="*/ 884 w 1033"/>
                <a:gd name="T63" fmla="*/ 387 h 904"/>
                <a:gd name="T64" fmla="*/ 916 w 1033"/>
                <a:gd name="T65" fmla="*/ 337 h 904"/>
                <a:gd name="T66" fmla="*/ 945 w 1033"/>
                <a:gd name="T67" fmla="*/ 284 h 904"/>
                <a:gd name="T68" fmla="*/ 970 w 1033"/>
                <a:gd name="T69" fmla="*/ 231 h 904"/>
                <a:gd name="T70" fmla="*/ 991 w 1033"/>
                <a:gd name="T71" fmla="*/ 174 h 904"/>
                <a:gd name="T72" fmla="*/ 1009 w 1033"/>
                <a:gd name="T73" fmla="*/ 117 h 904"/>
                <a:gd name="T74" fmla="*/ 1023 w 1033"/>
                <a:gd name="T75" fmla="*/ 58 h 904"/>
                <a:gd name="T76" fmla="*/ 1032 w 1033"/>
                <a:gd name="T77" fmla="*/ 0 h 904"/>
                <a:gd name="T78" fmla="*/ 812 w 1033"/>
                <a:gd name="T79" fmla="*/ 132 h 904"/>
                <a:gd name="T80" fmla="*/ 585 w 1033"/>
                <a:gd name="T81" fmla="*/ 1 h 90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33"/>
                <a:gd name="T124" fmla="*/ 0 h 904"/>
                <a:gd name="T125" fmla="*/ 1033 w 1033"/>
                <a:gd name="T126" fmla="*/ 904 h 90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33" h="904">
                  <a:moveTo>
                    <a:pt x="585" y="1"/>
                  </a:moveTo>
                  <a:lnTo>
                    <a:pt x="573" y="41"/>
                  </a:lnTo>
                  <a:lnTo>
                    <a:pt x="556" y="78"/>
                  </a:lnTo>
                  <a:lnTo>
                    <a:pt x="537" y="116"/>
                  </a:lnTo>
                  <a:lnTo>
                    <a:pt x="514" y="150"/>
                  </a:lnTo>
                  <a:lnTo>
                    <a:pt x="488" y="182"/>
                  </a:lnTo>
                  <a:lnTo>
                    <a:pt x="459" y="212"/>
                  </a:lnTo>
                  <a:lnTo>
                    <a:pt x="427" y="239"/>
                  </a:lnTo>
                  <a:lnTo>
                    <a:pt x="393" y="262"/>
                  </a:lnTo>
                  <a:lnTo>
                    <a:pt x="356" y="283"/>
                  </a:lnTo>
                  <a:lnTo>
                    <a:pt x="317" y="301"/>
                  </a:lnTo>
                  <a:lnTo>
                    <a:pt x="277" y="314"/>
                  </a:lnTo>
                  <a:lnTo>
                    <a:pt x="236" y="323"/>
                  </a:lnTo>
                  <a:lnTo>
                    <a:pt x="235" y="187"/>
                  </a:lnTo>
                  <a:lnTo>
                    <a:pt x="159" y="298"/>
                  </a:lnTo>
                  <a:lnTo>
                    <a:pt x="80" y="409"/>
                  </a:lnTo>
                  <a:lnTo>
                    <a:pt x="0" y="517"/>
                  </a:lnTo>
                  <a:lnTo>
                    <a:pt x="236" y="903"/>
                  </a:lnTo>
                  <a:lnTo>
                    <a:pt x="236" y="766"/>
                  </a:lnTo>
                  <a:lnTo>
                    <a:pt x="295" y="759"/>
                  </a:lnTo>
                  <a:lnTo>
                    <a:pt x="353" y="747"/>
                  </a:lnTo>
                  <a:lnTo>
                    <a:pt x="411" y="733"/>
                  </a:lnTo>
                  <a:lnTo>
                    <a:pt x="467" y="713"/>
                  </a:lnTo>
                  <a:lnTo>
                    <a:pt x="522" y="691"/>
                  </a:lnTo>
                  <a:lnTo>
                    <a:pt x="575" y="665"/>
                  </a:lnTo>
                  <a:lnTo>
                    <a:pt x="626" y="635"/>
                  </a:lnTo>
                  <a:lnTo>
                    <a:pt x="676" y="601"/>
                  </a:lnTo>
                  <a:lnTo>
                    <a:pt x="724" y="564"/>
                  </a:lnTo>
                  <a:lnTo>
                    <a:pt x="768" y="525"/>
                  </a:lnTo>
                  <a:lnTo>
                    <a:pt x="811" y="481"/>
                  </a:lnTo>
                  <a:lnTo>
                    <a:pt x="849" y="435"/>
                  </a:lnTo>
                  <a:lnTo>
                    <a:pt x="884" y="387"/>
                  </a:lnTo>
                  <a:lnTo>
                    <a:pt x="916" y="337"/>
                  </a:lnTo>
                  <a:lnTo>
                    <a:pt x="945" y="284"/>
                  </a:lnTo>
                  <a:lnTo>
                    <a:pt x="970" y="231"/>
                  </a:lnTo>
                  <a:lnTo>
                    <a:pt x="991" y="174"/>
                  </a:lnTo>
                  <a:lnTo>
                    <a:pt x="1009" y="117"/>
                  </a:lnTo>
                  <a:lnTo>
                    <a:pt x="1023" y="58"/>
                  </a:lnTo>
                  <a:lnTo>
                    <a:pt x="1032" y="0"/>
                  </a:lnTo>
                  <a:lnTo>
                    <a:pt x="812" y="132"/>
                  </a:lnTo>
                  <a:lnTo>
                    <a:pt x="585" y="1"/>
                  </a:lnTo>
                </a:path>
              </a:pathLst>
            </a:custGeom>
            <a:solidFill>
              <a:srgbClr val="8EACB7"/>
            </a:solidFill>
            <a:ln>
              <a:noFill/>
            </a:ln>
          </p:spPr>
          <p:txBody>
            <a:bodyPr/>
            <a:p>
              <a:endParaRPr lang="zh-CN" altLang="zh-CN">
                <a:solidFill>
                  <a:srgbClr val="000000"/>
                </a:solidFill>
                <a:latin typeface="Calibri" panose="020F0502020204030204" pitchFamily="34" charset="0"/>
                <a:sym typeface="Arial" panose="020B0604020202020204" pitchFamily="34" charset="0"/>
              </a:endParaRPr>
            </a:p>
          </p:txBody>
        </p:sp>
        <p:sp>
          <p:nvSpPr>
            <p:cNvPr id="3" name="Freeform 6"/>
            <p:cNvSpPr>
              <a:spLocks noChangeArrowheads="1"/>
            </p:cNvSpPr>
            <p:nvPr/>
          </p:nvSpPr>
          <p:spPr bwMode="auto">
            <a:xfrm>
              <a:off x="7565" y="5540"/>
              <a:ext cx="1804" cy="2027"/>
            </a:xfrm>
            <a:custGeom>
              <a:avLst/>
              <a:gdLst>
                <a:gd name="T0" fmla="*/ 929 w 930"/>
                <a:gd name="T1" fmla="*/ 645 h 1075"/>
                <a:gd name="T2" fmla="*/ 887 w 930"/>
                <a:gd name="T3" fmla="*/ 634 h 1075"/>
                <a:gd name="T4" fmla="*/ 847 w 930"/>
                <a:gd name="T5" fmla="*/ 620 h 1075"/>
                <a:gd name="T6" fmla="*/ 807 w 930"/>
                <a:gd name="T7" fmla="*/ 603 h 1075"/>
                <a:gd name="T8" fmla="*/ 771 w 930"/>
                <a:gd name="T9" fmla="*/ 582 h 1075"/>
                <a:gd name="T10" fmla="*/ 735 w 930"/>
                <a:gd name="T11" fmla="*/ 557 h 1075"/>
                <a:gd name="T12" fmla="*/ 703 w 930"/>
                <a:gd name="T13" fmla="*/ 529 h 1075"/>
                <a:gd name="T14" fmla="*/ 673 w 930"/>
                <a:gd name="T15" fmla="*/ 497 h 1075"/>
                <a:gd name="T16" fmla="*/ 648 w 930"/>
                <a:gd name="T17" fmla="*/ 465 h 1075"/>
                <a:gd name="T18" fmla="*/ 624 w 930"/>
                <a:gd name="T19" fmla="*/ 428 h 1075"/>
                <a:gd name="T20" fmla="*/ 607 w 930"/>
                <a:gd name="T21" fmla="*/ 398 h 1075"/>
                <a:gd name="T22" fmla="*/ 594 w 930"/>
                <a:gd name="T23" fmla="*/ 366 h 1075"/>
                <a:gd name="T24" fmla="*/ 583 w 930"/>
                <a:gd name="T25" fmla="*/ 332 h 1075"/>
                <a:gd name="T26" fmla="*/ 577 w 930"/>
                <a:gd name="T27" fmla="*/ 298 h 1075"/>
                <a:gd name="T28" fmla="*/ 575 w 930"/>
                <a:gd name="T29" fmla="*/ 264 h 1075"/>
                <a:gd name="T30" fmla="*/ 576 w 930"/>
                <a:gd name="T31" fmla="*/ 229 h 1075"/>
                <a:gd name="T32" fmla="*/ 748 w 930"/>
                <a:gd name="T33" fmla="*/ 229 h 1075"/>
                <a:gd name="T34" fmla="*/ 360 w 930"/>
                <a:gd name="T35" fmla="*/ 0 h 1075"/>
                <a:gd name="T36" fmla="*/ 0 w 930"/>
                <a:gd name="T37" fmla="*/ 236 h 1075"/>
                <a:gd name="T38" fmla="*/ 136 w 930"/>
                <a:gd name="T39" fmla="*/ 237 h 1075"/>
                <a:gd name="T40" fmla="*/ 141 w 930"/>
                <a:gd name="T41" fmla="*/ 299 h 1075"/>
                <a:gd name="T42" fmla="*/ 150 w 930"/>
                <a:gd name="T43" fmla="*/ 362 h 1075"/>
                <a:gd name="T44" fmla="*/ 165 w 930"/>
                <a:gd name="T45" fmla="*/ 422 h 1075"/>
                <a:gd name="T46" fmla="*/ 182 w 930"/>
                <a:gd name="T47" fmla="*/ 483 h 1075"/>
                <a:gd name="T48" fmla="*/ 204 w 930"/>
                <a:gd name="T49" fmla="*/ 541 h 1075"/>
                <a:gd name="T50" fmla="*/ 231 w 930"/>
                <a:gd name="T51" fmla="*/ 598 h 1075"/>
                <a:gd name="T52" fmla="*/ 262 w 930"/>
                <a:gd name="T53" fmla="*/ 653 h 1075"/>
                <a:gd name="T54" fmla="*/ 296 w 930"/>
                <a:gd name="T55" fmla="*/ 704 h 1075"/>
                <a:gd name="T56" fmla="*/ 333 w 930"/>
                <a:gd name="T57" fmla="*/ 752 h 1075"/>
                <a:gd name="T58" fmla="*/ 374 w 930"/>
                <a:gd name="T59" fmla="*/ 797 h 1075"/>
                <a:gd name="T60" fmla="*/ 419 w 930"/>
                <a:gd name="T61" fmla="*/ 841 h 1075"/>
                <a:gd name="T62" fmla="*/ 465 w 930"/>
                <a:gd name="T63" fmla="*/ 880 h 1075"/>
                <a:gd name="T64" fmla="*/ 514 w 930"/>
                <a:gd name="T65" fmla="*/ 917 h 1075"/>
                <a:gd name="T66" fmla="*/ 566 w 930"/>
                <a:gd name="T67" fmla="*/ 951 h 1075"/>
                <a:gd name="T68" fmla="*/ 620 w 930"/>
                <a:gd name="T69" fmla="*/ 980 h 1075"/>
                <a:gd name="T70" fmla="*/ 675 w 930"/>
                <a:gd name="T71" fmla="*/ 1007 h 1075"/>
                <a:gd name="T72" fmla="*/ 732 w 930"/>
                <a:gd name="T73" fmla="*/ 1029 h 1075"/>
                <a:gd name="T74" fmla="*/ 790 w 930"/>
                <a:gd name="T75" fmla="*/ 1048 h 1075"/>
                <a:gd name="T76" fmla="*/ 849 w 930"/>
                <a:gd name="T77" fmla="*/ 1062 h 1075"/>
                <a:gd name="T78" fmla="*/ 910 w 930"/>
                <a:gd name="T79" fmla="*/ 1074 h 1075"/>
                <a:gd name="T80" fmla="*/ 772 w 930"/>
                <a:gd name="T81" fmla="*/ 845 h 1075"/>
                <a:gd name="T82" fmla="*/ 929 w 930"/>
                <a:gd name="T83" fmla="*/ 645 h 107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0"/>
                <a:gd name="T127" fmla="*/ 0 h 1075"/>
                <a:gd name="T128" fmla="*/ 930 w 930"/>
                <a:gd name="T129" fmla="*/ 1075 h 107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0" h="1075">
                  <a:moveTo>
                    <a:pt x="929" y="645"/>
                  </a:moveTo>
                  <a:lnTo>
                    <a:pt x="887" y="634"/>
                  </a:lnTo>
                  <a:lnTo>
                    <a:pt x="847" y="620"/>
                  </a:lnTo>
                  <a:lnTo>
                    <a:pt x="807" y="603"/>
                  </a:lnTo>
                  <a:lnTo>
                    <a:pt x="771" y="582"/>
                  </a:lnTo>
                  <a:lnTo>
                    <a:pt x="735" y="557"/>
                  </a:lnTo>
                  <a:lnTo>
                    <a:pt x="703" y="529"/>
                  </a:lnTo>
                  <a:lnTo>
                    <a:pt x="673" y="497"/>
                  </a:lnTo>
                  <a:lnTo>
                    <a:pt x="648" y="465"/>
                  </a:lnTo>
                  <a:lnTo>
                    <a:pt x="624" y="428"/>
                  </a:lnTo>
                  <a:lnTo>
                    <a:pt x="607" y="398"/>
                  </a:lnTo>
                  <a:lnTo>
                    <a:pt x="594" y="366"/>
                  </a:lnTo>
                  <a:lnTo>
                    <a:pt x="583" y="332"/>
                  </a:lnTo>
                  <a:lnTo>
                    <a:pt x="577" y="298"/>
                  </a:lnTo>
                  <a:lnTo>
                    <a:pt x="575" y="264"/>
                  </a:lnTo>
                  <a:lnTo>
                    <a:pt x="576" y="229"/>
                  </a:lnTo>
                  <a:lnTo>
                    <a:pt x="748" y="229"/>
                  </a:lnTo>
                  <a:lnTo>
                    <a:pt x="360" y="0"/>
                  </a:lnTo>
                  <a:lnTo>
                    <a:pt x="0" y="236"/>
                  </a:lnTo>
                  <a:lnTo>
                    <a:pt x="136" y="237"/>
                  </a:lnTo>
                  <a:lnTo>
                    <a:pt x="141" y="299"/>
                  </a:lnTo>
                  <a:lnTo>
                    <a:pt x="150" y="362"/>
                  </a:lnTo>
                  <a:lnTo>
                    <a:pt x="165" y="422"/>
                  </a:lnTo>
                  <a:lnTo>
                    <a:pt x="182" y="483"/>
                  </a:lnTo>
                  <a:lnTo>
                    <a:pt x="204" y="541"/>
                  </a:lnTo>
                  <a:lnTo>
                    <a:pt x="231" y="598"/>
                  </a:lnTo>
                  <a:lnTo>
                    <a:pt x="262" y="653"/>
                  </a:lnTo>
                  <a:lnTo>
                    <a:pt x="296" y="704"/>
                  </a:lnTo>
                  <a:lnTo>
                    <a:pt x="333" y="752"/>
                  </a:lnTo>
                  <a:lnTo>
                    <a:pt x="374" y="797"/>
                  </a:lnTo>
                  <a:lnTo>
                    <a:pt x="419" y="841"/>
                  </a:lnTo>
                  <a:lnTo>
                    <a:pt x="465" y="880"/>
                  </a:lnTo>
                  <a:lnTo>
                    <a:pt x="514" y="917"/>
                  </a:lnTo>
                  <a:lnTo>
                    <a:pt x="566" y="951"/>
                  </a:lnTo>
                  <a:lnTo>
                    <a:pt x="620" y="980"/>
                  </a:lnTo>
                  <a:lnTo>
                    <a:pt x="675" y="1007"/>
                  </a:lnTo>
                  <a:lnTo>
                    <a:pt x="732" y="1029"/>
                  </a:lnTo>
                  <a:lnTo>
                    <a:pt x="790" y="1048"/>
                  </a:lnTo>
                  <a:lnTo>
                    <a:pt x="849" y="1062"/>
                  </a:lnTo>
                  <a:lnTo>
                    <a:pt x="910" y="1074"/>
                  </a:lnTo>
                  <a:lnTo>
                    <a:pt x="772" y="845"/>
                  </a:lnTo>
                  <a:lnTo>
                    <a:pt x="929" y="645"/>
                  </a:lnTo>
                </a:path>
              </a:pathLst>
            </a:custGeom>
            <a:solidFill>
              <a:srgbClr val="4A6C78"/>
            </a:solidFill>
            <a:ln>
              <a:noFill/>
            </a:ln>
          </p:spPr>
          <p:txBody>
            <a:bodyPr/>
            <a:p>
              <a:endParaRPr lang="zh-CN" altLang="zh-CN">
                <a:solidFill>
                  <a:srgbClr val="000000"/>
                </a:solidFill>
                <a:latin typeface="Calibri" panose="020F0502020204030204" pitchFamily="34" charset="0"/>
                <a:sym typeface="Arial" panose="020B0604020202020204" pitchFamily="34" charset="0"/>
              </a:endParaRPr>
            </a:p>
          </p:txBody>
        </p:sp>
        <p:sp>
          <p:nvSpPr>
            <p:cNvPr id="16" name="Freeform 7"/>
            <p:cNvSpPr>
              <a:spLocks noChangeArrowheads="1"/>
            </p:cNvSpPr>
            <p:nvPr/>
          </p:nvSpPr>
          <p:spPr bwMode="auto">
            <a:xfrm>
              <a:off x="9673" y="4308"/>
              <a:ext cx="1831" cy="2007"/>
            </a:xfrm>
            <a:custGeom>
              <a:avLst/>
              <a:gdLst>
                <a:gd name="T0" fmla="*/ 554 w 943"/>
                <a:gd name="T1" fmla="*/ 1064 h 1065"/>
                <a:gd name="T2" fmla="*/ 942 w 943"/>
                <a:gd name="T3" fmla="*/ 840 h 1065"/>
                <a:gd name="T4" fmla="*/ 781 w 943"/>
                <a:gd name="T5" fmla="*/ 840 h 1065"/>
                <a:gd name="T6" fmla="*/ 776 w 943"/>
                <a:gd name="T7" fmla="*/ 778 h 1065"/>
                <a:gd name="T8" fmla="*/ 767 w 943"/>
                <a:gd name="T9" fmla="*/ 716 h 1065"/>
                <a:gd name="T10" fmla="*/ 754 w 943"/>
                <a:gd name="T11" fmla="*/ 655 h 1065"/>
                <a:gd name="T12" fmla="*/ 737 w 943"/>
                <a:gd name="T13" fmla="*/ 595 h 1065"/>
                <a:gd name="T14" fmla="*/ 714 w 943"/>
                <a:gd name="T15" fmla="*/ 536 h 1065"/>
                <a:gd name="T16" fmla="*/ 688 w 943"/>
                <a:gd name="T17" fmla="*/ 480 h 1065"/>
                <a:gd name="T18" fmla="*/ 658 w 943"/>
                <a:gd name="T19" fmla="*/ 425 h 1065"/>
                <a:gd name="T20" fmla="*/ 624 w 943"/>
                <a:gd name="T21" fmla="*/ 372 h 1065"/>
                <a:gd name="T22" fmla="*/ 586 w 943"/>
                <a:gd name="T23" fmla="*/ 323 h 1065"/>
                <a:gd name="T24" fmla="*/ 547 w 943"/>
                <a:gd name="T25" fmla="*/ 275 h 1065"/>
                <a:gd name="T26" fmla="*/ 502 w 943"/>
                <a:gd name="T27" fmla="*/ 232 h 1065"/>
                <a:gd name="T28" fmla="*/ 455 w 943"/>
                <a:gd name="T29" fmla="*/ 191 h 1065"/>
                <a:gd name="T30" fmla="*/ 405 w 943"/>
                <a:gd name="T31" fmla="*/ 153 h 1065"/>
                <a:gd name="T32" fmla="*/ 352 w 943"/>
                <a:gd name="T33" fmla="*/ 120 h 1065"/>
                <a:gd name="T34" fmla="*/ 298 w 943"/>
                <a:gd name="T35" fmla="*/ 89 h 1065"/>
                <a:gd name="T36" fmla="*/ 241 w 943"/>
                <a:gd name="T37" fmla="*/ 63 h 1065"/>
                <a:gd name="T38" fmla="*/ 182 w 943"/>
                <a:gd name="T39" fmla="*/ 41 h 1065"/>
                <a:gd name="T40" fmla="*/ 122 w 943"/>
                <a:gd name="T41" fmla="*/ 23 h 1065"/>
                <a:gd name="T42" fmla="*/ 61 w 943"/>
                <a:gd name="T43" fmla="*/ 9 h 1065"/>
                <a:gd name="T44" fmla="*/ 0 w 943"/>
                <a:gd name="T45" fmla="*/ 0 h 1065"/>
                <a:gd name="T46" fmla="*/ 137 w 943"/>
                <a:gd name="T47" fmla="*/ 226 h 1065"/>
                <a:gd name="T48" fmla="*/ 5 w 943"/>
                <a:gd name="T49" fmla="*/ 451 h 1065"/>
                <a:gd name="T50" fmla="*/ 48 w 943"/>
                <a:gd name="T51" fmla="*/ 465 h 1065"/>
                <a:gd name="T52" fmla="*/ 90 w 943"/>
                <a:gd name="T53" fmla="*/ 483 h 1065"/>
                <a:gd name="T54" fmla="*/ 130 w 943"/>
                <a:gd name="T55" fmla="*/ 505 h 1065"/>
                <a:gd name="T56" fmla="*/ 168 w 943"/>
                <a:gd name="T57" fmla="*/ 531 h 1065"/>
                <a:gd name="T58" fmla="*/ 202 w 943"/>
                <a:gd name="T59" fmla="*/ 561 h 1065"/>
                <a:gd name="T60" fmla="*/ 233 w 943"/>
                <a:gd name="T61" fmla="*/ 594 h 1065"/>
                <a:gd name="T62" fmla="*/ 262 w 943"/>
                <a:gd name="T63" fmla="*/ 629 h 1065"/>
                <a:gd name="T64" fmla="*/ 285 w 943"/>
                <a:gd name="T65" fmla="*/ 668 h 1065"/>
                <a:gd name="T66" fmla="*/ 305 w 943"/>
                <a:gd name="T67" fmla="*/ 709 h 1065"/>
                <a:gd name="T68" fmla="*/ 321 w 943"/>
                <a:gd name="T69" fmla="*/ 751 h 1065"/>
                <a:gd name="T70" fmla="*/ 333 w 943"/>
                <a:gd name="T71" fmla="*/ 795 h 1065"/>
                <a:gd name="T72" fmla="*/ 340 w 943"/>
                <a:gd name="T73" fmla="*/ 840 h 1065"/>
                <a:gd name="T74" fmla="*/ 188 w 943"/>
                <a:gd name="T75" fmla="*/ 841 h 1065"/>
                <a:gd name="T76" fmla="*/ 554 w 943"/>
                <a:gd name="T77" fmla="*/ 1064 h 106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943"/>
                <a:gd name="T118" fmla="*/ 0 h 1065"/>
                <a:gd name="T119" fmla="*/ 943 w 943"/>
                <a:gd name="T120" fmla="*/ 1065 h 106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943" h="1065">
                  <a:moveTo>
                    <a:pt x="554" y="1064"/>
                  </a:moveTo>
                  <a:lnTo>
                    <a:pt x="942" y="840"/>
                  </a:lnTo>
                  <a:lnTo>
                    <a:pt x="781" y="840"/>
                  </a:lnTo>
                  <a:lnTo>
                    <a:pt x="776" y="778"/>
                  </a:lnTo>
                  <a:lnTo>
                    <a:pt x="767" y="716"/>
                  </a:lnTo>
                  <a:lnTo>
                    <a:pt x="754" y="655"/>
                  </a:lnTo>
                  <a:lnTo>
                    <a:pt x="737" y="595"/>
                  </a:lnTo>
                  <a:lnTo>
                    <a:pt x="714" y="536"/>
                  </a:lnTo>
                  <a:lnTo>
                    <a:pt x="688" y="480"/>
                  </a:lnTo>
                  <a:lnTo>
                    <a:pt x="658" y="425"/>
                  </a:lnTo>
                  <a:lnTo>
                    <a:pt x="624" y="372"/>
                  </a:lnTo>
                  <a:lnTo>
                    <a:pt x="586" y="323"/>
                  </a:lnTo>
                  <a:lnTo>
                    <a:pt x="547" y="275"/>
                  </a:lnTo>
                  <a:lnTo>
                    <a:pt x="502" y="232"/>
                  </a:lnTo>
                  <a:lnTo>
                    <a:pt x="455" y="191"/>
                  </a:lnTo>
                  <a:lnTo>
                    <a:pt x="405" y="153"/>
                  </a:lnTo>
                  <a:lnTo>
                    <a:pt x="352" y="120"/>
                  </a:lnTo>
                  <a:lnTo>
                    <a:pt x="298" y="89"/>
                  </a:lnTo>
                  <a:lnTo>
                    <a:pt x="241" y="63"/>
                  </a:lnTo>
                  <a:lnTo>
                    <a:pt x="182" y="41"/>
                  </a:lnTo>
                  <a:lnTo>
                    <a:pt x="122" y="23"/>
                  </a:lnTo>
                  <a:lnTo>
                    <a:pt x="61" y="9"/>
                  </a:lnTo>
                  <a:lnTo>
                    <a:pt x="0" y="0"/>
                  </a:lnTo>
                  <a:lnTo>
                    <a:pt x="137" y="226"/>
                  </a:lnTo>
                  <a:lnTo>
                    <a:pt x="5" y="451"/>
                  </a:lnTo>
                  <a:lnTo>
                    <a:pt x="48" y="465"/>
                  </a:lnTo>
                  <a:lnTo>
                    <a:pt x="90" y="483"/>
                  </a:lnTo>
                  <a:lnTo>
                    <a:pt x="130" y="505"/>
                  </a:lnTo>
                  <a:lnTo>
                    <a:pt x="168" y="531"/>
                  </a:lnTo>
                  <a:lnTo>
                    <a:pt x="202" y="561"/>
                  </a:lnTo>
                  <a:lnTo>
                    <a:pt x="233" y="594"/>
                  </a:lnTo>
                  <a:lnTo>
                    <a:pt x="262" y="629"/>
                  </a:lnTo>
                  <a:lnTo>
                    <a:pt x="285" y="668"/>
                  </a:lnTo>
                  <a:lnTo>
                    <a:pt x="305" y="709"/>
                  </a:lnTo>
                  <a:lnTo>
                    <a:pt x="321" y="751"/>
                  </a:lnTo>
                  <a:lnTo>
                    <a:pt x="333" y="795"/>
                  </a:lnTo>
                  <a:lnTo>
                    <a:pt x="340" y="840"/>
                  </a:lnTo>
                  <a:lnTo>
                    <a:pt x="188" y="841"/>
                  </a:lnTo>
                  <a:lnTo>
                    <a:pt x="554" y="1064"/>
                  </a:lnTo>
                </a:path>
              </a:pathLst>
            </a:custGeom>
            <a:solidFill>
              <a:srgbClr val="4A6C78"/>
            </a:solidFill>
            <a:ln>
              <a:noFill/>
            </a:ln>
          </p:spPr>
          <p:txBody>
            <a:bodyPr/>
            <a:p>
              <a:endParaRPr lang="zh-CN" altLang="zh-CN">
                <a:solidFill>
                  <a:srgbClr val="000000"/>
                </a:solidFill>
                <a:latin typeface="Calibri" panose="020F0502020204030204" pitchFamily="34" charset="0"/>
                <a:sym typeface="Arial" panose="020B0604020202020204" pitchFamily="34" charset="0"/>
              </a:endParaRPr>
            </a:p>
          </p:txBody>
        </p:sp>
      </p:grpSp>
      <p:sp>
        <p:nvSpPr>
          <p:cNvPr id="17" name="文本框 16"/>
          <p:cNvSpPr txBox="1"/>
          <p:nvPr>
            <p:custDataLst>
              <p:tags r:id="rId2"/>
            </p:custDataLst>
          </p:nvPr>
        </p:nvSpPr>
        <p:spPr>
          <a:xfrm>
            <a:off x="513080" y="2235200"/>
            <a:ext cx="4207510" cy="2958465"/>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marL="285750" indent="-285750">
              <a:buFont typeface="Arial" panose="020B0604020202020204" pitchFamily="34" charset="0"/>
              <a:buChar char="•"/>
            </a:pPr>
            <a:r>
              <a:rPr lang="sr-Cyrl-RS" altLang="en-US" sz="1600" b="1" dirty="0">
                <a:latin typeface="TimesRoman" charset="0"/>
                <a:ea typeface="Arial" panose="020B0604020202020204" pitchFamily="34" charset="0"/>
                <a:cs typeface="TimesRoman" charset="0"/>
              </a:rPr>
              <a:t>редукује појаву болести изазваних храном</a:t>
            </a:r>
            <a:endParaRPr lang="sr-Cyrl-RS" altLang="en-US" sz="1600" b="1" dirty="0">
              <a:latin typeface="TimesRoman" charset="0"/>
              <a:ea typeface="Arial" panose="020B0604020202020204" pitchFamily="34" charset="0"/>
              <a:cs typeface="TimesRoman" charset="0"/>
            </a:endParaRPr>
          </a:p>
          <a:p>
            <a:pPr marL="285750" indent="-285750">
              <a:buFont typeface="Arial" panose="020B0604020202020204" pitchFamily="34" charset="0"/>
              <a:buChar char="•"/>
            </a:pPr>
            <a:r>
              <a:rPr lang="sr-Cyrl-RS" altLang="en-US" sz="1600" b="1" dirty="0">
                <a:latin typeface="TimesRoman" charset="0"/>
                <a:ea typeface="Arial" panose="020B0604020202020204" pitchFamily="34" charset="0"/>
                <a:cs typeface="TimesRoman" charset="0"/>
              </a:rPr>
              <a:t>обезбеђује снабдевање становника здравствено безбедним прехрамбеним производима</a:t>
            </a:r>
            <a:endParaRPr lang="sr-Cyrl-RS" altLang="en-US" sz="1600" b="1" dirty="0">
              <a:latin typeface="TimesRoman" charset="0"/>
              <a:ea typeface="Arial" panose="020B0604020202020204" pitchFamily="34" charset="0"/>
              <a:cs typeface="TimesRoman" charset="0"/>
            </a:endParaRPr>
          </a:p>
          <a:p>
            <a:pPr marL="285750" indent="-285750">
              <a:buFont typeface="Arial" panose="020B0604020202020204" pitchFamily="34" charset="0"/>
              <a:buChar char="•"/>
            </a:pPr>
            <a:r>
              <a:rPr lang="sr-Cyrl-RS" altLang="en-US" sz="1600" b="1" dirty="0">
                <a:latin typeface="TimesRoman" charset="0"/>
                <a:ea typeface="Arial" panose="020B0604020202020204" pitchFamily="34" charset="0"/>
                <a:cs typeface="TimesRoman" charset="0"/>
              </a:rPr>
              <a:t>омогућује испуњење захтева закнске регулативе и ефикаснији инспекцијски надзор;</a:t>
            </a:r>
            <a:endParaRPr lang="sr-Cyrl-RS" altLang="en-US" sz="1600" b="1" dirty="0">
              <a:latin typeface="TimesRoman" charset="0"/>
              <a:ea typeface="Arial" panose="020B0604020202020204" pitchFamily="34" charset="0"/>
              <a:cs typeface="TimesRoman" charset="0"/>
            </a:endParaRPr>
          </a:p>
        </p:txBody>
      </p:sp>
      <p:sp>
        <p:nvSpPr>
          <p:cNvPr id="9" name="文本框 8"/>
          <p:cNvSpPr txBox="1"/>
          <p:nvPr>
            <p:custDataLst>
              <p:tags r:id="rId3"/>
            </p:custDataLst>
          </p:nvPr>
        </p:nvSpPr>
        <p:spPr>
          <a:xfrm>
            <a:off x="7539990" y="2179320"/>
            <a:ext cx="4143375" cy="390652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marL="285750" indent="-285750" algn="just">
              <a:buFont typeface="Arial" panose="020B0604020202020204" pitchFamily="34" charset="0"/>
              <a:buChar char="•"/>
            </a:pPr>
            <a:r>
              <a:rPr lang="sr-Cyrl-RS" altLang="en-US" sz="1600" b="1" dirty="0">
                <a:latin typeface="TimesRoman" charset="0"/>
                <a:ea typeface="Arial" panose="020B0604020202020204" pitchFamily="34" charset="0"/>
                <a:cs typeface="TimesRoman" charset="0"/>
              </a:rPr>
              <a:t>Омогућује ефективнији и ефикаснији рад прехрамбених предузећа</a:t>
            </a:r>
            <a:endParaRPr lang="sr-Cyrl-RS" altLang="en-US" sz="1600" b="1" dirty="0">
              <a:latin typeface="TimesRoman" charset="0"/>
              <a:ea typeface="Arial" panose="020B0604020202020204" pitchFamily="34" charset="0"/>
              <a:cs typeface="TimesRoman" charset="0"/>
            </a:endParaRPr>
          </a:p>
          <a:p>
            <a:pPr marL="285750" indent="-285750" algn="just">
              <a:buFont typeface="Arial" panose="020B0604020202020204" pitchFamily="34" charset="0"/>
              <a:buChar char="•"/>
            </a:pPr>
            <a:r>
              <a:rPr lang="sr-Cyrl-RS" altLang="en-US" sz="1600" b="1" dirty="0">
                <a:latin typeface="TimesRoman" charset="0"/>
                <a:ea typeface="Arial" panose="020B0604020202020204" pitchFamily="34" charset="0"/>
                <a:cs typeface="TimesRoman" charset="0"/>
              </a:rPr>
              <a:t>Повећава конкурентност предузећа на светском тржишту </a:t>
            </a:r>
            <a:endParaRPr lang="sr-Cyrl-RS" altLang="en-US" sz="1600" b="1" dirty="0">
              <a:latin typeface="TimesRoman" charset="0"/>
              <a:ea typeface="Arial" panose="020B0604020202020204" pitchFamily="34" charset="0"/>
              <a:cs typeface="TimesRoman" charset="0"/>
            </a:endParaRPr>
          </a:p>
          <a:p>
            <a:pPr marL="285750" indent="-285750" algn="just">
              <a:buFont typeface="Arial" panose="020B0604020202020204" pitchFamily="34" charset="0"/>
              <a:buChar char="•"/>
            </a:pPr>
            <a:r>
              <a:rPr lang="sr-Cyrl-RS" altLang="en-US" sz="1600" b="1" dirty="0">
                <a:latin typeface="TimesRoman" charset="0"/>
                <a:ea typeface="Arial" panose="020B0604020202020204" pitchFamily="34" charset="0"/>
                <a:cs typeface="TimesRoman" charset="0"/>
              </a:rPr>
              <a:t>Уклања баријере интернационалне трговине </a:t>
            </a:r>
            <a:endParaRPr lang="sr-Cyrl-RS" altLang="en-US" sz="1600" b="1" dirty="0">
              <a:latin typeface="TimesRoman" charset="0"/>
              <a:ea typeface="Arial" panose="020B0604020202020204" pitchFamily="34" charset="0"/>
              <a:cs typeface="TimesRoman" charset="0"/>
            </a:endParaRPr>
          </a:p>
          <a:p>
            <a:pPr marL="285750" indent="-285750" algn="just">
              <a:buFont typeface="Arial" panose="020B0604020202020204" pitchFamily="34" charset="0"/>
              <a:buChar char="•"/>
            </a:pPr>
            <a:r>
              <a:rPr lang="sr-Cyrl-RS" altLang="en-US" sz="1600" b="1" dirty="0">
                <a:latin typeface="TimesRoman" charset="0"/>
                <a:ea typeface="Arial" panose="020B0604020202020204" pitchFamily="34" charset="0"/>
                <a:cs typeface="TimesRoman" charset="0"/>
              </a:rPr>
              <a:t>Омогућује ефикасно увођење нових технологија и производа ;</a:t>
            </a:r>
            <a:endParaRPr lang="sr-Cyrl-RS" altLang="en-US" sz="1600" b="1" dirty="0">
              <a:latin typeface="TimesRoman" charset="0"/>
              <a:ea typeface="Arial" panose="020B0604020202020204" pitchFamily="34" charset="0"/>
              <a:cs typeface="TimesRoman" charset="0"/>
            </a:endParaRPr>
          </a:p>
          <a:p>
            <a:pPr marL="285750" indent="-285750" algn="just">
              <a:buFont typeface="Arial" panose="020B0604020202020204" pitchFamily="34" charset="0"/>
              <a:buChar char="•"/>
            </a:pPr>
            <a:r>
              <a:rPr lang="sr-Cyrl-RS" altLang="en-US" sz="1600" b="1" dirty="0">
                <a:latin typeface="TimesRoman" charset="0"/>
                <a:ea typeface="Arial" panose="020B0604020202020204" pitchFamily="34" charset="0"/>
                <a:cs typeface="TimesRoman" charset="0"/>
              </a:rPr>
              <a:t>повећава профит.</a:t>
            </a:r>
            <a:endParaRPr lang="sr-Cyrl-RS" altLang="en-US" sz="1600" b="1" dirty="0">
              <a:latin typeface="TimesRoman" charset="0"/>
              <a:ea typeface="Arial" panose="020B0604020202020204" pitchFamily="34" charset="0"/>
              <a:cs typeface="TimesRoman" charset="0"/>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edge">
                                      <p:cBhvr>
                                        <p:cTn id="7" dur="2000"/>
                                        <p:tgtEl>
                                          <p:spTgt spid="17"/>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edge">
                                      <p:cBhvr>
                                        <p:cTn id="1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7" grpId="1"/>
      <p:bldP spid="9" grpId="0"/>
      <p:bldP spid="9"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160" y="531495"/>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3252000" y="236855"/>
            <a:ext cx="5688000" cy="648000"/>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8703" y="342265"/>
            <a:ext cx="5014595" cy="49148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Стандарди</a:t>
            </a:r>
            <a:endParaRPr lang="sr-Cyrl-RS" altLang="en-US" sz="2600" b="1" dirty="0">
              <a:solidFill>
                <a:schemeClr val="bg1"/>
              </a:solidFill>
              <a:effectLst/>
              <a:latin typeface="Arial" panose="020B0604020202020204" pitchFamily="34" charset="0"/>
              <a:ea typeface="Arial" panose="020B0604020202020204" pitchFamily="34" charset="0"/>
            </a:endParaRPr>
          </a:p>
        </p:txBody>
      </p:sp>
      <p:pic>
        <p:nvPicPr>
          <p:cNvPr id="2" name="图片 1" descr="C:\Users\Milan\Desktop\škola\Иновације презентације\slike inovacije\depositphotos_77256768-stock-illustration-food-ideas-concept-creative-light.jpgdepositphotos_77256768-stock-illustration-food-ideas-concept-creative-light"/>
          <p:cNvPicPr>
            <a:picLocks noChangeAspect="1"/>
          </p:cNvPicPr>
          <p:nvPr/>
        </p:nvPicPr>
        <p:blipFill>
          <a:blip r:embed="rId2"/>
          <a:srcRect/>
          <a:stretch>
            <a:fillRect/>
          </a:stretch>
        </p:blipFill>
        <p:spPr>
          <a:xfrm>
            <a:off x="937895" y="2067560"/>
            <a:ext cx="4582160" cy="3238500"/>
          </a:xfrm>
          <a:prstGeom prst="rect">
            <a:avLst/>
          </a:prstGeom>
        </p:spPr>
      </p:pic>
      <p:sp>
        <p:nvSpPr>
          <p:cNvPr id="3" name="圆角矩形 2"/>
          <p:cNvSpPr/>
          <p:nvPr/>
        </p:nvSpPr>
        <p:spPr>
          <a:xfrm>
            <a:off x="5932805" y="1275715"/>
            <a:ext cx="5805805" cy="1413510"/>
          </a:xfrm>
          <a:prstGeom prst="roundRect">
            <a:avLst/>
          </a:prstGeom>
          <a:gradFill>
            <a:gsLst>
              <a:gs pos="0">
                <a:srgbClr val="4A6C78"/>
              </a:gs>
              <a:gs pos="100000">
                <a:srgbClr val="8EACB7"/>
              </a:gs>
            </a:gsLst>
            <a:lin ang="0" scaled="0"/>
          </a:gradFill>
          <a:ln>
            <a:solidFill>
              <a:srgbClr val="4A6C78"/>
            </a:solid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sr-Cyrl-RS" altLang="zh-CN"/>
              <a:t>Стандард је документ у коме се дефинишу правила, смернице или карактеристике за активности или њихове резултате ради постизања оптималног нивоа уређености.</a:t>
            </a:r>
            <a:endParaRPr lang="sr-Cyrl-RS" altLang="zh-CN"/>
          </a:p>
        </p:txBody>
      </p:sp>
      <p:sp>
        <p:nvSpPr>
          <p:cNvPr id="7" name="圆角矩形 6"/>
          <p:cNvSpPr/>
          <p:nvPr/>
        </p:nvSpPr>
        <p:spPr>
          <a:xfrm>
            <a:off x="5857875" y="2718435"/>
            <a:ext cx="5869940" cy="1419860"/>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圆角矩形 7"/>
          <p:cNvSpPr/>
          <p:nvPr/>
        </p:nvSpPr>
        <p:spPr>
          <a:xfrm>
            <a:off x="5669280" y="4240530"/>
            <a:ext cx="6132830" cy="2288540"/>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文本框 16"/>
          <p:cNvSpPr txBox="1"/>
          <p:nvPr>
            <p:custDataLst>
              <p:tags r:id="rId3"/>
            </p:custDataLst>
          </p:nvPr>
        </p:nvSpPr>
        <p:spPr>
          <a:xfrm>
            <a:off x="5857875" y="4360545"/>
            <a:ext cx="5869305" cy="220218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just"/>
            <a:r>
              <a:rPr lang="en-US" altLang="zh-CN" dirty="0">
                <a:solidFill>
                  <a:schemeClr val="bg1"/>
                </a:solidFill>
                <a:latin typeface="TimesRoman" charset="0"/>
                <a:ea typeface="Arial" panose="020B0604020202020204" pitchFamily="34" charset="0"/>
                <a:cs typeface="TimesRoman" charset="0"/>
              </a:rPr>
              <a:t>C</a:t>
            </a:r>
            <a:r>
              <a:rPr lang="sr-Cyrl-RS" altLang="en-US" dirty="0">
                <a:solidFill>
                  <a:schemeClr val="bg1"/>
                </a:solidFill>
                <a:latin typeface="TimesRoman" charset="0"/>
                <a:ea typeface="Arial" panose="020B0604020202020204" pitchFamily="34" charset="0"/>
                <a:cs typeface="TimesRoman" charset="0"/>
              </a:rPr>
              <a:t>тандарди нам помажу тако што чине развој производњу и дистрибуцију производа-ефикаснијим, чистијим, безбеднијим,усклађују трговину између земаља,омогућавају размену технологије и добре управљачке праксе ,шире иновације ,осигуравају купце и кориснике производа и услуга,</a:t>
            </a:r>
            <a:endParaRPr lang="sr-Cyrl-RS" altLang="en-US" dirty="0">
              <a:solidFill>
                <a:schemeClr val="bg1"/>
              </a:solidFill>
              <a:latin typeface="TimesRoman" charset="0"/>
              <a:ea typeface="Arial" panose="020B0604020202020204" pitchFamily="34" charset="0"/>
              <a:cs typeface="TimesRoman" charset="0"/>
            </a:endParaRPr>
          </a:p>
          <a:p>
            <a:pPr algn="just"/>
            <a:r>
              <a:rPr lang="sr-Cyrl-RS" altLang="en-US" dirty="0">
                <a:solidFill>
                  <a:schemeClr val="bg1"/>
                </a:solidFill>
                <a:latin typeface="TimesRoman" charset="0"/>
                <a:ea typeface="Arial" panose="020B0604020202020204" pitchFamily="34" charset="0"/>
                <a:cs typeface="TimesRoman" charset="0"/>
              </a:rPr>
              <a:t>чине живот једноставнијим тиме што дају решења за свакодневне проблеме.</a:t>
            </a:r>
            <a:endParaRPr lang="sr-Cyrl-RS" altLang="en-US" dirty="0">
              <a:solidFill>
                <a:schemeClr val="bg1"/>
              </a:solidFill>
              <a:latin typeface="TimesRoman" charset="0"/>
              <a:ea typeface="Arial" panose="020B0604020202020204" pitchFamily="34" charset="0"/>
              <a:cs typeface="TimesRoman" charset="0"/>
            </a:endParaRPr>
          </a:p>
        </p:txBody>
      </p:sp>
      <p:sp>
        <p:nvSpPr>
          <p:cNvPr id="9" name="文本框 8"/>
          <p:cNvSpPr txBox="1"/>
          <p:nvPr>
            <p:custDataLst>
              <p:tags r:id="rId4"/>
            </p:custDataLst>
          </p:nvPr>
        </p:nvSpPr>
        <p:spPr>
          <a:xfrm>
            <a:off x="6024880" y="2742565"/>
            <a:ext cx="5535930" cy="1370965"/>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sz="1600" dirty="0">
                <a:solidFill>
                  <a:schemeClr val="bg1"/>
                </a:solidFill>
                <a:latin typeface="TimesRoman" charset="0"/>
                <a:ea typeface="Arial" panose="020B0604020202020204" pitchFamily="34" charset="0"/>
                <a:cs typeface="TimesRoman" charset="0"/>
              </a:rPr>
              <a:t>Стандарди обезбеђују жељене карактеристике производа и услуга као што су квалитет, позитивно деловање на животну средину ,безбедност, поузданост ,ефикасност и заменљивост.</a:t>
            </a:r>
            <a:endParaRPr lang="sr-Cyrl-RS" altLang="en-US" sz="1600" dirty="0">
              <a:solidFill>
                <a:schemeClr val="bg1"/>
              </a:solidFill>
              <a:latin typeface="TimesRoman" charset="0"/>
              <a:ea typeface="Arial" panose="020B0604020202020204" pitchFamily="34" charset="0"/>
              <a:cs typeface="TimesRoman" charset="0"/>
            </a:endParaRPr>
          </a:p>
        </p:txBody>
      </p:sp>
      <p:cxnSp>
        <p:nvCxnSpPr>
          <p:cNvPr id="11" name="直接连接符 10"/>
          <p:cNvCxnSpPr/>
          <p:nvPr/>
        </p:nvCxnSpPr>
        <p:spPr>
          <a:xfrm>
            <a:off x="5669915" y="2381885"/>
            <a:ext cx="720000" cy="0"/>
          </a:xfrm>
          <a:prstGeom prst="line">
            <a:avLst/>
          </a:prstGeom>
          <a:ln>
            <a:solidFill>
              <a:srgbClr val="4A6C78"/>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5669915" y="3738245"/>
            <a:ext cx="720000" cy="0"/>
          </a:xfrm>
          <a:prstGeom prst="line">
            <a:avLst/>
          </a:prstGeom>
          <a:ln>
            <a:solidFill>
              <a:srgbClr val="4A6C78"/>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669915" y="5066665"/>
            <a:ext cx="720000" cy="0"/>
          </a:xfrm>
          <a:prstGeom prst="line">
            <a:avLst/>
          </a:prstGeom>
          <a:ln>
            <a:solidFill>
              <a:srgbClr val="4A6C78"/>
            </a:solidFill>
          </a:ln>
        </p:spPr>
        <p:style>
          <a:lnRef idx="1">
            <a:schemeClr val="accent1"/>
          </a:lnRef>
          <a:fillRef idx="0">
            <a:schemeClr val="accent1"/>
          </a:fillRef>
          <a:effectRef idx="0">
            <a:schemeClr val="accent1"/>
          </a:effectRef>
          <a:fontRef idx="minor">
            <a:schemeClr val="tx1"/>
          </a:fontRef>
        </p:style>
      </p:cxn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7" grpId="0"/>
      <p:bldP spid="17"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795" y="631190"/>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3251835" y="236855"/>
            <a:ext cx="5860415" cy="969010"/>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8703" y="342265"/>
            <a:ext cx="5014595" cy="89153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Иновације у топлотној обради хране</a:t>
            </a:r>
            <a:endParaRPr lang="sr-Cyrl-RS" altLang="en-US" sz="2600" b="1" dirty="0">
              <a:solidFill>
                <a:schemeClr val="bg1"/>
              </a:solidFill>
              <a:effectLst/>
              <a:latin typeface="Arial" panose="020B0604020202020204" pitchFamily="34" charset="0"/>
              <a:ea typeface="Arial" panose="020B0604020202020204" pitchFamily="34" charset="0"/>
            </a:endParaRPr>
          </a:p>
        </p:txBody>
      </p:sp>
      <p:sp>
        <p:nvSpPr>
          <p:cNvPr id="16" name="Chevron 4"/>
          <p:cNvSpPr/>
          <p:nvPr/>
        </p:nvSpPr>
        <p:spPr>
          <a:xfrm>
            <a:off x="1591310" y="1979930"/>
            <a:ext cx="1536700" cy="676910"/>
          </a:xfrm>
          <a:prstGeom prst="chevron">
            <a:avLst>
              <a:gd name="adj" fmla="val 41715"/>
            </a:avLst>
          </a:prstGeom>
          <a:solidFill>
            <a:srgbClr val="4A6C78"/>
          </a:solidFill>
          <a:ln>
            <a:noFill/>
          </a:ln>
        </p:spPr>
        <p:txBody>
          <a:bodyPr vert="horz" wrap="square" lIns="91440" tIns="45720" rIns="91440" bIns="45720" numCol="1" anchor="t" anchorCtr="0" compatLnSpc="1"/>
          <a:p>
            <a:endParaRPr lang="en-US" sz="800" dirty="0">
              <a:solidFill>
                <a:schemeClr val="tx1"/>
              </a:solidFill>
            </a:endParaRPr>
          </a:p>
        </p:txBody>
      </p:sp>
      <p:sp>
        <p:nvSpPr>
          <p:cNvPr id="18" name="Chevron 10"/>
          <p:cNvSpPr/>
          <p:nvPr/>
        </p:nvSpPr>
        <p:spPr>
          <a:xfrm>
            <a:off x="6373495" y="2035810"/>
            <a:ext cx="1686560" cy="655955"/>
          </a:xfrm>
          <a:prstGeom prst="chevron">
            <a:avLst>
              <a:gd name="adj" fmla="val 41715"/>
            </a:avLst>
          </a:prstGeom>
          <a:solidFill>
            <a:srgbClr val="648FA0"/>
          </a:solidFill>
          <a:ln>
            <a:noFill/>
          </a:ln>
        </p:spPr>
        <p:txBody>
          <a:bodyPr vert="horz" wrap="square" lIns="91440" tIns="45720" rIns="91440" bIns="45720" numCol="1" anchor="t" anchorCtr="0" compatLnSpc="1"/>
          <a:p>
            <a:endParaRPr lang="en-US" sz="800" dirty="0">
              <a:solidFill>
                <a:schemeClr val="tx1"/>
              </a:solidFill>
            </a:endParaRPr>
          </a:p>
        </p:txBody>
      </p:sp>
      <p:sp>
        <p:nvSpPr>
          <p:cNvPr id="25" name="TextBox 5"/>
          <p:cNvSpPr txBox="1"/>
          <p:nvPr/>
        </p:nvSpPr>
        <p:spPr>
          <a:xfrm>
            <a:off x="1758282" y="2036093"/>
            <a:ext cx="1044081" cy="565150"/>
          </a:xfrm>
          <a:prstGeom prst="rect">
            <a:avLst/>
          </a:prstGeom>
          <a:noFill/>
        </p:spPr>
        <p:txBody>
          <a:bodyPr wrap="square" rtlCol="0" anchor="t">
            <a:spAutoFit/>
          </a:bodyPr>
          <a:p>
            <a:pPr algn="ctr">
              <a:lnSpc>
                <a:spcPct val="140000"/>
              </a:lnSpc>
            </a:pPr>
            <a:r>
              <a:rPr lang="en-US" sz="2200" b="1" dirty="0" smtClean="0">
                <a:solidFill>
                  <a:schemeClr val="bg1"/>
                </a:solidFill>
                <a:latin typeface="Arial" panose="020B0604020202020204" pitchFamily="34" charset="0"/>
                <a:cs typeface="Arial" panose="020B0604020202020204" pitchFamily="34" charset="0"/>
              </a:rPr>
              <a:t> </a:t>
            </a:r>
            <a:r>
              <a:rPr lang="sr-Cyrl-RS" altLang="en-US" sz="2200" b="1" dirty="0" smtClean="0">
                <a:solidFill>
                  <a:schemeClr val="bg1"/>
                </a:solidFill>
                <a:latin typeface="Arial" panose="020B0604020202020204" pitchFamily="34" charset="0"/>
                <a:cs typeface="Arial" panose="020B0604020202020204" pitchFamily="34" charset="0"/>
              </a:rPr>
              <a:t>1.</a:t>
            </a:r>
            <a:endParaRPr lang="sr-Cyrl-RS" altLang="en-US" sz="2200" b="1" dirty="0" smtClean="0">
              <a:solidFill>
                <a:schemeClr val="bg1"/>
              </a:solidFill>
              <a:latin typeface="Arial" panose="020B0604020202020204" pitchFamily="34" charset="0"/>
              <a:cs typeface="Arial" panose="020B0604020202020204" pitchFamily="34" charset="0"/>
            </a:endParaRPr>
          </a:p>
        </p:txBody>
      </p:sp>
      <p:sp>
        <p:nvSpPr>
          <p:cNvPr id="26" name="TextBox 5"/>
          <p:cNvSpPr txBox="1"/>
          <p:nvPr/>
        </p:nvSpPr>
        <p:spPr>
          <a:xfrm>
            <a:off x="6373362" y="2015138"/>
            <a:ext cx="1044081" cy="565150"/>
          </a:xfrm>
          <a:prstGeom prst="rect">
            <a:avLst/>
          </a:prstGeom>
          <a:noFill/>
        </p:spPr>
        <p:txBody>
          <a:bodyPr wrap="square" rtlCol="0" anchor="t">
            <a:spAutoFit/>
          </a:bodyPr>
          <a:p>
            <a:pPr algn="ctr">
              <a:lnSpc>
                <a:spcPct val="140000"/>
              </a:lnSpc>
            </a:pPr>
            <a:r>
              <a:rPr lang="sr-Cyrl-RS" altLang="en-US" sz="2200" b="1" dirty="0" smtClean="0">
                <a:solidFill>
                  <a:schemeClr val="bg1"/>
                </a:solidFill>
                <a:latin typeface="Arial" panose="020B0604020202020204" pitchFamily="34" charset="0"/>
                <a:cs typeface="Arial" panose="020B0604020202020204" pitchFamily="34" charset="0"/>
              </a:rPr>
              <a:t>2.</a:t>
            </a:r>
            <a:endParaRPr lang="sr-Cyrl-RS" altLang="en-US" sz="2200" b="1" dirty="0" smtClean="0">
              <a:solidFill>
                <a:schemeClr val="bg1"/>
              </a:solidFill>
              <a:latin typeface="Arial" panose="020B0604020202020204" pitchFamily="34" charset="0"/>
              <a:cs typeface="Arial" panose="020B0604020202020204" pitchFamily="34" charset="0"/>
            </a:endParaRPr>
          </a:p>
        </p:txBody>
      </p:sp>
      <p:sp>
        <p:nvSpPr>
          <p:cNvPr id="3" name="文本框 2"/>
          <p:cNvSpPr txBox="1"/>
          <p:nvPr>
            <p:custDataLst>
              <p:tags r:id="rId2"/>
            </p:custDataLst>
          </p:nvPr>
        </p:nvSpPr>
        <p:spPr>
          <a:xfrm>
            <a:off x="782320" y="2778125"/>
            <a:ext cx="3424555" cy="368808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sz="1800" b="1" dirty="0">
                <a:latin typeface="TimesRoman" charset="0"/>
                <a:ea typeface="Arial" panose="020B0604020202020204" pitchFamily="34" charset="0"/>
                <a:cs typeface="TimesRoman" charset="0"/>
              </a:rPr>
              <a:t>Није довољан само избор правих намирница и начина њиховог чувања већ и адекватн начин њихове обраде ради што је могуће бољег начина очувања очувања њихових хранљивих састојакаи уништавања микроорганизама.</a:t>
            </a:r>
            <a:endParaRPr lang="sr-Cyrl-RS" altLang="en-US" sz="1800" b="1" dirty="0">
              <a:latin typeface="TimesRoman" charset="0"/>
              <a:ea typeface="Arial" panose="020B0604020202020204" pitchFamily="34" charset="0"/>
              <a:cs typeface="TimesRoman" charset="0"/>
            </a:endParaRPr>
          </a:p>
        </p:txBody>
      </p:sp>
      <p:sp>
        <p:nvSpPr>
          <p:cNvPr id="2" name="文本框 1"/>
          <p:cNvSpPr txBox="1"/>
          <p:nvPr>
            <p:custDataLst>
              <p:tags r:id="rId3"/>
            </p:custDataLst>
          </p:nvPr>
        </p:nvSpPr>
        <p:spPr>
          <a:xfrm>
            <a:off x="5370195" y="2778125"/>
            <a:ext cx="3050540" cy="368808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zh-CN" sz="1800" b="1" dirty="0">
                <a:solidFill>
                  <a:schemeClr val="tx1"/>
                </a:solidFill>
                <a:latin typeface="TimesRoman" charset="0"/>
                <a:ea typeface="Arial" panose="020B0604020202020204" pitchFamily="34" charset="0"/>
                <a:cs typeface="TimesRoman" charset="0"/>
              </a:rPr>
              <a:t>Поред правог начина обраде хране ,битан је и избор посуђа у којем се припрема храна.Произвођачи се стално труде да производешто квалитетније посуђе ради добијања што здравијег оброка.</a:t>
            </a:r>
            <a:endParaRPr lang="sr-Cyrl-RS" altLang="zh-CN" sz="1800" b="1" dirty="0">
              <a:solidFill>
                <a:schemeClr val="tx1"/>
              </a:solidFill>
              <a:latin typeface="TimesRoman" charset="0"/>
              <a:ea typeface="Arial" panose="020B0604020202020204" pitchFamily="34" charset="0"/>
              <a:cs typeface="TimesRoman" charset="0"/>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trips(downLeft)">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 grpId="0"/>
      <p:bldP spid="2"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795" y="734695"/>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3252000" y="236855"/>
            <a:ext cx="5688000" cy="648000"/>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8703" y="342265"/>
            <a:ext cx="5014595" cy="49148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Појам топлотне обраде </a:t>
            </a:r>
            <a:endParaRPr lang="sr-Cyrl-RS" altLang="en-US" sz="2600" b="1" dirty="0">
              <a:solidFill>
                <a:schemeClr val="bg1"/>
              </a:solidFill>
              <a:effectLst/>
              <a:latin typeface="Arial" panose="020B0604020202020204" pitchFamily="34" charset="0"/>
              <a:ea typeface="Arial" panose="020B0604020202020204" pitchFamily="34" charset="0"/>
            </a:endParaRPr>
          </a:p>
        </p:txBody>
      </p:sp>
      <p:grpSp>
        <p:nvGrpSpPr>
          <p:cNvPr id="9" name="组合 8"/>
          <p:cNvGrpSpPr/>
          <p:nvPr/>
        </p:nvGrpSpPr>
        <p:grpSpPr>
          <a:xfrm rot="1482787">
            <a:off x="1393900" y="914533"/>
            <a:ext cx="1658396" cy="1489258"/>
            <a:chOff x="932271" y="3468390"/>
            <a:chExt cx="1183133" cy="1062467"/>
          </a:xfrm>
          <a:solidFill>
            <a:srgbClr val="157CE9"/>
          </a:solidFill>
        </p:grpSpPr>
        <p:sp>
          <p:nvSpPr>
            <p:cNvPr id="29" name="Freeform 46"/>
            <p:cNvSpPr/>
            <p:nvPr/>
          </p:nvSpPr>
          <p:spPr bwMode="auto">
            <a:xfrm>
              <a:off x="932271" y="3468390"/>
              <a:ext cx="1183133" cy="1062467"/>
            </a:xfrm>
            <a:custGeom>
              <a:avLst/>
              <a:gdLst>
                <a:gd name="T0" fmla="*/ 1149 w 1149"/>
                <a:gd name="T1" fmla="*/ 515 h 1030"/>
                <a:gd name="T2" fmla="*/ 1020 w 1149"/>
                <a:gd name="T3" fmla="*/ 412 h 1030"/>
                <a:gd name="T4" fmla="*/ 515 w 1149"/>
                <a:gd name="T5" fmla="*/ 0 h 1030"/>
                <a:gd name="T6" fmla="*/ 0 w 1149"/>
                <a:gd name="T7" fmla="*/ 515 h 1030"/>
                <a:gd name="T8" fmla="*/ 515 w 1149"/>
                <a:gd name="T9" fmla="*/ 1030 h 1030"/>
                <a:gd name="T10" fmla="*/ 1020 w 1149"/>
                <a:gd name="T11" fmla="*/ 618 h 1030"/>
                <a:gd name="T12" fmla="*/ 1149 w 1149"/>
                <a:gd name="T13" fmla="*/ 515 h 1030"/>
              </a:gdLst>
              <a:ahLst/>
              <a:cxnLst>
                <a:cxn ang="0">
                  <a:pos x="T0" y="T1"/>
                </a:cxn>
                <a:cxn ang="0">
                  <a:pos x="T2" y="T3"/>
                </a:cxn>
                <a:cxn ang="0">
                  <a:pos x="T4" y="T5"/>
                </a:cxn>
                <a:cxn ang="0">
                  <a:pos x="T6" y="T7"/>
                </a:cxn>
                <a:cxn ang="0">
                  <a:pos x="T8" y="T9"/>
                </a:cxn>
                <a:cxn ang="0">
                  <a:pos x="T10" y="T11"/>
                </a:cxn>
                <a:cxn ang="0">
                  <a:pos x="T12" y="T13"/>
                </a:cxn>
              </a:cxnLst>
              <a:rect l="0" t="0" r="r" b="b"/>
              <a:pathLst>
                <a:path w="1149" h="1030">
                  <a:moveTo>
                    <a:pt x="1149" y="515"/>
                  </a:moveTo>
                  <a:cubicBezTo>
                    <a:pt x="1020" y="412"/>
                    <a:pt x="1020" y="412"/>
                    <a:pt x="1020" y="412"/>
                  </a:cubicBezTo>
                  <a:cubicBezTo>
                    <a:pt x="972" y="177"/>
                    <a:pt x="764" y="0"/>
                    <a:pt x="515" y="0"/>
                  </a:cubicBezTo>
                  <a:cubicBezTo>
                    <a:pt x="231" y="0"/>
                    <a:pt x="0" y="231"/>
                    <a:pt x="0" y="515"/>
                  </a:cubicBezTo>
                  <a:cubicBezTo>
                    <a:pt x="0" y="799"/>
                    <a:pt x="231" y="1030"/>
                    <a:pt x="515" y="1030"/>
                  </a:cubicBezTo>
                  <a:cubicBezTo>
                    <a:pt x="764" y="1030"/>
                    <a:pt x="972" y="853"/>
                    <a:pt x="1020" y="618"/>
                  </a:cubicBezTo>
                  <a:lnTo>
                    <a:pt x="1149" y="515"/>
                  </a:lnTo>
                  <a:close/>
                </a:path>
              </a:pathLst>
            </a:cu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0" name="Freeform 47"/>
            <p:cNvSpPr>
              <a:spLocks noEditPoints="1"/>
            </p:cNvSpPr>
            <p:nvPr/>
          </p:nvSpPr>
          <p:spPr bwMode="auto">
            <a:xfrm>
              <a:off x="932271" y="3468390"/>
              <a:ext cx="1183133" cy="1062467"/>
            </a:xfrm>
            <a:custGeom>
              <a:avLst/>
              <a:gdLst>
                <a:gd name="T0" fmla="*/ 1020 w 1149"/>
                <a:gd name="T1" fmla="*/ 412 h 1030"/>
                <a:gd name="T2" fmla="*/ 515 w 1149"/>
                <a:gd name="T3" fmla="*/ 0 h 1030"/>
                <a:gd name="T4" fmla="*/ 0 w 1149"/>
                <a:gd name="T5" fmla="*/ 515 h 1030"/>
                <a:gd name="T6" fmla="*/ 515 w 1149"/>
                <a:gd name="T7" fmla="*/ 1030 h 1030"/>
                <a:gd name="T8" fmla="*/ 1020 w 1149"/>
                <a:gd name="T9" fmla="*/ 618 h 1030"/>
                <a:gd name="T10" fmla="*/ 1149 w 1149"/>
                <a:gd name="T11" fmla="*/ 515 h 1030"/>
                <a:gd name="T12" fmla="*/ 1020 w 1149"/>
                <a:gd name="T13" fmla="*/ 412 h 1030"/>
                <a:gd name="T14" fmla="*/ 515 w 1149"/>
                <a:gd name="T15" fmla="*/ 979 h 1030"/>
                <a:gd name="T16" fmla="*/ 51 w 1149"/>
                <a:gd name="T17" fmla="*/ 515 h 1030"/>
                <a:gd name="T18" fmla="*/ 515 w 1149"/>
                <a:gd name="T19" fmla="*/ 51 h 1030"/>
                <a:gd name="T20" fmla="*/ 979 w 1149"/>
                <a:gd name="T21" fmla="*/ 515 h 1030"/>
                <a:gd name="T22" fmla="*/ 515 w 1149"/>
                <a:gd name="T23" fmla="*/ 979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9" h="1030">
                  <a:moveTo>
                    <a:pt x="1020" y="412"/>
                  </a:moveTo>
                  <a:cubicBezTo>
                    <a:pt x="972" y="177"/>
                    <a:pt x="764" y="0"/>
                    <a:pt x="515" y="0"/>
                  </a:cubicBezTo>
                  <a:cubicBezTo>
                    <a:pt x="231" y="0"/>
                    <a:pt x="0" y="231"/>
                    <a:pt x="0" y="515"/>
                  </a:cubicBezTo>
                  <a:cubicBezTo>
                    <a:pt x="0" y="799"/>
                    <a:pt x="231" y="1030"/>
                    <a:pt x="515" y="1030"/>
                  </a:cubicBezTo>
                  <a:cubicBezTo>
                    <a:pt x="764" y="1030"/>
                    <a:pt x="972" y="853"/>
                    <a:pt x="1020" y="618"/>
                  </a:cubicBezTo>
                  <a:cubicBezTo>
                    <a:pt x="1149" y="515"/>
                    <a:pt x="1149" y="515"/>
                    <a:pt x="1149" y="515"/>
                  </a:cubicBezTo>
                  <a:lnTo>
                    <a:pt x="1020" y="412"/>
                  </a:lnTo>
                  <a:close/>
                  <a:moveTo>
                    <a:pt x="515" y="979"/>
                  </a:moveTo>
                  <a:cubicBezTo>
                    <a:pt x="259" y="979"/>
                    <a:pt x="51" y="771"/>
                    <a:pt x="51" y="515"/>
                  </a:cubicBezTo>
                  <a:cubicBezTo>
                    <a:pt x="51" y="259"/>
                    <a:pt x="259" y="51"/>
                    <a:pt x="515" y="51"/>
                  </a:cubicBezTo>
                  <a:cubicBezTo>
                    <a:pt x="771" y="51"/>
                    <a:pt x="979" y="259"/>
                    <a:pt x="979" y="515"/>
                  </a:cubicBezTo>
                  <a:cubicBezTo>
                    <a:pt x="979" y="771"/>
                    <a:pt x="771" y="979"/>
                    <a:pt x="515" y="979"/>
                  </a:cubicBezTo>
                  <a:close/>
                </a:path>
              </a:pathLst>
            </a:custGeom>
            <a:solidFill>
              <a:srgbClr val="4A6C78"/>
            </a:solidFill>
            <a:ln>
              <a:noFill/>
            </a:ln>
            <a:effectLst>
              <a:outerShdw blurRad="50800" dist="38100" algn="l" rotWithShape="0">
                <a:prstClr val="black">
                  <a:alpha val="40000"/>
                </a:prstClr>
              </a:outerShdw>
            </a:effectLst>
          </p:spPr>
          <p:txBody>
            <a:bodyPr vert="horz" wrap="square" lIns="91440" tIns="45720" rIns="91440" bIns="45720" numCol="1" anchor="t" anchorCtr="0" compatLnSpc="1"/>
            <a:p>
              <a:endParaRPr lang="zh-CN" altLang="en-US"/>
            </a:p>
          </p:txBody>
        </p:sp>
      </p:grpSp>
      <p:cxnSp>
        <p:nvCxnSpPr>
          <p:cNvPr id="10" name="直接连接符 9"/>
          <p:cNvCxnSpPr/>
          <p:nvPr/>
        </p:nvCxnSpPr>
        <p:spPr>
          <a:xfrm flipV="1">
            <a:off x="3063973" y="1991670"/>
            <a:ext cx="7308000" cy="0"/>
          </a:xfrm>
          <a:prstGeom prst="line">
            <a:avLst/>
          </a:prstGeom>
          <a:ln>
            <a:solidFill>
              <a:srgbClr val="4A6C78"/>
            </a:solidFill>
          </a:ln>
        </p:spPr>
        <p:style>
          <a:lnRef idx="1">
            <a:schemeClr val="accent1"/>
          </a:lnRef>
          <a:fillRef idx="0">
            <a:schemeClr val="accent1"/>
          </a:fillRef>
          <a:effectRef idx="0">
            <a:schemeClr val="accent1"/>
          </a:effectRef>
          <a:fontRef idx="minor">
            <a:schemeClr val="tx1"/>
          </a:fontRef>
        </p:style>
      </p:cxnSp>
      <p:sp>
        <p:nvSpPr>
          <p:cNvPr id="12" name="椭圆 11"/>
          <p:cNvSpPr/>
          <p:nvPr/>
        </p:nvSpPr>
        <p:spPr>
          <a:xfrm>
            <a:off x="10525634" y="1865670"/>
            <a:ext cx="252000" cy="252000"/>
          </a:xfrm>
          <a:prstGeom prst="ellipse">
            <a:avLst/>
          </a:prstGeom>
          <a:solidFill>
            <a:srgbClr val="4A6C7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文本框 2"/>
          <p:cNvSpPr txBox="1"/>
          <p:nvPr>
            <p:custDataLst>
              <p:tags r:id="rId2"/>
            </p:custDataLst>
          </p:nvPr>
        </p:nvSpPr>
        <p:spPr>
          <a:xfrm>
            <a:off x="2837180" y="2057400"/>
            <a:ext cx="7761605" cy="2651125"/>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sz="1600" b="1" dirty="0">
                <a:latin typeface="TimesRoman" charset="0"/>
                <a:ea typeface="Arial" panose="020B0604020202020204" pitchFamily="34" charset="0"/>
                <a:cs typeface="TimesRoman" charset="0"/>
              </a:rPr>
              <a:t>Под топлотном обрадом намирница се мисли на технолошке поступке којим путем преноса топлоте на мирнице делују на њих тако да су погодне за људску исхрану Пренос топлоте се остварује кондукцијом , конвекцијом и радијацијом , с тим да топлота кроз намирнице путује кондукцијом.Кондукција је спор али значајан метод због кретања топлоте од површине намирница ка њиховој унутрашњости.Конвекцијално мешање значи пренос топлоте унутар самих себе простим мешањем односно конвекцијом.</a:t>
            </a:r>
            <a:endParaRPr lang="sr-Latn-RS" altLang="en-US" sz="1600" b="1" dirty="0">
              <a:latin typeface="TimesRoman" charset="0"/>
              <a:ea typeface="Arial" panose="020B0604020202020204" pitchFamily="34" charset="0"/>
              <a:cs typeface="TimesRoman" charset="0"/>
            </a:endParaRPr>
          </a:p>
        </p:txBody>
      </p:sp>
      <p:grpSp>
        <p:nvGrpSpPr>
          <p:cNvPr id="2" name="组合 1"/>
          <p:cNvGrpSpPr/>
          <p:nvPr/>
        </p:nvGrpSpPr>
        <p:grpSpPr>
          <a:xfrm rot="1482787">
            <a:off x="1207845" y="3642493"/>
            <a:ext cx="1658396" cy="1489258"/>
            <a:chOff x="932271" y="3468390"/>
            <a:chExt cx="1183133" cy="1062467"/>
          </a:xfrm>
          <a:solidFill>
            <a:srgbClr val="157CE9"/>
          </a:solidFill>
        </p:grpSpPr>
        <p:sp>
          <p:nvSpPr>
            <p:cNvPr id="5" name="Freeform 46"/>
            <p:cNvSpPr/>
            <p:nvPr/>
          </p:nvSpPr>
          <p:spPr bwMode="auto">
            <a:xfrm>
              <a:off x="932271" y="3468390"/>
              <a:ext cx="1183133" cy="1062467"/>
            </a:xfrm>
            <a:custGeom>
              <a:avLst/>
              <a:gdLst>
                <a:gd name="T0" fmla="*/ 1149 w 1149"/>
                <a:gd name="T1" fmla="*/ 515 h 1030"/>
                <a:gd name="T2" fmla="*/ 1020 w 1149"/>
                <a:gd name="T3" fmla="*/ 412 h 1030"/>
                <a:gd name="T4" fmla="*/ 515 w 1149"/>
                <a:gd name="T5" fmla="*/ 0 h 1030"/>
                <a:gd name="T6" fmla="*/ 0 w 1149"/>
                <a:gd name="T7" fmla="*/ 515 h 1030"/>
                <a:gd name="T8" fmla="*/ 515 w 1149"/>
                <a:gd name="T9" fmla="*/ 1030 h 1030"/>
                <a:gd name="T10" fmla="*/ 1020 w 1149"/>
                <a:gd name="T11" fmla="*/ 618 h 1030"/>
                <a:gd name="T12" fmla="*/ 1149 w 1149"/>
                <a:gd name="T13" fmla="*/ 515 h 1030"/>
              </a:gdLst>
              <a:ahLst/>
              <a:cxnLst>
                <a:cxn ang="0">
                  <a:pos x="T0" y="T1"/>
                </a:cxn>
                <a:cxn ang="0">
                  <a:pos x="T2" y="T3"/>
                </a:cxn>
                <a:cxn ang="0">
                  <a:pos x="T4" y="T5"/>
                </a:cxn>
                <a:cxn ang="0">
                  <a:pos x="T6" y="T7"/>
                </a:cxn>
                <a:cxn ang="0">
                  <a:pos x="T8" y="T9"/>
                </a:cxn>
                <a:cxn ang="0">
                  <a:pos x="T10" y="T11"/>
                </a:cxn>
                <a:cxn ang="0">
                  <a:pos x="T12" y="T13"/>
                </a:cxn>
              </a:cxnLst>
              <a:rect l="0" t="0" r="r" b="b"/>
              <a:pathLst>
                <a:path w="1149" h="1030">
                  <a:moveTo>
                    <a:pt x="1149" y="515"/>
                  </a:moveTo>
                  <a:cubicBezTo>
                    <a:pt x="1020" y="412"/>
                    <a:pt x="1020" y="412"/>
                    <a:pt x="1020" y="412"/>
                  </a:cubicBezTo>
                  <a:cubicBezTo>
                    <a:pt x="972" y="177"/>
                    <a:pt x="764" y="0"/>
                    <a:pt x="515" y="0"/>
                  </a:cubicBezTo>
                  <a:cubicBezTo>
                    <a:pt x="231" y="0"/>
                    <a:pt x="0" y="231"/>
                    <a:pt x="0" y="515"/>
                  </a:cubicBezTo>
                  <a:cubicBezTo>
                    <a:pt x="0" y="799"/>
                    <a:pt x="231" y="1030"/>
                    <a:pt x="515" y="1030"/>
                  </a:cubicBezTo>
                  <a:cubicBezTo>
                    <a:pt x="764" y="1030"/>
                    <a:pt x="972" y="853"/>
                    <a:pt x="1020" y="618"/>
                  </a:cubicBezTo>
                  <a:lnTo>
                    <a:pt x="1149" y="515"/>
                  </a:lnTo>
                  <a:close/>
                </a:path>
              </a:pathLst>
            </a:cu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Freeform 47"/>
            <p:cNvSpPr>
              <a:spLocks noEditPoints="1"/>
            </p:cNvSpPr>
            <p:nvPr/>
          </p:nvSpPr>
          <p:spPr bwMode="auto">
            <a:xfrm>
              <a:off x="932271" y="3468390"/>
              <a:ext cx="1183133" cy="1062467"/>
            </a:xfrm>
            <a:custGeom>
              <a:avLst/>
              <a:gdLst>
                <a:gd name="T0" fmla="*/ 1020 w 1149"/>
                <a:gd name="T1" fmla="*/ 412 h 1030"/>
                <a:gd name="T2" fmla="*/ 515 w 1149"/>
                <a:gd name="T3" fmla="*/ 0 h 1030"/>
                <a:gd name="T4" fmla="*/ 0 w 1149"/>
                <a:gd name="T5" fmla="*/ 515 h 1030"/>
                <a:gd name="T6" fmla="*/ 515 w 1149"/>
                <a:gd name="T7" fmla="*/ 1030 h 1030"/>
                <a:gd name="T8" fmla="*/ 1020 w 1149"/>
                <a:gd name="T9" fmla="*/ 618 h 1030"/>
                <a:gd name="T10" fmla="*/ 1149 w 1149"/>
                <a:gd name="T11" fmla="*/ 515 h 1030"/>
                <a:gd name="T12" fmla="*/ 1020 w 1149"/>
                <a:gd name="T13" fmla="*/ 412 h 1030"/>
                <a:gd name="T14" fmla="*/ 515 w 1149"/>
                <a:gd name="T15" fmla="*/ 979 h 1030"/>
                <a:gd name="T16" fmla="*/ 51 w 1149"/>
                <a:gd name="T17" fmla="*/ 515 h 1030"/>
                <a:gd name="T18" fmla="*/ 515 w 1149"/>
                <a:gd name="T19" fmla="*/ 51 h 1030"/>
                <a:gd name="T20" fmla="*/ 979 w 1149"/>
                <a:gd name="T21" fmla="*/ 515 h 1030"/>
                <a:gd name="T22" fmla="*/ 515 w 1149"/>
                <a:gd name="T23" fmla="*/ 979 h 1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49" h="1030">
                  <a:moveTo>
                    <a:pt x="1020" y="412"/>
                  </a:moveTo>
                  <a:cubicBezTo>
                    <a:pt x="972" y="177"/>
                    <a:pt x="764" y="0"/>
                    <a:pt x="515" y="0"/>
                  </a:cubicBezTo>
                  <a:cubicBezTo>
                    <a:pt x="231" y="0"/>
                    <a:pt x="0" y="231"/>
                    <a:pt x="0" y="515"/>
                  </a:cubicBezTo>
                  <a:cubicBezTo>
                    <a:pt x="0" y="799"/>
                    <a:pt x="231" y="1030"/>
                    <a:pt x="515" y="1030"/>
                  </a:cubicBezTo>
                  <a:cubicBezTo>
                    <a:pt x="764" y="1030"/>
                    <a:pt x="972" y="853"/>
                    <a:pt x="1020" y="618"/>
                  </a:cubicBezTo>
                  <a:cubicBezTo>
                    <a:pt x="1149" y="515"/>
                    <a:pt x="1149" y="515"/>
                    <a:pt x="1149" y="515"/>
                  </a:cubicBezTo>
                  <a:lnTo>
                    <a:pt x="1020" y="412"/>
                  </a:lnTo>
                  <a:close/>
                  <a:moveTo>
                    <a:pt x="515" y="979"/>
                  </a:moveTo>
                  <a:cubicBezTo>
                    <a:pt x="259" y="979"/>
                    <a:pt x="51" y="771"/>
                    <a:pt x="51" y="515"/>
                  </a:cubicBezTo>
                  <a:cubicBezTo>
                    <a:pt x="51" y="259"/>
                    <a:pt x="259" y="51"/>
                    <a:pt x="515" y="51"/>
                  </a:cubicBezTo>
                  <a:cubicBezTo>
                    <a:pt x="771" y="51"/>
                    <a:pt x="979" y="259"/>
                    <a:pt x="979" y="515"/>
                  </a:cubicBezTo>
                  <a:cubicBezTo>
                    <a:pt x="979" y="771"/>
                    <a:pt x="771" y="979"/>
                    <a:pt x="515" y="979"/>
                  </a:cubicBezTo>
                  <a:close/>
                </a:path>
              </a:pathLst>
            </a:custGeom>
            <a:solidFill>
              <a:srgbClr val="4A6C78"/>
            </a:solidFill>
            <a:ln>
              <a:noFill/>
            </a:ln>
            <a:effectLst>
              <a:outerShdw blurRad="50800" dist="38100" algn="l" rotWithShape="0">
                <a:prstClr val="black">
                  <a:alpha val="40000"/>
                </a:prstClr>
              </a:outerShdw>
            </a:effectLst>
          </p:spPr>
          <p:txBody>
            <a:bodyPr vert="horz" wrap="square" lIns="91440" tIns="45720" rIns="91440" bIns="45720" numCol="1" anchor="t" anchorCtr="0" compatLnSpc="1"/>
            <a:p>
              <a:endParaRPr lang="zh-CN" altLang="en-US"/>
            </a:p>
          </p:txBody>
        </p:sp>
      </p:grpSp>
      <p:cxnSp>
        <p:nvCxnSpPr>
          <p:cNvPr id="8" name="直接连接符 7"/>
          <p:cNvCxnSpPr/>
          <p:nvPr/>
        </p:nvCxnSpPr>
        <p:spPr>
          <a:xfrm flipV="1">
            <a:off x="2764888" y="4648510"/>
            <a:ext cx="7308000" cy="0"/>
          </a:xfrm>
          <a:prstGeom prst="line">
            <a:avLst/>
          </a:prstGeom>
          <a:ln>
            <a:solidFill>
              <a:srgbClr val="4A6C78"/>
            </a:solidFill>
          </a:ln>
        </p:spPr>
        <p:style>
          <a:lnRef idx="1">
            <a:schemeClr val="accent1"/>
          </a:lnRef>
          <a:fillRef idx="0">
            <a:schemeClr val="accent1"/>
          </a:fillRef>
          <a:effectRef idx="0">
            <a:schemeClr val="accent1"/>
          </a:effectRef>
          <a:fontRef idx="minor">
            <a:schemeClr val="tx1"/>
          </a:fontRef>
        </p:style>
      </p:cxnSp>
      <p:sp>
        <p:nvSpPr>
          <p:cNvPr id="14" name="椭圆 13"/>
          <p:cNvSpPr/>
          <p:nvPr/>
        </p:nvSpPr>
        <p:spPr>
          <a:xfrm>
            <a:off x="10119869" y="4522510"/>
            <a:ext cx="252000" cy="252000"/>
          </a:xfrm>
          <a:prstGeom prst="ellipse">
            <a:avLst/>
          </a:prstGeom>
          <a:solidFill>
            <a:srgbClr val="4A6C7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文本框 15"/>
          <p:cNvSpPr txBox="1"/>
          <p:nvPr>
            <p:custDataLst>
              <p:tags r:id="rId3"/>
            </p:custDataLst>
          </p:nvPr>
        </p:nvSpPr>
        <p:spPr>
          <a:xfrm>
            <a:off x="2894330" y="4774565"/>
            <a:ext cx="7477760" cy="1170305"/>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zh-CN" sz="1800" b="1" dirty="0">
                <a:latin typeface="TimesRoman" charset="0"/>
                <a:ea typeface="Arial" panose="020B0604020202020204" pitchFamily="34" charset="0"/>
                <a:cs typeface="TimesRoman" charset="0"/>
              </a:rPr>
              <a:t>Радијација је преношење топлоте путем топлотних или светлосних таласа као што су инфрацрвено зрачење у тостерима и микроталаси у микроталасним пећницама.</a:t>
            </a:r>
            <a:endParaRPr lang="sr-Cyrl-RS" altLang="zh-CN" sz="1800" b="1" dirty="0">
              <a:latin typeface="TimesRoman" charset="0"/>
              <a:ea typeface="Arial" panose="020B0604020202020204" pitchFamily="34" charset="0"/>
              <a:cs typeface="TimesRoman" charset="0"/>
            </a:endParaRPr>
          </a:p>
        </p:txBody>
      </p:sp>
      <p:sp>
        <p:nvSpPr>
          <p:cNvPr id="11" name="Text Box 10"/>
          <p:cNvSpPr txBox="1"/>
          <p:nvPr/>
        </p:nvSpPr>
        <p:spPr>
          <a:xfrm>
            <a:off x="1818640" y="1300480"/>
            <a:ext cx="808355" cy="521970"/>
          </a:xfrm>
          <a:prstGeom prst="rect">
            <a:avLst/>
          </a:prstGeom>
          <a:noFill/>
        </p:spPr>
        <p:txBody>
          <a:bodyPr wrap="square" rtlCol="0">
            <a:spAutoFit/>
          </a:bodyPr>
          <a:p>
            <a:r>
              <a:rPr lang="sr-Cyrl-RS" altLang="en-US" sz="2800" b="1">
                <a:latin typeface="TimesRoman" charset="0"/>
                <a:cs typeface="TimesRoman" charset="0"/>
              </a:rPr>
              <a:t>1</a:t>
            </a:r>
            <a:r>
              <a:rPr lang="sr-Cyrl-RS" altLang="en-US"/>
              <a:t>.</a:t>
            </a:r>
            <a:endParaRPr lang="sr-Cyrl-RS" altLang="en-US"/>
          </a:p>
        </p:txBody>
      </p:sp>
      <p:sp>
        <p:nvSpPr>
          <p:cNvPr id="18" name="Text Box 17"/>
          <p:cNvSpPr txBox="1"/>
          <p:nvPr/>
        </p:nvSpPr>
        <p:spPr>
          <a:xfrm>
            <a:off x="1594485" y="4126230"/>
            <a:ext cx="570865" cy="521970"/>
          </a:xfrm>
          <a:prstGeom prst="rect">
            <a:avLst/>
          </a:prstGeom>
          <a:noFill/>
        </p:spPr>
        <p:txBody>
          <a:bodyPr wrap="square" rtlCol="0">
            <a:spAutoFit/>
          </a:bodyPr>
          <a:p>
            <a:r>
              <a:rPr lang="sr-Cyrl-RS" altLang="en-US" sz="2800">
                <a:latin typeface="TimesRoman" charset="0"/>
                <a:cs typeface="TimesRoman" charset="0"/>
              </a:rPr>
              <a:t>2</a:t>
            </a:r>
            <a:r>
              <a:rPr lang="sr-Cyrl-RS" altLang="en-US"/>
              <a:t>.</a:t>
            </a:r>
            <a:endParaRPr lang="sr-Cyrl-RS" altLang="en-US"/>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plus(in)">
                                      <p:cBhvr>
                                        <p:cTn id="12"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16" grpId="0"/>
      <p:bldP spid="16"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69925" y="431800"/>
            <a:ext cx="10852150" cy="788035"/>
          </a:xfrm>
        </p:spPr>
        <p:txBody>
          <a:bodyPr/>
          <a:p>
            <a:pPr algn="ctr"/>
            <a:r>
              <a:rPr lang="sr-Cyrl-RS"/>
              <a:t>Сензорне ,биохемијске и механичке промене током топлотне обраде</a:t>
            </a:r>
            <a:endParaRPr lang="sr-Cyrl-RS"/>
          </a:p>
        </p:txBody>
      </p:sp>
      <p:sp>
        <p:nvSpPr>
          <p:cNvPr id="3" name="Content Placeholder 2"/>
          <p:cNvSpPr>
            <a:spLocks noGrp="1"/>
          </p:cNvSpPr>
          <p:nvPr>
            <p:ph idx="1"/>
          </p:nvPr>
        </p:nvSpPr>
        <p:spPr/>
        <p:txBody>
          <a:bodyPr/>
          <a:p>
            <a:r>
              <a:rPr lang="sr-Cyrl-RS"/>
              <a:t>Приликом припреме хране под утицајем температуре неке намирнице мењају своје карактеристике и те промене у хемијском саставу уочавају се кроз мирис ,укус, текстуру и боју.Кроз излагање намирница повишеним температурама испарава вода из намирница што продужава рок трајања намирница и дебактеризује их .Испаравње воде приликом припреме било ког оброка је неизбежно пошто све намирнице садрже воду у себи.</a:t>
            </a:r>
            <a:endParaRPr lang="sr-Cyrl-RS"/>
          </a:p>
          <a:p>
            <a:r>
              <a:rPr lang="sr-Cyrl-RS"/>
              <a:t>Топљење масти је такође једна од промена које се одигравају током топлотне обраде намирница .Битно је знати да су масти извор енергије , да нису растворљиве у води и да се топе при загревању и притом не испаравају.Њихова структура варира од течног до чврстог стања.</a:t>
            </a:r>
            <a:endParaRPr lang="sr-Cyrl-R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sr-Cyrl-RS"/>
              <a:t>Методе топлотне обраде </a:t>
            </a:r>
            <a:endParaRPr lang="sr-Cyrl-RS"/>
          </a:p>
        </p:txBody>
      </p:sp>
      <p:sp>
        <p:nvSpPr>
          <p:cNvPr id="3" name="Content Placeholder 2"/>
          <p:cNvSpPr>
            <a:spLocks noGrp="1"/>
          </p:cNvSpPr>
          <p:nvPr>
            <p:ph idx="1"/>
          </p:nvPr>
        </p:nvSpPr>
        <p:spPr/>
        <p:txBody>
          <a:bodyPr/>
          <a:p>
            <a:pPr algn="just"/>
            <a:r>
              <a:rPr lang="sr-Cyrl-RS" b="1">
                <a:latin typeface="TimesRoman" charset="0"/>
                <a:cs typeface="TimesRoman" charset="0"/>
              </a:rPr>
              <a:t>Врста намирница намеће и избор методе топлотне обраде намирница међу којима разликујемо следеће:</a:t>
            </a:r>
            <a:endParaRPr lang="sr-Cyrl-RS" b="1">
              <a:latin typeface="TimesRoman" charset="0"/>
              <a:cs typeface="TimesRoman" charset="0"/>
            </a:endParaRPr>
          </a:p>
          <a:p>
            <a:pPr algn="just"/>
            <a:r>
              <a:rPr lang="sr-Cyrl-RS">
                <a:latin typeface="TimesRoman" charset="0"/>
                <a:cs typeface="TimesRoman" charset="0"/>
              </a:rPr>
              <a:t>Топлотна обрада у сувој средини</a:t>
            </a:r>
            <a:endParaRPr lang="sr-Cyrl-RS">
              <a:latin typeface="TimesRoman" charset="0"/>
              <a:cs typeface="TimesRoman" charset="0"/>
            </a:endParaRPr>
          </a:p>
          <a:p>
            <a:pPr algn="just"/>
            <a:r>
              <a:rPr lang="sr-Cyrl-RS">
                <a:latin typeface="TimesRoman" charset="0"/>
                <a:cs typeface="TimesRoman" charset="0"/>
              </a:rPr>
              <a:t>Топлотна обрада у влажној средини </a:t>
            </a:r>
            <a:endParaRPr lang="sr-Cyrl-RS">
              <a:latin typeface="TimesRoman" charset="0"/>
              <a:cs typeface="TimesRoman" charset="0"/>
            </a:endParaRPr>
          </a:p>
          <a:p>
            <a:pPr algn="just"/>
            <a:r>
              <a:rPr lang="sr-Cyrl-RS">
                <a:latin typeface="TimesRoman" charset="0"/>
                <a:cs typeface="TimesRoman" charset="0"/>
              </a:rPr>
              <a:t>Топлотна обрада у комбинованим срединама </a:t>
            </a:r>
            <a:endParaRPr lang="sr-Cyrl-RS">
              <a:latin typeface="TimesRoman" charset="0"/>
              <a:cs typeface="TimesRoman" charset="0"/>
            </a:endParaRPr>
          </a:p>
          <a:p>
            <a:pPr algn="just"/>
            <a:r>
              <a:rPr lang="sr-Cyrl-RS">
                <a:latin typeface="TimesRoman" charset="0"/>
                <a:cs typeface="TimesRoman" charset="0"/>
              </a:rPr>
              <a:t>Топлотна обрада микроталасима</a:t>
            </a:r>
            <a:endParaRPr lang="sr-Cyrl-RS">
              <a:latin typeface="TimesRoman" charset="0"/>
              <a:cs typeface="TimesRoman" charset="0"/>
            </a:endParaRPr>
          </a:p>
          <a:p>
            <a:pPr algn="just"/>
            <a:r>
              <a:rPr lang="sr-Cyrl-RS" b="1" u="sng">
                <a:latin typeface="TimesRoman" charset="0"/>
                <a:cs typeface="TimesRoman" charset="0"/>
                <a:sym typeface="+mn-ea"/>
              </a:rPr>
              <a:t>Топлотна обрада у сувој средини</a:t>
            </a:r>
            <a:r>
              <a:rPr lang="sr-Cyrl-RS" u="sng">
                <a:latin typeface="TimesRoman" charset="0"/>
                <a:cs typeface="TimesRoman" charset="0"/>
                <a:sym typeface="+mn-ea"/>
              </a:rPr>
              <a:t>-</a:t>
            </a:r>
            <a:r>
              <a:rPr lang="sr-Cyrl-RS">
                <a:latin typeface="TimesRoman" charset="0"/>
                <a:cs typeface="TimesRoman" charset="0"/>
                <a:sym typeface="+mn-ea"/>
              </a:rPr>
              <a:t> која користи ваздух или масти обухвата печење са роштиља,гратинирање, печење у рерни,печење на ражњу ,сотирање пржење у плиткој и у дубокој масноћи.</a:t>
            </a:r>
            <a:endParaRPr lang="sr-Cyrl-RS">
              <a:latin typeface="TimesRoman" charset="0"/>
              <a:cs typeface="TimesRoman" charset="0"/>
            </a:endParaRPr>
          </a:p>
          <a:p>
            <a:pPr algn="just"/>
            <a:r>
              <a:rPr lang="sr-Cyrl-RS" b="1" u="sng">
                <a:latin typeface="TimesRoman" charset="0"/>
                <a:cs typeface="TimesRoman" charset="0"/>
                <a:sym typeface="+mn-ea"/>
              </a:rPr>
              <a:t>Топлотна обрада у влажној средини</a:t>
            </a:r>
            <a:r>
              <a:rPr lang="sr-Cyrl-RS" u="sng">
                <a:latin typeface="TimesRoman" charset="0"/>
                <a:cs typeface="TimesRoman" charset="0"/>
                <a:sym typeface="+mn-ea"/>
              </a:rPr>
              <a:t> -</a:t>
            </a:r>
            <a:r>
              <a:rPr lang="sr-Cyrl-RS">
                <a:latin typeface="TimesRoman" charset="0"/>
                <a:cs typeface="TimesRoman" charset="0"/>
                <a:sym typeface="+mn-ea"/>
              </a:rPr>
              <a:t>вода или пара се као средина којом се топлота преноси на намирнице ради њихове обраде користе у циљу што бољег очувања природног укуса намирница и овде се разликују кување,барење,крчкање и парење.</a:t>
            </a:r>
            <a:endParaRPr lang="sr-Cyrl-RS">
              <a:latin typeface="TimesRoman" charset="0"/>
              <a:cs typeface="TimesRoman" charset="0"/>
              <a:sym typeface="+mn-ea"/>
            </a:endParaRPr>
          </a:p>
          <a:p>
            <a:endParaRPr lang="sr-Cyrl-RS"/>
          </a:p>
          <a:p>
            <a:endParaRPr lang="sr-Cyrl-RS"/>
          </a:p>
          <a:p>
            <a:endParaRPr lang="sr-Cyrl-RS"/>
          </a:p>
          <a:p>
            <a:endParaRPr lang="sr-Cyrl-RS"/>
          </a:p>
          <a:p>
            <a:endParaRPr lang="sr-Cyrl-R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p:txBody>
          <a:bodyPr/>
          <a:p>
            <a:r>
              <a:rPr lang="sr-Cyrl-RS"/>
              <a:t>Топлотна обрада у комбинованим срединама</a:t>
            </a:r>
            <a:endParaRPr lang="sr-Cyrl-RS"/>
          </a:p>
          <a:p>
            <a:pPr marL="0" indent="0">
              <a:buNone/>
            </a:pPr>
            <a:r>
              <a:rPr lang="sr-Cyrl-RS"/>
              <a:t>Комбиновањем суве и влажне топлотне обраде разликују се динстање и поелирање.</a:t>
            </a:r>
            <a:endParaRPr lang="sr-Cyrl-RS"/>
          </a:p>
          <a:p>
            <a:pPr marL="0" indent="0">
              <a:buNone/>
            </a:pPr>
            <a:endParaRPr lang="sr-Cyrl-RS"/>
          </a:p>
          <a:p>
            <a:pPr marL="0" indent="0">
              <a:buNone/>
            </a:pPr>
            <a:r>
              <a:rPr lang="sr-Cyrl-RS"/>
              <a:t>Топлотна обрада микроталасима</a:t>
            </a:r>
            <a:endParaRPr lang="sr-Cyrl-RS"/>
          </a:p>
          <a:p>
            <a:pPr marL="0" indent="0">
              <a:buNone/>
            </a:pPr>
            <a:r>
              <a:rPr lang="sr-Cyrl-RS"/>
              <a:t>Класична француска кухиња укључује припрему хране помоћу инфрацрвених зрака.</a:t>
            </a:r>
            <a:endParaRPr lang="sr-Cyrl-R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5" name="图片 14" descr="未标题-3"/>
          <p:cNvPicPr>
            <a:picLocks noChangeAspect="1"/>
          </p:cNvPicPr>
          <p:nvPr/>
        </p:nvPicPr>
        <p:blipFill>
          <a:blip r:embed="rId1"/>
          <a:stretch>
            <a:fillRect/>
          </a:stretch>
        </p:blipFill>
        <p:spPr>
          <a:xfrm>
            <a:off x="-24000" y="-13500"/>
            <a:ext cx="12240000" cy="6885000"/>
          </a:xfrm>
          <a:prstGeom prst="rect">
            <a:avLst/>
          </a:prstGeom>
        </p:spPr>
      </p:pic>
      <p:sp>
        <p:nvSpPr>
          <p:cNvPr id="13" name="圆角矩形 12"/>
          <p:cNvSpPr/>
          <p:nvPr/>
        </p:nvSpPr>
        <p:spPr>
          <a:xfrm>
            <a:off x="2676525" y="3097530"/>
            <a:ext cx="7281545" cy="1502410"/>
          </a:xfrm>
          <a:prstGeom prst="roundRect">
            <a:avLst/>
          </a:prstGeom>
          <a:gradFill>
            <a:gsLst>
              <a:gs pos="0">
                <a:srgbClr val="F0F0F0"/>
              </a:gs>
              <a:gs pos="100000">
                <a:schemeClr val="bg1"/>
              </a:gs>
            </a:gsLst>
            <a:lin ang="0" scaled="0"/>
          </a:gradFill>
          <a:ln>
            <a:noFill/>
          </a:ln>
          <a:effectLst>
            <a:outerShdw blurRad="50800" dist="38100" dir="5400000" algn="t" rotWithShape="0">
              <a:prstClr val="black">
                <a:alpha val="40000"/>
              </a:prstClr>
            </a:outerShdw>
            <a:reflection blurRad="6350" stA="52000" endA="300" endPos="35000" dir="5400000" sy="-100000" algn="bl" rotWithShape="0"/>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2852420" y="3341370"/>
            <a:ext cx="6929120" cy="1014730"/>
          </a:xfrm>
          <a:prstGeom prst="rect">
            <a:avLst/>
          </a:prstGeom>
          <a:noFill/>
        </p:spPr>
        <p:txBody>
          <a:bodyPr wrap="square" rtlCol="0">
            <a:spAutoFit/>
          </a:bodyPr>
          <a:p>
            <a:pPr algn="ctr"/>
            <a:r>
              <a:rPr lang="sr-Cyrl-RS" altLang="en-US" sz="3000" b="1" dirty="0">
                <a:solidFill>
                  <a:srgbClr val="4A6C78"/>
                </a:solidFill>
                <a:latin typeface="Arial" panose="020B0604020202020204" pitchFamily="34" charset="0"/>
                <a:ea typeface="Arial" panose="020B0604020202020204" pitchFamily="34" charset="0"/>
              </a:rPr>
              <a:t>22.Еволуција сензорне анализе хране</a:t>
            </a:r>
            <a:endParaRPr lang="sr-Cyrl-RS" altLang="en-US" sz="3000" b="1" dirty="0">
              <a:solidFill>
                <a:srgbClr val="4A6C78"/>
              </a:solidFill>
              <a:latin typeface="Arial" panose="020B0604020202020204" pitchFamily="34" charset="0"/>
              <a:ea typeface="Arial" panose="020B0604020202020204" pitchFamily="3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160" y="531495"/>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sr-Cyrl-RS" altLang="en-US" dirty="0">
                <a:ea typeface="Arial" panose="020B0604020202020204" pitchFamily="34" charset="0"/>
                <a:sym typeface="+mn-ea"/>
              </a:rPr>
              <a:t>Испитивање намирница врши се у различите сврхе.</a:t>
            </a:r>
            <a:endParaRPr lang="zh-CN" altLang="en-US"/>
          </a:p>
        </p:txBody>
      </p:sp>
      <p:sp>
        <p:nvSpPr>
          <p:cNvPr id="13" name="圆角矩形 12"/>
          <p:cNvSpPr/>
          <p:nvPr/>
        </p:nvSpPr>
        <p:spPr>
          <a:xfrm>
            <a:off x="2476500" y="236855"/>
            <a:ext cx="6463030" cy="927735"/>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2942590" y="342265"/>
            <a:ext cx="5866130" cy="89153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22.Еволуција сензорне анализе хране</a:t>
            </a:r>
            <a:endParaRPr lang="sr-Cyrl-RS" altLang="en-US" sz="2600" b="1" dirty="0">
              <a:solidFill>
                <a:schemeClr val="bg1"/>
              </a:solidFill>
              <a:effectLst/>
              <a:latin typeface="Arial" panose="020B0604020202020204" pitchFamily="34" charset="0"/>
              <a:ea typeface="Arial" panose="020B0604020202020204" pitchFamily="34" charset="0"/>
            </a:endParaRPr>
          </a:p>
        </p:txBody>
      </p:sp>
      <p:sp>
        <p:nvSpPr>
          <p:cNvPr id="28" name="Freeform 167"/>
          <p:cNvSpPr/>
          <p:nvPr/>
        </p:nvSpPr>
        <p:spPr bwMode="auto">
          <a:xfrm>
            <a:off x="5627169" y="3126922"/>
            <a:ext cx="1336273" cy="454842"/>
          </a:xfrm>
          <a:custGeom>
            <a:avLst/>
            <a:gdLst>
              <a:gd name="T0" fmla="*/ 200 w 200"/>
              <a:gd name="T1" fmla="*/ 36 h 68"/>
              <a:gd name="T2" fmla="*/ 164 w 200"/>
              <a:gd name="T3" fmla="*/ 0 h 68"/>
              <a:gd name="T4" fmla="*/ 36 w 200"/>
              <a:gd name="T5" fmla="*/ 0 h 68"/>
              <a:gd name="T6" fmla="*/ 0 w 200"/>
              <a:gd name="T7" fmla="*/ 36 h 68"/>
              <a:gd name="T8" fmla="*/ 0 w 200"/>
              <a:gd name="T9" fmla="*/ 48 h 68"/>
              <a:gd name="T10" fmla="*/ 24 w 200"/>
              <a:gd name="T11" fmla="*/ 48 h 68"/>
              <a:gd name="T12" fmla="*/ 24 w 200"/>
              <a:gd name="T13" fmla="*/ 36 h 68"/>
              <a:gd name="T14" fmla="*/ 36 w 200"/>
              <a:gd name="T15" fmla="*/ 24 h 68"/>
              <a:gd name="T16" fmla="*/ 164 w 200"/>
              <a:gd name="T17" fmla="*/ 24 h 68"/>
              <a:gd name="T18" fmla="*/ 176 w 200"/>
              <a:gd name="T19" fmla="*/ 36 h 68"/>
              <a:gd name="T20" fmla="*/ 176 w 200"/>
              <a:gd name="T21" fmla="*/ 68 h 68"/>
              <a:gd name="T22" fmla="*/ 200 w 200"/>
              <a:gd name="T23" fmla="*/ 68 h 68"/>
              <a:gd name="T24" fmla="*/ 200 w 200"/>
              <a:gd name="T25" fmla="*/ 3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68">
                <a:moveTo>
                  <a:pt x="200" y="36"/>
                </a:moveTo>
                <a:cubicBezTo>
                  <a:pt x="200" y="16"/>
                  <a:pt x="184" y="0"/>
                  <a:pt x="164" y="0"/>
                </a:cubicBezTo>
                <a:cubicBezTo>
                  <a:pt x="36" y="0"/>
                  <a:pt x="36" y="0"/>
                  <a:pt x="36" y="0"/>
                </a:cubicBezTo>
                <a:cubicBezTo>
                  <a:pt x="16" y="0"/>
                  <a:pt x="0" y="16"/>
                  <a:pt x="0" y="36"/>
                </a:cubicBezTo>
                <a:cubicBezTo>
                  <a:pt x="0" y="48"/>
                  <a:pt x="0" y="48"/>
                  <a:pt x="0" y="48"/>
                </a:cubicBezTo>
                <a:cubicBezTo>
                  <a:pt x="24" y="48"/>
                  <a:pt x="24" y="48"/>
                  <a:pt x="24" y="48"/>
                </a:cubicBezTo>
                <a:cubicBezTo>
                  <a:pt x="24" y="36"/>
                  <a:pt x="24" y="36"/>
                  <a:pt x="24" y="36"/>
                </a:cubicBezTo>
                <a:cubicBezTo>
                  <a:pt x="24" y="29"/>
                  <a:pt x="29" y="24"/>
                  <a:pt x="36" y="24"/>
                </a:cubicBezTo>
                <a:cubicBezTo>
                  <a:pt x="164" y="24"/>
                  <a:pt x="164" y="24"/>
                  <a:pt x="164" y="24"/>
                </a:cubicBezTo>
                <a:cubicBezTo>
                  <a:pt x="171" y="24"/>
                  <a:pt x="176" y="29"/>
                  <a:pt x="176" y="36"/>
                </a:cubicBezTo>
                <a:cubicBezTo>
                  <a:pt x="176" y="68"/>
                  <a:pt x="176" y="68"/>
                  <a:pt x="176" y="68"/>
                </a:cubicBezTo>
                <a:cubicBezTo>
                  <a:pt x="200" y="68"/>
                  <a:pt x="200" y="68"/>
                  <a:pt x="200" y="68"/>
                </a:cubicBezTo>
                <a:lnTo>
                  <a:pt x="200" y="36"/>
                </a:lnTo>
                <a:close/>
              </a:path>
            </a:pathLst>
          </a:custGeom>
          <a:solidFill>
            <a:srgbClr val="8EACB7"/>
          </a:solidFill>
          <a:ln>
            <a:noFill/>
          </a:ln>
        </p:spPr>
        <p:txBody>
          <a:bodyPr vert="horz" wrap="square" lIns="91440" tIns="45720" rIns="91440" bIns="45720" numCol="1" anchor="t" anchorCtr="0" compatLnSpc="1"/>
          <a:p>
            <a:endParaRPr lang="zh-CN" altLang="en-US"/>
          </a:p>
        </p:txBody>
      </p:sp>
      <p:sp>
        <p:nvSpPr>
          <p:cNvPr id="29" name="Freeform 168"/>
          <p:cNvSpPr/>
          <p:nvPr/>
        </p:nvSpPr>
        <p:spPr bwMode="auto">
          <a:xfrm>
            <a:off x="5627169" y="3581762"/>
            <a:ext cx="1336273" cy="454842"/>
          </a:xfrm>
          <a:custGeom>
            <a:avLst/>
            <a:gdLst>
              <a:gd name="T0" fmla="*/ 164 w 200"/>
              <a:gd name="T1" fmla="*/ 44 h 68"/>
              <a:gd name="T2" fmla="*/ 36 w 200"/>
              <a:gd name="T3" fmla="*/ 44 h 68"/>
              <a:gd name="T4" fmla="*/ 24 w 200"/>
              <a:gd name="T5" fmla="*/ 32 h 68"/>
              <a:gd name="T6" fmla="*/ 24 w 200"/>
              <a:gd name="T7" fmla="*/ 20 h 68"/>
              <a:gd name="T8" fmla="*/ 0 w 200"/>
              <a:gd name="T9" fmla="*/ 20 h 68"/>
              <a:gd name="T10" fmla="*/ 0 w 200"/>
              <a:gd name="T11" fmla="*/ 32 h 68"/>
              <a:gd name="T12" fmla="*/ 36 w 200"/>
              <a:gd name="T13" fmla="*/ 68 h 68"/>
              <a:gd name="T14" fmla="*/ 164 w 200"/>
              <a:gd name="T15" fmla="*/ 68 h 68"/>
              <a:gd name="T16" fmla="*/ 200 w 200"/>
              <a:gd name="T17" fmla="*/ 32 h 68"/>
              <a:gd name="T18" fmla="*/ 200 w 200"/>
              <a:gd name="T19" fmla="*/ 0 h 68"/>
              <a:gd name="T20" fmla="*/ 176 w 200"/>
              <a:gd name="T21" fmla="*/ 0 h 68"/>
              <a:gd name="T22" fmla="*/ 176 w 200"/>
              <a:gd name="T23" fmla="*/ 32 h 68"/>
              <a:gd name="T24" fmla="*/ 164 w 200"/>
              <a:gd name="T25" fmla="*/ 4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68">
                <a:moveTo>
                  <a:pt x="164" y="44"/>
                </a:moveTo>
                <a:cubicBezTo>
                  <a:pt x="36" y="44"/>
                  <a:pt x="36" y="44"/>
                  <a:pt x="36" y="44"/>
                </a:cubicBezTo>
                <a:cubicBezTo>
                  <a:pt x="29" y="44"/>
                  <a:pt x="24" y="39"/>
                  <a:pt x="24" y="32"/>
                </a:cubicBezTo>
                <a:cubicBezTo>
                  <a:pt x="24" y="20"/>
                  <a:pt x="24" y="20"/>
                  <a:pt x="24" y="20"/>
                </a:cubicBezTo>
                <a:cubicBezTo>
                  <a:pt x="0" y="20"/>
                  <a:pt x="0" y="20"/>
                  <a:pt x="0" y="20"/>
                </a:cubicBezTo>
                <a:cubicBezTo>
                  <a:pt x="0" y="32"/>
                  <a:pt x="0" y="32"/>
                  <a:pt x="0" y="32"/>
                </a:cubicBezTo>
                <a:cubicBezTo>
                  <a:pt x="0" y="52"/>
                  <a:pt x="16" y="68"/>
                  <a:pt x="36" y="68"/>
                </a:cubicBezTo>
                <a:cubicBezTo>
                  <a:pt x="164" y="68"/>
                  <a:pt x="164" y="68"/>
                  <a:pt x="164" y="68"/>
                </a:cubicBezTo>
                <a:cubicBezTo>
                  <a:pt x="184" y="68"/>
                  <a:pt x="200" y="52"/>
                  <a:pt x="200" y="32"/>
                </a:cubicBezTo>
                <a:cubicBezTo>
                  <a:pt x="200" y="0"/>
                  <a:pt x="200" y="0"/>
                  <a:pt x="200" y="0"/>
                </a:cubicBezTo>
                <a:cubicBezTo>
                  <a:pt x="176" y="0"/>
                  <a:pt x="176" y="0"/>
                  <a:pt x="176" y="0"/>
                </a:cubicBezTo>
                <a:cubicBezTo>
                  <a:pt x="176" y="32"/>
                  <a:pt x="176" y="32"/>
                  <a:pt x="176" y="32"/>
                </a:cubicBezTo>
                <a:cubicBezTo>
                  <a:pt x="176" y="39"/>
                  <a:pt x="171" y="44"/>
                  <a:pt x="164" y="44"/>
                </a:cubicBezTo>
                <a:close/>
              </a:path>
            </a:pathLst>
          </a:custGeom>
          <a:solidFill>
            <a:srgbClr val="4A6C78"/>
          </a:solidFill>
          <a:ln>
            <a:noFill/>
          </a:ln>
        </p:spPr>
        <p:txBody>
          <a:bodyPr vert="horz" wrap="square" lIns="91440" tIns="45720" rIns="91440" bIns="45720" numCol="1" anchor="t" anchorCtr="0" compatLnSpc="1"/>
          <a:p>
            <a:endParaRPr lang="zh-CN" altLang="en-US"/>
          </a:p>
        </p:txBody>
      </p:sp>
      <p:sp>
        <p:nvSpPr>
          <p:cNvPr id="30" name="Freeform 169"/>
          <p:cNvSpPr/>
          <p:nvPr/>
        </p:nvSpPr>
        <p:spPr bwMode="auto">
          <a:xfrm>
            <a:off x="5018552" y="3913958"/>
            <a:ext cx="1571978" cy="533943"/>
          </a:xfrm>
          <a:custGeom>
            <a:avLst/>
            <a:gdLst>
              <a:gd name="T0" fmla="*/ 164 w 200"/>
              <a:gd name="T1" fmla="*/ 44 h 68"/>
              <a:gd name="T2" fmla="*/ 36 w 200"/>
              <a:gd name="T3" fmla="*/ 44 h 68"/>
              <a:gd name="T4" fmla="*/ 24 w 200"/>
              <a:gd name="T5" fmla="*/ 32 h 68"/>
              <a:gd name="T6" fmla="*/ 24 w 200"/>
              <a:gd name="T7" fmla="*/ 0 h 68"/>
              <a:gd name="T8" fmla="*/ 0 w 200"/>
              <a:gd name="T9" fmla="*/ 0 h 68"/>
              <a:gd name="T10" fmla="*/ 0 w 200"/>
              <a:gd name="T11" fmla="*/ 32 h 68"/>
              <a:gd name="T12" fmla="*/ 36 w 200"/>
              <a:gd name="T13" fmla="*/ 68 h 68"/>
              <a:gd name="T14" fmla="*/ 164 w 200"/>
              <a:gd name="T15" fmla="*/ 68 h 68"/>
              <a:gd name="T16" fmla="*/ 200 w 200"/>
              <a:gd name="T17" fmla="*/ 32 h 68"/>
              <a:gd name="T18" fmla="*/ 200 w 200"/>
              <a:gd name="T19" fmla="*/ 20 h 68"/>
              <a:gd name="T20" fmla="*/ 176 w 200"/>
              <a:gd name="T21" fmla="*/ 20 h 68"/>
              <a:gd name="T22" fmla="*/ 176 w 200"/>
              <a:gd name="T23" fmla="*/ 32 h 68"/>
              <a:gd name="T24" fmla="*/ 164 w 200"/>
              <a:gd name="T25" fmla="*/ 4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68">
                <a:moveTo>
                  <a:pt x="164" y="44"/>
                </a:moveTo>
                <a:cubicBezTo>
                  <a:pt x="36" y="44"/>
                  <a:pt x="36" y="44"/>
                  <a:pt x="36" y="44"/>
                </a:cubicBezTo>
                <a:cubicBezTo>
                  <a:pt x="29" y="44"/>
                  <a:pt x="24" y="39"/>
                  <a:pt x="24" y="32"/>
                </a:cubicBezTo>
                <a:cubicBezTo>
                  <a:pt x="24" y="0"/>
                  <a:pt x="24" y="0"/>
                  <a:pt x="24" y="0"/>
                </a:cubicBezTo>
                <a:cubicBezTo>
                  <a:pt x="0" y="0"/>
                  <a:pt x="0" y="0"/>
                  <a:pt x="0" y="0"/>
                </a:cubicBezTo>
                <a:cubicBezTo>
                  <a:pt x="0" y="32"/>
                  <a:pt x="0" y="32"/>
                  <a:pt x="0" y="32"/>
                </a:cubicBezTo>
                <a:cubicBezTo>
                  <a:pt x="0" y="52"/>
                  <a:pt x="16" y="68"/>
                  <a:pt x="36" y="68"/>
                </a:cubicBezTo>
                <a:cubicBezTo>
                  <a:pt x="164" y="68"/>
                  <a:pt x="164" y="68"/>
                  <a:pt x="164" y="68"/>
                </a:cubicBezTo>
                <a:cubicBezTo>
                  <a:pt x="184" y="68"/>
                  <a:pt x="200" y="52"/>
                  <a:pt x="200" y="32"/>
                </a:cubicBezTo>
                <a:cubicBezTo>
                  <a:pt x="200" y="20"/>
                  <a:pt x="200" y="20"/>
                  <a:pt x="200" y="20"/>
                </a:cubicBezTo>
                <a:cubicBezTo>
                  <a:pt x="176" y="20"/>
                  <a:pt x="176" y="20"/>
                  <a:pt x="176" y="20"/>
                </a:cubicBezTo>
                <a:cubicBezTo>
                  <a:pt x="176" y="32"/>
                  <a:pt x="176" y="32"/>
                  <a:pt x="176" y="32"/>
                </a:cubicBezTo>
                <a:cubicBezTo>
                  <a:pt x="176" y="39"/>
                  <a:pt x="171" y="44"/>
                  <a:pt x="164" y="44"/>
                </a:cubicBezTo>
                <a:close/>
              </a:path>
            </a:pathLst>
          </a:custGeom>
          <a:solidFill>
            <a:srgbClr val="8EACB7"/>
          </a:solidFill>
          <a:ln>
            <a:noFill/>
          </a:ln>
        </p:spPr>
        <p:txBody>
          <a:bodyPr vert="horz" wrap="square" lIns="91440" tIns="45720" rIns="91440" bIns="45720" numCol="1" anchor="t" anchorCtr="0" compatLnSpc="1"/>
          <a:p>
            <a:endParaRPr lang="zh-CN" altLang="en-US"/>
          </a:p>
        </p:txBody>
      </p:sp>
      <p:sp>
        <p:nvSpPr>
          <p:cNvPr id="31" name="Freeform 170"/>
          <p:cNvSpPr/>
          <p:nvPr/>
        </p:nvSpPr>
        <p:spPr bwMode="auto">
          <a:xfrm>
            <a:off x="5018552" y="3459116"/>
            <a:ext cx="1571978" cy="533943"/>
          </a:xfrm>
          <a:custGeom>
            <a:avLst/>
            <a:gdLst>
              <a:gd name="T0" fmla="*/ 24 w 200"/>
              <a:gd name="T1" fmla="*/ 36 h 68"/>
              <a:gd name="T2" fmla="*/ 36 w 200"/>
              <a:gd name="T3" fmla="*/ 24 h 68"/>
              <a:gd name="T4" fmla="*/ 164 w 200"/>
              <a:gd name="T5" fmla="*/ 24 h 68"/>
              <a:gd name="T6" fmla="*/ 176 w 200"/>
              <a:gd name="T7" fmla="*/ 36 h 68"/>
              <a:gd name="T8" fmla="*/ 176 w 200"/>
              <a:gd name="T9" fmla="*/ 48 h 68"/>
              <a:gd name="T10" fmla="*/ 200 w 200"/>
              <a:gd name="T11" fmla="*/ 48 h 68"/>
              <a:gd name="T12" fmla="*/ 200 w 200"/>
              <a:gd name="T13" fmla="*/ 36 h 68"/>
              <a:gd name="T14" fmla="*/ 164 w 200"/>
              <a:gd name="T15" fmla="*/ 0 h 68"/>
              <a:gd name="T16" fmla="*/ 36 w 200"/>
              <a:gd name="T17" fmla="*/ 0 h 68"/>
              <a:gd name="T18" fmla="*/ 0 w 200"/>
              <a:gd name="T19" fmla="*/ 36 h 68"/>
              <a:gd name="T20" fmla="*/ 0 w 200"/>
              <a:gd name="T21" fmla="*/ 68 h 68"/>
              <a:gd name="T22" fmla="*/ 24 w 200"/>
              <a:gd name="T23" fmla="*/ 68 h 68"/>
              <a:gd name="T24" fmla="*/ 24 w 200"/>
              <a:gd name="T25" fmla="*/ 36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0" h="68">
                <a:moveTo>
                  <a:pt x="24" y="36"/>
                </a:moveTo>
                <a:cubicBezTo>
                  <a:pt x="24" y="29"/>
                  <a:pt x="29" y="24"/>
                  <a:pt x="36" y="24"/>
                </a:cubicBezTo>
                <a:cubicBezTo>
                  <a:pt x="164" y="24"/>
                  <a:pt x="164" y="24"/>
                  <a:pt x="164" y="24"/>
                </a:cubicBezTo>
                <a:cubicBezTo>
                  <a:pt x="171" y="24"/>
                  <a:pt x="176" y="29"/>
                  <a:pt x="176" y="36"/>
                </a:cubicBezTo>
                <a:cubicBezTo>
                  <a:pt x="176" y="48"/>
                  <a:pt x="176" y="48"/>
                  <a:pt x="176" y="48"/>
                </a:cubicBezTo>
                <a:cubicBezTo>
                  <a:pt x="200" y="48"/>
                  <a:pt x="200" y="48"/>
                  <a:pt x="200" y="48"/>
                </a:cubicBezTo>
                <a:cubicBezTo>
                  <a:pt x="200" y="36"/>
                  <a:pt x="200" y="36"/>
                  <a:pt x="200" y="36"/>
                </a:cubicBezTo>
                <a:cubicBezTo>
                  <a:pt x="200" y="16"/>
                  <a:pt x="184" y="0"/>
                  <a:pt x="164" y="0"/>
                </a:cubicBezTo>
                <a:cubicBezTo>
                  <a:pt x="36" y="0"/>
                  <a:pt x="36" y="0"/>
                  <a:pt x="36" y="0"/>
                </a:cubicBezTo>
                <a:cubicBezTo>
                  <a:pt x="16" y="0"/>
                  <a:pt x="0" y="16"/>
                  <a:pt x="0" y="36"/>
                </a:cubicBezTo>
                <a:cubicBezTo>
                  <a:pt x="0" y="68"/>
                  <a:pt x="0" y="68"/>
                  <a:pt x="0" y="68"/>
                </a:cubicBezTo>
                <a:cubicBezTo>
                  <a:pt x="24" y="68"/>
                  <a:pt x="24" y="68"/>
                  <a:pt x="24" y="68"/>
                </a:cubicBezTo>
                <a:lnTo>
                  <a:pt x="24" y="36"/>
                </a:lnTo>
                <a:close/>
              </a:path>
            </a:pathLst>
          </a:custGeom>
          <a:solidFill>
            <a:srgbClr val="4A6C78"/>
          </a:solidFill>
          <a:ln>
            <a:noFill/>
          </a:ln>
        </p:spPr>
        <p:txBody>
          <a:bodyPr vert="horz" wrap="square" lIns="91440" tIns="45720" rIns="91440" bIns="45720" numCol="1" anchor="t" anchorCtr="0" compatLnSpc="1"/>
          <a:p>
            <a:endParaRPr lang="zh-CN" altLang="en-US"/>
          </a:p>
        </p:txBody>
      </p:sp>
      <p:sp>
        <p:nvSpPr>
          <p:cNvPr id="3" name="文本框 2"/>
          <p:cNvSpPr txBox="1"/>
          <p:nvPr>
            <p:custDataLst>
              <p:tags r:id="rId2"/>
            </p:custDataLst>
          </p:nvPr>
        </p:nvSpPr>
        <p:spPr>
          <a:xfrm>
            <a:off x="391160" y="2405380"/>
            <a:ext cx="4526280" cy="2557145"/>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sz="1800" b="1" dirty="0">
                <a:latin typeface="TimesRoman" charset="0"/>
                <a:ea typeface="Arial" panose="020B0604020202020204" pitchFamily="34" charset="0"/>
                <a:cs typeface="TimesRoman" charset="0"/>
              </a:rPr>
              <a:t>Куповина и потрошња неке намирнице од стране потрошача условљена је његовом сензорном оценом:</a:t>
            </a:r>
            <a:endParaRPr lang="sr-Cyrl-RS" altLang="en-US" sz="1800" b="1" dirty="0">
              <a:latin typeface="TimesRoman" charset="0"/>
              <a:ea typeface="Arial" panose="020B0604020202020204" pitchFamily="34" charset="0"/>
              <a:cs typeface="TimesRoman" charset="0"/>
            </a:endParaRPr>
          </a:p>
          <a:p>
            <a:pPr algn="just"/>
            <a:r>
              <a:rPr lang="sr-Cyrl-RS" altLang="en-US" sz="1800" b="1" dirty="0">
                <a:latin typeface="TimesRoman" charset="0"/>
                <a:ea typeface="Arial" panose="020B0604020202020204" pitchFamily="34" charset="0"/>
                <a:cs typeface="TimesRoman" charset="0"/>
              </a:rPr>
              <a:t> гледањем додиром,аромом , укусом.</a:t>
            </a:r>
            <a:endParaRPr lang="sr-Cyrl-RS" altLang="en-US" sz="1800" b="1" dirty="0">
              <a:latin typeface="TimesRoman" charset="0"/>
              <a:ea typeface="Arial" panose="020B0604020202020204" pitchFamily="34" charset="0"/>
              <a:cs typeface="TimesRoman" charset="0"/>
            </a:endParaRPr>
          </a:p>
          <a:p>
            <a:endParaRPr lang="sr-Cyrl-RS" altLang="en-US" sz="1800" b="1" dirty="0">
              <a:latin typeface="TimesRoman" charset="0"/>
              <a:ea typeface="Arial" panose="020B0604020202020204" pitchFamily="34" charset="0"/>
              <a:cs typeface="TimesRoman" charset="0"/>
            </a:endParaRPr>
          </a:p>
        </p:txBody>
      </p:sp>
      <p:sp>
        <p:nvSpPr>
          <p:cNvPr id="7" name="Text Box 6"/>
          <p:cNvSpPr txBox="1"/>
          <p:nvPr/>
        </p:nvSpPr>
        <p:spPr>
          <a:xfrm>
            <a:off x="7351395" y="2433320"/>
            <a:ext cx="4236085" cy="2030095"/>
          </a:xfrm>
          <a:prstGeom prst="rect">
            <a:avLst/>
          </a:prstGeom>
          <a:noFill/>
        </p:spPr>
        <p:txBody>
          <a:bodyPr wrap="square" rtlCol="0">
            <a:spAutoFit/>
          </a:bodyPr>
          <a:p>
            <a:r>
              <a:rPr lang="sr-Cyrl-RS" altLang="en-US" b="1" dirty="0">
                <a:latin typeface="TimesRoman" charset="0"/>
                <a:ea typeface="Arial" panose="020B0604020202020204" pitchFamily="34" charset="0"/>
                <a:cs typeface="TimesRoman" charset="0"/>
                <a:sym typeface="+mn-ea"/>
              </a:rPr>
              <a:t>Испитивање намирница врши се у различите сврхе:</a:t>
            </a:r>
            <a:endParaRPr lang="sr-Cyrl-RS" altLang="en-US" b="1" dirty="0">
              <a:latin typeface="TimesRoman" charset="0"/>
              <a:ea typeface="Arial" panose="020B0604020202020204" pitchFamily="34" charset="0"/>
              <a:cs typeface="TimesRoman" charset="0"/>
              <a:sym typeface="+mn-ea"/>
            </a:endParaRPr>
          </a:p>
          <a:p>
            <a:endParaRPr lang="sr-Cyrl-RS" altLang="en-US" b="1" dirty="0">
              <a:latin typeface="TimesRoman" charset="0"/>
              <a:ea typeface="Arial" panose="020B0604020202020204" pitchFamily="34" charset="0"/>
              <a:cs typeface="TimesRoman" charset="0"/>
              <a:sym typeface="+mn-ea"/>
            </a:endParaRPr>
          </a:p>
          <a:p>
            <a:r>
              <a:rPr lang="sr-Cyrl-RS" altLang="en-US" b="1">
                <a:latin typeface="TimesRoman" charset="0"/>
                <a:cs typeface="TimesRoman" charset="0"/>
              </a:rPr>
              <a:t> - експерти у лабораторијама </a:t>
            </a:r>
            <a:endParaRPr lang="sr-Cyrl-RS" altLang="en-US" b="1">
              <a:latin typeface="TimesRoman" charset="0"/>
              <a:cs typeface="TimesRoman" charset="0"/>
            </a:endParaRPr>
          </a:p>
          <a:p>
            <a:r>
              <a:rPr lang="sr-Cyrl-RS" altLang="en-US" b="1">
                <a:latin typeface="TimesRoman" charset="0"/>
                <a:cs typeface="TimesRoman" charset="0"/>
              </a:rPr>
              <a:t>-  сајамске комисије</a:t>
            </a:r>
            <a:endParaRPr lang="sr-Cyrl-RS" altLang="en-US" b="1">
              <a:latin typeface="TimesRoman" charset="0"/>
              <a:cs typeface="TimesRoman" charset="0"/>
            </a:endParaRPr>
          </a:p>
          <a:p>
            <a:r>
              <a:rPr lang="sr-Cyrl-RS" altLang="en-US" b="1">
                <a:latin typeface="TimesRoman" charset="0"/>
                <a:cs typeface="TimesRoman" charset="0"/>
              </a:rPr>
              <a:t>-  потрошачи/ произвођачи</a:t>
            </a:r>
            <a:endParaRPr lang="sr-Cyrl-RS" altLang="en-US" b="1">
              <a:latin typeface="TimesRoman" charset="0"/>
              <a:cs typeface="TimesRoman" charset="0"/>
            </a:endParaRPr>
          </a:p>
          <a:p>
            <a:r>
              <a:rPr lang="sr-Cyrl-RS" altLang="en-US" b="1">
                <a:latin typeface="TimesRoman" charset="0"/>
                <a:cs typeface="TimesRoman" charset="0"/>
              </a:rPr>
              <a:t>-  инспектори идр.</a:t>
            </a:r>
            <a:endParaRPr lang="sr-Cyrl-RS" altLang="en-US" b="1">
              <a:latin typeface="TimesRoman" charset="0"/>
              <a:cs typeface="TimesRoman" charset="0"/>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160" y="531495"/>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3251835" y="236855"/>
            <a:ext cx="5816600" cy="927100"/>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8703" y="342265"/>
            <a:ext cx="5014595" cy="89153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Сензорна ( органолептичка) контрола може бити:</a:t>
            </a:r>
            <a:endParaRPr lang="sr-Cyrl-RS" altLang="en-US" sz="2600" b="1" dirty="0">
              <a:solidFill>
                <a:schemeClr val="bg1"/>
              </a:solidFill>
              <a:effectLst/>
              <a:latin typeface="Arial" panose="020B0604020202020204" pitchFamily="34" charset="0"/>
              <a:ea typeface="Arial" panose="020B0604020202020204" pitchFamily="34" charset="0"/>
            </a:endParaRPr>
          </a:p>
        </p:txBody>
      </p:sp>
      <p:pic>
        <p:nvPicPr>
          <p:cNvPr id="18" name="图片 17" descr="C:\Users\Milan\Desktop\škola\Иновације презентације\slike inovacije\deklaracija-sastav-namirnica.jpgdeklaracija-sastav-namirnica"/>
          <p:cNvPicPr>
            <a:picLocks noChangeAspect="1"/>
          </p:cNvPicPr>
          <p:nvPr/>
        </p:nvPicPr>
        <p:blipFill>
          <a:blip r:embed="rId2">
            <a:lum bright="18000"/>
          </a:blip>
          <a:srcRect/>
          <a:stretch>
            <a:fillRect/>
          </a:stretch>
        </p:blipFill>
        <p:spPr>
          <a:xfrm>
            <a:off x="699770" y="1514475"/>
            <a:ext cx="3598545" cy="2485390"/>
          </a:xfrm>
          <a:prstGeom prst="rect">
            <a:avLst/>
          </a:prstGeom>
        </p:spPr>
      </p:pic>
      <p:pic>
        <p:nvPicPr>
          <p:cNvPr id="2" name="图片 1" descr="C:\Users\Milan\Desktop\škola\Иновације презентације\slike inovacije\continuous-one-line-drawing-clipboard-in-hand-vector-40318771.jpgcontinuous-one-line-drawing-clipboard-in-hand-vector-40318771"/>
          <p:cNvPicPr>
            <a:picLocks noChangeAspect="1"/>
          </p:cNvPicPr>
          <p:nvPr/>
        </p:nvPicPr>
        <p:blipFill>
          <a:blip r:embed="rId3">
            <a:lum bright="18000"/>
          </a:blip>
          <a:srcRect b="22394"/>
          <a:stretch>
            <a:fillRect/>
          </a:stretch>
        </p:blipFill>
        <p:spPr>
          <a:xfrm>
            <a:off x="4427855" y="1830705"/>
            <a:ext cx="3365500" cy="4382135"/>
          </a:xfrm>
          <a:prstGeom prst="rect">
            <a:avLst/>
          </a:prstGeom>
        </p:spPr>
      </p:pic>
      <p:pic>
        <p:nvPicPr>
          <p:cNvPr id="3" name="图片 2" descr="C:\Users\Milan\Desktop\škola\Иновације презентације\slike inovacije\преузимање 3.jpgпреузимање 3"/>
          <p:cNvPicPr>
            <a:picLocks noChangeAspect="1"/>
          </p:cNvPicPr>
          <p:nvPr/>
        </p:nvPicPr>
        <p:blipFill>
          <a:blip r:embed="rId4">
            <a:lum bright="18000"/>
          </a:blip>
          <a:srcRect/>
          <a:stretch>
            <a:fillRect/>
          </a:stretch>
        </p:blipFill>
        <p:spPr>
          <a:xfrm>
            <a:off x="7385685" y="1386840"/>
            <a:ext cx="4293870" cy="2657475"/>
          </a:xfrm>
          <a:prstGeom prst="rect">
            <a:avLst/>
          </a:prstGeom>
        </p:spPr>
      </p:pic>
      <p:sp>
        <p:nvSpPr>
          <p:cNvPr id="5" name="文本框 4"/>
          <p:cNvSpPr txBox="1"/>
          <p:nvPr>
            <p:custDataLst>
              <p:tags r:id="rId5"/>
            </p:custDataLst>
          </p:nvPr>
        </p:nvSpPr>
        <p:spPr>
          <a:xfrm>
            <a:off x="663575" y="4075430"/>
            <a:ext cx="3750310" cy="224917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zh-CN" sz="1800" b="1" u="sng" dirty="0">
                <a:latin typeface="TimesRoman" charset="0"/>
                <a:ea typeface="Arial" panose="020B0604020202020204" pitchFamily="34" charset="0"/>
                <a:cs typeface="TimesRoman" charset="0"/>
              </a:rPr>
              <a:t>Проста</a:t>
            </a:r>
            <a:r>
              <a:rPr lang="sr-Cyrl-RS" altLang="zh-CN" sz="1800" b="1" dirty="0">
                <a:latin typeface="TimesRoman" charset="0"/>
                <a:ea typeface="Arial" panose="020B0604020202020204" pitchFamily="34" charset="0"/>
                <a:cs typeface="TimesRoman" charset="0"/>
              </a:rPr>
              <a:t>: заснива се на одређивању разлике ,упоређивањем производа са унапред фиксираним или стандардизованим својствима</a:t>
            </a:r>
            <a:endParaRPr lang="sr-Cyrl-RS" altLang="zh-CN" sz="1800" b="1" dirty="0">
              <a:latin typeface="TimesRoman" charset="0"/>
              <a:ea typeface="Arial" panose="020B0604020202020204" pitchFamily="34" charset="0"/>
              <a:cs typeface="TimesRoman" charset="0"/>
            </a:endParaRPr>
          </a:p>
        </p:txBody>
      </p:sp>
      <p:sp>
        <p:nvSpPr>
          <p:cNvPr id="8" name="文本框 7"/>
          <p:cNvSpPr txBox="1"/>
          <p:nvPr>
            <p:custDataLst>
              <p:tags r:id="rId6"/>
            </p:custDataLst>
          </p:nvPr>
        </p:nvSpPr>
        <p:spPr>
          <a:xfrm>
            <a:off x="7985125" y="4267200"/>
            <a:ext cx="2844000" cy="2403475"/>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sz="1800" b="1" u="sng" dirty="0">
                <a:latin typeface="TimesRoman" charset="0"/>
                <a:ea typeface="Arial" panose="020B0604020202020204" pitchFamily="34" charset="0"/>
                <a:cs typeface="TimesRoman" charset="0"/>
              </a:rPr>
              <a:t>Комплексна</a:t>
            </a:r>
            <a:r>
              <a:rPr lang="sr-Cyrl-RS" altLang="en-US" sz="1800" b="1" dirty="0">
                <a:latin typeface="TimesRoman" charset="0"/>
                <a:ea typeface="Arial" panose="020B0604020202020204" pitchFamily="34" charset="0"/>
                <a:cs typeface="TimesRoman" charset="0"/>
              </a:rPr>
              <a:t> : оцењује се већи број појединачних својстава и њихов однос.</a:t>
            </a:r>
            <a:endParaRPr lang="sr-Cyrl-RS" altLang="en-US" sz="1800" b="1" dirty="0">
              <a:latin typeface="TimesRoman" charset="0"/>
              <a:ea typeface="Arial" panose="020B0604020202020204" pitchFamily="34" charset="0"/>
              <a:cs typeface="TimesRoman" charset="0"/>
            </a:endParaRPr>
          </a:p>
          <a:p>
            <a:pPr algn="just"/>
            <a:endParaRPr lang="sr-Cyrl-RS" altLang="en-US" sz="1800" b="1" dirty="0">
              <a:latin typeface="TimesRoman" charset="0"/>
              <a:ea typeface="Arial" panose="020B0604020202020204" pitchFamily="34" charset="0"/>
              <a:cs typeface="TimesRoman" charset="0"/>
            </a:endParaRPr>
          </a:p>
        </p:txBody>
      </p:sp>
    </p:spTree>
    <p:custDataLst>
      <p:tags r:id="rId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8" grpId="0"/>
      <p:bldP spid="8"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5" name="图片 14" descr="未标题-3"/>
          <p:cNvPicPr>
            <a:picLocks noChangeAspect="1"/>
          </p:cNvPicPr>
          <p:nvPr/>
        </p:nvPicPr>
        <p:blipFill>
          <a:blip r:embed="rId1"/>
          <a:stretch>
            <a:fillRect/>
          </a:stretch>
        </p:blipFill>
        <p:spPr>
          <a:xfrm>
            <a:off x="-24000" y="-13500"/>
            <a:ext cx="12240000" cy="6885000"/>
          </a:xfrm>
          <a:prstGeom prst="rect">
            <a:avLst/>
          </a:prstGeom>
        </p:spPr>
      </p:pic>
      <p:sp>
        <p:nvSpPr>
          <p:cNvPr id="13" name="圆角矩形 12"/>
          <p:cNvSpPr/>
          <p:nvPr/>
        </p:nvSpPr>
        <p:spPr>
          <a:xfrm>
            <a:off x="1062355" y="3043555"/>
            <a:ext cx="4239895" cy="1011555"/>
          </a:xfrm>
          <a:prstGeom prst="roundRect">
            <a:avLst/>
          </a:prstGeom>
          <a:gradFill>
            <a:gsLst>
              <a:gs pos="0">
                <a:srgbClr val="F0F0F0"/>
              </a:gs>
              <a:gs pos="100000">
                <a:schemeClr val="bg1">
                  <a:alpha val="100000"/>
                </a:schemeClr>
              </a:gs>
            </a:gsLst>
            <a:lin ang="0" scaled="0"/>
          </a:gradFill>
          <a:ln>
            <a:noFill/>
          </a:ln>
          <a:effectLst>
            <a:outerShdw blurRad="50800" dist="38100" dir="5400000" algn="t" rotWithShape="0">
              <a:prstClr val="black">
                <a:alpha val="40000"/>
              </a:prstClr>
            </a:outerShdw>
            <a:reflection blurRad="6350" stA="52000" endA="300" endPos="35000" dir="5400000" sy="-100000" algn="bl" rotWithShape="0"/>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标题 6"/>
          <p:cNvSpPr>
            <a:spLocks noGrp="1"/>
          </p:cNvSpPr>
          <p:nvPr>
            <p:ph type="ctrTitle"/>
            <p:custDataLst>
              <p:tags r:id="rId2"/>
            </p:custDataLst>
          </p:nvPr>
        </p:nvSpPr>
        <p:spPr>
          <a:xfrm>
            <a:off x="2072323" y="1677035"/>
            <a:ext cx="6458585" cy="972185"/>
          </a:xfrm>
        </p:spPr>
        <p:txBody>
          <a:bodyPr/>
          <a:p>
            <a:r>
              <a:rPr lang="sr-Cyrl-RS" altLang="en-US" sz="4800">
                <a:solidFill>
                  <a:schemeClr val="bg1"/>
                </a:solidFill>
                <a:effectLst>
                  <a:outerShdw blurRad="38100" dist="38100" dir="2700000" algn="tl">
                    <a:srgbClr val="000000">
                      <a:alpha val="43137"/>
                    </a:srgbClr>
                  </a:outerShdw>
                </a:effectLst>
                <a:latin typeface="Arial Black" panose="020B0A04020102020204" charset="0"/>
                <a:cs typeface="Arial Black" panose="020B0A04020102020204" charset="0"/>
              </a:rPr>
              <a:t>НАСЛОВИ</a:t>
            </a:r>
            <a:r>
              <a:rPr lang="en-US" altLang="zh-CN" sz="4800">
                <a:solidFill>
                  <a:schemeClr val="bg1"/>
                </a:solidFill>
                <a:effectLst>
                  <a:outerShdw blurRad="38100" dist="38100" dir="2700000" algn="tl">
                    <a:srgbClr val="000000">
                      <a:alpha val="43137"/>
                    </a:srgbClr>
                  </a:outerShdw>
                </a:effectLst>
                <a:latin typeface="Arial Black" panose="020B0A04020102020204" charset="0"/>
                <a:cs typeface="Arial Black" panose="020B0A04020102020204" charset="0"/>
              </a:rPr>
              <a:t>:</a:t>
            </a:r>
            <a:endParaRPr lang="en-US" altLang="zh-CN" sz="4800">
              <a:solidFill>
                <a:schemeClr val="bg1"/>
              </a:solidFill>
              <a:effectLst>
                <a:outerShdw blurRad="38100" dist="38100" dir="2700000" algn="tl">
                  <a:srgbClr val="000000">
                    <a:alpha val="43137"/>
                  </a:srgbClr>
                </a:outerShdw>
              </a:effectLst>
              <a:latin typeface="Arial Black" panose="020B0A04020102020204" charset="0"/>
              <a:cs typeface="Arial Black" panose="020B0A04020102020204" charset="0"/>
            </a:endParaRPr>
          </a:p>
        </p:txBody>
      </p:sp>
      <p:sp>
        <p:nvSpPr>
          <p:cNvPr id="6" name="文本框 5"/>
          <p:cNvSpPr txBox="1"/>
          <p:nvPr/>
        </p:nvSpPr>
        <p:spPr>
          <a:xfrm>
            <a:off x="1062990" y="3133090"/>
            <a:ext cx="4239260" cy="922020"/>
          </a:xfrm>
          <a:prstGeom prst="rect">
            <a:avLst/>
          </a:prstGeom>
          <a:noFill/>
        </p:spPr>
        <p:txBody>
          <a:bodyPr wrap="square" rtlCol="0">
            <a:spAutoFit/>
          </a:bodyPr>
          <a:p>
            <a:pPr algn="ctr"/>
            <a:r>
              <a:rPr lang="en-US" altLang="zh-CN" b="1" dirty="0">
                <a:solidFill>
                  <a:srgbClr val="4A6C78"/>
                </a:solidFill>
                <a:latin typeface="TimesRoman" charset="0"/>
                <a:ea typeface="Arial" panose="020B0604020202020204" pitchFamily="34" charset="0"/>
                <a:cs typeface="TimesRoman" charset="0"/>
              </a:rPr>
              <a:t> Ⅰ:   </a:t>
            </a:r>
            <a:r>
              <a:rPr lang="sr-Cyrl-RS" altLang="en-US" b="1" dirty="0">
                <a:solidFill>
                  <a:srgbClr val="4A6C78"/>
                </a:solidFill>
                <a:latin typeface="TimesRoman" charset="0"/>
                <a:ea typeface="Arial" panose="020B0604020202020204" pitchFamily="34" charset="0"/>
                <a:cs typeface="TimesRoman" charset="0"/>
              </a:rPr>
              <a:t>САВРЕМЕНЕ АНАЛИЗЕ КВАЛИТЕТА ХРАНЕ У ГАСТРОНОМИЈИ</a:t>
            </a:r>
            <a:endParaRPr lang="sr-Cyrl-RS" altLang="en-US" b="1" dirty="0">
              <a:solidFill>
                <a:srgbClr val="4A6C78"/>
              </a:solidFill>
              <a:latin typeface="TimesRoman" charset="0"/>
              <a:ea typeface="Arial" panose="020B0604020202020204" pitchFamily="34" charset="0"/>
              <a:cs typeface="TimesRoman" charset="0"/>
            </a:endParaRPr>
          </a:p>
        </p:txBody>
      </p:sp>
      <p:sp>
        <p:nvSpPr>
          <p:cNvPr id="8" name="圆角矩形 7"/>
          <p:cNvSpPr/>
          <p:nvPr/>
        </p:nvSpPr>
        <p:spPr>
          <a:xfrm>
            <a:off x="5784215" y="3043555"/>
            <a:ext cx="4239895" cy="883920"/>
          </a:xfrm>
          <a:prstGeom prst="roundRect">
            <a:avLst/>
          </a:prstGeom>
          <a:gradFill>
            <a:gsLst>
              <a:gs pos="0">
                <a:srgbClr val="F0F0F0"/>
              </a:gs>
              <a:gs pos="100000">
                <a:schemeClr val="bg1">
                  <a:alpha val="100000"/>
                </a:schemeClr>
              </a:gs>
            </a:gsLst>
            <a:lin ang="0" scaled="0"/>
          </a:gradFill>
          <a:ln>
            <a:noFill/>
          </a:ln>
          <a:effectLst>
            <a:outerShdw blurRad="50800" dist="38100" dir="5400000" algn="t" rotWithShape="0">
              <a:prstClr val="black">
                <a:alpha val="40000"/>
              </a:prstClr>
            </a:outerShdw>
            <a:reflection blurRad="6350" stA="52000" endA="300" endPos="35000" dir="5400000" sy="-100000" algn="bl" rotWithShape="0"/>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文本框 1"/>
          <p:cNvSpPr txBox="1"/>
          <p:nvPr/>
        </p:nvSpPr>
        <p:spPr>
          <a:xfrm>
            <a:off x="6010275" y="3116580"/>
            <a:ext cx="3787140" cy="737235"/>
          </a:xfrm>
          <a:prstGeom prst="rect">
            <a:avLst/>
          </a:prstGeom>
          <a:noFill/>
        </p:spPr>
        <p:txBody>
          <a:bodyPr wrap="square" rtlCol="0">
            <a:spAutoFit/>
          </a:bodyPr>
          <a:p>
            <a:pPr algn="ctr"/>
            <a:r>
              <a:rPr lang="en-US" altLang="zh-CN" sz="2200" b="1" dirty="0">
                <a:solidFill>
                  <a:srgbClr val="4A6C78"/>
                </a:solidFill>
                <a:latin typeface="Arial" panose="020B0604020202020204" pitchFamily="34" charset="0"/>
                <a:ea typeface="Arial" panose="020B0604020202020204" pitchFamily="34" charset="0"/>
                <a:sym typeface="+mn-ea"/>
              </a:rPr>
              <a:t> </a:t>
            </a:r>
            <a:r>
              <a:rPr lang="en-US" altLang="zh-CN" sz="2000" b="1" dirty="0">
                <a:solidFill>
                  <a:srgbClr val="4A6C78"/>
                </a:solidFill>
                <a:latin typeface="TimesRoman" charset="0"/>
                <a:ea typeface="Arial" panose="020B0604020202020204" pitchFamily="34" charset="0"/>
                <a:cs typeface="TimesRoman" charset="0"/>
                <a:sym typeface="+mn-ea"/>
              </a:rPr>
              <a:t>Ⅱ :   </a:t>
            </a:r>
            <a:r>
              <a:rPr lang="sr-Cyrl-RS" altLang="en-US" sz="2000" b="1" dirty="0">
                <a:solidFill>
                  <a:srgbClr val="4A6C78"/>
                </a:solidFill>
                <a:latin typeface="TimesRoman" charset="0"/>
                <a:ea typeface="Arial" panose="020B0604020202020204" pitchFamily="34" charset="0"/>
                <a:cs typeface="TimesRoman" charset="0"/>
              </a:rPr>
              <a:t>Ев</a:t>
            </a:r>
            <a:r>
              <a:rPr lang="sr-Latn-RS" altLang="sr-Cyrl-RS" sz="2000" b="1" dirty="0">
                <a:solidFill>
                  <a:srgbClr val="4A6C78"/>
                </a:solidFill>
                <a:latin typeface="TimesRoman" charset="0"/>
                <a:ea typeface="Arial" panose="020B0604020202020204" pitchFamily="34" charset="0"/>
                <a:cs typeface="TimesRoman" charset="0"/>
              </a:rPr>
              <a:t>o</a:t>
            </a:r>
            <a:r>
              <a:rPr lang="sr-Cyrl-RS" altLang="en-US" sz="2000" b="1" dirty="0">
                <a:solidFill>
                  <a:srgbClr val="4A6C78"/>
                </a:solidFill>
                <a:latin typeface="TimesRoman" charset="0"/>
                <a:ea typeface="Arial" panose="020B0604020202020204" pitchFamily="34" charset="0"/>
                <a:cs typeface="TimesRoman" charset="0"/>
              </a:rPr>
              <a:t>луција сензорне анализе хране</a:t>
            </a:r>
            <a:endParaRPr lang="sr-Cyrl-RS" altLang="en-US" sz="2000" b="1" dirty="0">
              <a:solidFill>
                <a:srgbClr val="4A6C78"/>
              </a:solidFill>
              <a:latin typeface="TimesRoman" charset="0"/>
              <a:ea typeface="Arial" panose="020B0604020202020204" pitchFamily="34" charset="0"/>
              <a:cs typeface="TimesRoman" charset="0"/>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80">
                                          <p:stCondLst>
                                            <p:cond delay="0"/>
                                          </p:stCondLst>
                                        </p:cTn>
                                        <p:tgtEl>
                                          <p:spTgt spid="2"/>
                                        </p:tgtEl>
                                      </p:cBhvr>
                                    </p:animEffect>
                                    <p:anim calcmode="lin" valueType="num">
                                      <p:cBhvr>
                                        <p:cTn id="2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gtEl>
                                      </p:cBhvr>
                                      <p:to x="100000" y="60000"/>
                                    </p:animScale>
                                    <p:animScale>
                                      <p:cBhvr>
                                        <p:cTn id="32" dur="166" decel="50000">
                                          <p:stCondLst>
                                            <p:cond delay="676"/>
                                          </p:stCondLst>
                                        </p:cTn>
                                        <p:tgtEl>
                                          <p:spTgt spid="2"/>
                                        </p:tgtEl>
                                      </p:cBhvr>
                                      <p:to x="100000" y="100000"/>
                                    </p:animScale>
                                    <p:animScale>
                                      <p:cBhvr>
                                        <p:cTn id="33" dur="26">
                                          <p:stCondLst>
                                            <p:cond delay="1312"/>
                                          </p:stCondLst>
                                        </p:cTn>
                                        <p:tgtEl>
                                          <p:spTgt spid="2"/>
                                        </p:tgtEl>
                                      </p:cBhvr>
                                      <p:to x="100000" y="80000"/>
                                    </p:animScale>
                                    <p:animScale>
                                      <p:cBhvr>
                                        <p:cTn id="34" dur="166" decel="50000">
                                          <p:stCondLst>
                                            <p:cond delay="1338"/>
                                          </p:stCondLst>
                                        </p:cTn>
                                        <p:tgtEl>
                                          <p:spTgt spid="2"/>
                                        </p:tgtEl>
                                      </p:cBhvr>
                                      <p:to x="100000" y="100000"/>
                                    </p:animScale>
                                    <p:animScale>
                                      <p:cBhvr>
                                        <p:cTn id="35" dur="26">
                                          <p:stCondLst>
                                            <p:cond delay="1642"/>
                                          </p:stCondLst>
                                        </p:cTn>
                                        <p:tgtEl>
                                          <p:spTgt spid="2"/>
                                        </p:tgtEl>
                                      </p:cBhvr>
                                      <p:to x="100000" y="90000"/>
                                    </p:animScale>
                                    <p:animScale>
                                      <p:cBhvr>
                                        <p:cTn id="36" dur="166" decel="50000">
                                          <p:stCondLst>
                                            <p:cond delay="1668"/>
                                          </p:stCondLst>
                                        </p:cTn>
                                        <p:tgtEl>
                                          <p:spTgt spid="2"/>
                                        </p:tgtEl>
                                      </p:cBhvr>
                                      <p:to x="100000" y="100000"/>
                                    </p:animScale>
                                    <p:animScale>
                                      <p:cBhvr>
                                        <p:cTn id="37" dur="26">
                                          <p:stCondLst>
                                            <p:cond delay="1808"/>
                                          </p:stCondLst>
                                        </p:cTn>
                                        <p:tgtEl>
                                          <p:spTgt spid="2"/>
                                        </p:tgtEl>
                                      </p:cBhvr>
                                      <p:to x="100000" y="95000"/>
                                    </p:animScale>
                                    <p:animScale>
                                      <p:cBhvr>
                                        <p:cTn id="38"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2" grpId="0"/>
      <p:bldP spid="2"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33045" y="142240"/>
            <a:ext cx="11725910" cy="5751830"/>
          </a:xfrm>
        </p:spPr>
        <p:txBody>
          <a:bodyPr/>
          <a:p>
            <a:pPr algn="just">
              <a:lnSpc>
                <a:spcPct val="120000"/>
              </a:lnSpc>
            </a:pPr>
            <a:r>
              <a:rPr lang="sr-Cyrl-RS" sz="1800">
                <a:latin typeface="TimesRoman" charset="0"/>
                <a:cs typeface="TimesRoman" charset="0"/>
              </a:rPr>
              <a:t>Методе сензорног испитивања су разноврсне и не могу се применити на исти начин за све производе.Сензорно испитивање даје драгоцене често и одлучујуће резултате.</a:t>
            </a:r>
            <a:endParaRPr lang="sr-Cyrl-RS" sz="1800">
              <a:latin typeface="TimesRoman" charset="0"/>
              <a:cs typeface="TimesRoman" charset="0"/>
            </a:endParaRPr>
          </a:p>
          <a:p>
            <a:pPr algn="just">
              <a:lnSpc>
                <a:spcPct val="120000"/>
              </a:lnSpc>
            </a:pPr>
            <a:r>
              <a:rPr lang="sr-Cyrl-RS" sz="1800" b="1" u="sng">
                <a:latin typeface="TimesRoman" charset="0"/>
                <a:cs typeface="TimesRoman" charset="0"/>
              </a:rPr>
              <a:t>Сензорном анализом добијају се подаци:</a:t>
            </a:r>
            <a:endParaRPr lang="sr-Cyrl-RS" sz="1800" b="1" u="sng">
              <a:latin typeface="TimesRoman" charset="0"/>
              <a:cs typeface="TimesRoman" charset="0"/>
            </a:endParaRPr>
          </a:p>
          <a:p>
            <a:pPr algn="just">
              <a:lnSpc>
                <a:spcPct val="120000"/>
              </a:lnSpc>
            </a:pPr>
            <a:endParaRPr lang="sr-Cyrl-RS" sz="1800">
              <a:latin typeface="TimesRoman" charset="0"/>
              <a:cs typeface="TimesRoman" charset="0"/>
            </a:endParaRPr>
          </a:p>
          <a:p>
            <a:pPr algn="just">
              <a:lnSpc>
                <a:spcPct val="120000"/>
              </a:lnSpc>
            </a:pPr>
            <a:r>
              <a:rPr lang="sr-Cyrl-RS" sz="1800">
                <a:latin typeface="TimesRoman" charset="0"/>
                <a:cs typeface="TimesRoman" charset="0"/>
              </a:rPr>
              <a:t>О саставу и карактеристикама производа ;</a:t>
            </a:r>
            <a:endParaRPr lang="sr-Cyrl-RS" sz="1800">
              <a:latin typeface="TimesRoman" charset="0"/>
              <a:cs typeface="TimesRoman" charset="0"/>
            </a:endParaRPr>
          </a:p>
          <a:p>
            <a:pPr algn="just">
              <a:lnSpc>
                <a:spcPct val="120000"/>
              </a:lnSpc>
            </a:pPr>
            <a:r>
              <a:rPr lang="sr-Cyrl-RS" sz="1800">
                <a:latin typeface="TimesRoman" charset="0"/>
                <a:cs typeface="TimesRoman" charset="0"/>
              </a:rPr>
              <a:t>О специфичним карактеристикама производа;</a:t>
            </a:r>
            <a:endParaRPr lang="sr-Cyrl-RS" sz="1800">
              <a:latin typeface="TimesRoman" charset="0"/>
              <a:cs typeface="TimesRoman" charset="0"/>
            </a:endParaRPr>
          </a:p>
          <a:p>
            <a:pPr algn="just">
              <a:lnSpc>
                <a:spcPct val="120000"/>
              </a:lnSpc>
            </a:pPr>
            <a:r>
              <a:rPr lang="sr-Cyrl-RS" sz="1800">
                <a:latin typeface="TimesRoman" charset="0"/>
                <a:cs typeface="TimesRoman" charset="0"/>
              </a:rPr>
              <a:t>да ли одговара захтевима тржишта и потрошача и </a:t>
            </a:r>
            <a:endParaRPr lang="sr-Cyrl-RS" sz="1800">
              <a:latin typeface="TimesRoman" charset="0"/>
              <a:cs typeface="TimesRoman" charset="0"/>
            </a:endParaRPr>
          </a:p>
          <a:p>
            <a:pPr marL="0" indent="0" algn="just">
              <a:lnSpc>
                <a:spcPct val="120000"/>
              </a:lnSpc>
              <a:buNone/>
            </a:pPr>
            <a:r>
              <a:rPr lang="sr-Cyrl-RS" sz="1800">
                <a:latin typeface="TimesRoman" charset="0"/>
                <a:cs typeface="TimesRoman" charset="0"/>
              </a:rPr>
              <a:t> да ли они нису обманути у погледу истицањанеких његових својстава;</a:t>
            </a:r>
            <a:endParaRPr lang="sr-Cyrl-RS" sz="1800">
              <a:latin typeface="TimesRoman" charset="0"/>
              <a:cs typeface="TimesRoman" charset="0"/>
            </a:endParaRPr>
          </a:p>
          <a:p>
            <a:pPr algn="just">
              <a:lnSpc>
                <a:spcPct val="120000"/>
              </a:lnSpc>
            </a:pPr>
            <a:r>
              <a:rPr lang="sr-Cyrl-RS" sz="1800">
                <a:latin typeface="TimesRoman" charset="0"/>
                <a:cs typeface="TimesRoman" charset="0"/>
              </a:rPr>
              <a:t>да ли је применом одговарајуће технологије постигнут адекватан ниво квалитета;</a:t>
            </a:r>
            <a:endParaRPr lang="sr-Cyrl-RS" sz="1800">
              <a:latin typeface="TimesRoman" charset="0"/>
              <a:cs typeface="TimesRoman" charset="0"/>
            </a:endParaRPr>
          </a:p>
          <a:p>
            <a:pPr algn="just">
              <a:lnSpc>
                <a:spcPct val="120000"/>
              </a:lnSpc>
            </a:pPr>
            <a:r>
              <a:rPr lang="sr-Cyrl-RS" sz="1800">
                <a:latin typeface="TimesRoman" charset="0"/>
                <a:cs typeface="TimesRoman" charset="0"/>
              </a:rPr>
              <a:t>да ли је фабрика произвела све серије намирница стандардног квалитета;</a:t>
            </a:r>
            <a:endParaRPr lang="sr-Cyrl-RS" sz="1800">
              <a:latin typeface="TimesRoman" charset="0"/>
              <a:cs typeface="TimesRoman" charset="0"/>
            </a:endParaRPr>
          </a:p>
          <a:p>
            <a:pPr algn="just">
              <a:lnSpc>
                <a:spcPct val="120000"/>
              </a:lnSpc>
            </a:pPr>
            <a:endParaRPr lang="sr-Cyrl-RS" sz="1800">
              <a:latin typeface="TimesRoman" charset="0"/>
              <a:cs typeface="TimesRoman" charset="0"/>
            </a:endParaRPr>
          </a:p>
          <a:p>
            <a:pPr marL="0" indent="0" algn="just">
              <a:lnSpc>
                <a:spcPct val="120000"/>
              </a:lnSpc>
              <a:buNone/>
            </a:pPr>
            <a:r>
              <a:rPr lang="sr-Cyrl-RS" sz="1800" b="1" u="sng">
                <a:latin typeface="TimesRoman" charset="0"/>
                <a:cs typeface="TimesRoman" charset="0"/>
              </a:rPr>
              <a:t>Чулна перцепција</a:t>
            </a:r>
            <a:r>
              <a:rPr lang="sr-Cyrl-RS" sz="1800">
                <a:latin typeface="TimesRoman" charset="0"/>
                <a:cs typeface="TimesRoman" charset="0"/>
              </a:rPr>
              <a:t> -Сензорни надражаји појединих чула су реакције појединих делова специфично грађених и за ту функцију подешених ћелија на иритирајућу супстанцу:</a:t>
            </a:r>
            <a:endParaRPr lang="sr-Cyrl-RS" sz="1800">
              <a:latin typeface="TimesRoman" charset="0"/>
              <a:cs typeface="TimesRoman" charset="0"/>
            </a:endParaRPr>
          </a:p>
          <a:p>
            <a:pPr marL="0" indent="0" algn="just">
              <a:lnSpc>
                <a:spcPct val="120000"/>
              </a:lnSpc>
              <a:buNone/>
            </a:pPr>
            <a:r>
              <a:rPr lang="sr-Cyrl-RS" sz="1800">
                <a:latin typeface="TimesRoman" charset="0"/>
                <a:cs typeface="TimesRoman" charset="0"/>
              </a:rPr>
              <a:t>-</a:t>
            </a:r>
            <a:r>
              <a:rPr lang="sr-Cyrl-RS" sz="1800" b="1">
                <a:latin typeface="TimesRoman" charset="0"/>
                <a:cs typeface="TimesRoman" charset="0"/>
              </a:rPr>
              <a:t>чуло вида</a:t>
            </a:r>
            <a:r>
              <a:rPr lang="sr-Cyrl-RS" sz="1800">
                <a:latin typeface="TimesRoman" charset="0"/>
                <a:cs typeface="TimesRoman" charset="0"/>
              </a:rPr>
              <a:t>(визуелна- оптичка),</a:t>
            </a:r>
            <a:r>
              <a:rPr lang="sr-Cyrl-RS" sz="1800" b="1">
                <a:latin typeface="TimesRoman" charset="0"/>
                <a:cs typeface="TimesRoman" charset="0"/>
              </a:rPr>
              <a:t>укуса</a:t>
            </a:r>
            <a:r>
              <a:rPr lang="sr-Cyrl-RS" sz="1800">
                <a:latin typeface="TimesRoman" charset="0"/>
                <a:cs typeface="TimesRoman" charset="0"/>
              </a:rPr>
              <a:t> (орална- густативна), </a:t>
            </a:r>
            <a:r>
              <a:rPr lang="sr-Cyrl-RS" sz="1800" b="1">
                <a:latin typeface="TimesRoman" charset="0"/>
                <a:cs typeface="TimesRoman" charset="0"/>
              </a:rPr>
              <a:t>мириса </a:t>
            </a:r>
            <a:r>
              <a:rPr lang="sr-Cyrl-RS" sz="1800">
                <a:latin typeface="TimesRoman" charset="0"/>
                <a:cs typeface="TimesRoman" charset="0"/>
              </a:rPr>
              <a:t>(олфакторна),</a:t>
            </a:r>
            <a:r>
              <a:rPr lang="sr-Cyrl-RS" sz="1800" b="1">
                <a:latin typeface="TimesRoman" charset="0"/>
                <a:cs typeface="TimesRoman" charset="0"/>
              </a:rPr>
              <a:t>слуха</a:t>
            </a:r>
            <a:r>
              <a:rPr lang="sr-Cyrl-RS" sz="1800">
                <a:latin typeface="TimesRoman" charset="0"/>
                <a:cs typeface="TimesRoman" charset="0"/>
              </a:rPr>
              <a:t>(аудијска)-</a:t>
            </a:r>
            <a:r>
              <a:rPr lang="sr-Cyrl-RS" sz="1800" b="1">
                <a:latin typeface="TimesRoman" charset="0"/>
                <a:cs typeface="TimesRoman" charset="0"/>
              </a:rPr>
              <a:t> додира</a:t>
            </a:r>
            <a:r>
              <a:rPr lang="sr-Cyrl-RS" sz="1800">
                <a:latin typeface="TimesRoman" charset="0"/>
                <a:cs typeface="TimesRoman" charset="0"/>
              </a:rPr>
              <a:t>(палпаторна-тактилна).</a:t>
            </a:r>
            <a:endParaRPr lang="sr-Latn-RS" altLang="sr-Cyrl-RS" sz="1800">
              <a:latin typeface="TimesRoman" charset="0"/>
              <a:cs typeface="TimesRoman"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795" y="561975"/>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3252000" y="236855"/>
            <a:ext cx="5688000" cy="648000"/>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8703" y="342265"/>
            <a:ext cx="5014595" cy="49148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ХАЛАЛ СТАНДАРДИ</a:t>
            </a:r>
            <a:endParaRPr lang="sr-Cyrl-RS" altLang="en-US" sz="2600" b="1" dirty="0">
              <a:solidFill>
                <a:schemeClr val="bg1"/>
              </a:solidFill>
              <a:effectLst/>
              <a:latin typeface="Arial" panose="020B0604020202020204" pitchFamily="34" charset="0"/>
              <a:ea typeface="Arial" panose="020B0604020202020204" pitchFamily="34" charset="0"/>
            </a:endParaRPr>
          </a:p>
        </p:txBody>
      </p:sp>
      <p:sp>
        <p:nvSpPr>
          <p:cNvPr id="7" name="Freeform 97"/>
          <p:cNvSpPr/>
          <p:nvPr/>
        </p:nvSpPr>
        <p:spPr bwMode="auto">
          <a:xfrm>
            <a:off x="4114800" y="3076396"/>
            <a:ext cx="3962400" cy="1522181"/>
          </a:xfrm>
          <a:custGeom>
            <a:avLst/>
            <a:gdLst>
              <a:gd name="T0" fmla="*/ 507 w 616"/>
              <a:gd name="T1" fmla="*/ 104 h 403"/>
              <a:gd name="T2" fmla="*/ 419 w 616"/>
              <a:gd name="T3" fmla="*/ 239 h 403"/>
              <a:gd name="T4" fmla="*/ 327 w 616"/>
              <a:gd name="T5" fmla="*/ 313 h 403"/>
              <a:gd name="T6" fmla="*/ 211 w 616"/>
              <a:gd name="T7" fmla="*/ 194 h 403"/>
              <a:gd name="T8" fmla="*/ 0 w 616"/>
              <a:gd name="T9" fmla="*/ 336 h 403"/>
              <a:gd name="T10" fmla="*/ 41 w 616"/>
              <a:gd name="T11" fmla="*/ 393 h 403"/>
              <a:gd name="T12" fmla="*/ 201 w 616"/>
              <a:gd name="T13" fmla="*/ 282 h 403"/>
              <a:gd name="T14" fmla="*/ 322 w 616"/>
              <a:gd name="T15" fmla="*/ 403 h 403"/>
              <a:gd name="T16" fmla="*/ 469 w 616"/>
              <a:gd name="T17" fmla="*/ 287 h 403"/>
              <a:gd name="T18" fmla="*/ 561 w 616"/>
              <a:gd name="T19" fmla="*/ 142 h 403"/>
              <a:gd name="T20" fmla="*/ 580 w 616"/>
              <a:gd name="T21" fmla="*/ 178 h 403"/>
              <a:gd name="T22" fmla="*/ 616 w 616"/>
              <a:gd name="T23" fmla="*/ 0 h 403"/>
              <a:gd name="T24" fmla="*/ 464 w 616"/>
              <a:gd name="T25" fmla="*/ 102 h 403"/>
              <a:gd name="T26" fmla="*/ 507 w 616"/>
              <a:gd name="T27" fmla="*/ 104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16" h="403">
                <a:moveTo>
                  <a:pt x="507" y="104"/>
                </a:moveTo>
                <a:lnTo>
                  <a:pt x="419" y="239"/>
                </a:lnTo>
                <a:lnTo>
                  <a:pt x="327" y="313"/>
                </a:lnTo>
                <a:lnTo>
                  <a:pt x="211" y="194"/>
                </a:lnTo>
                <a:lnTo>
                  <a:pt x="0" y="336"/>
                </a:lnTo>
                <a:lnTo>
                  <a:pt x="41" y="393"/>
                </a:lnTo>
                <a:lnTo>
                  <a:pt x="201" y="282"/>
                </a:lnTo>
                <a:lnTo>
                  <a:pt x="322" y="403"/>
                </a:lnTo>
                <a:lnTo>
                  <a:pt x="469" y="287"/>
                </a:lnTo>
                <a:lnTo>
                  <a:pt x="561" y="142"/>
                </a:lnTo>
                <a:lnTo>
                  <a:pt x="580" y="178"/>
                </a:lnTo>
                <a:lnTo>
                  <a:pt x="616" y="0"/>
                </a:lnTo>
                <a:lnTo>
                  <a:pt x="464" y="102"/>
                </a:lnTo>
                <a:lnTo>
                  <a:pt x="507" y="104"/>
                </a:lnTo>
                <a:close/>
              </a:path>
            </a:pathLst>
          </a:custGeom>
          <a:gradFill>
            <a:gsLst>
              <a:gs pos="0">
                <a:srgbClr val="4A6C78"/>
              </a:gs>
              <a:gs pos="100000">
                <a:srgbClr val="8EACB7"/>
              </a:gs>
            </a:gsLst>
            <a:lin ang="0" scaled="0"/>
          </a:gradFill>
          <a:ln>
            <a:noFill/>
          </a:ln>
        </p:spPr>
        <p:txBody>
          <a:bodyPr vert="horz" wrap="square" lIns="91440" tIns="45720" rIns="91440" bIns="45720" numCol="1" anchor="t" anchorCtr="0" compatLnSpc="1"/>
          <a:p>
            <a:endParaRPr lang="zh-CN" altLang="en-US"/>
          </a:p>
        </p:txBody>
      </p:sp>
      <p:sp>
        <p:nvSpPr>
          <p:cNvPr id="8" name="文本框 7"/>
          <p:cNvSpPr txBox="1"/>
          <p:nvPr>
            <p:custDataLst>
              <p:tags r:id="rId2"/>
            </p:custDataLst>
          </p:nvPr>
        </p:nvSpPr>
        <p:spPr>
          <a:xfrm>
            <a:off x="372745" y="2657475"/>
            <a:ext cx="3742055" cy="332867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r>
              <a:rPr lang="sr-Cyrl-RS" altLang="en-US" sz="1800" b="1" i="1" dirty="0">
                <a:latin typeface="TimesRoman" charset="0"/>
                <a:ea typeface="Arial" panose="020B0604020202020204" pitchFamily="34" charset="0"/>
                <a:cs typeface="TimesRoman" charset="0"/>
              </a:rPr>
              <a:t>Халал</a:t>
            </a:r>
            <a:r>
              <a:rPr lang="sr-Cyrl-RS" altLang="en-US" sz="1800" dirty="0">
                <a:latin typeface="TimesRoman" charset="0"/>
                <a:ea typeface="Arial" panose="020B0604020202020204" pitchFamily="34" charset="0"/>
                <a:cs typeface="TimesRoman" charset="0"/>
              </a:rPr>
              <a:t> стандард чини читав сет правила и смерница за производњу и припрему хране у складу са исламским верским обичајима.Захтеви халала потичу из Курана и Шеријатског закона ,који прописују шта је </a:t>
            </a:r>
            <a:r>
              <a:rPr lang="sr-Cyrl-RS" altLang="en-US" sz="1800" b="1" i="1" dirty="0">
                <a:latin typeface="TimesRoman" charset="0"/>
                <a:ea typeface="Arial" panose="020B0604020202020204" pitchFamily="34" charset="0"/>
                <a:cs typeface="TimesRoman" charset="0"/>
              </a:rPr>
              <a:t>халал </a:t>
            </a:r>
            <a:r>
              <a:rPr lang="sr-Cyrl-RS" altLang="en-US" sz="1800" dirty="0">
                <a:latin typeface="TimesRoman" charset="0"/>
                <a:ea typeface="Arial" panose="020B0604020202020204" pitchFamily="34" charset="0"/>
                <a:cs typeface="TimesRoman" charset="0"/>
              </a:rPr>
              <a:t>тј. </a:t>
            </a:r>
            <a:r>
              <a:rPr lang="sr-Cyrl-RS" altLang="en-US" sz="1800" u="sng" dirty="0">
                <a:latin typeface="TimesRoman" charset="0"/>
                <a:ea typeface="Arial" panose="020B0604020202020204" pitchFamily="34" charset="0"/>
                <a:cs typeface="TimesRoman" charset="0"/>
              </a:rPr>
              <a:t>дозвољено</a:t>
            </a:r>
            <a:r>
              <a:rPr lang="sr-Cyrl-RS" altLang="en-US" sz="1800" dirty="0">
                <a:latin typeface="TimesRoman" charset="0"/>
                <a:ea typeface="Arial" panose="020B0604020202020204" pitchFamily="34" charset="0"/>
                <a:cs typeface="TimesRoman" charset="0"/>
              </a:rPr>
              <a:t> а шта је </a:t>
            </a:r>
            <a:r>
              <a:rPr lang="sr-Cyrl-RS" altLang="en-US" sz="1800" b="1" i="1" dirty="0">
                <a:latin typeface="TimesRoman" charset="0"/>
                <a:ea typeface="Arial" panose="020B0604020202020204" pitchFamily="34" charset="0"/>
                <a:cs typeface="TimesRoman" charset="0"/>
              </a:rPr>
              <a:t>харам-</a:t>
            </a:r>
            <a:r>
              <a:rPr lang="sr-Cyrl-RS" altLang="en-US" sz="1800" dirty="0">
                <a:latin typeface="TimesRoman" charset="0"/>
                <a:ea typeface="Arial" panose="020B0604020202020204" pitchFamily="34" charset="0"/>
                <a:cs typeface="TimesRoman" charset="0"/>
              </a:rPr>
              <a:t> </a:t>
            </a:r>
            <a:r>
              <a:rPr lang="sr-Cyrl-RS" altLang="en-US" sz="1800" u="sng" dirty="0">
                <a:latin typeface="TimesRoman" charset="0"/>
                <a:ea typeface="Arial" panose="020B0604020202020204" pitchFamily="34" charset="0"/>
                <a:cs typeface="TimesRoman" charset="0"/>
              </a:rPr>
              <a:t>забрањено</a:t>
            </a:r>
            <a:endParaRPr lang="sr-Cyrl-RS" altLang="en-US" sz="1800" u="sng" dirty="0">
              <a:latin typeface="TimesRoman" charset="0"/>
              <a:ea typeface="Arial" panose="020B0604020202020204" pitchFamily="34" charset="0"/>
              <a:cs typeface="TimesRoman" charset="0"/>
            </a:endParaRPr>
          </a:p>
        </p:txBody>
      </p:sp>
      <p:sp>
        <p:nvSpPr>
          <p:cNvPr id="9" name="文本框 8"/>
          <p:cNvSpPr txBox="1"/>
          <p:nvPr>
            <p:custDataLst>
              <p:tags r:id="rId3"/>
            </p:custDataLst>
          </p:nvPr>
        </p:nvSpPr>
        <p:spPr>
          <a:xfrm>
            <a:off x="8077200" y="1764665"/>
            <a:ext cx="3670935" cy="332867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r>
              <a:rPr lang="sr-Cyrl-RS" altLang="en-US" sz="1800" b="1" i="1" dirty="0">
                <a:latin typeface="TimesRoman" charset="0"/>
                <a:ea typeface="Arial" panose="020B0604020202020204" pitchFamily="34" charset="0"/>
                <a:cs typeface="TimesRoman" charset="0"/>
              </a:rPr>
              <a:t>Халал</a:t>
            </a:r>
            <a:r>
              <a:rPr lang="sr-Cyrl-RS" altLang="en-US" sz="1800" dirty="0">
                <a:latin typeface="TimesRoman" charset="0"/>
                <a:ea typeface="Arial" panose="020B0604020202020204" pitchFamily="34" charset="0"/>
                <a:cs typeface="TimesRoman" charset="0"/>
              </a:rPr>
              <a:t> између осталог </a:t>
            </a:r>
            <a:r>
              <a:rPr lang="sr-Cyrl-RS" altLang="en-US" sz="1800" u="sng" dirty="0">
                <a:latin typeface="TimesRoman" charset="0"/>
                <a:ea typeface="Arial" panose="020B0604020202020204" pitchFamily="34" charset="0"/>
                <a:cs typeface="TimesRoman" charset="0"/>
              </a:rPr>
              <a:t>забрањује употребу:</a:t>
            </a:r>
            <a:r>
              <a:rPr lang="sr-Cyrl-RS" altLang="en-US" sz="1800" dirty="0">
                <a:latin typeface="TimesRoman" charset="0"/>
                <a:ea typeface="Arial" panose="020B0604020202020204" pitchFamily="34" charset="0"/>
                <a:cs typeface="TimesRoman" charset="0"/>
              </a:rPr>
              <a:t> свињског меса ,крви, алкохола, меса мртвих животиња,месождера,магарца, пса, птица гхрабљивица,хране која садржи емулгаторе на бази свињске или животињске масти итд.</a:t>
            </a:r>
            <a:endParaRPr lang="sr-Cyrl-RS" altLang="en-US" sz="1800" dirty="0">
              <a:latin typeface="TimesRoman" charset="0"/>
              <a:ea typeface="Arial" panose="020B0604020202020204" pitchFamily="34" charset="0"/>
              <a:cs typeface="TimesRoman" charset="0"/>
            </a:endParaRPr>
          </a:p>
        </p:txBody>
      </p:sp>
    </p:spTree>
    <p:custDataLst>
      <p:tags r:id="rId4"/>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ext Placeholder 4"/>
          <p:cNvSpPr>
            <a:spLocks noGrp="1"/>
          </p:cNvSpPr>
          <p:nvPr>
            <p:ph type="body" sz="half" idx="2"/>
          </p:nvPr>
        </p:nvSpPr>
        <p:spPr/>
        <p:txBody>
          <a:bodyPr/>
          <a:p>
            <a:pPr algn="just"/>
            <a:r>
              <a:rPr lang="sr-Cyrl-RS">
                <a:latin typeface="TimesRoman" charset="0"/>
                <a:cs typeface="TimesRoman" charset="0"/>
              </a:rPr>
              <a:t>Поред коришћења Халал састојака треба обратити посебну пажњу и на тзв. кросконтаминацију, односно опасност да у производњи или процесу припреме хране дође до контакта Халал сасатојака са недозвољеним Харам, што би поништило “исправност “ укупног производа.</a:t>
            </a:r>
            <a:endParaRPr lang="sr-Cyrl-RS">
              <a:latin typeface="TimesRoman" charset="0"/>
              <a:cs typeface="TimesRoman" charset="0"/>
            </a:endParaRPr>
          </a:p>
          <a:p>
            <a:pPr algn="just"/>
            <a:r>
              <a:rPr lang="sr-Cyrl-RS">
                <a:latin typeface="TimesRoman" charset="0"/>
                <a:cs typeface="TimesRoman" charset="0"/>
              </a:rPr>
              <a:t>То конкретно значи да се не сме користити исти прибор или посуђе за спремање Халал састојака и не Халал хране,мора севодити рачуна о састојцима средстава за чишћење(да не садрже алкохола) а производне линије за производњу Халал хране морају бити одвојене од остатка процеса</a:t>
            </a:r>
            <a:endParaRPr lang="sr-Cyrl-RS">
              <a:latin typeface="TimesRoman" charset="0"/>
              <a:cs typeface="TimesRoman" charset="0"/>
            </a:endParaRPr>
          </a:p>
        </p:txBody>
      </p:sp>
      <p:sp>
        <p:nvSpPr>
          <p:cNvPr id="6" name="Title 5"/>
          <p:cNvSpPr>
            <a:spLocks noGrp="1"/>
          </p:cNvSpPr>
          <p:nvPr>
            <p:ph type="title"/>
          </p:nvPr>
        </p:nvSpPr>
        <p:spPr/>
        <p:txBody>
          <a:bodyPr/>
          <a:p>
            <a:pPr algn="ctr"/>
            <a:r>
              <a:rPr lang="sr-Cyrl-RS" altLang="en-US"/>
              <a:t>Опасности код примене Халал стандарда</a:t>
            </a:r>
            <a:endParaRPr lang="sr-Cyrl-RS" altLang="en-US"/>
          </a:p>
        </p:txBody>
      </p:sp>
      <p:sp>
        <p:nvSpPr>
          <p:cNvPr id="2" name="Text Box 1"/>
          <p:cNvSpPr txBox="1"/>
          <p:nvPr/>
        </p:nvSpPr>
        <p:spPr>
          <a:xfrm>
            <a:off x="669925" y="1296035"/>
            <a:ext cx="4969510" cy="2030095"/>
          </a:xfrm>
          <a:prstGeom prst="rect">
            <a:avLst/>
          </a:prstGeom>
          <a:noFill/>
        </p:spPr>
        <p:txBody>
          <a:bodyPr wrap="square" rtlCol="0">
            <a:spAutoFit/>
          </a:bodyPr>
          <a:p>
            <a:pPr algn="just"/>
            <a:r>
              <a:rPr lang="sr-Cyrl-RS" altLang="en-US">
                <a:latin typeface="TimesRoman" charset="0"/>
                <a:cs typeface="TimesRoman" charset="0"/>
              </a:rPr>
              <a:t>Поред очигледних постоје и “скривени “ харам састојци који чине да Халал састојци у крајњем производу не буду “исправни”.</a:t>
            </a:r>
            <a:endParaRPr lang="sr-Cyrl-RS" altLang="en-US">
              <a:latin typeface="TimesRoman" charset="0"/>
              <a:cs typeface="TimesRoman" charset="0"/>
            </a:endParaRPr>
          </a:p>
          <a:p>
            <a:pPr algn="just"/>
            <a:r>
              <a:rPr lang="sr-Cyrl-RS" altLang="en-US">
                <a:latin typeface="TimesRoman" charset="0"/>
                <a:cs typeface="TimesRoman" charset="0"/>
              </a:rPr>
              <a:t>Типичан пример су желатинасте масе које се често користе у припреми хране , али и у фармацеутској индустрији.</a:t>
            </a:r>
            <a:endParaRPr lang="sr-Cyrl-RS" altLang="en-US">
              <a:latin typeface="TimesRoman" charset="0"/>
              <a:cs typeface="TimesRoman"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5" name="图片 14" descr="未标题-3"/>
          <p:cNvPicPr>
            <a:picLocks noChangeAspect="1"/>
          </p:cNvPicPr>
          <p:nvPr/>
        </p:nvPicPr>
        <p:blipFill>
          <a:blip r:embed="rId1"/>
          <a:stretch>
            <a:fillRect/>
          </a:stretch>
        </p:blipFill>
        <p:spPr>
          <a:xfrm>
            <a:off x="-24000" y="-13500"/>
            <a:ext cx="12240000" cy="6885000"/>
          </a:xfrm>
          <a:prstGeom prst="rect">
            <a:avLst/>
          </a:prstGeom>
        </p:spPr>
      </p:pic>
      <p:sp>
        <p:nvSpPr>
          <p:cNvPr id="13" name="圆角矩形 12"/>
          <p:cNvSpPr/>
          <p:nvPr/>
        </p:nvSpPr>
        <p:spPr>
          <a:xfrm>
            <a:off x="1780540" y="1913890"/>
            <a:ext cx="8501380" cy="1480185"/>
          </a:xfrm>
          <a:prstGeom prst="roundRect">
            <a:avLst/>
          </a:prstGeom>
          <a:solidFill>
            <a:srgbClr val="FEFFFF"/>
          </a:solidFill>
          <a:ln>
            <a:noFill/>
          </a:ln>
          <a:effectLst>
            <a:outerShdw blurRad="50800" dist="38100" dir="5400000" algn="t" rotWithShape="0">
              <a:prstClr val="black">
                <a:alpha val="40000"/>
              </a:prstClr>
            </a:outerShdw>
            <a:reflection blurRad="6350" stA="52000" endA="300" endPos="35000" dir="5400000" sy="-100000" algn="bl" rotWithShape="0"/>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标题 6"/>
          <p:cNvSpPr>
            <a:spLocks noGrp="1"/>
          </p:cNvSpPr>
          <p:nvPr>
            <p:ph type="ctrTitle"/>
            <p:custDataLst>
              <p:tags r:id="rId2"/>
            </p:custDataLst>
          </p:nvPr>
        </p:nvSpPr>
        <p:spPr>
          <a:xfrm>
            <a:off x="2400935" y="2085975"/>
            <a:ext cx="7971790" cy="723900"/>
          </a:xfrm>
        </p:spPr>
        <p:txBody>
          <a:bodyPr/>
          <a:lstStyle/>
          <a:p>
            <a:pPr algn="ctr"/>
            <a:r>
              <a:rPr lang="sr-Cyrl-RS" altLang="en-US" sz="3600">
                <a:gradFill>
                  <a:gsLst>
                    <a:gs pos="0">
                      <a:srgbClr val="4A6C78"/>
                    </a:gs>
                    <a:gs pos="100000">
                      <a:srgbClr val="648FA0"/>
                    </a:gs>
                  </a:gsLst>
                  <a:lin ang="0" scaled="0"/>
                </a:gradFill>
                <a:effectLst>
                  <a:outerShdw blurRad="38100" dist="38100" dir="2700000" algn="tl">
                    <a:srgbClr val="000000">
                      <a:alpha val="43137"/>
                    </a:srgbClr>
                  </a:outerShdw>
                </a:effectLst>
                <a:latin typeface="Arial Black" panose="020B0A04020102020204" charset="0"/>
                <a:cs typeface="Arial Black" panose="020B0A04020102020204" charset="0"/>
              </a:rPr>
              <a:t>ХВАЛА ШТО СЛУШАТЕ ПРЕДАВАЊЕ</a:t>
            </a:r>
            <a:r>
              <a:rPr lang="sr-Latn-RS" altLang="sr-Cyrl-RS" sz="3600">
                <a:gradFill>
                  <a:gsLst>
                    <a:gs pos="0">
                      <a:srgbClr val="4A6C78"/>
                    </a:gs>
                    <a:gs pos="100000">
                      <a:srgbClr val="648FA0"/>
                    </a:gs>
                  </a:gsLst>
                  <a:lin ang="0" scaled="0"/>
                </a:gradFill>
                <a:effectLst>
                  <a:outerShdw blurRad="38100" dist="38100" dir="2700000" algn="tl">
                    <a:srgbClr val="000000">
                      <a:alpha val="43137"/>
                    </a:srgbClr>
                  </a:outerShdw>
                </a:effectLst>
                <a:latin typeface="Arial Black" panose="020B0A04020102020204" charset="0"/>
                <a:cs typeface="Arial Black" panose="020B0A04020102020204" charset="0"/>
              </a:rPr>
              <a:t>!</a:t>
            </a:r>
            <a:r>
              <a:rPr lang="sr-Cyrl-RS" altLang="en-US" sz="3600">
                <a:gradFill>
                  <a:gsLst>
                    <a:gs pos="0">
                      <a:srgbClr val="4A6C78"/>
                    </a:gs>
                    <a:gs pos="100000">
                      <a:srgbClr val="648FA0"/>
                    </a:gs>
                  </a:gsLst>
                  <a:lin ang="0" scaled="0"/>
                </a:gradFill>
                <a:effectLst>
                  <a:outerShdw blurRad="38100" dist="38100" dir="2700000" algn="tl">
                    <a:srgbClr val="000000">
                      <a:alpha val="43137"/>
                    </a:srgbClr>
                  </a:outerShdw>
                </a:effectLst>
                <a:latin typeface="Arial Black" panose="020B0A04020102020204" charset="0"/>
                <a:cs typeface="Arial Black" panose="020B0A04020102020204" charset="0"/>
              </a:rPr>
              <a:t> </a:t>
            </a:r>
            <a:endParaRPr lang="sr-Cyrl-RS" altLang="en-US" sz="3600">
              <a:gradFill>
                <a:gsLst>
                  <a:gs pos="0">
                    <a:srgbClr val="4A6C78"/>
                  </a:gs>
                  <a:gs pos="100000">
                    <a:srgbClr val="648FA0"/>
                  </a:gs>
                </a:gsLst>
                <a:lin ang="0" scaled="0"/>
              </a:gradFill>
              <a:effectLst>
                <a:outerShdw blurRad="38100" dist="38100" dir="2700000" algn="tl">
                  <a:srgbClr val="000000">
                    <a:alpha val="43137"/>
                  </a:srgbClr>
                </a:outerShdw>
              </a:effectLst>
              <a:latin typeface="Arial Black" panose="020B0A04020102020204" charset="0"/>
              <a:cs typeface="Arial Black" panose="020B0A04020102020204" charset="0"/>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5" name="图片 14" descr="未标题-3"/>
          <p:cNvPicPr>
            <a:picLocks noChangeAspect="1"/>
          </p:cNvPicPr>
          <p:nvPr/>
        </p:nvPicPr>
        <p:blipFill>
          <a:blip r:embed="rId1"/>
          <a:stretch>
            <a:fillRect/>
          </a:stretch>
        </p:blipFill>
        <p:spPr>
          <a:xfrm>
            <a:off x="-24000" y="-13500"/>
            <a:ext cx="12240000" cy="6885000"/>
          </a:xfrm>
          <a:prstGeom prst="rect">
            <a:avLst/>
          </a:prstGeom>
        </p:spPr>
      </p:pic>
      <p:sp>
        <p:nvSpPr>
          <p:cNvPr id="13" name="圆角矩形 12"/>
          <p:cNvSpPr/>
          <p:nvPr/>
        </p:nvSpPr>
        <p:spPr>
          <a:xfrm>
            <a:off x="2373630" y="2499995"/>
            <a:ext cx="7066280" cy="1806575"/>
          </a:xfrm>
          <a:prstGeom prst="roundRect">
            <a:avLst/>
          </a:prstGeom>
          <a:gradFill>
            <a:gsLst>
              <a:gs pos="0">
                <a:srgbClr val="F0F0F0"/>
              </a:gs>
              <a:gs pos="100000">
                <a:schemeClr val="bg1"/>
              </a:gs>
            </a:gsLst>
            <a:lin ang="0" scaled="0"/>
          </a:gradFill>
          <a:ln>
            <a:noFill/>
          </a:ln>
          <a:effectLst>
            <a:outerShdw blurRad="50800" dist="38100" dir="5400000" algn="t" rotWithShape="0">
              <a:prstClr val="black">
                <a:alpha val="40000"/>
              </a:prstClr>
            </a:outerShdw>
            <a:reflection blurRad="6350" stA="52000" endA="300" endPos="35000" dir="5400000" sy="-100000" algn="bl" rotWithShape="0"/>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2496820" y="2595245"/>
            <a:ext cx="5829300" cy="1476375"/>
          </a:xfrm>
          <a:prstGeom prst="rect">
            <a:avLst/>
          </a:prstGeom>
          <a:noFill/>
        </p:spPr>
        <p:txBody>
          <a:bodyPr wrap="square" rtlCol="0">
            <a:spAutoFit/>
          </a:bodyPr>
          <a:p>
            <a:pPr algn="ctr"/>
            <a:r>
              <a:rPr lang="en-US" altLang="zh-CN" sz="3000" b="1" dirty="0">
                <a:solidFill>
                  <a:srgbClr val="4A6C78"/>
                </a:solidFill>
                <a:latin typeface="Arial" panose="020B0604020202020204" pitchFamily="34" charset="0"/>
                <a:ea typeface="Arial" panose="020B0604020202020204" pitchFamily="34" charset="0"/>
              </a:rPr>
              <a:t>  </a:t>
            </a:r>
            <a:r>
              <a:rPr lang="sr-Cyrl-RS" altLang="en-US" sz="3000" b="1" dirty="0">
                <a:solidFill>
                  <a:srgbClr val="4A6C78"/>
                </a:solidFill>
                <a:latin typeface="Arial" panose="020B0604020202020204" pitchFamily="34" charset="0"/>
                <a:ea typeface="Arial" panose="020B0604020202020204" pitchFamily="34" charset="0"/>
              </a:rPr>
              <a:t>21.Савремене методе анализе квалитета хране у гастрономији</a:t>
            </a:r>
            <a:endParaRPr lang="en-US" altLang="zh-CN" sz="3000" b="1" dirty="0">
              <a:solidFill>
                <a:srgbClr val="4A6C78"/>
              </a:solidFill>
              <a:latin typeface="Arial" panose="020B0604020202020204" pitchFamily="34" charset="0"/>
              <a:ea typeface="Arial" panose="020B0604020202020204" pitchFamily="34" charset="0"/>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160" y="531495"/>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3251835" y="236855"/>
            <a:ext cx="8101330" cy="1067435"/>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9020" y="342265"/>
            <a:ext cx="7278370" cy="89153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21.Савремене методе анализе квалитета хране у гастрономији</a:t>
            </a:r>
            <a:endParaRPr lang="sr-Cyrl-RS" altLang="en-US" sz="2600" b="1" dirty="0">
              <a:solidFill>
                <a:schemeClr val="bg1"/>
              </a:solidFill>
              <a:effectLst/>
              <a:latin typeface="Arial" panose="020B0604020202020204" pitchFamily="34" charset="0"/>
              <a:ea typeface="Arial" panose="020B0604020202020204" pitchFamily="34" charset="0"/>
            </a:endParaRPr>
          </a:p>
        </p:txBody>
      </p:sp>
      <p:sp>
        <p:nvSpPr>
          <p:cNvPr id="5" name="圆角矩形 4"/>
          <p:cNvSpPr/>
          <p:nvPr/>
        </p:nvSpPr>
        <p:spPr>
          <a:xfrm>
            <a:off x="3608070" y="1304290"/>
            <a:ext cx="7809865" cy="5683885"/>
          </a:xfrm>
          <a:prstGeom prst="roundRect">
            <a:avLst>
              <a:gd name="adj" fmla="val 10671"/>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3" name="图片 2" descr="C:\Users\Milan\Desktop\škola\Иновације презентације\slike inovacije\csm_Software_Gefahrstoffe_1200x800_a044b05614.jpgcsm_Software_Gefahrstoffe_1200x800_a044b05614"/>
          <p:cNvPicPr>
            <a:picLocks noChangeAspect="1"/>
          </p:cNvPicPr>
          <p:nvPr/>
        </p:nvPicPr>
        <p:blipFill>
          <a:blip r:embed="rId2"/>
          <a:srcRect/>
          <a:stretch>
            <a:fillRect/>
          </a:stretch>
        </p:blipFill>
        <p:spPr>
          <a:xfrm>
            <a:off x="424180" y="762635"/>
            <a:ext cx="3757295" cy="5682615"/>
          </a:xfrm>
          <a:prstGeom prst="rect">
            <a:avLst/>
          </a:prstGeom>
        </p:spPr>
      </p:pic>
      <p:sp>
        <p:nvSpPr>
          <p:cNvPr id="16" name="文本框 15"/>
          <p:cNvSpPr txBox="1"/>
          <p:nvPr>
            <p:custDataLst>
              <p:tags r:id="rId3"/>
            </p:custDataLst>
          </p:nvPr>
        </p:nvSpPr>
        <p:spPr>
          <a:xfrm>
            <a:off x="4304665" y="1249045"/>
            <a:ext cx="6672580" cy="579501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sz="1800" dirty="0">
                <a:solidFill>
                  <a:schemeClr val="bg1"/>
                </a:solidFill>
                <a:latin typeface="TimesRoman" charset="0"/>
                <a:ea typeface="Arial" panose="020B0604020202020204" pitchFamily="34" charset="0"/>
                <a:cs typeface="TimesRoman" charset="0"/>
              </a:rPr>
              <a:t>Људи са правом очекују да је храна здравствено безбедна и погодна за конзумирање.Болести које се преносе храном су у најбољем случају непријатне , ау најгорем могу бити и фаталне.</a:t>
            </a:r>
            <a:endParaRPr lang="sr-Cyrl-RS" altLang="en-US" sz="1800" dirty="0">
              <a:solidFill>
                <a:schemeClr val="bg1"/>
              </a:solidFill>
              <a:latin typeface="TimesRoman" charset="0"/>
              <a:ea typeface="Arial" panose="020B0604020202020204" pitchFamily="34" charset="0"/>
              <a:cs typeface="TimesRoman" charset="0"/>
            </a:endParaRPr>
          </a:p>
          <a:p>
            <a:pPr algn="just"/>
            <a:r>
              <a:rPr lang="sr-Cyrl-RS" altLang="en-US" sz="1800" dirty="0">
                <a:solidFill>
                  <a:schemeClr val="bg1"/>
                </a:solidFill>
                <a:latin typeface="TimesRoman" charset="0"/>
                <a:ea typeface="Arial" panose="020B0604020202020204" pitchFamily="34" charset="0"/>
                <a:cs typeface="TimesRoman" charset="0"/>
              </a:rPr>
              <a:t>Угоститељска делатност је веома комплексна и специфична у смислу обезбеђења здравствено безбедне хране , с обзиром на динамику процеса припреме и финализације прехрамбених производа/ хране, контакта са опремом и површинама,као и самих учесника који манипулишу са храном..</a:t>
            </a:r>
            <a:endParaRPr lang="sr-Cyrl-RS" altLang="en-US" sz="1800" dirty="0">
              <a:solidFill>
                <a:schemeClr val="bg1"/>
              </a:solidFill>
              <a:latin typeface="TimesRoman" charset="0"/>
              <a:ea typeface="Arial" panose="020B0604020202020204" pitchFamily="34" charset="0"/>
              <a:cs typeface="TimesRoman" charset="0"/>
            </a:endParaRPr>
          </a:p>
          <a:p>
            <a:pPr algn="just"/>
            <a:r>
              <a:rPr lang="sr-Cyrl-RS" altLang="en-US" sz="1800" dirty="0">
                <a:solidFill>
                  <a:schemeClr val="bg1"/>
                </a:solidFill>
                <a:latin typeface="TimesRoman" charset="0"/>
                <a:ea typeface="Arial" panose="020B0604020202020204" pitchFamily="34" charset="0"/>
                <a:cs typeface="TimesRoman" charset="0"/>
              </a:rPr>
              <a:t>У другој половини 19. века донет је први општи закон о храни причему су били дефинисани основни параметри безбедности и квалитета , али и системи контроле и надгледања усаглашености са прописаним нивоима безбедности  и квалитета.</a:t>
            </a:r>
            <a:endParaRPr lang="sr-Cyrl-RS" altLang="en-US" sz="1800" dirty="0">
              <a:solidFill>
                <a:schemeClr val="bg1"/>
              </a:solidFill>
              <a:latin typeface="TimesRoman" charset="0"/>
              <a:ea typeface="Arial" panose="020B0604020202020204" pitchFamily="34" charset="0"/>
              <a:cs typeface="TimesRoman" charset="0"/>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86995" y="404495"/>
            <a:ext cx="11997690" cy="604774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2519045" y="248920"/>
            <a:ext cx="6744335" cy="1078230"/>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8703" y="342265"/>
            <a:ext cx="5014595" cy="89153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Општи принципи Кодекса квалитета хране су следећи:</a:t>
            </a:r>
            <a:endParaRPr lang="sr-Cyrl-RS" altLang="en-US" sz="2600" b="1" dirty="0">
              <a:solidFill>
                <a:schemeClr val="bg1"/>
              </a:solidFill>
              <a:effectLst/>
              <a:latin typeface="Arial" panose="020B0604020202020204" pitchFamily="34" charset="0"/>
              <a:ea typeface="Arial" panose="020B0604020202020204" pitchFamily="34" charset="0"/>
            </a:endParaRPr>
          </a:p>
        </p:txBody>
      </p:sp>
      <p:sp>
        <p:nvSpPr>
          <p:cNvPr id="37" name="Freeform 5"/>
          <p:cNvSpPr/>
          <p:nvPr/>
        </p:nvSpPr>
        <p:spPr bwMode="auto">
          <a:xfrm>
            <a:off x="906646" y="5043154"/>
            <a:ext cx="10378708" cy="72000"/>
          </a:xfrm>
          <a:custGeom>
            <a:avLst/>
            <a:gdLst>
              <a:gd name="T0" fmla="*/ 0 w 5998"/>
              <a:gd name="T1" fmla="*/ 0 h 74"/>
              <a:gd name="T2" fmla="*/ 5998 w 5998"/>
              <a:gd name="T3" fmla="*/ 0 h 74"/>
              <a:gd name="T4" fmla="*/ 5998 w 5998"/>
              <a:gd name="T5" fmla="*/ 74 h 74"/>
              <a:gd name="T6" fmla="*/ 0 w 5998"/>
              <a:gd name="T7" fmla="*/ 74 h 74"/>
              <a:gd name="T8" fmla="*/ 0 w 5998"/>
              <a:gd name="T9" fmla="*/ 0 h 74"/>
              <a:gd name="T10" fmla="*/ 0 w 5998"/>
              <a:gd name="T11" fmla="*/ 0 h 74"/>
            </a:gdLst>
            <a:ahLst/>
            <a:cxnLst>
              <a:cxn ang="0">
                <a:pos x="T0" y="T1"/>
              </a:cxn>
              <a:cxn ang="0">
                <a:pos x="T2" y="T3"/>
              </a:cxn>
              <a:cxn ang="0">
                <a:pos x="T4" y="T5"/>
              </a:cxn>
              <a:cxn ang="0">
                <a:pos x="T6" y="T7"/>
              </a:cxn>
              <a:cxn ang="0">
                <a:pos x="T8" y="T9"/>
              </a:cxn>
              <a:cxn ang="0">
                <a:pos x="T10" y="T11"/>
              </a:cxn>
            </a:cxnLst>
            <a:rect l="0" t="0" r="r" b="b"/>
            <a:pathLst>
              <a:path w="5998" h="74">
                <a:moveTo>
                  <a:pt x="0" y="0"/>
                </a:moveTo>
                <a:lnTo>
                  <a:pt x="5998" y="0"/>
                </a:lnTo>
                <a:lnTo>
                  <a:pt x="5998" y="74"/>
                </a:lnTo>
                <a:lnTo>
                  <a:pt x="0" y="74"/>
                </a:lnTo>
                <a:lnTo>
                  <a:pt x="0" y="0"/>
                </a:lnTo>
                <a:lnTo>
                  <a:pt x="0" y="0"/>
                </a:lnTo>
                <a:close/>
              </a:path>
            </a:pathLst>
          </a:custGeom>
          <a:solidFill>
            <a:srgbClr val="4A6C78"/>
          </a:solidFill>
          <a:ln>
            <a:noFill/>
          </a:ln>
        </p:spPr>
        <p:txBody>
          <a:bodyPr vert="horz" wrap="square" lIns="91440" tIns="45720" rIns="91440" bIns="45720" numCol="1" anchor="t" anchorCtr="0" compatLnSpc="1"/>
          <a:p>
            <a:endParaRPr lang="zh-CN" altLang="en-US"/>
          </a:p>
        </p:txBody>
      </p:sp>
      <p:grpSp>
        <p:nvGrpSpPr>
          <p:cNvPr id="3" name="组合 2"/>
          <p:cNvGrpSpPr/>
          <p:nvPr/>
        </p:nvGrpSpPr>
        <p:grpSpPr>
          <a:xfrm>
            <a:off x="1363980" y="4430395"/>
            <a:ext cx="488950" cy="937895"/>
            <a:chOff x="1787" y="6758"/>
            <a:chExt cx="770" cy="2235"/>
          </a:xfrm>
        </p:grpSpPr>
        <p:grpSp>
          <p:nvGrpSpPr>
            <p:cNvPr id="2" name="组合 1"/>
            <p:cNvGrpSpPr/>
            <p:nvPr/>
          </p:nvGrpSpPr>
          <p:grpSpPr>
            <a:xfrm>
              <a:off x="1787" y="8219"/>
              <a:ext cx="770" cy="775"/>
              <a:chOff x="1134896" y="5196310"/>
              <a:chExt cx="488950" cy="492125"/>
            </a:xfrm>
          </p:grpSpPr>
          <p:sp>
            <p:nvSpPr>
              <p:cNvPr id="38" name="Oval 6"/>
              <p:cNvSpPr>
                <a:spLocks noChangeArrowheads="1"/>
              </p:cNvSpPr>
              <p:nvPr/>
            </p:nvSpPr>
            <p:spPr bwMode="auto">
              <a:xfrm>
                <a:off x="1134896" y="5196310"/>
                <a:ext cx="488950" cy="492125"/>
              </a:xfrm>
              <a:prstGeom prst="ellipse">
                <a:avLst/>
              </a:prstGeom>
              <a:solidFill>
                <a:srgbClr val="4A6C78"/>
              </a:solidFill>
              <a:ln>
                <a:noFill/>
              </a:ln>
            </p:spPr>
            <p:txBody>
              <a:bodyPr vert="horz" wrap="square" lIns="91440" tIns="45720" rIns="91440" bIns="45720" numCol="1" anchor="t" anchorCtr="0" compatLnSpc="1"/>
              <a:p>
                <a:endParaRPr lang="zh-CN" altLang="en-US"/>
              </a:p>
            </p:txBody>
          </p:sp>
          <p:sp>
            <p:nvSpPr>
              <p:cNvPr id="39" name="Oval 7"/>
              <p:cNvSpPr>
                <a:spLocks noChangeArrowheads="1"/>
              </p:cNvSpPr>
              <p:nvPr/>
            </p:nvSpPr>
            <p:spPr bwMode="auto">
              <a:xfrm>
                <a:off x="1236179" y="5294735"/>
                <a:ext cx="284163" cy="285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40" name="Oval 8"/>
              <p:cNvSpPr>
                <a:spLocks noChangeArrowheads="1"/>
              </p:cNvSpPr>
              <p:nvPr/>
            </p:nvSpPr>
            <p:spPr bwMode="auto">
              <a:xfrm>
                <a:off x="1280946" y="5343948"/>
                <a:ext cx="195263" cy="196850"/>
              </a:xfrm>
              <a:prstGeom prst="ellipse">
                <a:avLst/>
              </a:prstGeom>
              <a:solidFill>
                <a:srgbClr val="4D7D91"/>
              </a:solidFill>
              <a:ln>
                <a:noFill/>
              </a:ln>
            </p:spPr>
            <p:txBody>
              <a:bodyPr vert="horz" wrap="square" lIns="91440" tIns="45720" rIns="91440" bIns="45720" numCol="1" anchor="t" anchorCtr="0" compatLnSpc="1"/>
              <a:p>
                <a:endParaRPr lang="zh-CN" altLang="en-US"/>
              </a:p>
            </p:txBody>
          </p:sp>
        </p:grpSp>
        <p:sp>
          <p:nvSpPr>
            <p:cNvPr id="41" name="Freeform 38"/>
            <p:cNvSpPr/>
            <p:nvPr/>
          </p:nvSpPr>
          <p:spPr bwMode="auto">
            <a:xfrm>
              <a:off x="2114" y="6758"/>
              <a:ext cx="113" cy="1723"/>
            </a:xfrm>
            <a:custGeom>
              <a:avLst/>
              <a:gdLst>
                <a:gd name="T0" fmla="*/ 37 w 37"/>
                <a:gd name="T1" fmla="*/ 1915 h 1915"/>
                <a:gd name="T2" fmla="*/ 0 w 37"/>
                <a:gd name="T3" fmla="*/ 1915 h 1915"/>
                <a:gd name="T4" fmla="*/ 0 w 37"/>
                <a:gd name="T5" fmla="*/ 0 h 1915"/>
                <a:gd name="T6" fmla="*/ 37 w 37"/>
                <a:gd name="T7" fmla="*/ 0 h 1915"/>
                <a:gd name="T8" fmla="*/ 37 w 37"/>
                <a:gd name="T9" fmla="*/ 1915 h 1915"/>
                <a:gd name="T10" fmla="*/ 37 w 37"/>
                <a:gd name="T11" fmla="*/ 1915 h 1915"/>
              </a:gdLst>
              <a:ahLst/>
              <a:cxnLst>
                <a:cxn ang="0">
                  <a:pos x="T0" y="T1"/>
                </a:cxn>
                <a:cxn ang="0">
                  <a:pos x="T2" y="T3"/>
                </a:cxn>
                <a:cxn ang="0">
                  <a:pos x="T4" y="T5"/>
                </a:cxn>
                <a:cxn ang="0">
                  <a:pos x="T6" y="T7"/>
                </a:cxn>
                <a:cxn ang="0">
                  <a:pos x="T8" y="T9"/>
                </a:cxn>
                <a:cxn ang="0">
                  <a:pos x="T10" y="T11"/>
                </a:cxn>
              </a:cxnLst>
              <a:rect l="0" t="0" r="r" b="b"/>
              <a:pathLst>
                <a:path w="37" h="1915">
                  <a:moveTo>
                    <a:pt x="37" y="1915"/>
                  </a:moveTo>
                  <a:lnTo>
                    <a:pt x="0" y="1915"/>
                  </a:lnTo>
                  <a:lnTo>
                    <a:pt x="0" y="0"/>
                  </a:lnTo>
                  <a:lnTo>
                    <a:pt x="37" y="0"/>
                  </a:lnTo>
                  <a:lnTo>
                    <a:pt x="37" y="1915"/>
                  </a:lnTo>
                  <a:lnTo>
                    <a:pt x="37" y="1915"/>
                  </a:lnTo>
                  <a:close/>
                </a:path>
              </a:pathLst>
            </a:custGeom>
            <a:solidFill>
              <a:srgbClr val="4D7D91"/>
            </a:solidFill>
            <a:ln>
              <a:noFill/>
            </a:ln>
          </p:spPr>
          <p:txBody>
            <a:bodyPr vert="horz" wrap="square" lIns="91440" tIns="45720" rIns="91440" bIns="45720" numCol="1" anchor="t" anchorCtr="0" compatLnSpc="1"/>
            <a:p>
              <a:endParaRPr lang="zh-CN" altLang="en-US"/>
            </a:p>
          </p:txBody>
        </p:sp>
      </p:grpSp>
      <p:grpSp>
        <p:nvGrpSpPr>
          <p:cNvPr id="7" name="组合 6"/>
          <p:cNvGrpSpPr/>
          <p:nvPr/>
        </p:nvGrpSpPr>
        <p:grpSpPr>
          <a:xfrm>
            <a:off x="4497705" y="4566285"/>
            <a:ext cx="488950" cy="709295"/>
            <a:chOff x="1787" y="6758"/>
            <a:chExt cx="770" cy="2235"/>
          </a:xfrm>
        </p:grpSpPr>
        <p:grpSp>
          <p:nvGrpSpPr>
            <p:cNvPr id="8" name="组合 7"/>
            <p:cNvGrpSpPr/>
            <p:nvPr/>
          </p:nvGrpSpPr>
          <p:grpSpPr>
            <a:xfrm>
              <a:off x="1787" y="8219"/>
              <a:ext cx="770" cy="775"/>
              <a:chOff x="1134896" y="5196310"/>
              <a:chExt cx="488950" cy="492125"/>
            </a:xfrm>
          </p:grpSpPr>
          <p:sp>
            <p:nvSpPr>
              <p:cNvPr id="9" name="Oval 6"/>
              <p:cNvSpPr>
                <a:spLocks noChangeArrowheads="1"/>
              </p:cNvSpPr>
              <p:nvPr/>
            </p:nvSpPr>
            <p:spPr bwMode="auto">
              <a:xfrm>
                <a:off x="1134896" y="5196310"/>
                <a:ext cx="488950" cy="492125"/>
              </a:xfrm>
              <a:prstGeom prst="ellipse">
                <a:avLst/>
              </a:prstGeom>
              <a:solidFill>
                <a:srgbClr val="4A6C78"/>
              </a:solidFill>
              <a:ln>
                <a:noFill/>
              </a:ln>
            </p:spPr>
            <p:txBody>
              <a:bodyPr vert="horz" wrap="square" lIns="91440" tIns="45720" rIns="91440" bIns="45720" numCol="1" anchor="t" anchorCtr="0" compatLnSpc="1"/>
              <a:p>
                <a:endParaRPr lang="zh-CN" altLang="en-US"/>
              </a:p>
            </p:txBody>
          </p:sp>
          <p:sp>
            <p:nvSpPr>
              <p:cNvPr id="10" name="Oval 7"/>
              <p:cNvSpPr>
                <a:spLocks noChangeArrowheads="1"/>
              </p:cNvSpPr>
              <p:nvPr/>
            </p:nvSpPr>
            <p:spPr bwMode="auto">
              <a:xfrm>
                <a:off x="1236179" y="5294735"/>
                <a:ext cx="284163" cy="285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11" name="Oval 8"/>
              <p:cNvSpPr>
                <a:spLocks noChangeArrowheads="1"/>
              </p:cNvSpPr>
              <p:nvPr/>
            </p:nvSpPr>
            <p:spPr bwMode="auto">
              <a:xfrm>
                <a:off x="1280946" y="5343948"/>
                <a:ext cx="195263" cy="196850"/>
              </a:xfrm>
              <a:prstGeom prst="ellipse">
                <a:avLst/>
              </a:prstGeom>
              <a:solidFill>
                <a:srgbClr val="4D7D91"/>
              </a:solidFill>
              <a:ln>
                <a:noFill/>
              </a:ln>
            </p:spPr>
            <p:txBody>
              <a:bodyPr vert="horz" wrap="square" lIns="91440" tIns="45720" rIns="91440" bIns="45720" numCol="1" anchor="t" anchorCtr="0" compatLnSpc="1"/>
              <a:p>
                <a:endParaRPr lang="zh-CN" altLang="en-US"/>
              </a:p>
            </p:txBody>
          </p:sp>
        </p:grpSp>
        <p:sp>
          <p:nvSpPr>
            <p:cNvPr id="12" name="Freeform 38"/>
            <p:cNvSpPr/>
            <p:nvPr/>
          </p:nvSpPr>
          <p:spPr bwMode="auto">
            <a:xfrm>
              <a:off x="2114" y="6758"/>
              <a:ext cx="113" cy="1723"/>
            </a:xfrm>
            <a:custGeom>
              <a:avLst/>
              <a:gdLst>
                <a:gd name="T0" fmla="*/ 37 w 37"/>
                <a:gd name="T1" fmla="*/ 1915 h 1915"/>
                <a:gd name="T2" fmla="*/ 0 w 37"/>
                <a:gd name="T3" fmla="*/ 1915 h 1915"/>
                <a:gd name="T4" fmla="*/ 0 w 37"/>
                <a:gd name="T5" fmla="*/ 0 h 1915"/>
                <a:gd name="T6" fmla="*/ 37 w 37"/>
                <a:gd name="T7" fmla="*/ 0 h 1915"/>
                <a:gd name="T8" fmla="*/ 37 w 37"/>
                <a:gd name="T9" fmla="*/ 1915 h 1915"/>
                <a:gd name="T10" fmla="*/ 37 w 37"/>
                <a:gd name="T11" fmla="*/ 1915 h 1915"/>
              </a:gdLst>
              <a:ahLst/>
              <a:cxnLst>
                <a:cxn ang="0">
                  <a:pos x="T0" y="T1"/>
                </a:cxn>
                <a:cxn ang="0">
                  <a:pos x="T2" y="T3"/>
                </a:cxn>
                <a:cxn ang="0">
                  <a:pos x="T4" y="T5"/>
                </a:cxn>
                <a:cxn ang="0">
                  <a:pos x="T6" y="T7"/>
                </a:cxn>
                <a:cxn ang="0">
                  <a:pos x="T8" y="T9"/>
                </a:cxn>
                <a:cxn ang="0">
                  <a:pos x="T10" y="T11"/>
                </a:cxn>
              </a:cxnLst>
              <a:rect l="0" t="0" r="r" b="b"/>
              <a:pathLst>
                <a:path w="37" h="1915">
                  <a:moveTo>
                    <a:pt x="37" y="1915"/>
                  </a:moveTo>
                  <a:lnTo>
                    <a:pt x="0" y="1915"/>
                  </a:lnTo>
                  <a:lnTo>
                    <a:pt x="0" y="0"/>
                  </a:lnTo>
                  <a:lnTo>
                    <a:pt x="37" y="0"/>
                  </a:lnTo>
                  <a:lnTo>
                    <a:pt x="37" y="1915"/>
                  </a:lnTo>
                  <a:lnTo>
                    <a:pt x="37" y="1915"/>
                  </a:lnTo>
                  <a:close/>
                </a:path>
              </a:pathLst>
            </a:custGeom>
            <a:solidFill>
              <a:srgbClr val="4D7D91"/>
            </a:solidFill>
            <a:ln>
              <a:noFill/>
            </a:ln>
          </p:spPr>
          <p:txBody>
            <a:bodyPr vert="horz" wrap="square" lIns="91440" tIns="45720" rIns="91440" bIns="45720" numCol="1" anchor="t" anchorCtr="0" compatLnSpc="1"/>
            <a:p>
              <a:endParaRPr lang="zh-CN" altLang="en-US"/>
            </a:p>
          </p:txBody>
        </p:sp>
      </p:grpSp>
      <p:grpSp>
        <p:nvGrpSpPr>
          <p:cNvPr id="14" name="组合 13"/>
          <p:cNvGrpSpPr/>
          <p:nvPr/>
        </p:nvGrpSpPr>
        <p:grpSpPr>
          <a:xfrm>
            <a:off x="7437755" y="4566285"/>
            <a:ext cx="488950" cy="610235"/>
            <a:chOff x="1787" y="6758"/>
            <a:chExt cx="770" cy="2236"/>
          </a:xfrm>
        </p:grpSpPr>
        <p:grpSp>
          <p:nvGrpSpPr>
            <p:cNvPr id="16" name="组合 15"/>
            <p:cNvGrpSpPr/>
            <p:nvPr/>
          </p:nvGrpSpPr>
          <p:grpSpPr>
            <a:xfrm>
              <a:off x="1787" y="8219"/>
              <a:ext cx="770" cy="775"/>
              <a:chOff x="1134896" y="5196310"/>
              <a:chExt cx="488950" cy="492125"/>
            </a:xfrm>
          </p:grpSpPr>
          <p:sp>
            <p:nvSpPr>
              <p:cNvPr id="17" name="Oval 6"/>
              <p:cNvSpPr>
                <a:spLocks noChangeArrowheads="1"/>
              </p:cNvSpPr>
              <p:nvPr/>
            </p:nvSpPr>
            <p:spPr bwMode="auto">
              <a:xfrm>
                <a:off x="1134896" y="5196310"/>
                <a:ext cx="488950" cy="492125"/>
              </a:xfrm>
              <a:prstGeom prst="ellipse">
                <a:avLst/>
              </a:prstGeom>
              <a:solidFill>
                <a:srgbClr val="4A6C78"/>
              </a:solidFill>
              <a:ln>
                <a:noFill/>
              </a:ln>
            </p:spPr>
            <p:txBody>
              <a:bodyPr vert="horz" wrap="square" lIns="91440" tIns="45720" rIns="91440" bIns="45720" numCol="1" anchor="t" anchorCtr="0" compatLnSpc="1"/>
              <a:p>
                <a:endParaRPr lang="zh-CN" altLang="en-US"/>
              </a:p>
            </p:txBody>
          </p:sp>
          <p:sp>
            <p:nvSpPr>
              <p:cNvPr id="18" name="Oval 7"/>
              <p:cNvSpPr>
                <a:spLocks noChangeArrowheads="1"/>
              </p:cNvSpPr>
              <p:nvPr/>
            </p:nvSpPr>
            <p:spPr bwMode="auto">
              <a:xfrm>
                <a:off x="1236179" y="5294735"/>
                <a:ext cx="284163" cy="285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19" name="Oval 8"/>
              <p:cNvSpPr>
                <a:spLocks noChangeArrowheads="1"/>
              </p:cNvSpPr>
              <p:nvPr/>
            </p:nvSpPr>
            <p:spPr bwMode="auto">
              <a:xfrm>
                <a:off x="1378101" y="5343948"/>
                <a:ext cx="195263" cy="196850"/>
              </a:xfrm>
              <a:prstGeom prst="ellipse">
                <a:avLst/>
              </a:prstGeom>
              <a:solidFill>
                <a:srgbClr val="4D7D91"/>
              </a:solidFill>
              <a:ln>
                <a:noFill/>
              </a:ln>
            </p:spPr>
            <p:txBody>
              <a:bodyPr vert="horz" wrap="square" lIns="91440" tIns="45720" rIns="91440" bIns="45720" numCol="1" anchor="t" anchorCtr="0" compatLnSpc="1"/>
              <a:p>
                <a:endParaRPr lang="zh-CN" altLang="en-US"/>
              </a:p>
            </p:txBody>
          </p:sp>
        </p:grpSp>
        <p:sp>
          <p:nvSpPr>
            <p:cNvPr id="20" name="Freeform 38"/>
            <p:cNvSpPr/>
            <p:nvPr/>
          </p:nvSpPr>
          <p:spPr bwMode="auto">
            <a:xfrm flipH="1">
              <a:off x="2089" y="6758"/>
              <a:ext cx="167" cy="1724"/>
            </a:xfrm>
            <a:custGeom>
              <a:avLst/>
              <a:gdLst>
                <a:gd name="T0" fmla="*/ 37 w 37"/>
                <a:gd name="T1" fmla="*/ 1915 h 1915"/>
                <a:gd name="T2" fmla="*/ 0 w 37"/>
                <a:gd name="T3" fmla="*/ 1915 h 1915"/>
                <a:gd name="T4" fmla="*/ 0 w 37"/>
                <a:gd name="T5" fmla="*/ 0 h 1915"/>
                <a:gd name="T6" fmla="*/ 37 w 37"/>
                <a:gd name="T7" fmla="*/ 0 h 1915"/>
                <a:gd name="T8" fmla="*/ 37 w 37"/>
                <a:gd name="T9" fmla="*/ 1915 h 1915"/>
                <a:gd name="T10" fmla="*/ 37 w 37"/>
                <a:gd name="T11" fmla="*/ 1915 h 1915"/>
              </a:gdLst>
              <a:ahLst/>
              <a:cxnLst>
                <a:cxn ang="0">
                  <a:pos x="T0" y="T1"/>
                </a:cxn>
                <a:cxn ang="0">
                  <a:pos x="T2" y="T3"/>
                </a:cxn>
                <a:cxn ang="0">
                  <a:pos x="T4" y="T5"/>
                </a:cxn>
                <a:cxn ang="0">
                  <a:pos x="T6" y="T7"/>
                </a:cxn>
                <a:cxn ang="0">
                  <a:pos x="T8" y="T9"/>
                </a:cxn>
                <a:cxn ang="0">
                  <a:pos x="T10" y="T11"/>
                </a:cxn>
              </a:cxnLst>
              <a:rect l="0" t="0" r="r" b="b"/>
              <a:pathLst>
                <a:path w="37" h="1915">
                  <a:moveTo>
                    <a:pt x="37" y="1915"/>
                  </a:moveTo>
                  <a:lnTo>
                    <a:pt x="0" y="1915"/>
                  </a:lnTo>
                  <a:lnTo>
                    <a:pt x="0" y="0"/>
                  </a:lnTo>
                  <a:lnTo>
                    <a:pt x="37" y="0"/>
                  </a:lnTo>
                  <a:lnTo>
                    <a:pt x="37" y="1915"/>
                  </a:lnTo>
                  <a:lnTo>
                    <a:pt x="37" y="1915"/>
                  </a:lnTo>
                  <a:close/>
                </a:path>
              </a:pathLst>
            </a:custGeom>
            <a:solidFill>
              <a:srgbClr val="4D7D91"/>
            </a:solidFill>
            <a:ln>
              <a:noFill/>
            </a:ln>
          </p:spPr>
          <p:txBody>
            <a:bodyPr vert="horz" wrap="square" lIns="91440" tIns="45720" rIns="91440" bIns="45720" numCol="1" anchor="t" anchorCtr="0" compatLnSpc="1"/>
            <a:p>
              <a:endParaRPr lang="zh-CN" altLang="en-US"/>
            </a:p>
          </p:txBody>
        </p:sp>
      </p:grpSp>
      <p:grpSp>
        <p:nvGrpSpPr>
          <p:cNvPr id="21" name="组合 20"/>
          <p:cNvGrpSpPr/>
          <p:nvPr/>
        </p:nvGrpSpPr>
        <p:grpSpPr>
          <a:xfrm>
            <a:off x="10207625" y="4562475"/>
            <a:ext cx="488950" cy="694690"/>
            <a:chOff x="1787" y="6758"/>
            <a:chExt cx="770" cy="2235"/>
          </a:xfrm>
        </p:grpSpPr>
        <p:grpSp>
          <p:nvGrpSpPr>
            <p:cNvPr id="22" name="组合 21"/>
            <p:cNvGrpSpPr/>
            <p:nvPr/>
          </p:nvGrpSpPr>
          <p:grpSpPr>
            <a:xfrm>
              <a:off x="1787" y="8219"/>
              <a:ext cx="770" cy="775"/>
              <a:chOff x="1134896" y="5196310"/>
              <a:chExt cx="488950" cy="492125"/>
            </a:xfrm>
          </p:grpSpPr>
          <p:sp>
            <p:nvSpPr>
              <p:cNvPr id="23" name="Oval 6"/>
              <p:cNvSpPr>
                <a:spLocks noChangeArrowheads="1"/>
              </p:cNvSpPr>
              <p:nvPr/>
            </p:nvSpPr>
            <p:spPr bwMode="auto">
              <a:xfrm>
                <a:off x="1134896" y="5196310"/>
                <a:ext cx="488950" cy="492125"/>
              </a:xfrm>
              <a:prstGeom prst="ellipse">
                <a:avLst/>
              </a:prstGeom>
              <a:solidFill>
                <a:srgbClr val="4A6C78"/>
              </a:solidFill>
              <a:ln>
                <a:noFill/>
              </a:ln>
            </p:spPr>
            <p:txBody>
              <a:bodyPr vert="horz" wrap="square" lIns="91440" tIns="45720" rIns="91440" bIns="45720" numCol="1" anchor="t" anchorCtr="0" compatLnSpc="1"/>
              <a:p>
                <a:endParaRPr lang="zh-CN" altLang="en-US"/>
              </a:p>
            </p:txBody>
          </p:sp>
          <p:sp>
            <p:nvSpPr>
              <p:cNvPr id="24" name="Oval 7"/>
              <p:cNvSpPr>
                <a:spLocks noChangeArrowheads="1"/>
              </p:cNvSpPr>
              <p:nvPr/>
            </p:nvSpPr>
            <p:spPr bwMode="auto">
              <a:xfrm>
                <a:off x="1236179" y="5294735"/>
                <a:ext cx="284163" cy="28575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25" name="Oval 8"/>
              <p:cNvSpPr>
                <a:spLocks noChangeArrowheads="1"/>
              </p:cNvSpPr>
              <p:nvPr/>
            </p:nvSpPr>
            <p:spPr bwMode="auto">
              <a:xfrm>
                <a:off x="1280946" y="5343948"/>
                <a:ext cx="195263" cy="196850"/>
              </a:xfrm>
              <a:prstGeom prst="ellipse">
                <a:avLst/>
              </a:prstGeom>
              <a:solidFill>
                <a:srgbClr val="4D7D91"/>
              </a:solidFill>
              <a:ln>
                <a:noFill/>
              </a:ln>
            </p:spPr>
            <p:txBody>
              <a:bodyPr vert="horz" wrap="square" lIns="91440" tIns="45720" rIns="91440" bIns="45720" numCol="1" anchor="t" anchorCtr="0" compatLnSpc="1"/>
              <a:p>
                <a:endParaRPr lang="zh-CN" altLang="en-US"/>
              </a:p>
            </p:txBody>
          </p:sp>
        </p:grpSp>
        <p:sp>
          <p:nvSpPr>
            <p:cNvPr id="26" name="Freeform 38"/>
            <p:cNvSpPr/>
            <p:nvPr/>
          </p:nvSpPr>
          <p:spPr bwMode="auto">
            <a:xfrm>
              <a:off x="2114" y="6758"/>
              <a:ext cx="113" cy="1723"/>
            </a:xfrm>
            <a:custGeom>
              <a:avLst/>
              <a:gdLst>
                <a:gd name="T0" fmla="*/ 37 w 37"/>
                <a:gd name="T1" fmla="*/ 1915 h 1915"/>
                <a:gd name="T2" fmla="*/ 0 w 37"/>
                <a:gd name="T3" fmla="*/ 1915 h 1915"/>
                <a:gd name="T4" fmla="*/ 0 w 37"/>
                <a:gd name="T5" fmla="*/ 0 h 1915"/>
                <a:gd name="T6" fmla="*/ 37 w 37"/>
                <a:gd name="T7" fmla="*/ 0 h 1915"/>
                <a:gd name="T8" fmla="*/ 37 w 37"/>
                <a:gd name="T9" fmla="*/ 1915 h 1915"/>
                <a:gd name="T10" fmla="*/ 37 w 37"/>
                <a:gd name="T11" fmla="*/ 1915 h 1915"/>
              </a:gdLst>
              <a:ahLst/>
              <a:cxnLst>
                <a:cxn ang="0">
                  <a:pos x="T0" y="T1"/>
                </a:cxn>
                <a:cxn ang="0">
                  <a:pos x="T2" y="T3"/>
                </a:cxn>
                <a:cxn ang="0">
                  <a:pos x="T4" y="T5"/>
                </a:cxn>
                <a:cxn ang="0">
                  <a:pos x="T6" y="T7"/>
                </a:cxn>
                <a:cxn ang="0">
                  <a:pos x="T8" y="T9"/>
                </a:cxn>
                <a:cxn ang="0">
                  <a:pos x="T10" y="T11"/>
                </a:cxn>
              </a:cxnLst>
              <a:rect l="0" t="0" r="r" b="b"/>
              <a:pathLst>
                <a:path w="37" h="1915">
                  <a:moveTo>
                    <a:pt x="37" y="1915"/>
                  </a:moveTo>
                  <a:lnTo>
                    <a:pt x="0" y="1915"/>
                  </a:lnTo>
                  <a:lnTo>
                    <a:pt x="0" y="0"/>
                  </a:lnTo>
                  <a:lnTo>
                    <a:pt x="37" y="0"/>
                  </a:lnTo>
                  <a:lnTo>
                    <a:pt x="37" y="1915"/>
                  </a:lnTo>
                  <a:lnTo>
                    <a:pt x="37" y="1915"/>
                  </a:lnTo>
                  <a:close/>
                </a:path>
              </a:pathLst>
            </a:custGeom>
            <a:solidFill>
              <a:srgbClr val="4D7D91"/>
            </a:solidFill>
            <a:ln>
              <a:noFill/>
            </a:ln>
          </p:spPr>
          <p:txBody>
            <a:bodyPr vert="horz" wrap="square" lIns="91440" tIns="45720" rIns="91440" bIns="45720" numCol="1" anchor="t" anchorCtr="0" compatLnSpc="1"/>
            <a:p>
              <a:endParaRPr lang="zh-CN" altLang="en-US"/>
            </a:p>
          </p:txBody>
        </p:sp>
      </p:grpSp>
      <p:sp>
        <p:nvSpPr>
          <p:cNvPr id="34" name="椭圆 33"/>
          <p:cNvSpPr/>
          <p:nvPr/>
        </p:nvSpPr>
        <p:spPr>
          <a:xfrm>
            <a:off x="3340100" y="1674495"/>
            <a:ext cx="2919730" cy="2891790"/>
          </a:xfrm>
          <a:prstGeom prst="ellipse">
            <a:avLst/>
          </a:prstGeom>
          <a:noFill/>
          <a:ln w="28575">
            <a:solidFill>
              <a:srgbClr val="4A6C78"/>
            </a:solidFill>
          </a:ln>
          <a:extLst>
            <a:ext uri="{909E8E84-426E-40DD-AFC4-6F175D3DCCD1}">
              <a14:hiddenFill xmlns:a14="http://schemas.microsoft.com/office/drawing/2010/main">
                <a:solidFill>
                  <a:srgbClr val="4D7D9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5" name="椭圆 34"/>
          <p:cNvSpPr/>
          <p:nvPr/>
        </p:nvSpPr>
        <p:spPr>
          <a:xfrm>
            <a:off x="184150" y="1326515"/>
            <a:ext cx="3061335" cy="3103880"/>
          </a:xfrm>
          <a:prstGeom prst="ellipse">
            <a:avLst/>
          </a:prstGeom>
          <a:noFill/>
          <a:ln w="28575">
            <a:solidFill>
              <a:srgbClr val="4A6C78"/>
            </a:solidFill>
          </a:ln>
          <a:extLst>
            <a:ext uri="{909E8E84-426E-40DD-AFC4-6F175D3DCCD1}">
              <a14:hiddenFill xmlns:a14="http://schemas.microsoft.com/office/drawing/2010/main">
                <a:solidFill>
                  <a:srgbClr val="4D7D9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6" name="椭圆 35"/>
          <p:cNvSpPr/>
          <p:nvPr/>
        </p:nvSpPr>
        <p:spPr>
          <a:xfrm>
            <a:off x="6326505" y="1673860"/>
            <a:ext cx="2676525" cy="2879090"/>
          </a:xfrm>
          <a:prstGeom prst="ellipse">
            <a:avLst/>
          </a:prstGeom>
          <a:noFill/>
          <a:ln w="28575">
            <a:solidFill>
              <a:srgbClr val="4A6C78"/>
            </a:solidFill>
          </a:ln>
          <a:extLst>
            <a:ext uri="{909E8E84-426E-40DD-AFC4-6F175D3DCCD1}">
              <a14:hiddenFill xmlns:a14="http://schemas.microsoft.com/office/drawing/2010/main">
                <a:solidFill>
                  <a:srgbClr val="4D7D9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2" name="椭圆 61"/>
          <p:cNvSpPr/>
          <p:nvPr/>
        </p:nvSpPr>
        <p:spPr>
          <a:xfrm>
            <a:off x="9003030" y="1138555"/>
            <a:ext cx="2962910" cy="3427730"/>
          </a:xfrm>
          <a:prstGeom prst="ellipse">
            <a:avLst/>
          </a:prstGeom>
          <a:noFill/>
          <a:ln w="28575">
            <a:solidFill>
              <a:srgbClr val="4A6C78"/>
            </a:solidFill>
          </a:ln>
          <a:extLst>
            <a:ext uri="{909E8E84-426E-40DD-AFC4-6F175D3DCCD1}">
              <a14:hiddenFill xmlns:a14="http://schemas.microsoft.com/office/drawing/2010/main">
                <a:solidFill>
                  <a:srgbClr val="4D7D9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4" name="TextBox 5"/>
          <p:cNvSpPr txBox="1"/>
          <p:nvPr/>
        </p:nvSpPr>
        <p:spPr>
          <a:xfrm>
            <a:off x="1046945" y="5362858"/>
            <a:ext cx="1044081" cy="565150"/>
          </a:xfrm>
          <a:prstGeom prst="rect">
            <a:avLst/>
          </a:prstGeom>
          <a:noFill/>
        </p:spPr>
        <p:txBody>
          <a:bodyPr wrap="square" rtlCol="0" anchor="t">
            <a:spAutoFit/>
          </a:bodyPr>
          <a:p>
            <a:pPr algn="ctr">
              <a:lnSpc>
                <a:spcPct val="140000"/>
              </a:lnSpc>
            </a:pPr>
            <a:r>
              <a:rPr lang="sr-Cyrl-RS" altLang="en-US" sz="2200" b="1" dirty="0" smtClean="0">
                <a:solidFill>
                  <a:srgbClr val="4A6C78"/>
                </a:solidFill>
                <a:latin typeface="Arial" panose="020B0604020202020204" pitchFamily="34" charset="0"/>
                <a:cs typeface="Arial" panose="020B0604020202020204" pitchFamily="34" charset="0"/>
              </a:rPr>
              <a:t>1.</a:t>
            </a:r>
            <a:endParaRPr lang="sr-Cyrl-RS" altLang="en-US" sz="2200" b="1" dirty="0" smtClean="0">
              <a:solidFill>
                <a:srgbClr val="4A6C78"/>
              </a:solidFill>
              <a:latin typeface="Arial" panose="020B0604020202020204" pitchFamily="34" charset="0"/>
              <a:cs typeface="Arial" panose="020B0604020202020204" pitchFamily="34" charset="0"/>
            </a:endParaRPr>
          </a:p>
        </p:txBody>
      </p:sp>
      <p:sp>
        <p:nvSpPr>
          <p:cNvPr id="66" name="TextBox 5"/>
          <p:cNvSpPr txBox="1"/>
          <p:nvPr/>
        </p:nvSpPr>
        <p:spPr>
          <a:xfrm>
            <a:off x="6872576" y="5369208"/>
            <a:ext cx="1043940" cy="565150"/>
          </a:xfrm>
          <a:prstGeom prst="rect">
            <a:avLst/>
          </a:prstGeom>
          <a:noFill/>
        </p:spPr>
        <p:txBody>
          <a:bodyPr wrap="square" rtlCol="0" anchor="t">
            <a:spAutoFit/>
          </a:bodyPr>
          <a:p>
            <a:pPr algn="ctr">
              <a:lnSpc>
                <a:spcPct val="140000"/>
              </a:lnSpc>
            </a:pPr>
            <a:r>
              <a:rPr lang="sr-Cyrl-RS" altLang="en-US" sz="2200" b="1" dirty="0" smtClean="0">
                <a:solidFill>
                  <a:srgbClr val="4A6C78"/>
                </a:solidFill>
                <a:latin typeface="Arial" panose="020B0604020202020204" pitchFamily="34" charset="0"/>
                <a:cs typeface="Arial" panose="020B0604020202020204" pitchFamily="34" charset="0"/>
              </a:rPr>
              <a:t>3.</a:t>
            </a:r>
            <a:endParaRPr lang="sr-Cyrl-RS" altLang="en-US" sz="2200" b="1" dirty="0" smtClean="0">
              <a:solidFill>
                <a:srgbClr val="4A6C78"/>
              </a:solidFill>
              <a:latin typeface="Arial" panose="020B0604020202020204" pitchFamily="34" charset="0"/>
              <a:cs typeface="Arial" panose="020B0604020202020204" pitchFamily="34" charset="0"/>
            </a:endParaRPr>
          </a:p>
        </p:txBody>
      </p:sp>
      <p:sp>
        <p:nvSpPr>
          <p:cNvPr id="67" name="TextBox 5"/>
          <p:cNvSpPr txBox="1"/>
          <p:nvPr/>
        </p:nvSpPr>
        <p:spPr>
          <a:xfrm>
            <a:off x="4218911" y="5369208"/>
            <a:ext cx="1043940" cy="565150"/>
          </a:xfrm>
          <a:prstGeom prst="rect">
            <a:avLst/>
          </a:prstGeom>
          <a:noFill/>
        </p:spPr>
        <p:txBody>
          <a:bodyPr wrap="square" rtlCol="0" anchor="t">
            <a:spAutoFit/>
          </a:bodyPr>
          <a:p>
            <a:pPr algn="ctr">
              <a:lnSpc>
                <a:spcPct val="140000"/>
              </a:lnSpc>
            </a:pPr>
            <a:r>
              <a:rPr lang="sr-Cyrl-RS" altLang="en-US" sz="2200" b="1" dirty="0" smtClean="0">
                <a:solidFill>
                  <a:srgbClr val="4A6C78"/>
                </a:solidFill>
                <a:latin typeface="Arial" panose="020B0604020202020204" pitchFamily="34" charset="0"/>
                <a:cs typeface="Arial" panose="020B0604020202020204" pitchFamily="34" charset="0"/>
              </a:rPr>
              <a:t>2.</a:t>
            </a:r>
            <a:endParaRPr lang="sr-Cyrl-RS" altLang="en-US" sz="2200" b="1" dirty="0" smtClean="0">
              <a:solidFill>
                <a:srgbClr val="4A6C78"/>
              </a:solidFill>
              <a:latin typeface="Arial" panose="020B0604020202020204" pitchFamily="34" charset="0"/>
              <a:cs typeface="Arial" panose="020B0604020202020204" pitchFamily="34" charset="0"/>
            </a:endParaRPr>
          </a:p>
        </p:txBody>
      </p:sp>
      <p:sp>
        <p:nvSpPr>
          <p:cNvPr id="68" name="TextBox 5"/>
          <p:cNvSpPr txBox="1"/>
          <p:nvPr/>
        </p:nvSpPr>
        <p:spPr>
          <a:xfrm>
            <a:off x="10036146" y="5362858"/>
            <a:ext cx="1043940" cy="565150"/>
          </a:xfrm>
          <a:prstGeom prst="rect">
            <a:avLst/>
          </a:prstGeom>
          <a:noFill/>
        </p:spPr>
        <p:txBody>
          <a:bodyPr wrap="square" rtlCol="0" anchor="t">
            <a:spAutoFit/>
          </a:bodyPr>
          <a:p>
            <a:pPr algn="ctr">
              <a:lnSpc>
                <a:spcPct val="140000"/>
              </a:lnSpc>
            </a:pPr>
            <a:r>
              <a:rPr lang="sr-Cyrl-RS" altLang="en-US" sz="2200" b="1" dirty="0" smtClean="0">
                <a:solidFill>
                  <a:srgbClr val="4A6C78"/>
                </a:solidFill>
                <a:latin typeface="Arial" panose="020B0604020202020204" pitchFamily="34" charset="0"/>
                <a:cs typeface="Arial" panose="020B0604020202020204" pitchFamily="34" charset="0"/>
              </a:rPr>
              <a:t>4.</a:t>
            </a:r>
            <a:endParaRPr lang="sr-Cyrl-RS" altLang="en-US" sz="2200" b="1" dirty="0" smtClean="0">
              <a:solidFill>
                <a:srgbClr val="4A6C78"/>
              </a:solidFill>
              <a:latin typeface="Arial" panose="020B0604020202020204" pitchFamily="34" charset="0"/>
              <a:cs typeface="Arial" panose="020B0604020202020204" pitchFamily="34" charset="0"/>
            </a:endParaRPr>
          </a:p>
        </p:txBody>
      </p:sp>
      <p:sp>
        <p:nvSpPr>
          <p:cNvPr id="5" name="Text Box 4"/>
          <p:cNvSpPr txBox="1"/>
          <p:nvPr/>
        </p:nvSpPr>
        <p:spPr>
          <a:xfrm>
            <a:off x="220345" y="1673860"/>
            <a:ext cx="2967990" cy="2338070"/>
          </a:xfrm>
          <a:prstGeom prst="rect">
            <a:avLst/>
          </a:prstGeom>
          <a:noFill/>
        </p:spPr>
        <p:txBody>
          <a:bodyPr wrap="square" rtlCol="0">
            <a:spAutoFit/>
          </a:bodyPr>
          <a:p>
            <a:pPr algn="ctr"/>
            <a:r>
              <a:rPr lang="sr-Latn-RS" altLang="en-US" sz="2000">
                <a:latin typeface="TimesRoman" charset="0"/>
                <a:cs typeface="TimesRoman" charset="0"/>
              </a:rPr>
              <a:t>-</a:t>
            </a:r>
            <a:r>
              <a:rPr lang="sr-Cyrl-RS" altLang="en-US">
                <a:latin typeface="TimesRoman" charset="0"/>
                <a:cs typeface="TimesRoman" charset="0"/>
              </a:rPr>
              <a:t>идентификовати</a:t>
            </a:r>
            <a:endParaRPr lang="sr-Cyrl-RS" altLang="en-US">
              <a:latin typeface="TimesRoman" charset="0"/>
              <a:cs typeface="TimesRoman" charset="0"/>
            </a:endParaRPr>
          </a:p>
          <a:p>
            <a:pPr algn="ctr"/>
            <a:r>
              <a:rPr lang="sr-Cyrl-RS" altLang="en-US">
                <a:latin typeface="TimesRoman" charset="0"/>
                <a:cs typeface="TimesRoman" charset="0"/>
              </a:rPr>
              <a:t> основне принципе хигијене хране примењиве кроз ланац хране како би се постигао циљ да се обезбеди да је храна безбедна и погодна за исхрану</a:t>
            </a:r>
            <a:endParaRPr lang="sr-Cyrl-RS" altLang="en-US">
              <a:latin typeface="TimesRoman" charset="0"/>
              <a:cs typeface="TimesRoman" charset="0"/>
            </a:endParaRPr>
          </a:p>
        </p:txBody>
      </p:sp>
      <p:sp>
        <p:nvSpPr>
          <p:cNvPr id="27" name="Text Box 26"/>
          <p:cNvSpPr txBox="1"/>
          <p:nvPr/>
        </p:nvSpPr>
        <p:spPr>
          <a:xfrm>
            <a:off x="3387090" y="2365375"/>
            <a:ext cx="2797810" cy="1476375"/>
          </a:xfrm>
          <a:prstGeom prst="rect">
            <a:avLst/>
          </a:prstGeom>
          <a:noFill/>
        </p:spPr>
        <p:txBody>
          <a:bodyPr wrap="square" rtlCol="0">
            <a:spAutoFit/>
          </a:bodyPr>
          <a:p>
            <a:pPr algn="ctr"/>
            <a:r>
              <a:rPr lang="sr-Cyrl-RS" altLang="en-US">
                <a:latin typeface="TimesRoman" charset="0"/>
                <a:cs typeface="TimesRoman" charset="0"/>
              </a:rPr>
              <a:t>-препоручити приступ заснован на НАССР-у као средство за повећање безбедности хране.</a:t>
            </a:r>
            <a:endParaRPr lang="sr-Cyrl-RS" altLang="en-US">
              <a:latin typeface="TimesRoman" charset="0"/>
              <a:cs typeface="TimesRoman" charset="0"/>
            </a:endParaRPr>
          </a:p>
        </p:txBody>
      </p:sp>
      <p:sp>
        <p:nvSpPr>
          <p:cNvPr id="28" name="Text Box 27"/>
          <p:cNvSpPr txBox="1"/>
          <p:nvPr/>
        </p:nvSpPr>
        <p:spPr>
          <a:xfrm>
            <a:off x="6532880" y="2430145"/>
            <a:ext cx="2279650" cy="922020"/>
          </a:xfrm>
          <a:prstGeom prst="rect">
            <a:avLst/>
          </a:prstGeom>
          <a:noFill/>
        </p:spPr>
        <p:txBody>
          <a:bodyPr wrap="square" rtlCol="0">
            <a:spAutoFit/>
          </a:bodyPr>
          <a:p>
            <a:pPr algn="ctr"/>
            <a:r>
              <a:rPr lang="sr-Cyrl-RS" altLang="en-US">
                <a:latin typeface="TimesRoman" charset="0"/>
                <a:cs typeface="TimesRoman" charset="0"/>
              </a:rPr>
              <a:t>-назначити како да се примене ови принципи </a:t>
            </a:r>
            <a:endParaRPr lang="sr-Cyrl-RS" altLang="en-US">
              <a:latin typeface="TimesRoman" charset="0"/>
              <a:cs typeface="TimesRoman" charset="0"/>
            </a:endParaRPr>
          </a:p>
        </p:txBody>
      </p:sp>
      <p:sp>
        <p:nvSpPr>
          <p:cNvPr id="29" name="Text Box 28"/>
          <p:cNvSpPr txBox="1"/>
          <p:nvPr/>
        </p:nvSpPr>
        <p:spPr>
          <a:xfrm>
            <a:off x="8687435" y="1674495"/>
            <a:ext cx="3536950" cy="2584450"/>
          </a:xfrm>
          <a:prstGeom prst="rect">
            <a:avLst/>
          </a:prstGeom>
          <a:noFill/>
        </p:spPr>
        <p:txBody>
          <a:bodyPr wrap="square" rtlCol="0">
            <a:spAutoFit/>
          </a:bodyPr>
          <a:p>
            <a:pPr algn="ctr"/>
            <a:r>
              <a:rPr lang="sr-Cyrl-RS" altLang="en-US"/>
              <a:t>обезбедити водич за специфичне кодексе</a:t>
            </a:r>
            <a:endParaRPr lang="sr-Cyrl-RS" altLang="en-US"/>
          </a:p>
          <a:p>
            <a:pPr algn="ctr"/>
            <a:r>
              <a:rPr lang="sr-Cyrl-RS" altLang="en-US"/>
              <a:t> који могу бити потребни за секторе у ланцу хране ,процесима или производима како би се појачали хигијенски</a:t>
            </a:r>
            <a:endParaRPr lang="sr-Cyrl-RS" altLang="en-US"/>
          </a:p>
          <a:p>
            <a:pPr algn="ctr"/>
            <a:r>
              <a:rPr lang="sr-Cyrl-RS" altLang="en-US"/>
              <a:t> захтеви специфични</a:t>
            </a:r>
            <a:endParaRPr lang="sr-Cyrl-RS" altLang="en-US"/>
          </a:p>
          <a:p>
            <a:pPr algn="ctr"/>
            <a:r>
              <a:rPr lang="sr-Cyrl-RS" altLang="en-US"/>
              <a:t> за дате области</a:t>
            </a:r>
            <a:endParaRPr lang="sr-Cyrl-RS" alt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0"/>
                                        <p:tgtEl>
                                          <p:spTgt spid="64"/>
                                        </p:tgtEl>
                                      </p:cBhvr>
                                    </p:animEffect>
                                    <p:anim calcmode="lin" valueType="num">
                                      <p:cBhvr>
                                        <p:cTn id="8" dur="1000" fill="hold"/>
                                        <p:tgtEl>
                                          <p:spTgt spid="64"/>
                                        </p:tgtEl>
                                        <p:attrNameLst>
                                          <p:attrName>ppt_x</p:attrName>
                                        </p:attrNameLst>
                                      </p:cBhvr>
                                      <p:tavLst>
                                        <p:tav tm="0">
                                          <p:val>
                                            <p:strVal val="#ppt_x"/>
                                          </p:val>
                                        </p:tav>
                                        <p:tav tm="100000">
                                          <p:val>
                                            <p:strVal val="#ppt_x"/>
                                          </p:val>
                                        </p:tav>
                                      </p:tavLst>
                                    </p:anim>
                                    <p:anim calcmode="lin" valueType="num">
                                      <p:cBhvr>
                                        <p:cTn id="9"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7"/>
                                        </p:tgtEl>
                                        <p:attrNameLst>
                                          <p:attrName>style.visibility</p:attrName>
                                        </p:attrNameLst>
                                      </p:cBhvr>
                                      <p:to>
                                        <p:strVal val="visible"/>
                                      </p:to>
                                    </p:set>
                                    <p:animEffect transition="in" filter="fade">
                                      <p:cBhvr>
                                        <p:cTn id="14" dur="1000"/>
                                        <p:tgtEl>
                                          <p:spTgt spid="67"/>
                                        </p:tgtEl>
                                      </p:cBhvr>
                                    </p:animEffect>
                                    <p:anim calcmode="lin" valueType="num">
                                      <p:cBhvr>
                                        <p:cTn id="15" dur="1000" fill="hold"/>
                                        <p:tgtEl>
                                          <p:spTgt spid="67"/>
                                        </p:tgtEl>
                                        <p:attrNameLst>
                                          <p:attrName>ppt_x</p:attrName>
                                        </p:attrNameLst>
                                      </p:cBhvr>
                                      <p:tavLst>
                                        <p:tav tm="0">
                                          <p:val>
                                            <p:strVal val="#ppt_x"/>
                                          </p:val>
                                        </p:tav>
                                        <p:tav tm="100000">
                                          <p:val>
                                            <p:strVal val="#ppt_x"/>
                                          </p:val>
                                        </p:tav>
                                      </p:tavLst>
                                    </p:anim>
                                    <p:anim calcmode="lin" valueType="num">
                                      <p:cBhvr>
                                        <p:cTn id="16"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6"/>
                                        </p:tgtEl>
                                        <p:attrNameLst>
                                          <p:attrName>style.visibility</p:attrName>
                                        </p:attrNameLst>
                                      </p:cBhvr>
                                      <p:to>
                                        <p:strVal val="visible"/>
                                      </p:to>
                                    </p:set>
                                    <p:animEffect transition="in" filter="fade">
                                      <p:cBhvr>
                                        <p:cTn id="21" dur="1000"/>
                                        <p:tgtEl>
                                          <p:spTgt spid="66"/>
                                        </p:tgtEl>
                                      </p:cBhvr>
                                    </p:animEffect>
                                    <p:anim calcmode="lin" valueType="num">
                                      <p:cBhvr>
                                        <p:cTn id="22" dur="1000" fill="hold"/>
                                        <p:tgtEl>
                                          <p:spTgt spid="66"/>
                                        </p:tgtEl>
                                        <p:attrNameLst>
                                          <p:attrName>ppt_x</p:attrName>
                                        </p:attrNameLst>
                                      </p:cBhvr>
                                      <p:tavLst>
                                        <p:tav tm="0">
                                          <p:val>
                                            <p:strVal val="#ppt_x"/>
                                          </p:val>
                                        </p:tav>
                                        <p:tav tm="100000">
                                          <p:val>
                                            <p:strVal val="#ppt_x"/>
                                          </p:val>
                                        </p:tav>
                                      </p:tavLst>
                                    </p:anim>
                                    <p:anim calcmode="lin" valueType="num">
                                      <p:cBhvr>
                                        <p:cTn id="23"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8"/>
                                        </p:tgtEl>
                                        <p:attrNameLst>
                                          <p:attrName>style.visibility</p:attrName>
                                        </p:attrNameLst>
                                      </p:cBhvr>
                                      <p:to>
                                        <p:strVal val="visible"/>
                                      </p:to>
                                    </p:set>
                                    <p:animEffect transition="in" filter="fade">
                                      <p:cBhvr>
                                        <p:cTn id="28" dur="1000"/>
                                        <p:tgtEl>
                                          <p:spTgt spid="68"/>
                                        </p:tgtEl>
                                      </p:cBhvr>
                                    </p:animEffect>
                                    <p:anim calcmode="lin" valueType="num">
                                      <p:cBhvr>
                                        <p:cTn id="29" dur="1000" fill="hold"/>
                                        <p:tgtEl>
                                          <p:spTgt spid="68"/>
                                        </p:tgtEl>
                                        <p:attrNameLst>
                                          <p:attrName>ppt_x</p:attrName>
                                        </p:attrNameLst>
                                      </p:cBhvr>
                                      <p:tavLst>
                                        <p:tav tm="0">
                                          <p:val>
                                            <p:strVal val="#ppt_x"/>
                                          </p:val>
                                        </p:tav>
                                        <p:tav tm="100000">
                                          <p:val>
                                            <p:strVal val="#ppt_x"/>
                                          </p:val>
                                        </p:tav>
                                      </p:tavLst>
                                    </p:anim>
                                    <p:anim calcmode="lin" valueType="num">
                                      <p:cBhvr>
                                        <p:cTn id="30" dur="10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4" grpId="1"/>
      <p:bldP spid="67" grpId="0"/>
      <p:bldP spid="67" grpId="1"/>
      <p:bldP spid="66" grpId="0"/>
      <p:bldP spid="66" grpId="1"/>
      <p:bldP spid="68" grpId="0"/>
      <p:bldP spid="68"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160" y="499745"/>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3251835" y="342265"/>
            <a:ext cx="5687695" cy="542290"/>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8703" y="342265"/>
            <a:ext cx="5014595" cy="64515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3600" b="1" dirty="0">
                <a:solidFill>
                  <a:schemeClr val="bg1"/>
                </a:solidFill>
                <a:effectLst/>
                <a:latin typeface="Arial" panose="020B0604020202020204" pitchFamily="34" charset="0"/>
                <a:ea typeface="Arial" panose="020B0604020202020204" pitchFamily="34" charset="0"/>
              </a:rPr>
              <a:t>НАССР</a:t>
            </a:r>
            <a:endParaRPr lang="sr-Cyrl-RS" altLang="en-US" sz="3600" b="1" dirty="0">
              <a:solidFill>
                <a:schemeClr val="bg1"/>
              </a:solidFill>
              <a:effectLst/>
              <a:latin typeface="Arial" panose="020B0604020202020204" pitchFamily="34" charset="0"/>
              <a:ea typeface="Arial" panose="020B0604020202020204" pitchFamily="34" charset="0"/>
            </a:endParaRPr>
          </a:p>
        </p:txBody>
      </p:sp>
      <p:sp>
        <p:nvSpPr>
          <p:cNvPr id="5" name="圆角矩形 4"/>
          <p:cNvSpPr/>
          <p:nvPr/>
        </p:nvSpPr>
        <p:spPr>
          <a:xfrm rot="2640000">
            <a:off x="4326255" y="3757295"/>
            <a:ext cx="1440000" cy="1440000"/>
          </a:xfrm>
          <a:prstGeom prst="roundRect">
            <a:avLst/>
          </a:prstGeom>
          <a:solidFill>
            <a:srgbClr val="4A6C78"/>
          </a:solidFill>
          <a:ln>
            <a:solidFill>
              <a:srgbClr val="4A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圆角矩形 6"/>
          <p:cNvSpPr/>
          <p:nvPr/>
        </p:nvSpPr>
        <p:spPr>
          <a:xfrm rot="2640000">
            <a:off x="6541135" y="3641090"/>
            <a:ext cx="1440000" cy="1440000"/>
          </a:xfrm>
          <a:prstGeom prst="roundRect">
            <a:avLst/>
          </a:prstGeom>
          <a:solidFill>
            <a:srgbClr val="4A6C78"/>
          </a:solidFill>
          <a:ln>
            <a:solidFill>
              <a:srgbClr val="4A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圆角矩形 13"/>
          <p:cNvSpPr/>
          <p:nvPr/>
        </p:nvSpPr>
        <p:spPr>
          <a:xfrm rot="2640000">
            <a:off x="5483315" y="4642485"/>
            <a:ext cx="1440000" cy="1440000"/>
          </a:xfrm>
          <a:prstGeom prst="roundRect">
            <a:avLst/>
          </a:prstGeom>
          <a:solidFill>
            <a:schemeClr val="bg1"/>
          </a:solidFill>
          <a:ln>
            <a:solidFill>
              <a:srgbClr val="4A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Freeform 33"/>
          <p:cNvSpPr>
            <a:spLocks noEditPoints="1"/>
          </p:cNvSpPr>
          <p:nvPr/>
        </p:nvSpPr>
        <p:spPr bwMode="auto">
          <a:xfrm>
            <a:off x="7040220" y="3979902"/>
            <a:ext cx="465137" cy="527050"/>
          </a:xfrm>
          <a:custGeom>
            <a:avLst/>
            <a:gdLst>
              <a:gd name="T0" fmla="*/ 54 w 105"/>
              <a:gd name="T1" fmla="*/ 33 h 119"/>
              <a:gd name="T2" fmla="*/ 51 w 105"/>
              <a:gd name="T3" fmla="*/ 33 h 119"/>
              <a:gd name="T4" fmla="*/ 51 w 105"/>
              <a:gd name="T5" fmla="*/ 66 h 119"/>
              <a:gd name="T6" fmla="*/ 49 w 105"/>
              <a:gd name="T7" fmla="*/ 69 h 119"/>
              <a:gd name="T8" fmla="*/ 50 w 105"/>
              <a:gd name="T9" fmla="*/ 71 h 119"/>
              <a:gd name="T10" fmla="*/ 51 w 105"/>
              <a:gd name="T11" fmla="*/ 70 h 119"/>
              <a:gd name="T12" fmla="*/ 51 w 105"/>
              <a:gd name="T13" fmla="*/ 73 h 119"/>
              <a:gd name="T14" fmla="*/ 54 w 105"/>
              <a:gd name="T15" fmla="*/ 73 h 119"/>
              <a:gd name="T16" fmla="*/ 54 w 105"/>
              <a:gd name="T17" fmla="*/ 67 h 119"/>
              <a:gd name="T18" fmla="*/ 72 w 105"/>
              <a:gd name="T19" fmla="*/ 49 h 119"/>
              <a:gd name="T20" fmla="*/ 71 w 105"/>
              <a:gd name="T21" fmla="*/ 47 h 119"/>
              <a:gd name="T22" fmla="*/ 54 w 105"/>
              <a:gd name="T23" fmla="*/ 64 h 119"/>
              <a:gd name="T24" fmla="*/ 54 w 105"/>
              <a:gd name="T25" fmla="*/ 33 h 119"/>
              <a:gd name="T26" fmla="*/ 51 w 105"/>
              <a:gd name="T27" fmla="*/ 31 h 119"/>
              <a:gd name="T28" fmla="*/ 54 w 105"/>
              <a:gd name="T29" fmla="*/ 31 h 119"/>
              <a:gd name="T30" fmla="*/ 54 w 105"/>
              <a:gd name="T31" fmla="*/ 21 h 119"/>
              <a:gd name="T32" fmla="*/ 84 w 105"/>
              <a:gd name="T33" fmla="*/ 34 h 119"/>
              <a:gd name="T34" fmla="*/ 77 w 105"/>
              <a:gd name="T35" fmla="*/ 40 h 119"/>
              <a:gd name="T36" fmla="*/ 79 w 105"/>
              <a:gd name="T37" fmla="*/ 42 h 119"/>
              <a:gd name="T38" fmla="*/ 86 w 105"/>
              <a:gd name="T39" fmla="*/ 35 h 119"/>
              <a:gd name="T40" fmla="*/ 98 w 105"/>
              <a:gd name="T41" fmla="*/ 65 h 119"/>
              <a:gd name="T42" fmla="*/ 89 w 105"/>
              <a:gd name="T43" fmla="*/ 65 h 119"/>
              <a:gd name="T44" fmla="*/ 89 w 105"/>
              <a:gd name="T45" fmla="*/ 68 h 119"/>
              <a:gd name="T46" fmla="*/ 98 w 105"/>
              <a:gd name="T47" fmla="*/ 68 h 119"/>
              <a:gd name="T48" fmla="*/ 86 w 105"/>
              <a:gd name="T49" fmla="*/ 98 h 119"/>
              <a:gd name="T50" fmla="*/ 79 w 105"/>
              <a:gd name="T51" fmla="*/ 91 h 119"/>
              <a:gd name="T52" fmla="*/ 77 w 105"/>
              <a:gd name="T53" fmla="*/ 93 h 119"/>
              <a:gd name="T54" fmla="*/ 84 w 105"/>
              <a:gd name="T55" fmla="*/ 100 h 119"/>
              <a:gd name="T56" fmla="*/ 54 w 105"/>
              <a:gd name="T57" fmla="*/ 112 h 119"/>
              <a:gd name="T58" fmla="*/ 54 w 105"/>
              <a:gd name="T59" fmla="*/ 103 h 119"/>
              <a:gd name="T60" fmla="*/ 51 w 105"/>
              <a:gd name="T61" fmla="*/ 103 h 119"/>
              <a:gd name="T62" fmla="*/ 51 w 105"/>
              <a:gd name="T63" fmla="*/ 112 h 119"/>
              <a:gd name="T64" fmla="*/ 21 w 105"/>
              <a:gd name="T65" fmla="*/ 100 h 119"/>
              <a:gd name="T66" fmla="*/ 28 w 105"/>
              <a:gd name="T67" fmla="*/ 93 h 119"/>
              <a:gd name="T68" fmla="*/ 26 w 105"/>
              <a:gd name="T69" fmla="*/ 91 h 119"/>
              <a:gd name="T70" fmla="*/ 20 w 105"/>
              <a:gd name="T71" fmla="*/ 98 h 119"/>
              <a:gd name="T72" fmla="*/ 7 w 105"/>
              <a:gd name="T73" fmla="*/ 68 h 119"/>
              <a:gd name="T74" fmla="*/ 17 w 105"/>
              <a:gd name="T75" fmla="*/ 68 h 119"/>
              <a:gd name="T76" fmla="*/ 17 w 105"/>
              <a:gd name="T77" fmla="*/ 65 h 119"/>
              <a:gd name="T78" fmla="*/ 7 w 105"/>
              <a:gd name="T79" fmla="*/ 65 h 119"/>
              <a:gd name="T80" fmla="*/ 20 w 105"/>
              <a:gd name="T81" fmla="*/ 35 h 119"/>
              <a:gd name="T82" fmla="*/ 26 w 105"/>
              <a:gd name="T83" fmla="*/ 42 h 119"/>
              <a:gd name="T84" fmla="*/ 28 w 105"/>
              <a:gd name="T85" fmla="*/ 40 h 119"/>
              <a:gd name="T86" fmla="*/ 21 w 105"/>
              <a:gd name="T87" fmla="*/ 34 h 119"/>
              <a:gd name="T88" fmla="*/ 51 w 105"/>
              <a:gd name="T89" fmla="*/ 21 h 119"/>
              <a:gd name="T90" fmla="*/ 51 w 105"/>
              <a:gd name="T91" fmla="*/ 31 h 119"/>
              <a:gd name="T92" fmla="*/ 65 w 105"/>
              <a:gd name="T93" fmla="*/ 0 h 119"/>
              <a:gd name="T94" fmla="*/ 40 w 105"/>
              <a:gd name="T95" fmla="*/ 0 h 119"/>
              <a:gd name="T96" fmla="*/ 40 w 105"/>
              <a:gd name="T97" fmla="*/ 10 h 119"/>
              <a:gd name="T98" fmla="*/ 50 w 105"/>
              <a:gd name="T99" fmla="*/ 10 h 119"/>
              <a:gd name="T100" fmla="*/ 50 w 105"/>
              <a:gd name="T101" fmla="*/ 14 h 119"/>
              <a:gd name="T102" fmla="*/ 0 w 105"/>
              <a:gd name="T103" fmla="*/ 67 h 119"/>
              <a:gd name="T104" fmla="*/ 53 w 105"/>
              <a:gd name="T105" fmla="*/ 119 h 119"/>
              <a:gd name="T106" fmla="*/ 105 w 105"/>
              <a:gd name="T107" fmla="*/ 67 h 119"/>
              <a:gd name="T108" fmla="*/ 56 w 105"/>
              <a:gd name="T109" fmla="*/ 14 h 119"/>
              <a:gd name="T110" fmla="*/ 56 w 105"/>
              <a:gd name="T111" fmla="*/ 10 h 119"/>
              <a:gd name="T112" fmla="*/ 65 w 105"/>
              <a:gd name="T113" fmla="*/ 10 h 119"/>
              <a:gd name="T114" fmla="*/ 65 w 105"/>
              <a:gd name="T11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9">
                <a:moveTo>
                  <a:pt x="54" y="33"/>
                </a:moveTo>
                <a:cubicBezTo>
                  <a:pt x="51" y="33"/>
                  <a:pt x="51" y="33"/>
                  <a:pt x="51" y="33"/>
                </a:cubicBezTo>
                <a:cubicBezTo>
                  <a:pt x="51" y="66"/>
                  <a:pt x="51" y="66"/>
                  <a:pt x="51" y="66"/>
                </a:cubicBezTo>
                <a:cubicBezTo>
                  <a:pt x="49" y="69"/>
                  <a:pt x="49" y="69"/>
                  <a:pt x="49" y="69"/>
                </a:cubicBezTo>
                <a:cubicBezTo>
                  <a:pt x="50" y="71"/>
                  <a:pt x="50" y="71"/>
                  <a:pt x="50" y="71"/>
                </a:cubicBezTo>
                <a:cubicBezTo>
                  <a:pt x="51" y="70"/>
                  <a:pt x="51" y="70"/>
                  <a:pt x="51" y="70"/>
                </a:cubicBezTo>
                <a:cubicBezTo>
                  <a:pt x="51" y="73"/>
                  <a:pt x="51" y="73"/>
                  <a:pt x="51" y="73"/>
                </a:cubicBezTo>
                <a:cubicBezTo>
                  <a:pt x="54" y="73"/>
                  <a:pt x="54" y="73"/>
                  <a:pt x="54" y="73"/>
                </a:cubicBezTo>
                <a:cubicBezTo>
                  <a:pt x="54" y="67"/>
                  <a:pt x="54" y="67"/>
                  <a:pt x="54" y="67"/>
                </a:cubicBezTo>
                <a:cubicBezTo>
                  <a:pt x="72" y="49"/>
                  <a:pt x="72" y="49"/>
                  <a:pt x="72" y="49"/>
                </a:cubicBezTo>
                <a:cubicBezTo>
                  <a:pt x="71" y="47"/>
                  <a:pt x="71" y="47"/>
                  <a:pt x="71" y="47"/>
                </a:cubicBezTo>
                <a:cubicBezTo>
                  <a:pt x="54" y="64"/>
                  <a:pt x="54" y="64"/>
                  <a:pt x="54" y="64"/>
                </a:cubicBezTo>
                <a:cubicBezTo>
                  <a:pt x="54" y="33"/>
                  <a:pt x="54" y="33"/>
                  <a:pt x="54" y="33"/>
                </a:cubicBezTo>
                <a:moveTo>
                  <a:pt x="51" y="31"/>
                </a:moveTo>
                <a:cubicBezTo>
                  <a:pt x="54" y="31"/>
                  <a:pt x="54" y="31"/>
                  <a:pt x="54" y="31"/>
                </a:cubicBezTo>
                <a:cubicBezTo>
                  <a:pt x="54" y="21"/>
                  <a:pt x="54" y="21"/>
                  <a:pt x="54" y="21"/>
                </a:cubicBezTo>
                <a:cubicBezTo>
                  <a:pt x="66" y="21"/>
                  <a:pt x="76" y="26"/>
                  <a:pt x="84" y="34"/>
                </a:cubicBezTo>
                <a:cubicBezTo>
                  <a:pt x="77" y="40"/>
                  <a:pt x="77" y="40"/>
                  <a:pt x="77" y="40"/>
                </a:cubicBezTo>
                <a:cubicBezTo>
                  <a:pt x="79" y="42"/>
                  <a:pt x="79" y="42"/>
                  <a:pt x="79" y="42"/>
                </a:cubicBezTo>
                <a:cubicBezTo>
                  <a:pt x="86" y="35"/>
                  <a:pt x="86" y="35"/>
                  <a:pt x="86" y="35"/>
                </a:cubicBezTo>
                <a:cubicBezTo>
                  <a:pt x="93" y="43"/>
                  <a:pt x="98" y="54"/>
                  <a:pt x="98" y="65"/>
                </a:cubicBezTo>
                <a:cubicBezTo>
                  <a:pt x="89" y="65"/>
                  <a:pt x="89" y="65"/>
                  <a:pt x="89" y="65"/>
                </a:cubicBezTo>
                <a:cubicBezTo>
                  <a:pt x="89" y="68"/>
                  <a:pt x="89" y="68"/>
                  <a:pt x="89" y="68"/>
                </a:cubicBezTo>
                <a:cubicBezTo>
                  <a:pt x="98" y="68"/>
                  <a:pt x="98" y="68"/>
                  <a:pt x="98" y="68"/>
                </a:cubicBezTo>
                <a:cubicBezTo>
                  <a:pt x="98" y="79"/>
                  <a:pt x="93" y="90"/>
                  <a:pt x="86" y="98"/>
                </a:cubicBezTo>
                <a:cubicBezTo>
                  <a:pt x="79" y="91"/>
                  <a:pt x="79" y="91"/>
                  <a:pt x="79" y="91"/>
                </a:cubicBezTo>
                <a:cubicBezTo>
                  <a:pt x="77" y="93"/>
                  <a:pt x="77" y="93"/>
                  <a:pt x="77" y="93"/>
                </a:cubicBezTo>
                <a:cubicBezTo>
                  <a:pt x="84" y="100"/>
                  <a:pt x="84" y="100"/>
                  <a:pt x="84" y="100"/>
                </a:cubicBezTo>
                <a:cubicBezTo>
                  <a:pt x="76" y="107"/>
                  <a:pt x="66" y="112"/>
                  <a:pt x="54" y="112"/>
                </a:cubicBezTo>
                <a:cubicBezTo>
                  <a:pt x="54" y="103"/>
                  <a:pt x="54" y="103"/>
                  <a:pt x="54" y="103"/>
                </a:cubicBezTo>
                <a:cubicBezTo>
                  <a:pt x="51" y="103"/>
                  <a:pt x="51" y="103"/>
                  <a:pt x="51" y="103"/>
                </a:cubicBezTo>
                <a:cubicBezTo>
                  <a:pt x="51" y="112"/>
                  <a:pt x="51" y="112"/>
                  <a:pt x="51" y="112"/>
                </a:cubicBezTo>
                <a:cubicBezTo>
                  <a:pt x="40" y="112"/>
                  <a:pt x="29" y="107"/>
                  <a:pt x="21" y="100"/>
                </a:cubicBezTo>
                <a:cubicBezTo>
                  <a:pt x="28" y="93"/>
                  <a:pt x="28" y="93"/>
                  <a:pt x="28" y="93"/>
                </a:cubicBezTo>
                <a:cubicBezTo>
                  <a:pt x="26" y="91"/>
                  <a:pt x="26" y="91"/>
                  <a:pt x="26" y="91"/>
                </a:cubicBezTo>
                <a:cubicBezTo>
                  <a:pt x="20" y="98"/>
                  <a:pt x="20" y="98"/>
                  <a:pt x="20" y="98"/>
                </a:cubicBezTo>
                <a:cubicBezTo>
                  <a:pt x="12" y="90"/>
                  <a:pt x="8" y="79"/>
                  <a:pt x="7" y="68"/>
                </a:cubicBezTo>
                <a:cubicBezTo>
                  <a:pt x="17" y="68"/>
                  <a:pt x="17" y="68"/>
                  <a:pt x="17" y="68"/>
                </a:cubicBezTo>
                <a:cubicBezTo>
                  <a:pt x="17" y="65"/>
                  <a:pt x="17" y="65"/>
                  <a:pt x="17" y="65"/>
                </a:cubicBezTo>
                <a:cubicBezTo>
                  <a:pt x="7" y="65"/>
                  <a:pt x="7" y="65"/>
                  <a:pt x="7" y="65"/>
                </a:cubicBezTo>
                <a:cubicBezTo>
                  <a:pt x="8" y="54"/>
                  <a:pt x="12" y="43"/>
                  <a:pt x="20" y="35"/>
                </a:cubicBezTo>
                <a:cubicBezTo>
                  <a:pt x="26" y="42"/>
                  <a:pt x="26" y="42"/>
                  <a:pt x="26" y="42"/>
                </a:cubicBezTo>
                <a:cubicBezTo>
                  <a:pt x="28" y="40"/>
                  <a:pt x="28" y="40"/>
                  <a:pt x="28" y="40"/>
                </a:cubicBezTo>
                <a:cubicBezTo>
                  <a:pt x="21" y="34"/>
                  <a:pt x="21" y="34"/>
                  <a:pt x="21" y="34"/>
                </a:cubicBezTo>
                <a:cubicBezTo>
                  <a:pt x="29" y="26"/>
                  <a:pt x="40" y="21"/>
                  <a:pt x="51" y="21"/>
                </a:cubicBezTo>
                <a:cubicBezTo>
                  <a:pt x="51" y="31"/>
                  <a:pt x="51" y="31"/>
                  <a:pt x="51" y="31"/>
                </a:cubicBezTo>
                <a:moveTo>
                  <a:pt x="65" y="0"/>
                </a:moveTo>
                <a:cubicBezTo>
                  <a:pt x="40" y="0"/>
                  <a:pt x="40" y="0"/>
                  <a:pt x="40" y="0"/>
                </a:cubicBezTo>
                <a:cubicBezTo>
                  <a:pt x="40" y="10"/>
                  <a:pt x="40" y="10"/>
                  <a:pt x="40" y="10"/>
                </a:cubicBezTo>
                <a:cubicBezTo>
                  <a:pt x="50" y="10"/>
                  <a:pt x="50" y="10"/>
                  <a:pt x="50" y="10"/>
                </a:cubicBezTo>
                <a:cubicBezTo>
                  <a:pt x="50" y="14"/>
                  <a:pt x="50" y="14"/>
                  <a:pt x="50" y="14"/>
                </a:cubicBezTo>
                <a:cubicBezTo>
                  <a:pt x="22" y="16"/>
                  <a:pt x="0" y="39"/>
                  <a:pt x="0" y="67"/>
                </a:cubicBezTo>
                <a:cubicBezTo>
                  <a:pt x="0" y="96"/>
                  <a:pt x="24" y="119"/>
                  <a:pt x="53" y="119"/>
                </a:cubicBezTo>
                <a:cubicBezTo>
                  <a:pt x="82" y="119"/>
                  <a:pt x="105" y="96"/>
                  <a:pt x="105" y="67"/>
                </a:cubicBezTo>
                <a:cubicBezTo>
                  <a:pt x="105" y="39"/>
                  <a:pt x="83" y="16"/>
                  <a:pt x="56" y="14"/>
                </a:cubicBezTo>
                <a:cubicBezTo>
                  <a:pt x="56" y="10"/>
                  <a:pt x="56" y="10"/>
                  <a:pt x="56" y="10"/>
                </a:cubicBezTo>
                <a:cubicBezTo>
                  <a:pt x="65" y="10"/>
                  <a:pt x="65" y="10"/>
                  <a:pt x="65" y="10"/>
                </a:cubicBezTo>
                <a:cubicBezTo>
                  <a:pt x="65" y="0"/>
                  <a:pt x="65" y="0"/>
                  <a:pt x="65" y="0"/>
                </a:cubicBezTo>
              </a:path>
            </a:pathLst>
          </a:custGeom>
          <a:solidFill>
            <a:schemeClr val="bg1"/>
          </a:solidFill>
          <a:ln>
            <a:noFill/>
          </a:ln>
        </p:spPr>
        <p:txBody>
          <a:bodyPr vert="horz" wrap="square" lIns="91440" tIns="45720" rIns="91440" bIns="45720" numCol="1" anchor="t" anchorCtr="0" compatLnSpc="1"/>
          <a:p>
            <a:endParaRPr lang="zh-CN" altLang="en-US"/>
          </a:p>
        </p:txBody>
      </p:sp>
      <p:sp>
        <p:nvSpPr>
          <p:cNvPr id="18" name="Freeform 45"/>
          <p:cNvSpPr>
            <a:spLocks noChangeAspect="1" noEditPoints="1"/>
          </p:cNvSpPr>
          <p:nvPr/>
        </p:nvSpPr>
        <p:spPr bwMode="auto">
          <a:xfrm>
            <a:off x="4907414" y="4245444"/>
            <a:ext cx="278276" cy="464405"/>
          </a:xfrm>
          <a:custGeom>
            <a:avLst/>
            <a:gdLst>
              <a:gd name="T0" fmla="*/ 427 w 463"/>
              <a:gd name="T1" fmla="*/ 0 h 773"/>
              <a:gd name="T2" fmla="*/ 42 w 463"/>
              <a:gd name="T3" fmla="*/ 0 h 773"/>
              <a:gd name="T4" fmla="*/ 0 w 463"/>
              <a:gd name="T5" fmla="*/ 35 h 773"/>
              <a:gd name="T6" fmla="*/ 0 w 463"/>
              <a:gd name="T7" fmla="*/ 733 h 773"/>
              <a:gd name="T8" fmla="*/ 42 w 463"/>
              <a:gd name="T9" fmla="*/ 773 h 773"/>
              <a:gd name="T10" fmla="*/ 427 w 463"/>
              <a:gd name="T11" fmla="*/ 773 h 773"/>
              <a:gd name="T12" fmla="*/ 463 w 463"/>
              <a:gd name="T13" fmla="*/ 733 h 773"/>
              <a:gd name="T14" fmla="*/ 463 w 463"/>
              <a:gd name="T15" fmla="*/ 35 h 773"/>
              <a:gd name="T16" fmla="*/ 427 w 463"/>
              <a:gd name="T17" fmla="*/ 0 h 773"/>
              <a:gd name="T18" fmla="*/ 152 w 463"/>
              <a:gd name="T19" fmla="*/ 730 h 773"/>
              <a:gd name="T20" fmla="*/ 139 w 463"/>
              <a:gd name="T21" fmla="*/ 743 h 773"/>
              <a:gd name="T22" fmla="*/ 112 w 463"/>
              <a:gd name="T23" fmla="*/ 743 h 773"/>
              <a:gd name="T24" fmla="*/ 99 w 463"/>
              <a:gd name="T25" fmla="*/ 730 h 773"/>
              <a:gd name="T26" fmla="*/ 99 w 463"/>
              <a:gd name="T27" fmla="*/ 722 h 773"/>
              <a:gd name="T28" fmla="*/ 112 w 463"/>
              <a:gd name="T29" fmla="*/ 709 h 773"/>
              <a:gd name="T30" fmla="*/ 139 w 463"/>
              <a:gd name="T31" fmla="*/ 709 h 773"/>
              <a:gd name="T32" fmla="*/ 152 w 463"/>
              <a:gd name="T33" fmla="*/ 722 h 773"/>
              <a:gd name="T34" fmla="*/ 152 w 463"/>
              <a:gd name="T35" fmla="*/ 730 h 773"/>
              <a:gd name="T36" fmla="*/ 263 w 463"/>
              <a:gd name="T37" fmla="*/ 724 h 773"/>
              <a:gd name="T38" fmla="*/ 247 w 463"/>
              <a:gd name="T39" fmla="*/ 743 h 773"/>
              <a:gd name="T40" fmla="*/ 219 w 463"/>
              <a:gd name="T41" fmla="*/ 743 h 773"/>
              <a:gd name="T42" fmla="*/ 202 w 463"/>
              <a:gd name="T43" fmla="*/ 724 h 773"/>
              <a:gd name="T44" fmla="*/ 202 w 463"/>
              <a:gd name="T45" fmla="*/ 716 h 773"/>
              <a:gd name="T46" fmla="*/ 219 w 463"/>
              <a:gd name="T47" fmla="*/ 699 h 773"/>
              <a:gd name="T48" fmla="*/ 247 w 463"/>
              <a:gd name="T49" fmla="*/ 699 h 773"/>
              <a:gd name="T50" fmla="*/ 263 w 463"/>
              <a:gd name="T51" fmla="*/ 716 h 773"/>
              <a:gd name="T52" fmla="*/ 263 w 463"/>
              <a:gd name="T53" fmla="*/ 724 h 773"/>
              <a:gd name="T54" fmla="*/ 366 w 463"/>
              <a:gd name="T55" fmla="*/ 730 h 773"/>
              <a:gd name="T56" fmla="*/ 354 w 463"/>
              <a:gd name="T57" fmla="*/ 743 h 773"/>
              <a:gd name="T58" fmla="*/ 326 w 463"/>
              <a:gd name="T59" fmla="*/ 743 h 773"/>
              <a:gd name="T60" fmla="*/ 314 w 463"/>
              <a:gd name="T61" fmla="*/ 730 h 773"/>
              <a:gd name="T62" fmla="*/ 314 w 463"/>
              <a:gd name="T63" fmla="*/ 722 h 773"/>
              <a:gd name="T64" fmla="*/ 326 w 463"/>
              <a:gd name="T65" fmla="*/ 709 h 773"/>
              <a:gd name="T66" fmla="*/ 354 w 463"/>
              <a:gd name="T67" fmla="*/ 709 h 773"/>
              <a:gd name="T68" fmla="*/ 366 w 463"/>
              <a:gd name="T69" fmla="*/ 722 h 773"/>
              <a:gd name="T70" fmla="*/ 366 w 463"/>
              <a:gd name="T71" fmla="*/ 730 h 773"/>
              <a:gd name="T72" fmla="*/ 417 w 463"/>
              <a:gd name="T73" fmla="*/ 644 h 773"/>
              <a:gd name="T74" fmla="*/ 394 w 463"/>
              <a:gd name="T75" fmla="*/ 671 h 773"/>
              <a:gd name="T76" fmla="*/ 74 w 463"/>
              <a:gd name="T77" fmla="*/ 671 h 773"/>
              <a:gd name="T78" fmla="*/ 49 w 463"/>
              <a:gd name="T79" fmla="*/ 644 h 773"/>
              <a:gd name="T80" fmla="*/ 49 w 463"/>
              <a:gd name="T81" fmla="*/ 67 h 773"/>
              <a:gd name="T82" fmla="*/ 74 w 463"/>
              <a:gd name="T83" fmla="*/ 46 h 773"/>
              <a:gd name="T84" fmla="*/ 394 w 463"/>
              <a:gd name="T85" fmla="*/ 46 h 773"/>
              <a:gd name="T86" fmla="*/ 417 w 463"/>
              <a:gd name="T87" fmla="*/ 67 h 773"/>
              <a:gd name="T88" fmla="*/ 417 w 463"/>
              <a:gd name="T89" fmla="*/ 644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3" h="773">
                <a:moveTo>
                  <a:pt x="427" y="0"/>
                </a:moveTo>
                <a:cubicBezTo>
                  <a:pt x="42" y="0"/>
                  <a:pt x="42" y="0"/>
                  <a:pt x="42" y="0"/>
                </a:cubicBezTo>
                <a:cubicBezTo>
                  <a:pt x="19" y="0"/>
                  <a:pt x="0" y="17"/>
                  <a:pt x="0" y="35"/>
                </a:cubicBezTo>
                <a:cubicBezTo>
                  <a:pt x="0" y="733"/>
                  <a:pt x="0" y="733"/>
                  <a:pt x="0" y="733"/>
                </a:cubicBezTo>
                <a:cubicBezTo>
                  <a:pt x="0" y="756"/>
                  <a:pt x="17" y="773"/>
                  <a:pt x="42" y="773"/>
                </a:cubicBezTo>
                <a:cubicBezTo>
                  <a:pt x="427" y="773"/>
                  <a:pt x="427" y="773"/>
                  <a:pt x="427" y="773"/>
                </a:cubicBezTo>
                <a:cubicBezTo>
                  <a:pt x="448" y="773"/>
                  <a:pt x="463" y="756"/>
                  <a:pt x="463" y="733"/>
                </a:cubicBezTo>
                <a:cubicBezTo>
                  <a:pt x="463" y="35"/>
                  <a:pt x="463" y="35"/>
                  <a:pt x="463" y="35"/>
                </a:cubicBezTo>
                <a:cubicBezTo>
                  <a:pt x="463" y="19"/>
                  <a:pt x="451" y="0"/>
                  <a:pt x="427" y="0"/>
                </a:cubicBezTo>
                <a:close/>
                <a:moveTo>
                  <a:pt x="152" y="730"/>
                </a:moveTo>
                <a:cubicBezTo>
                  <a:pt x="152" y="737"/>
                  <a:pt x="146" y="743"/>
                  <a:pt x="139" y="743"/>
                </a:cubicBezTo>
                <a:cubicBezTo>
                  <a:pt x="112" y="743"/>
                  <a:pt x="112" y="743"/>
                  <a:pt x="112" y="743"/>
                </a:cubicBezTo>
                <a:cubicBezTo>
                  <a:pt x="106" y="743"/>
                  <a:pt x="99" y="737"/>
                  <a:pt x="99" y="730"/>
                </a:cubicBezTo>
                <a:cubicBezTo>
                  <a:pt x="99" y="722"/>
                  <a:pt x="99" y="722"/>
                  <a:pt x="99" y="722"/>
                </a:cubicBezTo>
                <a:cubicBezTo>
                  <a:pt x="99" y="714"/>
                  <a:pt x="106" y="709"/>
                  <a:pt x="112" y="709"/>
                </a:cubicBezTo>
                <a:cubicBezTo>
                  <a:pt x="139" y="709"/>
                  <a:pt x="139" y="709"/>
                  <a:pt x="139" y="709"/>
                </a:cubicBezTo>
                <a:cubicBezTo>
                  <a:pt x="146" y="709"/>
                  <a:pt x="152" y="714"/>
                  <a:pt x="152" y="722"/>
                </a:cubicBezTo>
                <a:cubicBezTo>
                  <a:pt x="152" y="730"/>
                  <a:pt x="152" y="730"/>
                  <a:pt x="152" y="730"/>
                </a:cubicBezTo>
                <a:close/>
                <a:moveTo>
                  <a:pt x="263" y="724"/>
                </a:moveTo>
                <a:cubicBezTo>
                  <a:pt x="263" y="735"/>
                  <a:pt x="255" y="743"/>
                  <a:pt x="247" y="743"/>
                </a:cubicBezTo>
                <a:cubicBezTo>
                  <a:pt x="219" y="743"/>
                  <a:pt x="219" y="743"/>
                  <a:pt x="219" y="743"/>
                </a:cubicBezTo>
                <a:cubicBezTo>
                  <a:pt x="211" y="743"/>
                  <a:pt x="202" y="735"/>
                  <a:pt x="202" y="724"/>
                </a:cubicBezTo>
                <a:cubicBezTo>
                  <a:pt x="202" y="716"/>
                  <a:pt x="202" y="716"/>
                  <a:pt x="202" y="716"/>
                </a:cubicBezTo>
                <a:cubicBezTo>
                  <a:pt x="202" y="705"/>
                  <a:pt x="209" y="699"/>
                  <a:pt x="219" y="699"/>
                </a:cubicBezTo>
                <a:cubicBezTo>
                  <a:pt x="247" y="699"/>
                  <a:pt x="247" y="699"/>
                  <a:pt x="247" y="699"/>
                </a:cubicBezTo>
                <a:cubicBezTo>
                  <a:pt x="255" y="699"/>
                  <a:pt x="263" y="705"/>
                  <a:pt x="263" y="716"/>
                </a:cubicBezTo>
                <a:cubicBezTo>
                  <a:pt x="263" y="724"/>
                  <a:pt x="263" y="724"/>
                  <a:pt x="263" y="724"/>
                </a:cubicBezTo>
                <a:close/>
                <a:moveTo>
                  <a:pt x="366" y="730"/>
                </a:moveTo>
                <a:cubicBezTo>
                  <a:pt x="366" y="737"/>
                  <a:pt x="360" y="743"/>
                  <a:pt x="354" y="743"/>
                </a:cubicBezTo>
                <a:cubicBezTo>
                  <a:pt x="326" y="743"/>
                  <a:pt x="326" y="743"/>
                  <a:pt x="326" y="743"/>
                </a:cubicBezTo>
                <a:cubicBezTo>
                  <a:pt x="320" y="743"/>
                  <a:pt x="314" y="737"/>
                  <a:pt x="314" y="730"/>
                </a:cubicBezTo>
                <a:cubicBezTo>
                  <a:pt x="314" y="722"/>
                  <a:pt x="314" y="722"/>
                  <a:pt x="314" y="722"/>
                </a:cubicBezTo>
                <a:cubicBezTo>
                  <a:pt x="314" y="714"/>
                  <a:pt x="320" y="709"/>
                  <a:pt x="326" y="709"/>
                </a:cubicBezTo>
                <a:cubicBezTo>
                  <a:pt x="354" y="709"/>
                  <a:pt x="354" y="709"/>
                  <a:pt x="354" y="709"/>
                </a:cubicBezTo>
                <a:cubicBezTo>
                  <a:pt x="360" y="709"/>
                  <a:pt x="366" y="714"/>
                  <a:pt x="366" y="722"/>
                </a:cubicBezTo>
                <a:cubicBezTo>
                  <a:pt x="366" y="730"/>
                  <a:pt x="366" y="730"/>
                  <a:pt x="366" y="730"/>
                </a:cubicBezTo>
                <a:close/>
                <a:moveTo>
                  <a:pt x="417" y="644"/>
                </a:moveTo>
                <a:cubicBezTo>
                  <a:pt x="417" y="657"/>
                  <a:pt x="409" y="671"/>
                  <a:pt x="394" y="671"/>
                </a:cubicBezTo>
                <a:cubicBezTo>
                  <a:pt x="74" y="671"/>
                  <a:pt x="74" y="671"/>
                  <a:pt x="74" y="671"/>
                </a:cubicBezTo>
                <a:cubicBezTo>
                  <a:pt x="59" y="671"/>
                  <a:pt x="49" y="659"/>
                  <a:pt x="49" y="644"/>
                </a:cubicBezTo>
                <a:cubicBezTo>
                  <a:pt x="49" y="67"/>
                  <a:pt x="49" y="67"/>
                  <a:pt x="49" y="67"/>
                </a:cubicBezTo>
                <a:cubicBezTo>
                  <a:pt x="49" y="50"/>
                  <a:pt x="61" y="46"/>
                  <a:pt x="74" y="46"/>
                </a:cubicBezTo>
                <a:cubicBezTo>
                  <a:pt x="394" y="46"/>
                  <a:pt x="394" y="46"/>
                  <a:pt x="394" y="46"/>
                </a:cubicBezTo>
                <a:cubicBezTo>
                  <a:pt x="404" y="46"/>
                  <a:pt x="417" y="48"/>
                  <a:pt x="417" y="67"/>
                </a:cubicBezTo>
                <a:cubicBezTo>
                  <a:pt x="417" y="644"/>
                  <a:pt x="417" y="644"/>
                  <a:pt x="417" y="644"/>
                </a:cubicBezTo>
                <a:close/>
              </a:path>
            </a:pathLst>
          </a:custGeom>
          <a:solidFill>
            <a:schemeClr val="bg1"/>
          </a:solidFill>
          <a:ln>
            <a:noFill/>
          </a:ln>
        </p:spPr>
        <p:txBody>
          <a:bodyPr vert="horz" wrap="square" lIns="93256" tIns="46627" rIns="93256" bIns="46627" numCol="1" anchor="t" anchorCtr="0" compatLnSpc="1"/>
          <a:p>
            <a:pPr>
              <a:defRPr/>
            </a:pPr>
            <a:endParaRPr lang="en-US" kern="0" dirty="0">
              <a:solidFill>
                <a:srgbClr val="FFFFFF"/>
              </a:solidFill>
            </a:endParaRPr>
          </a:p>
        </p:txBody>
      </p:sp>
      <p:grpSp>
        <p:nvGrpSpPr>
          <p:cNvPr id="19" name="组合 18"/>
          <p:cNvGrpSpPr/>
          <p:nvPr/>
        </p:nvGrpSpPr>
        <p:grpSpPr>
          <a:xfrm>
            <a:off x="5948142" y="5142587"/>
            <a:ext cx="520505" cy="515736"/>
            <a:chOff x="8185151" y="600075"/>
            <a:chExt cx="1212850" cy="1201738"/>
          </a:xfrm>
          <a:solidFill>
            <a:srgbClr val="4A6C78"/>
          </a:solidFill>
        </p:grpSpPr>
        <p:sp>
          <p:nvSpPr>
            <p:cNvPr id="20" name="Freeform 13"/>
            <p:cNvSpPr/>
            <p:nvPr/>
          </p:nvSpPr>
          <p:spPr bwMode="auto">
            <a:xfrm>
              <a:off x="8320088" y="828675"/>
              <a:ext cx="919163" cy="973138"/>
            </a:xfrm>
            <a:custGeom>
              <a:avLst/>
              <a:gdLst>
                <a:gd name="T0" fmla="*/ 123 w 245"/>
                <a:gd name="T1" fmla="*/ 0 h 259"/>
                <a:gd name="T2" fmla="*/ 0 w 245"/>
                <a:gd name="T3" fmla="*/ 155 h 259"/>
                <a:gd name="T4" fmla="*/ 0 w 245"/>
                <a:gd name="T5" fmla="*/ 246 h 259"/>
                <a:gd name="T6" fmla="*/ 16 w 245"/>
                <a:gd name="T7" fmla="*/ 259 h 259"/>
                <a:gd name="T8" fmla="*/ 96 w 245"/>
                <a:gd name="T9" fmla="*/ 259 h 259"/>
                <a:gd name="T10" fmla="*/ 96 w 245"/>
                <a:gd name="T11" fmla="*/ 167 h 259"/>
                <a:gd name="T12" fmla="*/ 151 w 245"/>
                <a:gd name="T13" fmla="*/ 167 h 259"/>
                <a:gd name="T14" fmla="*/ 151 w 245"/>
                <a:gd name="T15" fmla="*/ 259 h 259"/>
                <a:gd name="T16" fmla="*/ 230 w 245"/>
                <a:gd name="T17" fmla="*/ 259 h 259"/>
                <a:gd name="T18" fmla="*/ 245 w 245"/>
                <a:gd name="T19" fmla="*/ 246 h 259"/>
                <a:gd name="T20" fmla="*/ 245 w 245"/>
                <a:gd name="T21" fmla="*/ 144 h 259"/>
                <a:gd name="T22" fmla="*/ 123 w 245"/>
                <a:gd name="T23" fmla="*/ 0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5" h="259">
                  <a:moveTo>
                    <a:pt x="123" y="0"/>
                  </a:moveTo>
                  <a:cubicBezTo>
                    <a:pt x="0" y="155"/>
                    <a:pt x="0" y="155"/>
                    <a:pt x="0" y="155"/>
                  </a:cubicBezTo>
                  <a:cubicBezTo>
                    <a:pt x="0" y="246"/>
                    <a:pt x="0" y="246"/>
                    <a:pt x="0" y="246"/>
                  </a:cubicBezTo>
                  <a:cubicBezTo>
                    <a:pt x="0" y="253"/>
                    <a:pt x="7" y="259"/>
                    <a:pt x="16" y="259"/>
                  </a:cubicBezTo>
                  <a:cubicBezTo>
                    <a:pt x="96" y="259"/>
                    <a:pt x="96" y="259"/>
                    <a:pt x="96" y="259"/>
                  </a:cubicBezTo>
                  <a:cubicBezTo>
                    <a:pt x="96" y="167"/>
                    <a:pt x="96" y="167"/>
                    <a:pt x="96" y="167"/>
                  </a:cubicBezTo>
                  <a:cubicBezTo>
                    <a:pt x="151" y="167"/>
                    <a:pt x="151" y="167"/>
                    <a:pt x="151" y="167"/>
                  </a:cubicBezTo>
                  <a:cubicBezTo>
                    <a:pt x="151" y="259"/>
                    <a:pt x="151" y="259"/>
                    <a:pt x="151" y="259"/>
                  </a:cubicBezTo>
                  <a:cubicBezTo>
                    <a:pt x="230" y="259"/>
                    <a:pt x="230" y="259"/>
                    <a:pt x="230" y="259"/>
                  </a:cubicBezTo>
                  <a:cubicBezTo>
                    <a:pt x="238" y="259"/>
                    <a:pt x="245" y="253"/>
                    <a:pt x="245" y="246"/>
                  </a:cubicBezTo>
                  <a:cubicBezTo>
                    <a:pt x="245" y="144"/>
                    <a:pt x="245" y="144"/>
                    <a:pt x="245" y="144"/>
                  </a:cubicBezTo>
                  <a:cubicBezTo>
                    <a:pt x="245" y="137"/>
                    <a:pt x="123" y="0"/>
                    <a:pt x="12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sp>
          <p:nvSpPr>
            <p:cNvPr id="8" name="Freeform 14"/>
            <p:cNvSpPr/>
            <p:nvPr/>
          </p:nvSpPr>
          <p:spPr bwMode="auto">
            <a:xfrm>
              <a:off x="8185151" y="600075"/>
              <a:ext cx="1212850" cy="811213"/>
            </a:xfrm>
            <a:custGeom>
              <a:avLst/>
              <a:gdLst>
                <a:gd name="T0" fmla="*/ 319 w 323"/>
                <a:gd name="T1" fmla="*/ 184 h 216"/>
                <a:gd name="T2" fmla="*/ 169 w 323"/>
                <a:gd name="T3" fmla="*/ 5 h 216"/>
                <a:gd name="T4" fmla="*/ 158 w 323"/>
                <a:gd name="T5" fmla="*/ 0 h 216"/>
                <a:gd name="T6" fmla="*/ 147 w 323"/>
                <a:gd name="T7" fmla="*/ 5 h 216"/>
                <a:gd name="T8" fmla="*/ 4 w 323"/>
                <a:gd name="T9" fmla="*/ 188 h 216"/>
                <a:gd name="T10" fmla="*/ 6 w 323"/>
                <a:gd name="T11" fmla="*/ 209 h 216"/>
                <a:gd name="T12" fmla="*/ 24 w 323"/>
                <a:gd name="T13" fmla="*/ 211 h 216"/>
                <a:gd name="T14" fmla="*/ 159 w 323"/>
                <a:gd name="T15" fmla="*/ 42 h 216"/>
                <a:gd name="T16" fmla="*/ 299 w 323"/>
                <a:gd name="T17" fmla="*/ 207 h 216"/>
                <a:gd name="T18" fmla="*/ 317 w 323"/>
                <a:gd name="T19" fmla="*/ 205 h 216"/>
                <a:gd name="T20" fmla="*/ 319 w 323"/>
                <a:gd name="T21" fmla="*/ 18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3" h="216">
                  <a:moveTo>
                    <a:pt x="319" y="184"/>
                  </a:moveTo>
                  <a:cubicBezTo>
                    <a:pt x="319" y="184"/>
                    <a:pt x="171" y="7"/>
                    <a:pt x="169" y="5"/>
                  </a:cubicBezTo>
                  <a:cubicBezTo>
                    <a:pt x="166" y="1"/>
                    <a:pt x="162" y="0"/>
                    <a:pt x="158" y="0"/>
                  </a:cubicBezTo>
                  <a:cubicBezTo>
                    <a:pt x="154" y="0"/>
                    <a:pt x="150" y="1"/>
                    <a:pt x="147" y="5"/>
                  </a:cubicBezTo>
                  <a:cubicBezTo>
                    <a:pt x="145" y="8"/>
                    <a:pt x="4" y="188"/>
                    <a:pt x="4" y="188"/>
                  </a:cubicBezTo>
                  <a:cubicBezTo>
                    <a:pt x="0" y="194"/>
                    <a:pt x="1" y="203"/>
                    <a:pt x="6" y="209"/>
                  </a:cubicBezTo>
                  <a:cubicBezTo>
                    <a:pt x="12" y="215"/>
                    <a:pt x="20" y="216"/>
                    <a:pt x="24" y="211"/>
                  </a:cubicBezTo>
                  <a:cubicBezTo>
                    <a:pt x="159" y="42"/>
                    <a:pt x="159" y="42"/>
                    <a:pt x="159" y="42"/>
                  </a:cubicBezTo>
                  <a:cubicBezTo>
                    <a:pt x="299" y="207"/>
                    <a:pt x="299" y="207"/>
                    <a:pt x="299" y="207"/>
                  </a:cubicBezTo>
                  <a:cubicBezTo>
                    <a:pt x="304" y="213"/>
                    <a:pt x="312" y="212"/>
                    <a:pt x="317" y="205"/>
                  </a:cubicBezTo>
                  <a:cubicBezTo>
                    <a:pt x="323" y="199"/>
                    <a:pt x="323" y="189"/>
                    <a:pt x="319" y="1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p>
              <a:endParaRPr lang="zh-CN" altLang="en-US"/>
            </a:p>
          </p:txBody>
        </p:sp>
      </p:grpSp>
      <p:sp>
        <p:nvSpPr>
          <p:cNvPr id="9" name="圆角右箭头 8"/>
          <p:cNvSpPr/>
          <p:nvPr/>
        </p:nvSpPr>
        <p:spPr>
          <a:xfrm>
            <a:off x="3762375" y="2289810"/>
            <a:ext cx="1015365" cy="834390"/>
          </a:xfrm>
          <a:prstGeom prst="bentArrow">
            <a:avLst>
              <a:gd name="adj1" fmla="val 16745"/>
              <a:gd name="adj2" fmla="val 25000"/>
              <a:gd name="adj3" fmla="val 25000"/>
              <a:gd name="adj4" fmla="val 82115"/>
            </a:avLst>
          </a:prstGeom>
          <a:solidFill>
            <a:srgbClr val="4A6C78"/>
          </a:solidFill>
          <a:ln>
            <a:solidFill>
              <a:srgbClr val="000000">
                <a:alpha val="0"/>
              </a:srgb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17" name="圆角右箭头 16"/>
          <p:cNvSpPr/>
          <p:nvPr/>
        </p:nvSpPr>
        <p:spPr>
          <a:xfrm rot="4200000">
            <a:off x="7865745" y="2087245"/>
            <a:ext cx="1015365" cy="834390"/>
          </a:xfrm>
          <a:prstGeom prst="bentArrow">
            <a:avLst>
              <a:gd name="adj1" fmla="val 16745"/>
              <a:gd name="adj2" fmla="val 25000"/>
              <a:gd name="adj3" fmla="val 25000"/>
              <a:gd name="adj4" fmla="val 82115"/>
            </a:avLst>
          </a:prstGeom>
          <a:solidFill>
            <a:srgbClr val="4A6C78"/>
          </a:solidFill>
          <a:ln>
            <a:solidFill>
              <a:srgbClr val="000000">
                <a:alpha val="0"/>
              </a:srgb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10" name="文本框 9"/>
          <p:cNvSpPr txBox="1"/>
          <p:nvPr>
            <p:custDataLst>
              <p:tags r:id="rId2"/>
            </p:custDataLst>
          </p:nvPr>
        </p:nvSpPr>
        <p:spPr>
          <a:xfrm>
            <a:off x="4777740" y="1811020"/>
            <a:ext cx="2851150" cy="1768475"/>
          </a:xfrm>
          <a:prstGeom prst="rect">
            <a:avLst/>
          </a:prstGeom>
        </p:spPr>
        <p:txBody>
          <a:bodyPr wrap="square">
            <a:spAutoFit/>
          </a:bodyPr>
          <a:lstStyle>
            <a:defPPr>
              <a:defRPr lang="zh-CN"/>
            </a:defPPr>
            <a:lvl1pPr>
              <a:lnSpc>
                <a:spcPct val="130000"/>
              </a:lnSpc>
              <a:spcBef>
                <a:spcPts val="1200"/>
              </a:spcBef>
              <a:buClr>
                <a:schemeClr val="accent6"/>
              </a:buClr>
              <a:defRPr sz="1400">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zh-CN" b="1" dirty="0">
                <a:solidFill>
                  <a:schemeClr val="tx1">
                    <a:lumMod val="75000"/>
                    <a:lumOff val="25000"/>
                  </a:schemeClr>
                </a:solidFill>
                <a:latin typeface="TimesRoman" charset="0"/>
                <a:ea typeface="Arial" panose="020B0604020202020204" pitchFamily="34" charset="0"/>
                <a:cs typeface="TimesRoman" charset="0"/>
              </a:rPr>
              <a:t>У савременим условима НАССР концепт препознаје три основне групе ризика које могу да угрозе здравље потрошача:физичке хемијске и биолошке ризике</a:t>
            </a:r>
            <a:r>
              <a:rPr lang="en-US" altLang="zh-CN" b="1" dirty="0">
                <a:solidFill>
                  <a:schemeClr val="tx1">
                    <a:lumMod val="75000"/>
                    <a:lumOff val="25000"/>
                  </a:schemeClr>
                </a:solidFill>
                <a:latin typeface="TimesRoman" charset="0"/>
                <a:ea typeface="Arial" panose="020B0604020202020204" pitchFamily="34" charset="0"/>
                <a:cs typeface="TimesRoman" charset="0"/>
              </a:rPr>
              <a:t>.</a:t>
            </a:r>
            <a:endParaRPr lang="zh-CN" altLang="en-US" b="1" dirty="0">
              <a:solidFill>
                <a:schemeClr val="tx1">
                  <a:lumMod val="75000"/>
                  <a:lumOff val="25000"/>
                </a:schemeClr>
              </a:solidFill>
              <a:latin typeface="TimesRoman" charset="0"/>
              <a:ea typeface="Arial" panose="020B0604020202020204" pitchFamily="34" charset="0"/>
              <a:cs typeface="TimesRoman" charset="0"/>
            </a:endParaRPr>
          </a:p>
        </p:txBody>
      </p:sp>
      <p:sp>
        <p:nvSpPr>
          <p:cNvPr id="11" name="文本框 10"/>
          <p:cNvSpPr txBox="1"/>
          <p:nvPr>
            <p:custDataLst>
              <p:tags r:id="rId3"/>
            </p:custDataLst>
          </p:nvPr>
        </p:nvSpPr>
        <p:spPr>
          <a:xfrm>
            <a:off x="8149590" y="3006725"/>
            <a:ext cx="3625215" cy="2886710"/>
          </a:xfrm>
          <a:prstGeom prst="rect">
            <a:avLst/>
          </a:prstGeom>
        </p:spPr>
        <p:txBody>
          <a:bodyPr wrap="square">
            <a:spAutoFit/>
          </a:bodyPr>
          <a:lstStyle>
            <a:defPPr>
              <a:defRPr lang="zh-CN"/>
            </a:defPPr>
            <a:lvl1pPr>
              <a:lnSpc>
                <a:spcPct val="130000"/>
              </a:lnSpc>
              <a:spcBef>
                <a:spcPts val="1200"/>
              </a:spcBef>
              <a:buClr>
                <a:schemeClr val="accent6"/>
              </a:buClr>
              <a:defRPr sz="1400">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b="1" dirty="0">
                <a:solidFill>
                  <a:schemeClr val="tx1">
                    <a:lumMod val="75000"/>
                    <a:lumOff val="25000"/>
                  </a:schemeClr>
                </a:solidFill>
                <a:latin typeface="TimesRoman" charset="0"/>
                <a:ea typeface="Arial" panose="020B0604020202020204" pitchFamily="34" charset="0"/>
                <a:cs typeface="TimesRoman" charset="0"/>
              </a:rPr>
              <a:t>Примена овог система у нашој земљи за све учеснике у пословању храном/исхраном постала је обавезујућаод јула 2011.године.Потребно је истаћи да сваки субјект у пословању храном мора да има у сталном радном односу одговорно лице за спровођење добре произвођчке и хигијенске праксе и примену НАССР.</a:t>
            </a:r>
            <a:endParaRPr lang="sr-Cyrl-RS" altLang="en-US" b="1" dirty="0">
              <a:solidFill>
                <a:schemeClr val="tx1">
                  <a:lumMod val="75000"/>
                  <a:lumOff val="25000"/>
                </a:schemeClr>
              </a:solidFill>
              <a:latin typeface="TimesRoman" charset="0"/>
              <a:ea typeface="Arial" panose="020B0604020202020204" pitchFamily="34" charset="0"/>
              <a:cs typeface="TimesRoman" charset="0"/>
            </a:endParaRPr>
          </a:p>
        </p:txBody>
      </p:sp>
      <p:sp>
        <p:nvSpPr>
          <p:cNvPr id="12" name="文本框 11"/>
          <p:cNvSpPr txBox="1"/>
          <p:nvPr>
            <p:custDataLst>
              <p:tags r:id="rId4"/>
            </p:custDataLst>
          </p:nvPr>
        </p:nvSpPr>
        <p:spPr>
          <a:xfrm>
            <a:off x="387985" y="2539365"/>
            <a:ext cx="3468370" cy="3725545"/>
          </a:xfrm>
          <a:prstGeom prst="rect">
            <a:avLst/>
          </a:prstGeom>
        </p:spPr>
        <p:txBody>
          <a:bodyPr wrap="square">
            <a:spAutoFit/>
          </a:bodyPr>
          <a:lstStyle>
            <a:defPPr>
              <a:defRPr lang="zh-CN"/>
            </a:defPPr>
            <a:lvl1pPr>
              <a:lnSpc>
                <a:spcPct val="130000"/>
              </a:lnSpc>
              <a:spcBef>
                <a:spcPts val="1200"/>
              </a:spcBef>
              <a:buClr>
                <a:schemeClr val="accent6"/>
              </a:buClr>
              <a:defRPr sz="1400">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b="1" dirty="0">
                <a:solidFill>
                  <a:schemeClr val="tx1">
                    <a:lumMod val="75000"/>
                    <a:lumOff val="25000"/>
                  </a:schemeClr>
                </a:solidFill>
                <a:latin typeface="TimesRoman" charset="0"/>
                <a:ea typeface="Arial" panose="020B0604020202020204" pitchFamily="34" charset="0"/>
                <a:cs typeface="TimesRoman" charset="0"/>
              </a:rPr>
              <a:t>Према дефиницији коју је дао </a:t>
            </a:r>
            <a:r>
              <a:rPr lang="sr-Latn-RS" altLang="en-US" b="1" dirty="0">
                <a:solidFill>
                  <a:schemeClr val="tx1">
                    <a:lumMod val="75000"/>
                    <a:lumOff val="25000"/>
                  </a:schemeClr>
                </a:solidFill>
                <a:latin typeface="TimesRoman" charset="0"/>
                <a:ea typeface="Arial" panose="020B0604020202020204" pitchFamily="34" charset="0"/>
                <a:cs typeface="TimesRoman" charset="0"/>
              </a:rPr>
              <a:t>Codex Alimentarius ,</a:t>
            </a:r>
            <a:r>
              <a:rPr lang="sr-Cyrl-RS" altLang="en-US" b="1" dirty="0">
                <a:solidFill>
                  <a:schemeClr val="tx1">
                    <a:lumMod val="75000"/>
                    <a:lumOff val="25000"/>
                  </a:schemeClr>
                </a:solidFill>
                <a:latin typeface="TimesRoman" charset="0"/>
                <a:ea typeface="Arial" panose="020B0604020202020204" pitchFamily="34" charset="0"/>
                <a:cs typeface="TimesRoman" charset="0"/>
              </a:rPr>
              <a:t>НАССАР (НА</a:t>
            </a:r>
            <a:r>
              <a:rPr lang="sr-Latn-RS" altLang="en-US" b="1" dirty="0">
                <a:solidFill>
                  <a:schemeClr val="tx1">
                    <a:lumMod val="75000"/>
                    <a:lumOff val="25000"/>
                  </a:schemeClr>
                </a:solidFill>
                <a:latin typeface="TimesRoman" charset="0"/>
                <a:ea typeface="Arial" panose="020B0604020202020204" pitchFamily="34" charset="0"/>
                <a:cs typeface="TimesRoman" charset="0"/>
              </a:rPr>
              <a:t>ZARD ANALYSIS CRITICAL CONTROL POINTS)</a:t>
            </a:r>
            <a:r>
              <a:rPr lang="sr-Cyrl-RS" altLang="en-US" b="1" dirty="0">
                <a:solidFill>
                  <a:schemeClr val="tx1">
                    <a:lumMod val="75000"/>
                    <a:lumOff val="25000"/>
                  </a:schemeClr>
                </a:solidFill>
                <a:latin typeface="TimesRoman" charset="0"/>
                <a:ea typeface="Arial" panose="020B0604020202020204" pitchFamily="34" charset="0"/>
                <a:cs typeface="TimesRoman" charset="0"/>
              </a:rPr>
              <a:t> је систем безбедности хране који се заснива на алази и контроли птенцијалних биолошких /микробиолошких ,хемијских и физичких опасности којима су изложене сировине  могућих опасности при руковању ,производњи, дистрибуцији и конзумирању крајњег производа.</a:t>
            </a:r>
            <a:endParaRPr lang="sr-Cyrl-RS" altLang="en-US" b="1" dirty="0">
              <a:solidFill>
                <a:schemeClr val="tx1">
                  <a:lumMod val="75000"/>
                  <a:lumOff val="25000"/>
                </a:schemeClr>
              </a:solidFill>
              <a:latin typeface="TimesRoman" charset="0"/>
              <a:ea typeface="Arial" panose="020B0604020202020204" pitchFamily="34" charset="0"/>
              <a:cs typeface="TimesRoman" charset="0"/>
            </a:endParaRPr>
          </a:p>
        </p:txBody>
      </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1)">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heel(1)">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heel(1)">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10" grpId="0"/>
      <p:bldP spid="10" grpId="1"/>
      <p:bldP spid="11" grpId="0"/>
      <p:bldP spid="11"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160" y="531495"/>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3251835" y="236855"/>
            <a:ext cx="6410325" cy="1095375"/>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9020" y="342265"/>
            <a:ext cx="6073140" cy="89153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Три најважнија сензорна својства у дефинисању квалитета хране су:</a:t>
            </a:r>
            <a:endParaRPr lang="sr-Cyrl-RS" altLang="en-US" sz="2600" b="1" dirty="0">
              <a:solidFill>
                <a:schemeClr val="bg1"/>
              </a:solidFill>
              <a:effectLst/>
              <a:latin typeface="Arial" panose="020B0604020202020204" pitchFamily="34" charset="0"/>
              <a:ea typeface="Arial" panose="020B0604020202020204" pitchFamily="34" charset="0"/>
            </a:endParaRPr>
          </a:p>
        </p:txBody>
      </p:sp>
      <p:sp>
        <p:nvSpPr>
          <p:cNvPr id="5" name="圆角矩形 4"/>
          <p:cNvSpPr/>
          <p:nvPr/>
        </p:nvSpPr>
        <p:spPr>
          <a:xfrm>
            <a:off x="551180" y="1417320"/>
            <a:ext cx="2919095" cy="504190"/>
          </a:xfrm>
          <a:prstGeom prst="roundRect">
            <a:avLst>
              <a:gd name="adj" fmla="val 50000"/>
            </a:avLst>
          </a:prstGeom>
          <a:solidFill>
            <a:srgbClr val="4A6C78"/>
          </a:solidFill>
          <a:ln>
            <a:solidFill>
              <a:srgbClr val="4A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8" name="直接连接符 7"/>
          <p:cNvCxnSpPr/>
          <p:nvPr/>
        </p:nvCxnSpPr>
        <p:spPr>
          <a:xfrm flipV="1">
            <a:off x="3470373" y="1670360"/>
            <a:ext cx="6768000" cy="0"/>
          </a:xfrm>
          <a:prstGeom prst="line">
            <a:avLst/>
          </a:prstGeom>
          <a:solidFill>
            <a:srgbClr val="4A6C78"/>
          </a:solidFill>
          <a:ln>
            <a:solidFill>
              <a:srgbClr val="4A6C78"/>
            </a:solidFill>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10237979" y="1550710"/>
            <a:ext cx="252000" cy="252000"/>
          </a:xfrm>
          <a:prstGeom prst="ellipse">
            <a:avLst/>
          </a:prstGeom>
          <a:solidFill>
            <a:srgbClr val="4A6C78"/>
          </a:solidFill>
          <a:ln>
            <a:solidFill>
              <a:srgbClr val="4A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a:off x="8355330" y="2844165"/>
            <a:ext cx="3390265" cy="565785"/>
          </a:xfrm>
          <a:prstGeom prst="roundRect">
            <a:avLst>
              <a:gd name="adj" fmla="val 50000"/>
            </a:avLst>
          </a:prstGeom>
          <a:solidFill>
            <a:srgbClr val="4A6C78"/>
          </a:solidFill>
          <a:ln>
            <a:solidFill>
              <a:srgbClr val="4A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12" name="直接连接符 11"/>
          <p:cNvCxnSpPr/>
          <p:nvPr/>
        </p:nvCxnSpPr>
        <p:spPr>
          <a:xfrm flipV="1">
            <a:off x="798830" y="3040380"/>
            <a:ext cx="7555865" cy="4445"/>
          </a:xfrm>
          <a:prstGeom prst="line">
            <a:avLst/>
          </a:prstGeom>
          <a:solidFill>
            <a:srgbClr val="4A6C78"/>
          </a:solidFill>
          <a:ln>
            <a:solidFill>
              <a:srgbClr val="4A6C78"/>
            </a:solidFill>
          </a:ln>
        </p:spPr>
        <p:style>
          <a:lnRef idx="1">
            <a:schemeClr val="accent1"/>
          </a:lnRef>
          <a:fillRef idx="0">
            <a:schemeClr val="accent1"/>
          </a:fillRef>
          <a:effectRef idx="0">
            <a:schemeClr val="accent1"/>
          </a:effectRef>
          <a:fontRef idx="minor">
            <a:schemeClr val="tx1"/>
          </a:fontRef>
        </p:style>
      </p:cxnSp>
      <p:sp>
        <p:nvSpPr>
          <p:cNvPr id="2" name="椭圆 1"/>
          <p:cNvSpPr/>
          <p:nvPr/>
        </p:nvSpPr>
        <p:spPr>
          <a:xfrm>
            <a:off x="545974" y="2916595"/>
            <a:ext cx="252000" cy="252000"/>
          </a:xfrm>
          <a:prstGeom prst="ellipse">
            <a:avLst/>
          </a:prstGeom>
          <a:solidFill>
            <a:srgbClr val="4A6C78"/>
          </a:solidFill>
          <a:ln>
            <a:solidFill>
              <a:srgbClr val="4A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文本框 2"/>
          <p:cNvSpPr txBox="1"/>
          <p:nvPr/>
        </p:nvSpPr>
        <p:spPr>
          <a:xfrm>
            <a:off x="551180" y="1439545"/>
            <a:ext cx="3684270" cy="460375"/>
          </a:xfrm>
          <a:prstGeom prst="rect">
            <a:avLst/>
          </a:prstGeom>
          <a:noFill/>
        </p:spPr>
        <p:txBody>
          <a:bodyPr wrap="square" rtlCol="0">
            <a:spAutoFit/>
          </a:bodyPr>
          <a:lstStyle/>
          <a:p>
            <a:r>
              <a:rPr lang="sr-Cyrl-RS" altLang="en-US" sz="2400" b="1" dirty="0">
                <a:solidFill>
                  <a:schemeClr val="bg1"/>
                </a:solidFill>
                <a:latin typeface="Arial" panose="020B0604020202020204" pitchFamily="34" charset="0"/>
                <a:ea typeface="Arial" panose="020B0604020202020204" pitchFamily="34" charset="0"/>
              </a:rPr>
              <a:t>Изглед(чуло вида)</a:t>
            </a:r>
            <a:endParaRPr lang="sr-Cyrl-RS" altLang="en-US" sz="2400" b="1" dirty="0">
              <a:solidFill>
                <a:schemeClr val="bg1"/>
              </a:solidFill>
              <a:latin typeface="Arial" panose="020B0604020202020204" pitchFamily="34" charset="0"/>
              <a:ea typeface="Arial" panose="020B0604020202020204" pitchFamily="34" charset="0"/>
            </a:endParaRPr>
          </a:p>
        </p:txBody>
      </p:sp>
      <p:sp>
        <p:nvSpPr>
          <p:cNvPr id="11" name="文本框 10"/>
          <p:cNvSpPr txBox="1"/>
          <p:nvPr/>
        </p:nvSpPr>
        <p:spPr>
          <a:xfrm>
            <a:off x="8555990" y="2900680"/>
            <a:ext cx="3457575" cy="398780"/>
          </a:xfrm>
          <a:prstGeom prst="rect">
            <a:avLst/>
          </a:prstGeom>
          <a:noFill/>
        </p:spPr>
        <p:txBody>
          <a:bodyPr wrap="square" rtlCol="0">
            <a:spAutoFit/>
          </a:bodyPr>
          <a:p>
            <a:r>
              <a:rPr lang="sr-Cyrl-RS" altLang="en-US" sz="2000" b="1" dirty="0">
                <a:solidFill>
                  <a:schemeClr val="bg1"/>
                </a:solidFill>
                <a:latin typeface="TimesRoman" charset="0"/>
                <a:ea typeface="Arial" panose="020B0604020202020204" pitchFamily="34" charset="0"/>
                <a:cs typeface="TimesRoman" charset="0"/>
              </a:rPr>
              <a:t>ХАПТЕ-КИНЕСТЕЗИЈА</a:t>
            </a:r>
            <a:endParaRPr lang="sr-Cyrl-RS" altLang="en-US" sz="2000" b="1" dirty="0">
              <a:solidFill>
                <a:schemeClr val="bg1"/>
              </a:solidFill>
              <a:latin typeface="TimesRoman" charset="0"/>
              <a:ea typeface="Arial" panose="020B0604020202020204" pitchFamily="34" charset="0"/>
              <a:cs typeface="TimesRoman" charset="0"/>
            </a:endParaRPr>
          </a:p>
        </p:txBody>
      </p:sp>
      <p:sp>
        <p:nvSpPr>
          <p:cNvPr id="14" name="文本框 13"/>
          <p:cNvSpPr txBox="1"/>
          <p:nvPr>
            <p:custDataLst>
              <p:tags r:id="rId2"/>
            </p:custDataLst>
          </p:nvPr>
        </p:nvSpPr>
        <p:spPr>
          <a:xfrm>
            <a:off x="2995295" y="3412490"/>
            <a:ext cx="7653655" cy="730885"/>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pPr algn="r"/>
            <a:r>
              <a:rPr lang="sr-Cyrl-RS" altLang="en-US" sz="1600" b="1" dirty="0">
                <a:latin typeface="TimesRoman" charset="0"/>
                <a:ea typeface="Arial" panose="020B0604020202020204" pitchFamily="34" charset="0"/>
                <a:cs typeface="TimesRoman" charset="0"/>
              </a:rPr>
              <a:t>Чуло додира тј. механички рецептори у устима,кожи, слузокожи,зглобовима и мишићима)</a:t>
            </a:r>
            <a:endParaRPr lang="sr-Cyrl-RS" altLang="en-US" sz="1600" b="1" dirty="0">
              <a:latin typeface="TimesRoman" charset="0"/>
              <a:ea typeface="Arial" panose="020B0604020202020204" pitchFamily="34" charset="0"/>
              <a:cs typeface="TimesRoman" charset="0"/>
            </a:endParaRPr>
          </a:p>
        </p:txBody>
      </p:sp>
      <p:sp>
        <p:nvSpPr>
          <p:cNvPr id="16" name="文本框 15"/>
          <p:cNvSpPr txBox="1"/>
          <p:nvPr>
            <p:custDataLst>
              <p:tags r:id="rId3"/>
            </p:custDataLst>
          </p:nvPr>
        </p:nvSpPr>
        <p:spPr>
          <a:xfrm>
            <a:off x="3470275" y="1691640"/>
            <a:ext cx="7178675" cy="1209675"/>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r>
              <a:rPr lang="sr-Cyrl-RS" altLang="en-US" b="1" dirty="0">
                <a:latin typeface="TimesRoman" charset="0"/>
                <a:ea typeface="Arial" panose="020B0604020202020204" pitchFamily="34" charset="0"/>
                <a:cs typeface="TimesRoman" charset="0"/>
              </a:rPr>
              <a:t>У визуелне утиске</a:t>
            </a:r>
            <a:r>
              <a:rPr lang="sr-Latn-RS" altLang="sr-Cyrl-RS" b="1" dirty="0">
                <a:latin typeface="TimesRoman" charset="0"/>
                <a:ea typeface="Arial" panose="020B0604020202020204" pitchFamily="34" charset="0"/>
                <a:cs typeface="TimesRoman" charset="0"/>
              </a:rPr>
              <a:t> (</a:t>
            </a:r>
            <a:r>
              <a:rPr lang="sr-Cyrl-RS" altLang="en-US" b="1" dirty="0">
                <a:latin typeface="TimesRoman" charset="0"/>
                <a:ea typeface="Arial" panose="020B0604020202020204" pitchFamily="34" charset="0"/>
                <a:cs typeface="TimesRoman" charset="0"/>
              </a:rPr>
              <a:t> ИЗГЛЕД)</a:t>
            </a:r>
            <a:r>
              <a:rPr lang="sr-Latn-RS" altLang="sr-Cyrl-RS" b="1" dirty="0">
                <a:latin typeface="TimesRoman" charset="0"/>
                <a:ea typeface="Arial" panose="020B0604020202020204" pitchFamily="34" charset="0"/>
                <a:cs typeface="TimesRoman" charset="0"/>
              </a:rPr>
              <a:t> </a:t>
            </a:r>
            <a:r>
              <a:rPr lang="sr-Cyrl-RS" altLang="sr-Cyrl-RS" b="1" dirty="0">
                <a:latin typeface="TimesRoman" charset="0"/>
                <a:ea typeface="Arial" panose="020B0604020202020204" pitchFamily="34" charset="0"/>
                <a:cs typeface="TimesRoman" charset="0"/>
              </a:rPr>
              <a:t>спадају запажања о карактеристикама производа која се региструју очима ( боја облик ,површина, структура и остали утисци)Боја је један од најзначајнијих показатеља квалитета хране , а њено формирање и стабилизација зависе од многобројних фактора .</a:t>
            </a:r>
            <a:endParaRPr lang="sr-Cyrl-RS" altLang="sr-Cyrl-RS" b="1" dirty="0">
              <a:latin typeface="TimesRoman" charset="0"/>
              <a:ea typeface="Arial" panose="020B0604020202020204" pitchFamily="34" charset="0"/>
              <a:cs typeface="TimesRoman" charset="0"/>
            </a:endParaRPr>
          </a:p>
        </p:txBody>
      </p:sp>
      <p:sp>
        <p:nvSpPr>
          <p:cNvPr id="23" name="文本框 22"/>
          <p:cNvSpPr txBox="1"/>
          <p:nvPr>
            <p:custDataLst>
              <p:tags r:id="rId4"/>
            </p:custDataLst>
          </p:nvPr>
        </p:nvSpPr>
        <p:spPr>
          <a:xfrm>
            <a:off x="3589020" y="1332230"/>
            <a:ext cx="2851150" cy="37084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r>
              <a:rPr lang="en-US" altLang="zh-CN" dirty="0">
                <a:ea typeface="Arial" panose="020B0604020202020204" pitchFamily="34" charset="0"/>
                <a:sym typeface="+mn-ea"/>
              </a:rPr>
              <a:t> </a:t>
            </a:r>
            <a:endParaRPr lang="zh-CN" altLang="en-US" dirty="0">
              <a:ea typeface="Arial" panose="020B0604020202020204" pitchFamily="34" charset="0"/>
            </a:endParaRPr>
          </a:p>
        </p:txBody>
      </p:sp>
      <p:sp>
        <p:nvSpPr>
          <p:cNvPr id="7" name="文本框 2"/>
          <p:cNvSpPr txBox="1"/>
          <p:nvPr/>
        </p:nvSpPr>
        <p:spPr>
          <a:xfrm>
            <a:off x="1263015" y="5100320"/>
            <a:ext cx="2326005" cy="460375"/>
          </a:xfrm>
          <a:prstGeom prst="rect">
            <a:avLst/>
          </a:prstGeom>
          <a:noFill/>
        </p:spPr>
        <p:txBody>
          <a:bodyPr wrap="square" rtlCol="0">
            <a:spAutoFit/>
          </a:bodyPr>
          <a:p>
            <a:r>
              <a:rPr lang="en-US" altLang="zh-CN" sz="2400" b="1" dirty="0">
                <a:solidFill>
                  <a:schemeClr val="bg1"/>
                </a:solidFill>
                <a:latin typeface="Arial" panose="020B0604020202020204" pitchFamily="34" charset="0"/>
                <a:ea typeface="Arial" panose="020B0604020202020204" pitchFamily="34" charset="0"/>
              </a:rPr>
              <a:t>Add a subtitle</a:t>
            </a:r>
            <a:endParaRPr lang="en-US" altLang="zh-CN" sz="2400" b="1" dirty="0">
              <a:solidFill>
                <a:schemeClr val="bg1"/>
              </a:solidFill>
              <a:latin typeface="Arial" panose="020B0604020202020204" pitchFamily="34" charset="0"/>
              <a:ea typeface="Arial" panose="020B0604020202020204" pitchFamily="34" charset="0"/>
            </a:endParaRPr>
          </a:p>
        </p:txBody>
      </p:sp>
      <p:sp>
        <p:nvSpPr>
          <p:cNvPr id="18" name="圆角矩形 4"/>
          <p:cNvSpPr/>
          <p:nvPr/>
        </p:nvSpPr>
        <p:spPr>
          <a:xfrm>
            <a:off x="373380" y="4089400"/>
            <a:ext cx="3263900" cy="795020"/>
          </a:xfrm>
          <a:prstGeom prst="roundRect">
            <a:avLst>
              <a:gd name="adj" fmla="val 50000"/>
            </a:avLst>
          </a:prstGeom>
          <a:solidFill>
            <a:srgbClr val="4A6C78"/>
          </a:solidFill>
          <a:ln>
            <a:solidFill>
              <a:srgbClr val="4A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19" name="直接连接符 11"/>
          <p:cNvCxnSpPr/>
          <p:nvPr/>
        </p:nvCxnSpPr>
        <p:spPr>
          <a:xfrm flipV="1">
            <a:off x="3589118" y="4382445"/>
            <a:ext cx="6768000" cy="0"/>
          </a:xfrm>
          <a:prstGeom prst="line">
            <a:avLst/>
          </a:prstGeom>
          <a:solidFill>
            <a:srgbClr val="4A6C78"/>
          </a:solidFill>
          <a:ln>
            <a:solidFill>
              <a:srgbClr val="4A6C78"/>
            </a:solidFill>
          </a:ln>
        </p:spPr>
        <p:style>
          <a:lnRef idx="1">
            <a:schemeClr val="accent1"/>
          </a:lnRef>
          <a:fillRef idx="0">
            <a:schemeClr val="accent1"/>
          </a:fillRef>
          <a:effectRef idx="0">
            <a:schemeClr val="accent1"/>
          </a:effectRef>
          <a:fontRef idx="minor">
            <a:schemeClr val="tx1"/>
          </a:fontRef>
        </p:style>
      </p:cxnSp>
      <p:sp>
        <p:nvSpPr>
          <p:cNvPr id="20" name="椭圆 1"/>
          <p:cNvSpPr/>
          <p:nvPr/>
        </p:nvSpPr>
        <p:spPr>
          <a:xfrm>
            <a:off x="10356724" y="4256445"/>
            <a:ext cx="252000" cy="252000"/>
          </a:xfrm>
          <a:prstGeom prst="ellipse">
            <a:avLst/>
          </a:prstGeom>
          <a:solidFill>
            <a:srgbClr val="4A6C78"/>
          </a:solidFill>
          <a:ln>
            <a:solidFill>
              <a:srgbClr val="4A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文本框 2"/>
          <p:cNvSpPr txBox="1"/>
          <p:nvPr/>
        </p:nvSpPr>
        <p:spPr>
          <a:xfrm>
            <a:off x="594360" y="4072255"/>
            <a:ext cx="2821940" cy="829945"/>
          </a:xfrm>
          <a:prstGeom prst="rect">
            <a:avLst/>
          </a:prstGeom>
          <a:noFill/>
        </p:spPr>
        <p:txBody>
          <a:bodyPr wrap="square" rtlCol="0">
            <a:spAutoFit/>
          </a:bodyPr>
          <a:p>
            <a:r>
              <a:rPr lang="sr-Cyrl-RS" altLang="en-US" sz="2400" b="1" dirty="0">
                <a:solidFill>
                  <a:schemeClr val="bg1"/>
                </a:solidFill>
                <a:latin typeface="Arial" panose="020B0604020202020204" pitchFamily="34" charset="0"/>
                <a:ea typeface="Arial" panose="020B0604020202020204" pitchFamily="34" charset="0"/>
              </a:rPr>
              <a:t>Арома(чуло мириса и укуса)</a:t>
            </a:r>
            <a:endParaRPr lang="sr-Cyrl-RS" altLang="en-US" sz="2400" b="1" dirty="0">
              <a:solidFill>
                <a:schemeClr val="bg1"/>
              </a:solidFill>
              <a:latin typeface="Arial" panose="020B0604020202020204" pitchFamily="34" charset="0"/>
              <a:ea typeface="Arial" panose="020B0604020202020204" pitchFamily="34" charset="0"/>
            </a:endParaRPr>
          </a:p>
        </p:txBody>
      </p:sp>
      <p:sp>
        <p:nvSpPr>
          <p:cNvPr id="22" name="文本框 13"/>
          <p:cNvSpPr txBox="1"/>
          <p:nvPr>
            <p:custDataLst>
              <p:tags r:id="rId5"/>
            </p:custDataLst>
          </p:nvPr>
        </p:nvSpPr>
        <p:spPr>
          <a:xfrm>
            <a:off x="3557905" y="4490085"/>
            <a:ext cx="8187690" cy="1998980"/>
          </a:xfrm>
          <a:prstGeom prst="rect">
            <a:avLst/>
          </a:prstGeom>
        </p:spPr>
        <p:txBody>
          <a:bodyPr wrap="square">
            <a:spAutoFit/>
          </a:bodyPr>
          <a:lstStyle>
            <a:defPPr>
              <a:defRPr lang="zh-CN"/>
            </a:defPPr>
            <a:lvl1pPr>
              <a:lnSpc>
                <a:spcPct val="130000"/>
              </a:lnSpc>
              <a:spcBef>
                <a:spcPts val="1200"/>
              </a:spcBef>
              <a:buClr>
                <a:schemeClr val="accent6"/>
              </a:buClr>
              <a:defRPr sz="1400">
                <a:solidFill>
                  <a:schemeClr val="tx1">
                    <a:lumMod val="75000"/>
                    <a:lumOff val="25000"/>
                  </a:schemeClr>
                </a:solidFill>
                <a:latin typeface="Arial" panose="020B0604020202020204" pitchFamily="34" charset="0"/>
                <a:ea typeface="Open Sans" panose="020B0606030504020204" pitchFamily="34" charset="0"/>
                <a:cs typeface="Arial" panose="020B0604020202020204" pitchFamily="34" charset="0"/>
              </a:defRPr>
            </a:lvl1pPr>
          </a:lstStyle>
          <a:p>
            <a:r>
              <a:rPr lang="sr-Cyrl-RS" altLang="en-US" sz="1600" b="1" dirty="0">
                <a:latin typeface="TimesRoman" charset="0"/>
                <a:ea typeface="Arial" panose="020B0604020202020204" pitchFamily="34" charset="0"/>
                <a:cs typeface="TimesRoman" charset="0"/>
              </a:rPr>
              <a:t>Да би сензорна анализа као наука која мери и вреднује својства квалитета хране са једним или више чула човека дала одговарајуће , објективне резултате,неопходно је познавање:</a:t>
            </a:r>
            <a:endParaRPr lang="sr-Cyrl-RS" altLang="en-US" sz="1600" b="1" dirty="0">
              <a:latin typeface="TimesRoman" charset="0"/>
              <a:ea typeface="Arial" panose="020B0604020202020204" pitchFamily="34" charset="0"/>
              <a:cs typeface="TimesRoman" charset="0"/>
            </a:endParaRPr>
          </a:p>
          <a:p>
            <a:r>
              <a:rPr lang="sr-Cyrl-RS" altLang="en-US" sz="1600" b="1" dirty="0">
                <a:latin typeface="TimesRoman" charset="0"/>
                <a:ea typeface="Arial" panose="020B0604020202020204" pitchFamily="34" charset="0"/>
                <a:cs typeface="TimesRoman" charset="0"/>
              </a:rPr>
              <a:t>- анатомије и физиологије чула човека ,</a:t>
            </a:r>
            <a:endParaRPr lang="sr-Cyrl-RS" altLang="en-US" sz="1600" b="1" dirty="0">
              <a:latin typeface="TimesRoman" charset="0"/>
              <a:ea typeface="Arial" panose="020B0604020202020204" pitchFamily="34" charset="0"/>
              <a:cs typeface="TimesRoman" charset="0"/>
            </a:endParaRPr>
          </a:p>
          <a:p>
            <a:r>
              <a:rPr lang="sr-Cyrl-RS" altLang="en-US" sz="1600" b="1" dirty="0">
                <a:latin typeface="TimesRoman" charset="0"/>
                <a:ea typeface="Arial" panose="020B0604020202020204" pitchFamily="34" charset="0"/>
                <a:cs typeface="TimesRoman" charset="0"/>
              </a:rPr>
              <a:t>-основних појмова и термина као и техника тј. поступака сензорне анализе.</a:t>
            </a:r>
            <a:endParaRPr lang="sr-Cyrl-RS" altLang="en-US" sz="1600" b="1" dirty="0">
              <a:latin typeface="TimesRoman" charset="0"/>
              <a:ea typeface="Arial" panose="020B0604020202020204" pitchFamily="34" charset="0"/>
              <a:cs typeface="TimesRoman" charset="0"/>
            </a:endParaRPr>
          </a:p>
        </p:txBody>
      </p:sp>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ox(in)">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ox(in)">
                                      <p:cBhvr>
                                        <p:cTn id="17"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4" grpId="0"/>
      <p:bldP spid="14" grpId="1"/>
      <p:bldP spid="22" grpId="0"/>
      <p:bldP spid="2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 name="图片 14" descr="未标题-3"/>
          <p:cNvPicPr>
            <a:picLocks noChangeAspect="1"/>
          </p:cNvPicPr>
          <p:nvPr/>
        </p:nvPicPr>
        <p:blipFill>
          <a:blip r:embed="rId1"/>
          <a:stretch>
            <a:fillRect/>
          </a:stretch>
        </p:blipFill>
        <p:spPr>
          <a:xfrm>
            <a:off x="-24000" y="-14135"/>
            <a:ext cx="12240000" cy="6885000"/>
          </a:xfrm>
          <a:prstGeom prst="rect">
            <a:avLst/>
          </a:prstGeom>
        </p:spPr>
      </p:pic>
      <p:sp>
        <p:nvSpPr>
          <p:cNvPr id="4" name="矩形 3"/>
          <p:cNvSpPr/>
          <p:nvPr/>
        </p:nvSpPr>
        <p:spPr>
          <a:xfrm>
            <a:off x="264160" y="531495"/>
            <a:ext cx="11663680" cy="6048000"/>
          </a:xfrm>
          <a:prstGeom prst="rect">
            <a:avLst/>
          </a:prstGeom>
          <a:solidFill>
            <a:schemeClr val="bg1"/>
          </a:solidFill>
          <a:ln>
            <a:solidFill>
              <a:srgbClr val="8EAC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3251835" y="236855"/>
            <a:ext cx="6043295" cy="1396365"/>
          </a:xfrm>
          <a:prstGeom prst="roundRect">
            <a:avLst/>
          </a:prstGeom>
          <a:gradFill>
            <a:gsLst>
              <a:gs pos="0">
                <a:srgbClr val="4A6C78"/>
              </a:gs>
              <a:gs pos="100000">
                <a:srgbClr val="8EACB7"/>
              </a:gs>
            </a:gsLst>
            <a:lin ang="0" scaled="0"/>
          </a:gradFill>
          <a:ln>
            <a:noFill/>
          </a:ln>
          <a:effectLst>
            <a:outerShdw blurRad="50800" dist="38100" dir="2700000" algn="tl" rotWithShape="0">
              <a:prstClr val="black">
                <a:alpha val="40000"/>
              </a:prstClr>
            </a:outerShd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3588703" y="342265"/>
            <a:ext cx="5014595" cy="1291589"/>
          </a:xfrm>
          <a:prstGeom prst="roundRect">
            <a:avLst>
              <a:gd name="adj" fmla="val 0"/>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gradFill>
                  <a:gsLst>
                    <a:gs pos="0">
                      <a:srgbClr val="157CE9"/>
                    </a:gs>
                    <a:gs pos="100000">
                      <a:srgbClr val="73B2F7"/>
                    </a:gs>
                  </a:gsLst>
                  <a:lin ang="0" scaled="0"/>
                </a:gradFill>
              </a14:hiddenFill>
            </a:ext>
          </a:extLst>
        </p:spPr>
        <p:txBody>
          <a:bodyPr wrap="square" rtlCol="0">
            <a:spAutoFit/>
          </a:bodyPr>
          <a:p>
            <a:pPr algn="ctr"/>
            <a:r>
              <a:rPr lang="sr-Cyrl-RS" altLang="en-US" sz="2600" b="1" dirty="0">
                <a:solidFill>
                  <a:schemeClr val="bg1"/>
                </a:solidFill>
                <a:effectLst/>
                <a:latin typeface="Arial" panose="020B0604020202020204" pitchFamily="34" charset="0"/>
                <a:ea typeface="Arial" panose="020B0604020202020204" pitchFamily="34" charset="0"/>
              </a:rPr>
              <a:t>21.1 НАССАР СИСТЕМ СИГУРНОСТИ ХРАНЕ У ГАСТРОНОМИЈИ</a:t>
            </a:r>
            <a:endParaRPr lang="sr-Cyrl-RS" altLang="en-US" sz="2600" b="1" dirty="0">
              <a:solidFill>
                <a:schemeClr val="bg1"/>
              </a:solidFill>
              <a:effectLst/>
              <a:latin typeface="Arial" panose="020B0604020202020204" pitchFamily="34" charset="0"/>
              <a:ea typeface="Arial" panose="020B0604020202020204" pitchFamily="34" charset="0"/>
            </a:endParaRPr>
          </a:p>
        </p:txBody>
      </p:sp>
      <p:sp>
        <p:nvSpPr>
          <p:cNvPr id="14" name="Freeform 7"/>
          <p:cNvSpPr/>
          <p:nvPr/>
        </p:nvSpPr>
        <p:spPr bwMode="auto">
          <a:xfrm>
            <a:off x="5479620" y="1978874"/>
            <a:ext cx="1098550" cy="1049121"/>
          </a:xfrm>
          <a:custGeom>
            <a:avLst/>
            <a:gdLst>
              <a:gd name="T0" fmla="*/ 551 w 1102"/>
              <a:gd name="T1" fmla="*/ 1051 h 1051"/>
              <a:gd name="T2" fmla="*/ 544 w 1102"/>
              <a:gd name="T3" fmla="*/ 1051 h 1051"/>
              <a:gd name="T4" fmla="*/ 188 w 1102"/>
              <a:gd name="T5" fmla="*/ 629 h 1051"/>
              <a:gd name="T6" fmla="*/ 1 w 1102"/>
              <a:gd name="T7" fmla="*/ 109 h 1051"/>
              <a:gd name="T8" fmla="*/ 8 w 1102"/>
              <a:gd name="T9" fmla="*/ 97 h 1051"/>
              <a:gd name="T10" fmla="*/ 551 w 1102"/>
              <a:gd name="T11" fmla="*/ 0 h 1051"/>
              <a:gd name="T12" fmla="*/ 1094 w 1102"/>
              <a:gd name="T13" fmla="*/ 97 h 1051"/>
              <a:gd name="T14" fmla="*/ 1101 w 1102"/>
              <a:gd name="T15" fmla="*/ 109 h 1051"/>
              <a:gd name="T16" fmla="*/ 914 w 1102"/>
              <a:gd name="T17" fmla="*/ 629 h 1051"/>
              <a:gd name="T18" fmla="*/ 558 w 1102"/>
              <a:gd name="T19" fmla="*/ 1051 h 1051"/>
              <a:gd name="T20" fmla="*/ 551 w 1102"/>
              <a:gd name="T21" fmla="*/ 1051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2" h="1051">
                <a:moveTo>
                  <a:pt x="551" y="1051"/>
                </a:moveTo>
                <a:cubicBezTo>
                  <a:pt x="548" y="1051"/>
                  <a:pt x="545" y="1051"/>
                  <a:pt x="544" y="1051"/>
                </a:cubicBezTo>
                <a:cubicBezTo>
                  <a:pt x="527" y="1041"/>
                  <a:pt x="372" y="948"/>
                  <a:pt x="188" y="629"/>
                </a:cubicBezTo>
                <a:cubicBezTo>
                  <a:pt x="4" y="309"/>
                  <a:pt x="0" y="129"/>
                  <a:pt x="1" y="109"/>
                </a:cubicBezTo>
                <a:cubicBezTo>
                  <a:pt x="2" y="106"/>
                  <a:pt x="5" y="100"/>
                  <a:pt x="8" y="97"/>
                </a:cubicBezTo>
                <a:cubicBezTo>
                  <a:pt x="24" y="87"/>
                  <a:pt x="182" y="0"/>
                  <a:pt x="551" y="0"/>
                </a:cubicBezTo>
                <a:cubicBezTo>
                  <a:pt x="927" y="0"/>
                  <a:pt x="1082" y="90"/>
                  <a:pt x="1094" y="97"/>
                </a:cubicBezTo>
                <a:cubicBezTo>
                  <a:pt x="1097" y="100"/>
                  <a:pt x="1100" y="106"/>
                  <a:pt x="1101" y="109"/>
                </a:cubicBezTo>
                <a:cubicBezTo>
                  <a:pt x="1102" y="129"/>
                  <a:pt x="1098" y="309"/>
                  <a:pt x="914" y="629"/>
                </a:cubicBezTo>
                <a:cubicBezTo>
                  <a:pt x="726" y="954"/>
                  <a:pt x="571" y="1043"/>
                  <a:pt x="558" y="1051"/>
                </a:cubicBezTo>
                <a:cubicBezTo>
                  <a:pt x="557" y="1051"/>
                  <a:pt x="554" y="1051"/>
                  <a:pt x="551" y="1051"/>
                </a:cubicBezTo>
                <a:close/>
              </a:path>
            </a:pathLst>
          </a:custGeom>
          <a:solidFill>
            <a:srgbClr val="648FA0"/>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
            <a:endParaRPr lang="zh-CN" altLang="en-US" dirty="0"/>
          </a:p>
        </p:txBody>
      </p:sp>
      <p:sp>
        <p:nvSpPr>
          <p:cNvPr id="17" name="Freeform 7"/>
          <p:cNvSpPr/>
          <p:nvPr/>
        </p:nvSpPr>
        <p:spPr bwMode="auto">
          <a:xfrm>
            <a:off x="9135315" y="1978874"/>
            <a:ext cx="1098550" cy="1049121"/>
          </a:xfrm>
          <a:custGeom>
            <a:avLst/>
            <a:gdLst>
              <a:gd name="T0" fmla="*/ 551 w 1102"/>
              <a:gd name="T1" fmla="*/ 1051 h 1051"/>
              <a:gd name="T2" fmla="*/ 544 w 1102"/>
              <a:gd name="T3" fmla="*/ 1051 h 1051"/>
              <a:gd name="T4" fmla="*/ 188 w 1102"/>
              <a:gd name="T5" fmla="*/ 629 h 1051"/>
              <a:gd name="T6" fmla="*/ 1 w 1102"/>
              <a:gd name="T7" fmla="*/ 109 h 1051"/>
              <a:gd name="T8" fmla="*/ 8 w 1102"/>
              <a:gd name="T9" fmla="*/ 97 h 1051"/>
              <a:gd name="T10" fmla="*/ 551 w 1102"/>
              <a:gd name="T11" fmla="*/ 0 h 1051"/>
              <a:gd name="T12" fmla="*/ 1094 w 1102"/>
              <a:gd name="T13" fmla="*/ 97 h 1051"/>
              <a:gd name="T14" fmla="*/ 1101 w 1102"/>
              <a:gd name="T15" fmla="*/ 109 h 1051"/>
              <a:gd name="T16" fmla="*/ 914 w 1102"/>
              <a:gd name="T17" fmla="*/ 629 h 1051"/>
              <a:gd name="T18" fmla="*/ 558 w 1102"/>
              <a:gd name="T19" fmla="*/ 1051 h 1051"/>
              <a:gd name="T20" fmla="*/ 551 w 1102"/>
              <a:gd name="T21" fmla="*/ 1051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2" h="1051">
                <a:moveTo>
                  <a:pt x="551" y="1051"/>
                </a:moveTo>
                <a:cubicBezTo>
                  <a:pt x="548" y="1051"/>
                  <a:pt x="545" y="1051"/>
                  <a:pt x="544" y="1051"/>
                </a:cubicBezTo>
                <a:cubicBezTo>
                  <a:pt x="527" y="1041"/>
                  <a:pt x="372" y="948"/>
                  <a:pt x="188" y="629"/>
                </a:cubicBezTo>
                <a:cubicBezTo>
                  <a:pt x="4" y="309"/>
                  <a:pt x="0" y="129"/>
                  <a:pt x="1" y="109"/>
                </a:cubicBezTo>
                <a:cubicBezTo>
                  <a:pt x="2" y="106"/>
                  <a:pt x="5" y="100"/>
                  <a:pt x="8" y="97"/>
                </a:cubicBezTo>
                <a:cubicBezTo>
                  <a:pt x="24" y="87"/>
                  <a:pt x="182" y="0"/>
                  <a:pt x="551" y="0"/>
                </a:cubicBezTo>
                <a:cubicBezTo>
                  <a:pt x="927" y="0"/>
                  <a:pt x="1082" y="90"/>
                  <a:pt x="1094" y="97"/>
                </a:cubicBezTo>
                <a:cubicBezTo>
                  <a:pt x="1097" y="100"/>
                  <a:pt x="1100" y="106"/>
                  <a:pt x="1101" y="109"/>
                </a:cubicBezTo>
                <a:cubicBezTo>
                  <a:pt x="1102" y="129"/>
                  <a:pt x="1098" y="309"/>
                  <a:pt x="914" y="629"/>
                </a:cubicBezTo>
                <a:cubicBezTo>
                  <a:pt x="726" y="954"/>
                  <a:pt x="571" y="1043"/>
                  <a:pt x="558" y="1051"/>
                </a:cubicBezTo>
                <a:cubicBezTo>
                  <a:pt x="557" y="1051"/>
                  <a:pt x="554" y="1051"/>
                  <a:pt x="551" y="1051"/>
                </a:cubicBezTo>
                <a:close/>
              </a:path>
            </a:pathLst>
          </a:custGeom>
          <a:solidFill>
            <a:srgbClr val="8EACB7"/>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
            <a:endParaRPr lang="zh-CN" altLang="en-US" dirty="0"/>
          </a:p>
        </p:txBody>
      </p:sp>
      <p:sp>
        <p:nvSpPr>
          <p:cNvPr id="2" name="Freeform 7"/>
          <p:cNvSpPr/>
          <p:nvPr/>
        </p:nvSpPr>
        <p:spPr bwMode="auto">
          <a:xfrm>
            <a:off x="1823440" y="1978874"/>
            <a:ext cx="1099035" cy="1049121"/>
          </a:xfrm>
          <a:custGeom>
            <a:avLst/>
            <a:gdLst>
              <a:gd name="T0" fmla="*/ 551 w 1102"/>
              <a:gd name="T1" fmla="*/ 1051 h 1051"/>
              <a:gd name="T2" fmla="*/ 544 w 1102"/>
              <a:gd name="T3" fmla="*/ 1051 h 1051"/>
              <a:gd name="T4" fmla="*/ 188 w 1102"/>
              <a:gd name="T5" fmla="*/ 629 h 1051"/>
              <a:gd name="T6" fmla="*/ 1 w 1102"/>
              <a:gd name="T7" fmla="*/ 109 h 1051"/>
              <a:gd name="T8" fmla="*/ 8 w 1102"/>
              <a:gd name="T9" fmla="*/ 97 h 1051"/>
              <a:gd name="T10" fmla="*/ 551 w 1102"/>
              <a:gd name="T11" fmla="*/ 0 h 1051"/>
              <a:gd name="T12" fmla="*/ 1094 w 1102"/>
              <a:gd name="T13" fmla="*/ 97 h 1051"/>
              <a:gd name="T14" fmla="*/ 1101 w 1102"/>
              <a:gd name="T15" fmla="*/ 109 h 1051"/>
              <a:gd name="T16" fmla="*/ 914 w 1102"/>
              <a:gd name="T17" fmla="*/ 629 h 1051"/>
              <a:gd name="T18" fmla="*/ 558 w 1102"/>
              <a:gd name="T19" fmla="*/ 1051 h 1051"/>
              <a:gd name="T20" fmla="*/ 551 w 1102"/>
              <a:gd name="T21" fmla="*/ 1051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2" h="1051">
                <a:moveTo>
                  <a:pt x="551" y="1051"/>
                </a:moveTo>
                <a:cubicBezTo>
                  <a:pt x="548" y="1051"/>
                  <a:pt x="545" y="1051"/>
                  <a:pt x="544" y="1051"/>
                </a:cubicBezTo>
                <a:cubicBezTo>
                  <a:pt x="527" y="1041"/>
                  <a:pt x="372" y="948"/>
                  <a:pt x="188" y="629"/>
                </a:cubicBezTo>
                <a:cubicBezTo>
                  <a:pt x="4" y="309"/>
                  <a:pt x="0" y="129"/>
                  <a:pt x="1" y="109"/>
                </a:cubicBezTo>
                <a:cubicBezTo>
                  <a:pt x="2" y="106"/>
                  <a:pt x="5" y="100"/>
                  <a:pt x="8" y="97"/>
                </a:cubicBezTo>
                <a:cubicBezTo>
                  <a:pt x="24" y="87"/>
                  <a:pt x="182" y="0"/>
                  <a:pt x="551" y="0"/>
                </a:cubicBezTo>
                <a:cubicBezTo>
                  <a:pt x="927" y="0"/>
                  <a:pt x="1082" y="90"/>
                  <a:pt x="1094" y="97"/>
                </a:cubicBezTo>
                <a:cubicBezTo>
                  <a:pt x="1097" y="100"/>
                  <a:pt x="1100" y="106"/>
                  <a:pt x="1101" y="109"/>
                </a:cubicBezTo>
                <a:cubicBezTo>
                  <a:pt x="1102" y="129"/>
                  <a:pt x="1098" y="309"/>
                  <a:pt x="914" y="629"/>
                </a:cubicBezTo>
                <a:cubicBezTo>
                  <a:pt x="726" y="954"/>
                  <a:pt x="571" y="1043"/>
                  <a:pt x="558" y="1051"/>
                </a:cubicBezTo>
                <a:cubicBezTo>
                  <a:pt x="557" y="1051"/>
                  <a:pt x="554" y="1051"/>
                  <a:pt x="551" y="1051"/>
                </a:cubicBezTo>
                <a:close/>
              </a:path>
            </a:pathLst>
          </a:custGeom>
          <a:solidFill>
            <a:srgbClr val="4A6C78"/>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
            <a:endParaRPr lang="zh-CN" altLang="en-US" dirty="0"/>
          </a:p>
        </p:txBody>
      </p:sp>
      <p:sp>
        <p:nvSpPr>
          <p:cNvPr id="7" name="Freeform 7"/>
          <p:cNvSpPr/>
          <p:nvPr/>
        </p:nvSpPr>
        <p:spPr bwMode="auto">
          <a:xfrm>
            <a:off x="5422900" y="5749290"/>
            <a:ext cx="1099185" cy="108000"/>
          </a:xfrm>
          <a:prstGeom prst="trapezoid">
            <a:avLst/>
          </a:prstGeom>
          <a:solidFill>
            <a:srgbClr val="648FA0"/>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
            <a:endParaRPr lang="zh-CN" altLang="en-US" dirty="0"/>
          </a:p>
        </p:txBody>
      </p:sp>
      <p:sp>
        <p:nvSpPr>
          <p:cNvPr id="8" name="Freeform 7"/>
          <p:cNvSpPr/>
          <p:nvPr/>
        </p:nvSpPr>
        <p:spPr bwMode="auto">
          <a:xfrm>
            <a:off x="9124950" y="5749290"/>
            <a:ext cx="1099185" cy="108000"/>
          </a:xfrm>
          <a:prstGeom prst="trapezoid">
            <a:avLst/>
          </a:prstGeom>
          <a:solidFill>
            <a:srgbClr val="8EACB7"/>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noAutofit/>
          </a:bodyPr>
          <a:p>
            <a:pPr lvl="0" algn="l">
              <a:buClrTx/>
              <a:buSzTx/>
              <a:buFontTx/>
            </a:pPr>
            <a:endParaRPr lang="zh-CN" altLang="en-US" dirty="0">
              <a:sym typeface="+mn-ea"/>
            </a:endParaRPr>
          </a:p>
        </p:txBody>
      </p:sp>
      <p:sp>
        <p:nvSpPr>
          <p:cNvPr id="9" name="Freeform 7"/>
          <p:cNvSpPr/>
          <p:nvPr/>
        </p:nvSpPr>
        <p:spPr bwMode="auto">
          <a:xfrm>
            <a:off x="1720850" y="5749290"/>
            <a:ext cx="1099185" cy="108000"/>
          </a:xfrm>
          <a:prstGeom prst="trapezoid">
            <a:avLst/>
          </a:prstGeom>
          <a:solidFill>
            <a:srgbClr val="4A6C78"/>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
            <a:endParaRPr lang="zh-CN" altLang="en-US" dirty="0"/>
          </a:p>
        </p:txBody>
      </p:sp>
      <p:sp>
        <p:nvSpPr>
          <p:cNvPr id="3" name="文本框 2"/>
          <p:cNvSpPr txBox="1"/>
          <p:nvPr>
            <p:custDataLst>
              <p:tags r:id="rId2"/>
            </p:custDataLst>
          </p:nvPr>
        </p:nvSpPr>
        <p:spPr>
          <a:xfrm>
            <a:off x="448310" y="3427095"/>
            <a:ext cx="3644900" cy="2323465"/>
          </a:xfrm>
          <a:prstGeom prst="rect">
            <a:avLst/>
          </a:prstGeom>
        </p:spPr>
        <p:txBody>
          <a:bodyPr wrap="square">
            <a:spAutoFit/>
          </a:bodyPr>
          <a:lstStyle>
            <a:defPPr>
              <a:defRPr lang="zh-CN"/>
            </a:defPPr>
            <a:lvl1pPr>
              <a:lnSpc>
                <a:spcPct val="130000"/>
              </a:lnSpc>
              <a:spcBef>
                <a:spcPts val="1200"/>
              </a:spcBef>
              <a:buClr>
                <a:schemeClr val="accent6"/>
              </a:buClr>
              <a:defRPr sz="1400">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sz="1600" b="1" dirty="0">
                <a:solidFill>
                  <a:schemeClr val="tx1">
                    <a:lumMod val="75000"/>
                    <a:lumOff val="25000"/>
                  </a:schemeClr>
                </a:solidFill>
                <a:latin typeface="TimesRoman" charset="0"/>
                <a:ea typeface="Arial" panose="020B0604020202020204" pitchFamily="34" charset="0"/>
                <a:cs typeface="TimesRoman" charset="0"/>
              </a:rPr>
              <a:t>НАССАР</a:t>
            </a:r>
            <a:r>
              <a:rPr lang="sr-Cyrl-RS" altLang="en-US" b="1" dirty="0">
                <a:solidFill>
                  <a:schemeClr val="tx1">
                    <a:lumMod val="75000"/>
                    <a:lumOff val="25000"/>
                  </a:schemeClr>
                </a:solidFill>
                <a:latin typeface="TimesRoman" charset="0"/>
                <a:ea typeface="Arial" panose="020B0604020202020204" pitchFamily="34" charset="0"/>
                <a:cs typeface="TimesRoman" charset="0"/>
              </a:rPr>
              <a:t> систем састоји се од две основне компоненете : </a:t>
            </a:r>
            <a:r>
              <a:rPr lang="sr-Cyrl-RS" altLang="en-US" sz="1600" b="1" dirty="0">
                <a:solidFill>
                  <a:schemeClr val="tx1">
                    <a:lumMod val="75000"/>
                    <a:lumOff val="25000"/>
                  </a:schemeClr>
                </a:solidFill>
                <a:latin typeface="TimesRoman" charset="0"/>
                <a:ea typeface="Arial" panose="020B0604020202020204" pitchFamily="34" charset="0"/>
                <a:cs typeface="TimesRoman" charset="0"/>
              </a:rPr>
              <a:t>НА и ССР</a:t>
            </a:r>
            <a:endParaRPr lang="sr-Cyrl-RS" altLang="en-US" sz="1600" b="1" dirty="0">
              <a:solidFill>
                <a:schemeClr val="tx1">
                  <a:lumMod val="75000"/>
                  <a:lumOff val="25000"/>
                </a:schemeClr>
              </a:solidFill>
              <a:latin typeface="TimesRoman" charset="0"/>
              <a:ea typeface="Arial" panose="020B0604020202020204" pitchFamily="34" charset="0"/>
              <a:cs typeface="TimesRoman" charset="0"/>
            </a:endParaRPr>
          </a:p>
          <a:p>
            <a:pPr algn="just"/>
            <a:r>
              <a:rPr lang="sr-Cyrl-RS" altLang="en-US" sz="1600" b="1" dirty="0">
                <a:solidFill>
                  <a:schemeClr val="tx1">
                    <a:lumMod val="75000"/>
                    <a:lumOff val="25000"/>
                  </a:schemeClr>
                </a:solidFill>
                <a:latin typeface="TimesRoman" charset="0"/>
                <a:ea typeface="Arial" panose="020B0604020202020204" pitchFamily="34" charset="0"/>
                <a:cs typeface="TimesRoman" charset="0"/>
              </a:rPr>
              <a:t>НА</a:t>
            </a:r>
            <a:r>
              <a:rPr lang="sr-Cyrl-RS" altLang="en-US" b="1" dirty="0">
                <a:solidFill>
                  <a:schemeClr val="tx1">
                    <a:lumMod val="75000"/>
                    <a:lumOff val="25000"/>
                  </a:schemeClr>
                </a:solidFill>
                <a:latin typeface="TimesRoman" charset="0"/>
                <a:ea typeface="Arial" panose="020B0604020202020204" pitchFamily="34" charset="0"/>
                <a:cs typeface="TimesRoman" charset="0"/>
              </a:rPr>
              <a:t> представља анализу ризика ,односно идентификацију опасности у свакој фази производње хране и процену њихове штетности по људско здравље.</a:t>
            </a:r>
            <a:endParaRPr lang="sr-Cyrl-RS" altLang="en-US" b="1" dirty="0">
              <a:solidFill>
                <a:schemeClr val="tx1">
                  <a:lumMod val="75000"/>
                  <a:lumOff val="25000"/>
                </a:schemeClr>
              </a:solidFill>
              <a:latin typeface="TimesRoman" charset="0"/>
              <a:ea typeface="Arial" panose="020B0604020202020204" pitchFamily="34" charset="0"/>
              <a:cs typeface="TimesRoman" charset="0"/>
            </a:endParaRPr>
          </a:p>
        </p:txBody>
      </p:sp>
      <p:sp>
        <p:nvSpPr>
          <p:cNvPr id="5" name="文本框 4"/>
          <p:cNvSpPr txBox="1"/>
          <p:nvPr>
            <p:custDataLst>
              <p:tags r:id="rId3"/>
            </p:custDataLst>
          </p:nvPr>
        </p:nvSpPr>
        <p:spPr>
          <a:xfrm>
            <a:off x="4531995" y="3477260"/>
            <a:ext cx="3482975" cy="2327910"/>
          </a:xfrm>
          <a:prstGeom prst="rect">
            <a:avLst/>
          </a:prstGeom>
        </p:spPr>
        <p:txBody>
          <a:bodyPr wrap="square">
            <a:spAutoFit/>
          </a:bodyPr>
          <a:lstStyle>
            <a:defPPr>
              <a:defRPr lang="zh-CN"/>
            </a:defPPr>
            <a:lvl1pPr>
              <a:lnSpc>
                <a:spcPct val="130000"/>
              </a:lnSpc>
              <a:spcBef>
                <a:spcPts val="1200"/>
              </a:spcBef>
              <a:buClr>
                <a:schemeClr val="accent6"/>
              </a:buClr>
              <a:defRPr sz="1400">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b="1" dirty="0">
                <a:solidFill>
                  <a:schemeClr val="tx1">
                    <a:lumMod val="75000"/>
                    <a:lumOff val="25000"/>
                  </a:schemeClr>
                </a:solidFill>
                <a:latin typeface="TimesRoman" charset="0"/>
                <a:ea typeface="Arial" panose="020B0604020202020204" pitchFamily="34" charset="0"/>
                <a:cs typeface="TimesRoman" charset="0"/>
              </a:rPr>
              <a:t>ССР(критичне контролне тачке) представља поступке у производњи у којима се може спречити или елиминисати ризик по сигурност хране или се његов утицај свести на прихватљив ниво.Једноставно ,могуће их је контролисати.</a:t>
            </a:r>
            <a:endParaRPr lang="sr-Cyrl-RS" altLang="en-US" b="1" dirty="0">
              <a:solidFill>
                <a:schemeClr val="tx1">
                  <a:lumMod val="75000"/>
                  <a:lumOff val="25000"/>
                </a:schemeClr>
              </a:solidFill>
              <a:latin typeface="TimesRoman" charset="0"/>
              <a:ea typeface="Arial" panose="020B0604020202020204" pitchFamily="34" charset="0"/>
              <a:cs typeface="TimesRoman" charset="0"/>
            </a:endParaRPr>
          </a:p>
        </p:txBody>
      </p:sp>
      <p:sp>
        <p:nvSpPr>
          <p:cNvPr id="10" name="文本框 9"/>
          <p:cNvSpPr txBox="1"/>
          <p:nvPr>
            <p:custDataLst>
              <p:tags r:id="rId4"/>
            </p:custDataLst>
          </p:nvPr>
        </p:nvSpPr>
        <p:spPr>
          <a:xfrm>
            <a:off x="8187055" y="3477260"/>
            <a:ext cx="3514090" cy="2327910"/>
          </a:xfrm>
          <a:prstGeom prst="rect">
            <a:avLst/>
          </a:prstGeom>
        </p:spPr>
        <p:txBody>
          <a:bodyPr wrap="square">
            <a:spAutoFit/>
          </a:bodyPr>
          <a:lstStyle>
            <a:defPPr>
              <a:defRPr lang="zh-CN"/>
            </a:defPPr>
            <a:lvl1pPr>
              <a:lnSpc>
                <a:spcPct val="130000"/>
              </a:lnSpc>
              <a:spcBef>
                <a:spcPts val="1200"/>
              </a:spcBef>
              <a:buClr>
                <a:schemeClr val="accent6"/>
              </a:buClr>
              <a:defRPr sz="1400">
                <a:latin typeface="Arial" panose="020B0604020202020204" pitchFamily="34" charset="0"/>
                <a:ea typeface="Open Sans" panose="020B0606030504020204" pitchFamily="34" charset="0"/>
                <a:cs typeface="Arial" panose="020B0604020202020204" pitchFamily="34" charset="0"/>
              </a:defRPr>
            </a:lvl1pPr>
          </a:lstStyle>
          <a:p>
            <a:pPr algn="just"/>
            <a:r>
              <a:rPr lang="sr-Cyrl-RS" altLang="en-US" b="1" dirty="0">
                <a:solidFill>
                  <a:schemeClr val="tx1">
                    <a:lumMod val="75000"/>
                    <a:lumOff val="25000"/>
                  </a:schemeClr>
                </a:solidFill>
                <a:ea typeface="Arial" panose="020B0604020202020204" pitchFamily="34" charset="0"/>
              </a:rPr>
              <a:t>Основни циљ НАССАП концепта је производња безбедних прехрамбених производа.Тај метод подразумева производњу здравствено исправних намирница превентивним деловањем а не последичним(инспекцијским) деловањем.</a:t>
            </a:r>
            <a:endParaRPr lang="sr-Cyrl-RS" altLang="en-US" b="1" dirty="0">
              <a:solidFill>
                <a:schemeClr val="tx1">
                  <a:lumMod val="75000"/>
                  <a:lumOff val="25000"/>
                </a:schemeClr>
              </a:solidFill>
              <a:ea typeface="Arial" panose="020B0604020202020204" pitchFamily="34" charset="0"/>
            </a:endParaRPr>
          </a:p>
        </p:txBody>
      </p:sp>
      <p:pic>
        <p:nvPicPr>
          <p:cNvPr id="18" name="Content Placeholder 17" descr="преузимање (1)"/>
          <p:cNvPicPr>
            <a:picLocks noChangeAspect="1"/>
          </p:cNvPicPr>
          <p:nvPr>
            <p:ph sz="quarter" idx="13"/>
          </p:nvPr>
        </p:nvPicPr>
        <p:blipFill>
          <a:blip r:embed="rId5">
            <a:alphaModFix amt="40000"/>
          </a:blip>
          <a:stretch>
            <a:fillRect/>
          </a:stretch>
        </p:blipFill>
        <p:spPr>
          <a:xfrm>
            <a:off x="344170" y="531495"/>
            <a:ext cx="1517650" cy="1517650"/>
          </a:xfrm>
          <a:prstGeom prst="rect">
            <a:avLst/>
          </a:prstGeom>
        </p:spPr>
      </p:pic>
    </p:spTree>
    <p:custDataLst>
      <p:tags r:id="rId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P spid="10" grpId="0"/>
      <p:bldP spid="10"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sr-Cyrl-RS"/>
              <a:t>Када се преведе НАСССАР- са енглеског језика на српски добијамо:</a:t>
            </a:r>
            <a:endParaRPr lang="sr-Cyrl-RS"/>
          </a:p>
        </p:txBody>
      </p:sp>
      <p:sp>
        <p:nvSpPr>
          <p:cNvPr id="3" name="Content Placeholder 2"/>
          <p:cNvSpPr>
            <a:spLocks noGrp="1"/>
          </p:cNvSpPr>
          <p:nvPr>
            <p:ph idx="1"/>
          </p:nvPr>
        </p:nvSpPr>
        <p:spPr/>
        <p:txBody>
          <a:bodyPr/>
          <a:p>
            <a:r>
              <a:rPr lang="sr-Latn-RS" altLang="sr-Cyrl-RS" b="1" i="1">
                <a:latin typeface="TimesRoman" charset="0"/>
                <a:cs typeface="TimesRoman" charset="0"/>
              </a:rPr>
              <a:t>Hazard</a:t>
            </a:r>
            <a:r>
              <a:rPr lang="sr-Latn-RS" altLang="sr-Cyrl-RS" b="1">
                <a:latin typeface="TimesRoman" charset="0"/>
                <a:cs typeface="TimesRoman" charset="0"/>
              </a:rPr>
              <a:t>-</a:t>
            </a:r>
            <a:r>
              <a:rPr lang="sr-Cyrl-RS" altLang="sr-Latn-RS" b="1">
                <a:latin typeface="TimesRoman" charset="0"/>
                <a:cs typeface="TimesRoman" charset="0"/>
              </a:rPr>
              <a:t>Опасност по здравље у одређеној тачки процеса производње намирнице.</a:t>
            </a:r>
            <a:endParaRPr lang="sr-Latn-RS" altLang="sr-Cyrl-RS" b="1">
              <a:latin typeface="TimesRoman" charset="0"/>
              <a:cs typeface="TimesRoman" charset="0"/>
            </a:endParaRPr>
          </a:p>
          <a:p>
            <a:r>
              <a:rPr lang="sr-Latn-RS" altLang="sr-Cyrl-RS" b="1" i="1">
                <a:latin typeface="TimesRoman" charset="0"/>
                <a:cs typeface="TimesRoman" charset="0"/>
              </a:rPr>
              <a:t>Analysis</a:t>
            </a:r>
            <a:r>
              <a:rPr lang="sr-Latn-RS" altLang="sr-Cyrl-RS" b="1">
                <a:latin typeface="TimesRoman" charset="0"/>
                <a:cs typeface="TimesRoman" charset="0"/>
              </a:rPr>
              <a:t>-</a:t>
            </a:r>
            <a:r>
              <a:rPr lang="sr-Cyrl-RS" altLang="sr-Latn-RS" b="1">
                <a:latin typeface="TimesRoman" charset="0"/>
                <a:cs typeface="TimesRoman" charset="0"/>
              </a:rPr>
              <a:t>Анализа опасности могуће контаминације производа у свакој тачки процеса производње намирнице.</a:t>
            </a:r>
            <a:endParaRPr lang="sr-Latn-RS" altLang="sr-Cyrl-RS" b="1">
              <a:latin typeface="TimesRoman" charset="0"/>
              <a:cs typeface="TimesRoman" charset="0"/>
            </a:endParaRPr>
          </a:p>
          <a:p>
            <a:r>
              <a:rPr lang="sr-Latn-RS" altLang="sr-Cyrl-RS" b="1" i="1">
                <a:latin typeface="TimesRoman" charset="0"/>
                <a:cs typeface="TimesRoman" charset="0"/>
              </a:rPr>
              <a:t>Critical</a:t>
            </a:r>
            <a:r>
              <a:rPr lang="sr-Latn-RS" altLang="sr-Cyrl-RS" b="1">
                <a:latin typeface="TimesRoman" charset="0"/>
                <a:cs typeface="TimesRoman" charset="0"/>
              </a:rPr>
              <a:t>-</a:t>
            </a:r>
            <a:r>
              <a:rPr lang="sr-Cyrl-RS" altLang="sr-Latn-RS" b="1">
                <a:latin typeface="TimesRoman" charset="0"/>
                <a:cs typeface="TimesRoman" charset="0"/>
              </a:rPr>
              <a:t>Одређивање критичне тачке у процесу по здравствену безбедност производа.</a:t>
            </a:r>
            <a:endParaRPr lang="sr-Latn-RS" altLang="sr-Cyrl-RS" b="1">
              <a:latin typeface="TimesRoman" charset="0"/>
              <a:cs typeface="TimesRoman" charset="0"/>
            </a:endParaRPr>
          </a:p>
          <a:p>
            <a:r>
              <a:rPr lang="sr-Latn-RS" altLang="sr-Cyrl-RS" b="1" i="1">
                <a:latin typeface="TimesRoman" charset="0"/>
                <a:cs typeface="TimesRoman" charset="0"/>
              </a:rPr>
              <a:t>Control</a:t>
            </a:r>
            <a:r>
              <a:rPr lang="sr-Latn-RS" altLang="sr-Cyrl-RS" b="1">
                <a:latin typeface="TimesRoman" charset="0"/>
                <a:cs typeface="TimesRoman" charset="0"/>
              </a:rPr>
              <a:t>-</a:t>
            </a:r>
            <a:r>
              <a:rPr lang="sr-Cyrl-RS" altLang="sr-Latn-RS" b="1">
                <a:latin typeface="TimesRoman" charset="0"/>
                <a:cs typeface="TimesRoman" charset="0"/>
              </a:rPr>
              <a:t>Контрола критичне тачке процеса.</a:t>
            </a:r>
            <a:endParaRPr lang="sr-Latn-RS" altLang="sr-Cyrl-RS" b="1">
              <a:latin typeface="TimesRoman" charset="0"/>
              <a:cs typeface="TimesRoman" charset="0"/>
            </a:endParaRPr>
          </a:p>
          <a:p>
            <a:r>
              <a:rPr lang="sr-Latn-RS" altLang="sr-Cyrl-RS" b="1" i="1">
                <a:latin typeface="TimesRoman" charset="0"/>
                <a:cs typeface="TimesRoman" charset="0"/>
              </a:rPr>
              <a:t>Point</a:t>
            </a:r>
            <a:r>
              <a:rPr lang="sr-Cyrl-RS" altLang="sr-Latn-RS" b="1" i="1">
                <a:latin typeface="TimesRoman" charset="0"/>
                <a:cs typeface="TimesRoman" charset="0"/>
              </a:rPr>
              <a:t>-</a:t>
            </a:r>
            <a:r>
              <a:rPr lang="sr-Cyrl-RS" altLang="sr-Latn-RS" b="1">
                <a:latin typeface="TimesRoman" charset="0"/>
                <a:cs typeface="TimesRoman" charset="0"/>
              </a:rPr>
              <a:t> Тачка процеса производње намирнице.</a:t>
            </a:r>
            <a:endParaRPr lang="sr-Cyrl-RS" altLang="sr-Latn-RS" b="1">
              <a:latin typeface="TimesRoman" charset="0"/>
              <a:cs typeface="TimesRoman" charset="0"/>
            </a:endParaRPr>
          </a:p>
          <a:p>
            <a:pPr marL="0" indent="0">
              <a:buNone/>
            </a:pPr>
            <a:r>
              <a:rPr lang="sr-Cyrl-RS" altLang="sr-Latn-RS" b="1" u="sng">
                <a:latin typeface="TimesRoman" charset="0"/>
                <a:cs typeface="TimesRoman" charset="0"/>
              </a:rPr>
              <a:t>Гране прехрамбене индустрије које захтевају НАССР систем су</a:t>
            </a:r>
            <a:r>
              <a:rPr lang="sr-Cyrl-RS" altLang="sr-Latn-RS" b="1">
                <a:latin typeface="TimesRoman" charset="0"/>
                <a:cs typeface="TimesRoman" charset="0"/>
              </a:rPr>
              <a:t>:</a:t>
            </a:r>
            <a:endParaRPr lang="sr-Cyrl-RS" altLang="sr-Latn-RS" b="1">
              <a:latin typeface="TimesRoman" charset="0"/>
              <a:cs typeface="TimesRoman" charset="0"/>
            </a:endParaRPr>
          </a:p>
          <a:p>
            <a:r>
              <a:rPr lang="sr-Cyrl-RS" altLang="sr-Latn-RS" b="1">
                <a:latin typeface="TimesRoman" charset="0"/>
                <a:cs typeface="TimesRoman" charset="0"/>
              </a:rPr>
              <a:t>производња,прерада и паковање;</a:t>
            </a:r>
            <a:endParaRPr lang="sr-Cyrl-RS" altLang="sr-Latn-RS" b="1">
              <a:latin typeface="TimesRoman" charset="0"/>
              <a:cs typeface="TimesRoman" charset="0"/>
            </a:endParaRPr>
          </a:p>
          <a:p>
            <a:r>
              <a:rPr lang="sr-Cyrl-RS" altLang="sr-Latn-RS" b="1">
                <a:latin typeface="TimesRoman" charset="0"/>
                <a:cs typeface="TimesRoman" charset="0"/>
              </a:rPr>
              <a:t>складиштење, транспорт и дистрибуција;</a:t>
            </a:r>
            <a:endParaRPr lang="sr-Cyrl-RS" altLang="sr-Latn-RS" b="1">
              <a:latin typeface="TimesRoman" charset="0"/>
              <a:cs typeface="TimesRoman" charset="0"/>
            </a:endParaRPr>
          </a:p>
          <a:p>
            <a:r>
              <a:rPr lang="sr-Cyrl-RS" altLang="sr-Latn-RS" b="1">
                <a:latin typeface="TimesRoman" charset="0"/>
                <a:cs typeface="TimesRoman" charset="0"/>
              </a:rPr>
              <a:t>припрема и дистрибуција хране за потребе болница ,дечијих установа,хотела,ресторана</a:t>
            </a:r>
            <a:endParaRPr lang="sr-Cyrl-RS" altLang="sr-Latn-RS" b="1">
              <a:latin typeface="TimesRoman" charset="0"/>
              <a:cs typeface="TimesRoman" charset="0"/>
            </a:endParaRPr>
          </a:p>
          <a:p>
            <a:r>
              <a:rPr lang="sr-Cyrl-RS" altLang="sr-Latn-RS" b="1">
                <a:latin typeface="TimesRoman" charset="0"/>
                <a:cs typeface="TimesRoman" charset="0"/>
              </a:rPr>
              <a:t>трговина , малопродаја и угоститељство;</a:t>
            </a:r>
            <a:endParaRPr lang="sr-Cyrl-RS" altLang="sr-Latn-RS" b="1">
              <a:latin typeface="TimesRoman" charset="0"/>
              <a:cs typeface="TimesRoman" charset="0"/>
            </a:endParaRPr>
          </a:p>
          <a:p>
            <a:r>
              <a:rPr lang="sr-Cyrl-RS" altLang="sr-Latn-RS" b="1">
                <a:latin typeface="TimesRoman" charset="0"/>
                <a:cs typeface="TimesRoman" charset="0"/>
              </a:rPr>
              <a:t>органска прехрамбена индустрија.</a:t>
            </a:r>
            <a:endParaRPr lang="sr-Cyrl-RS" altLang="sr-Latn-RS" b="1">
              <a:latin typeface="TimesRoman" charset="0"/>
              <a:cs typeface="TimesRoman" charset="0"/>
            </a:endParaRPr>
          </a:p>
        </p:txBody>
      </p:sp>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UNIT_TEXT_PART_ID" val="4-b"/>
  <p:tag name="KSO_WM_UNIT_TEXT_PART_ID_V2" val="d-4-1"/>
  <p:tag name="ORIWIDTHHEIGHT" val="854.5068,75.55"/>
</p:tagLst>
</file>

<file path=ppt/tags/tag101.xml><?xml version="1.0" encoding="utf-8"?>
<p:tagLst xmlns:p="http://schemas.openxmlformats.org/presentationml/2006/main">
  <p:tag name="KSO_WM_BEAUTIFY_FLAG" val="#wm#"/>
  <p:tag name="KSO_WM_TEMPLATE_CATEGORY" val="custom"/>
  <p:tag name="KSO_WM_TEMPLATE_INDEX" val="20187308"/>
</p:tagLst>
</file>

<file path=ppt/tags/tag102.xml><?xml version="1.0" encoding="utf-8"?>
<p:tagLst xmlns:p="http://schemas.openxmlformats.org/presentationml/2006/main">
  <p:tag name="KSO_WM_UNIT_TEXT_PART_ID" val="4-b"/>
  <p:tag name="KSO_WM_UNIT_TEXT_PART_ID_V2" val="d-4-1"/>
  <p:tag name="ORIWIDTHHEIGHT" val="854.5068,75.55"/>
</p:tagLst>
</file>

<file path=ppt/tags/tag103.xml><?xml version="1.0" encoding="utf-8"?>
<p:tagLst xmlns:p="http://schemas.openxmlformats.org/presentationml/2006/main">
  <p:tag name="KSO_WM_UNIT_TEXT_PART_ID" val="4-b"/>
  <p:tag name="KSO_WM_UNIT_TEXT_PART_ID_V2" val="d-4-1"/>
  <p:tag name="ORIWIDTHHEIGHT" val="854.5068,75.55"/>
</p:tagLst>
</file>

<file path=ppt/tags/tag104.xml><?xml version="1.0" encoding="utf-8"?>
<p:tagLst xmlns:p="http://schemas.openxmlformats.org/presentationml/2006/main">
  <p:tag name="KSO_WM_BEAUTIFY_FLAG" val="#wm#"/>
  <p:tag name="KSO_WM_TEMPLATE_CATEGORY" val="custom"/>
  <p:tag name="KSO_WM_TEMPLATE_INDEX" val="20187308"/>
</p:tagLst>
</file>

<file path=ppt/tags/tag105.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106.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63.xml><?xml version="1.0" encoding="utf-8"?>
<p:tagLst xmlns:p="http://schemas.openxmlformats.org/presentationml/2006/main">
  <p:tag name="KSO_WM_UNIT_TEXT_PART_ID" val="1-b"/>
  <p:tag name="KSO_WM_UNIT_TEXT_PART_ID_V2" val="d-1-1"/>
  <p:tag name="ORIWIDTHHEIGHT" val="224.5,75.55"/>
</p:tagLst>
</file>

<file path=ppt/tags/tag64.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5.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66.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7.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8.xml><?xml version="1.0" encoding="utf-8"?>
<p:tagLst xmlns:p="http://schemas.openxmlformats.org/presentationml/2006/main">
  <p:tag name="KSO_WM_UNIT_TEXT_PART_ID" val="4-b"/>
  <p:tag name="KSO_WM_UNIT_TEXT_PART_ID_V2" val="d-4-1"/>
  <p:tag name="ORIWIDTHHEIGHT" val="854.5068,75.55"/>
</p:tagLst>
</file>

<file path=ppt/tags/tag69.xml><?xml version="1.0" encoding="utf-8"?>
<p:tagLst xmlns:p="http://schemas.openxmlformats.org/presentationml/2006/main">
  <p:tag name="KSO_WM_BEAUTIFY_FLAG" val="#wm#"/>
  <p:tag name="KSO_WM_TEMPLATE_CATEGORY" val="custom"/>
  <p:tag name="KSO_WM_TEMPLATE_INDEX" val="20187308"/>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187308"/>
</p:tagLst>
</file>

<file path=ppt/tags/tag71.xml><?xml version="1.0" encoding="utf-8"?>
<p:tagLst xmlns:p="http://schemas.openxmlformats.org/presentationml/2006/main">
  <p:tag name="KSO_WM_UNIT_TEXT_PART_ID" val="1-b"/>
  <p:tag name="KSO_WM_UNIT_TEXT_PART_ID_V2" val="d-1-1"/>
  <p:tag name="ORIWIDTHHEIGHT" val="224.5,75.55"/>
</p:tagLst>
</file>

<file path=ppt/tags/tag72.xml><?xml version="1.0" encoding="utf-8"?>
<p:tagLst xmlns:p="http://schemas.openxmlformats.org/presentationml/2006/main">
  <p:tag name="KSO_WM_UNIT_TEXT_PART_ID" val="1-b"/>
  <p:tag name="KSO_WM_UNIT_TEXT_PART_ID_V2" val="d-1-1"/>
  <p:tag name="ORIWIDTHHEIGHT" val="224.5,75.55"/>
</p:tagLst>
</file>

<file path=ppt/tags/tag73.xml><?xml version="1.0" encoding="utf-8"?>
<p:tagLst xmlns:p="http://schemas.openxmlformats.org/presentationml/2006/main">
  <p:tag name="KSO_WM_UNIT_TEXT_PART_ID" val="1-b"/>
  <p:tag name="KSO_WM_UNIT_TEXT_PART_ID_V2" val="d-1-1"/>
  <p:tag name="ORIWIDTHHEIGHT" val="224.5,75.55"/>
</p:tagLst>
</file>

<file path=ppt/tags/tag74.xml><?xml version="1.0" encoding="utf-8"?>
<p:tagLst xmlns:p="http://schemas.openxmlformats.org/presentationml/2006/main">
  <p:tag name="KSO_WM_BEAUTIFY_FLAG" val="#wm#"/>
  <p:tag name="KSO_WM_TEMPLATE_CATEGORY" val="custom"/>
  <p:tag name="KSO_WM_TEMPLATE_INDEX" val="20187308"/>
</p:tagLst>
</file>

<file path=ppt/tags/tag75.xml><?xml version="1.0" encoding="utf-8"?>
<p:tagLst xmlns:p="http://schemas.openxmlformats.org/presentationml/2006/main">
  <p:tag name="KSO_WM_UNIT_TEXT_PART_ID" val="4-b"/>
  <p:tag name="KSO_WM_UNIT_TEXT_PART_ID_V2" val="d-4-1"/>
  <p:tag name="ORIWIDTHHEIGHT" val="854.5068,75.55"/>
</p:tagLst>
</file>

<file path=ppt/tags/tag76.xml><?xml version="1.0" encoding="utf-8"?>
<p:tagLst xmlns:p="http://schemas.openxmlformats.org/presentationml/2006/main">
  <p:tag name="KSO_WM_UNIT_TEXT_PART_ID" val="4-b"/>
  <p:tag name="KSO_WM_UNIT_TEXT_PART_ID_V2" val="d-4-1"/>
  <p:tag name="ORIWIDTHHEIGHT" val="854.5068,75.55"/>
</p:tagLst>
</file>

<file path=ppt/tags/tag77.xml><?xml version="1.0" encoding="utf-8"?>
<p:tagLst xmlns:p="http://schemas.openxmlformats.org/presentationml/2006/main">
  <p:tag name="KSO_WM_UNIT_TEXT_PART_ID" val="1-a"/>
  <p:tag name="KSO_WM_UNIT_TEXT_PART_ID_V2" val="d-1-1"/>
  <p:tag name="ORIWIDTHHEIGHT" val="224.5,25.15"/>
</p:tagLst>
</file>

<file path=ppt/tags/tag78.xml><?xml version="1.0" encoding="utf-8"?>
<p:tagLst xmlns:p="http://schemas.openxmlformats.org/presentationml/2006/main">
  <p:tag name="KSO_WM_UNIT_TEXT_PART_ID" val="4-b"/>
  <p:tag name="KSO_WM_UNIT_TEXT_PART_ID_V2" val="d-4-1"/>
  <p:tag name="ORIWIDTHHEIGHT" val="854.5068,75.55"/>
</p:tagLst>
</file>

<file path=ppt/tags/tag79.xml><?xml version="1.0" encoding="utf-8"?>
<p:tagLst xmlns:p="http://schemas.openxmlformats.org/presentationml/2006/main">
  <p:tag name="KSO_WM_BEAUTIFY_FLAG" val="#wm#"/>
  <p:tag name="KSO_WM_TEMPLATE_CATEGORY" val="custom"/>
  <p:tag name="KSO_WM_TEMPLATE_INDEX" val="20187308"/>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UNIT_TEXT_PART_ID" val="1-b"/>
  <p:tag name="KSO_WM_UNIT_TEXT_PART_ID_V2" val="d-1-1"/>
  <p:tag name="ORIWIDTHHEIGHT" val="224.5,75.55"/>
</p:tagLst>
</file>

<file path=ppt/tags/tag81.xml><?xml version="1.0" encoding="utf-8"?>
<p:tagLst xmlns:p="http://schemas.openxmlformats.org/presentationml/2006/main">
  <p:tag name="KSO_WM_UNIT_TEXT_PART_ID" val="1-b"/>
  <p:tag name="KSO_WM_UNIT_TEXT_PART_ID_V2" val="d-1-1"/>
  <p:tag name="ORIWIDTHHEIGHT" val="224.5,75.55"/>
</p:tagLst>
</file>

<file path=ppt/tags/tag82.xml><?xml version="1.0" encoding="utf-8"?>
<p:tagLst xmlns:p="http://schemas.openxmlformats.org/presentationml/2006/main">
  <p:tag name="KSO_WM_UNIT_TEXT_PART_ID" val="1-b"/>
  <p:tag name="KSO_WM_UNIT_TEXT_PART_ID_V2" val="d-1-1"/>
  <p:tag name="ORIWIDTHHEIGHT" val="224.5,75.55"/>
</p:tagLst>
</file>

<file path=ppt/tags/tag83.xml><?xml version="1.0" encoding="utf-8"?>
<p:tagLst xmlns:p="http://schemas.openxmlformats.org/presentationml/2006/main">
  <p:tag name="KSO_WM_BEAUTIFY_FLAG" val="#wm#"/>
  <p:tag name="KSO_WM_TEMPLATE_CATEGORY" val="custom"/>
  <p:tag name="KSO_WM_TEMPLATE_INDEX" val="20187308"/>
</p:tagLst>
</file>

<file path=ppt/tags/tag84.xml><?xml version="1.0" encoding="utf-8"?>
<p:tagLst xmlns:p="http://schemas.openxmlformats.org/presentationml/2006/main">
  <p:tag name="KSO_WM_UNIT_TEXT_PART_ID" val="4-b"/>
  <p:tag name="KSO_WM_UNIT_TEXT_PART_ID_V2" val="d-4-1"/>
  <p:tag name="ORIWIDTHHEIGHT" val="854.5068,75.55"/>
</p:tagLst>
</file>

<file path=ppt/tags/tag85.xml><?xml version="1.0" encoding="utf-8"?>
<p:tagLst xmlns:p="http://schemas.openxmlformats.org/presentationml/2006/main">
  <p:tag name="KSO_WM_UNIT_TEXT_PART_ID" val="4-b"/>
  <p:tag name="KSO_WM_UNIT_TEXT_PART_ID_V2" val="d-4-1"/>
  <p:tag name="ORIWIDTHHEIGHT" val="854.5068,75.55"/>
</p:tagLst>
</file>

<file path=ppt/tags/tag86.xml><?xml version="1.0" encoding="utf-8"?>
<p:tagLst xmlns:p="http://schemas.openxmlformats.org/presentationml/2006/main">
  <p:tag name="KSO_WM_BEAUTIFY_FLAG" val="#wm#"/>
  <p:tag name="KSO_WM_TEMPLATE_CATEGORY" val="custom"/>
  <p:tag name="KSO_WM_TEMPLATE_INDEX" val="20187308"/>
</p:tagLst>
</file>

<file path=ppt/tags/tag87.xml><?xml version="1.0" encoding="utf-8"?>
<p:tagLst xmlns:p="http://schemas.openxmlformats.org/presentationml/2006/main">
  <p:tag name="KSO_WM_UNIT_TEXT_PART_ID" val="4-b"/>
  <p:tag name="KSO_WM_UNIT_TEXT_PART_ID_V2" val="d-4-1"/>
  <p:tag name="ORIWIDTHHEIGHT" val="854.5068,75.55"/>
</p:tagLst>
</file>

<file path=ppt/tags/tag88.xml><?xml version="1.0" encoding="utf-8"?>
<p:tagLst xmlns:p="http://schemas.openxmlformats.org/presentationml/2006/main">
  <p:tag name="KSO_WM_UNIT_TEXT_PART_ID" val="4-b"/>
  <p:tag name="KSO_WM_UNIT_TEXT_PART_ID_V2" val="d-4-1"/>
  <p:tag name="ORIWIDTHHEIGHT" val="854.5068,75.55"/>
</p:tagLst>
</file>

<file path=ppt/tags/tag89.xml><?xml version="1.0" encoding="utf-8"?>
<p:tagLst xmlns:p="http://schemas.openxmlformats.org/presentationml/2006/main">
  <p:tag name="KSO_WM_BEAUTIFY_FLAG" val="#wm#"/>
  <p:tag name="KSO_WM_TEMPLATE_CATEGORY" val="custom"/>
  <p:tag name="KSO_WM_TEMPLATE_INDEX" val="20187308"/>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UNIT_TEXT_PART_ID" val="4-b"/>
  <p:tag name="KSO_WM_UNIT_TEXT_PART_ID_V2" val="d-4-1"/>
  <p:tag name="ORIWIDTHHEIGHT" val="854.5068,75.55"/>
</p:tagLst>
</file>

<file path=ppt/tags/tag91.xml><?xml version="1.0" encoding="utf-8"?>
<p:tagLst xmlns:p="http://schemas.openxmlformats.org/presentationml/2006/main">
  <p:tag name="KSO_WM_UNIT_TEXT_PART_ID" val="4-b"/>
  <p:tag name="KSO_WM_UNIT_TEXT_PART_ID_V2" val="d-4-1"/>
  <p:tag name="ORIWIDTHHEIGHT" val="854.5068,75.55"/>
</p:tagLst>
</file>

<file path=ppt/tags/tag92.xml><?xml version="1.0" encoding="utf-8"?>
<p:tagLst xmlns:p="http://schemas.openxmlformats.org/presentationml/2006/main">
  <p:tag name="KSO_WM_BEAUTIFY_FLAG" val="#wm#"/>
  <p:tag name="KSO_WM_TEMPLATE_CATEGORY" val="custom"/>
  <p:tag name="KSO_WM_TEMPLATE_INDEX" val="20187308"/>
</p:tagLst>
</file>

<file path=ppt/tags/tag93.xml><?xml version="1.0" encoding="utf-8"?>
<p:tagLst xmlns:p="http://schemas.openxmlformats.org/presentationml/2006/main">
  <p:tag name="KSO_WM_UNIT_TEXT_PART_ID" val="4-b"/>
  <p:tag name="KSO_WM_UNIT_TEXT_PART_ID_V2" val="d-4-1"/>
  <p:tag name="ORIWIDTHHEIGHT" val="854.5068,75.55"/>
</p:tagLst>
</file>

<file path=ppt/tags/tag94.xml><?xml version="1.0" encoding="utf-8"?>
<p:tagLst xmlns:p="http://schemas.openxmlformats.org/presentationml/2006/main">
  <p:tag name="KSO_WM_UNIT_TEXT_PART_ID" val="4-b"/>
  <p:tag name="KSO_WM_UNIT_TEXT_PART_ID_V2" val="d-4-1"/>
  <p:tag name="ORIWIDTHHEIGHT" val="854.5068,75.55"/>
</p:tagLst>
</file>

<file path=ppt/tags/tag95.xml><?xml version="1.0" encoding="utf-8"?>
<p:tagLst xmlns:p="http://schemas.openxmlformats.org/presentationml/2006/main">
  <p:tag name="KSO_WM_BEAUTIFY_FLAG" val="#wm#"/>
  <p:tag name="KSO_WM_TEMPLATE_CATEGORY" val="custom"/>
  <p:tag name="KSO_WM_TEMPLATE_INDEX" val="20187308"/>
</p:tagLst>
</file>

<file path=ppt/tags/tag96.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97.xml><?xml version="1.0" encoding="utf-8"?>
<p:tagLst xmlns:p="http://schemas.openxmlformats.org/presentationml/2006/main">
  <p:tag name="KSO_WM_UNIT_TEXT_PART_ID" val="4-b"/>
  <p:tag name="KSO_WM_UNIT_TEXT_PART_ID_V2" val="d-4-1"/>
  <p:tag name="ORIWIDTHHEIGHT" val="854.5068,75.55"/>
</p:tagLst>
</file>

<file path=ppt/tags/tag98.xml><?xml version="1.0" encoding="utf-8"?>
<p:tagLst xmlns:p="http://schemas.openxmlformats.org/presentationml/2006/main">
  <p:tag name="KSO_WM_BEAUTIFY_FLAG" val="#wm#"/>
  <p:tag name="KSO_WM_TEMPLATE_CATEGORY" val="custom"/>
  <p:tag name="KSO_WM_TEMPLATE_INDEX" val="20187308"/>
</p:tagLst>
</file>

<file path=ppt/tags/tag99.xml><?xml version="1.0" encoding="utf-8"?>
<p:tagLst xmlns:p="http://schemas.openxmlformats.org/presentationml/2006/main">
  <p:tag name="KSO_WM_UNIT_TEXT_PART_ID" val="4-b"/>
  <p:tag name="KSO_WM_UNIT_TEXT_PART_ID_V2" val="d-4-1"/>
  <p:tag name="ORIWIDTHHEIGHT" val="854.5068,75.55"/>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Arial"/>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Arial"/>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11011</Words>
  <Application>WPS Presentation</Application>
  <PresentationFormat>宽屏</PresentationFormat>
  <Paragraphs>212</Paragraphs>
  <Slides>23</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23</vt:i4>
      </vt:variant>
    </vt:vector>
  </HeadingPairs>
  <TitlesOfParts>
    <vt:vector size="34" baseType="lpstr">
      <vt:lpstr>Arial</vt:lpstr>
      <vt:lpstr>SimSun</vt:lpstr>
      <vt:lpstr>Wingdings</vt:lpstr>
      <vt:lpstr>Microsoft YaHei</vt:lpstr>
      <vt:lpstr>Arial Black</vt:lpstr>
      <vt:lpstr>Open Sans</vt:lpstr>
      <vt:lpstr>Segoe Print</vt:lpstr>
      <vt:lpstr>TimesRoman</vt:lpstr>
      <vt:lpstr>Calibri</vt:lpstr>
      <vt:lpstr>Arial Unicode MS</vt:lpstr>
      <vt:lpstr>Office 主题​​</vt:lpstr>
      <vt:lpstr>ИНОВАЦИЈЕ У УГОСТИТЕЉСТВУ</vt:lpstr>
      <vt:lpstr>НАСЛОВИ:</vt:lpstr>
      <vt:lpstr>PowerPoint 演示文稿</vt:lpstr>
      <vt:lpstr>PowerPoint 演示文稿</vt:lpstr>
      <vt:lpstr>PowerPoint 演示文稿</vt:lpstr>
      <vt:lpstr>PowerPoint 演示文稿</vt:lpstr>
      <vt:lpstr>PowerPoint 演示文稿</vt:lpstr>
      <vt:lpstr>PowerPoint 演示文稿</vt:lpstr>
      <vt:lpstr>Када се преведе НАСССАР- са енглеског језика на српски добијамо:</vt:lpstr>
      <vt:lpstr>PowerPoint 演示文稿</vt:lpstr>
      <vt:lpstr>PowerPoint 演示文稿</vt:lpstr>
      <vt:lpstr>PowerPoint 演示文稿</vt:lpstr>
      <vt:lpstr>PowerPoint 演示文稿</vt:lpstr>
      <vt:lpstr>Сензорне ,биохемијске и механичке промене током топлотне обраде</vt:lpstr>
      <vt:lpstr>Методе топлотне обраде </vt:lpstr>
      <vt:lpstr>PowerPoint 演示文稿</vt:lpstr>
      <vt:lpstr>PowerPoint 演示文稿</vt:lpstr>
      <vt:lpstr>PowerPoint 演示文稿</vt:lpstr>
      <vt:lpstr>PowerPoint 演示文稿</vt:lpstr>
      <vt:lpstr>PowerPoint 演示文稿</vt:lpstr>
      <vt:lpstr>PowerPoint 演示文稿</vt:lpstr>
      <vt:lpstr>Опасности код примене Халал стандарда</vt:lpstr>
      <vt:lpstr>ХВАЛА ШТО СЛУШАТЕ ПРЕДАВАЊЕ!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Aaron</dc:creator>
  <cp:lastModifiedBy>Milan</cp:lastModifiedBy>
  <cp:revision>72</cp:revision>
  <dcterms:created xsi:type="dcterms:W3CDTF">2019-06-19T02:08:00Z</dcterms:created>
  <dcterms:modified xsi:type="dcterms:W3CDTF">2022-12-09T09:18:10Z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1033-11.2.0.11417</vt:lpwstr>
  </property>
  <property fmtid="{D5CDD505-2E9C-101B-9397-08002B2CF9AE}" pid="3" name="ICV">
    <vt:lpwstr>3FB46852796D4D33883AD88DE6E73A0A</vt:lpwstr>
  </property>
</Properties>
</file>