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8" r:id="rId3"/>
    <p:sldId id="262" r:id="rId4"/>
    <p:sldId id="266" r:id="rId6"/>
    <p:sldId id="292" r:id="rId7"/>
    <p:sldId id="257" r:id="rId8"/>
    <p:sldId id="286" r:id="rId9"/>
    <p:sldId id="274" r:id="rId10"/>
    <p:sldId id="268" r:id="rId11"/>
    <p:sldId id="271" r:id="rId12"/>
    <p:sldId id="287" r:id="rId13"/>
    <p:sldId id="279" r:id="rId14"/>
    <p:sldId id="260" r:id="rId15"/>
    <p:sldId id="261" r:id="rId16"/>
    <p:sldId id="272" r:id="rId17"/>
    <p:sldId id="289" r:id="rId18"/>
    <p:sldId id="316" r:id="rId19"/>
    <p:sldId id="325" r:id="rId20"/>
    <p:sldId id="278" r:id="rId21"/>
    <p:sldId id="280" r:id="rId22"/>
    <p:sldId id="265" r:id="rId23"/>
  </p:sldIdLst>
  <p:sldSz cx="12192000" cy="6858000"/>
  <p:notesSz cx="6858000" cy="9144000"/>
  <p:embeddedFontLst>
    <p:embeddedFont>
      <p:font typeface="OPPOSans B" panose="00020600040101010101" pitchFamily="18" charset="-122"/>
      <p:regular r:id="rId27"/>
    </p:embeddedFont>
    <p:embeddedFont>
      <p:font typeface="OPPOSans R" panose="00020600040101010101" charset="-122"/>
      <p:regular r:id="rId28"/>
    </p:embeddedFont>
    <p:embeddedFont>
      <p:font typeface="OPPOSans M" panose="00020600040101010101" charset="-122"/>
      <p:regular r:id="rId29"/>
    </p:embeddedFont>
    <p:embeddedFont>
      <p:font typeface="Times Cirilica" panose="020B7200000000000000" charset="0"/>
      <p:regular r:id="rId30"/>
      <p:bold r:id="rId31"/>
      <p:italic r:id="rId32"/>
      <p:boldItalic r:id="rId33"/>
    </p:embeddedFont>
    <p:embeddedFont>
      <p:font typeface="TimesRoman" charset="0"/>
      <p:regular r:id="rId34"/>
    </p:embeddedFont>
    <p:embeddedFont>
      <p:font typeface="等线" panose="02010600030101010101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249"/>
    <a:srgbClr val="049373"/>
    <a:srgbClr val="64BF9C"/>
    <a:srgbClr val="FC9804"/>
    <a:srgbClr val="C30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68" y="84"/>
      </p:cViewPr>
      <p:guideLst>
        <p:guide orient="horz" pos="2320"/>
        <p:guide pos="198"/>
        <p:guide pos="451"/>
        <p:guide pos="7285"/>
        <p:guide orient="horz" pos="664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tags" Target="tags/tag4.xml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Project 1</c:v>
                </c:pt>
                <c:pt idx="1">
                  <c:v>Project 2</c:v>
                </c:pt>
                <c:pt idx="2">
                  <c:v>Project 3</c:v>
                </c:pt>
                <c:pt idx="3">
                  <c:v>Project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Project 1</c:v>
                </c:pt>
                <c:pt idx="1">
                  <c:v>Project 2</c:v>
                </c:pt>
                <c:pt idx="2">
                  <c:v>Project 3</c:v>
                </c:pt>
                <c:pt idx="3">
                  <c:v>Project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Project 1</c:v>
                </c:pt>
                <c:pt idx="1">
                  <c:v>Project 2</c:v>
                </c:pt>
                <c:pt idx="2">
                  <c:v>Project 3</c:v>
                </c:pt>
                <c:pt idx="3">
                  <c:v>Project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4984832"/>
        <c:axId val="1594993152"/>
      </c:barChart>
      <c:catAx>
        <c:axId val="1594984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94993152"/>
        <c:crosses val="autoZero"/>
        <c:auto val="1"/>
        <c:lblAlgn val="ctr"/>
        <c:lblOffset val="100"/>
        <c:noMultiLvlLbl val="0"/>
      </c:catAx>
      <c:valAx>
        <c:axId val="1594993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9498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79696516786965"/>
                  <c:y val="0.04561555084056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1195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sr-Cyrl-RS" altLang="zh-CN"/>
                      <a:t>1.</a:t>
                    </a:r>
                    <a:endParaRPr lang="sr-Cyrl-RS" altLang="zh-CN" sz="1800" b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03662016839"/>
                      <c:h val="0.368985696345623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First quarter</c:v>
                </c:pt>
                <c:pt idx="1">
                  <c:v>Second quarter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4.5</c:v>
                </c:pt>
                <c:pt idx="1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First quarter</c:v>
                </c:pt>
                <c:pt idx="1">
                  <c:v>Second quarter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6.5</c:v>
                </c:pt>
                <c:pt idx="1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60344172289024"/>
                  <c:y val="0.1451396766249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 defTabSz="914400">
                      <a:defRPr lang="zh-CN" sz="1195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sr-Cyrl-RS" altLang="zh-CN"/>
                      <a:t>3.</a:t>
                    </a:r>
                    <a:endParaRPr lang="sr-Cyrl-RS" altLang="zh-CN" sz="180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zh-CN" sz="1195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5798672228291"/>
                      <c:h val="0.402160404940419"/>
                    </c:manualLayout>
                  </c15:layout>
                </c:ext>
              </c:extLst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First quarter</c:v>
                </c:pt>
                <c:pt idx="1">
                  <c:v>Second quarter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3.5</c:v>
                </c:pt>
                <c:pt idx="1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F40EE-CC17-4BC3-BB7B-65DD2FC030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B7666-F619-4AA5-969F-6053C26D00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5B7666-F619-4AA5-969F-6053C26D00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7" name="页面-上"/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/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20.jpe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.sv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8.png"/><Relationship Id="rId3" Type="http://schemas.openxmlformats.org/officeDocument/2006/relationships/image" Target="../media/image1.sv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096000" y="257175"/>
            <a:ext cx="6096000" cy="15684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4800" b="0" i="0" u="none" strike="noStrike" kern="1200" spc="0" normalizeH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ИНОВАЦИЈЕ У УГОСТИТЕЉСТВУ</a:t>
            </a:r>
            <a:endParaRPr kumimoji="0" lang="sr-Cyrl-RS" altLang="en-US" sz="4800" b="0" i="0" u="none" strike="noStrike" kern="1200" spc="0" normalizeH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96685" y="1825625"/>
            <a:ext cx="549465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2000" b="1" i="0" u="none" strike="noStrike" kern="1200" cap="sm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14.ИНОВАТИВНИ КОНЦЕПТ РАДА   У РЕСТОРАТЕРСКИМ ОРГАНИЗАЦИЈАМА</a:t>
            </a: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2000" b="1" i="0" u="none" strike="noStrike" kern="1200" cap="sm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15.УПРАВЉАЊЕ ИНОВАЦИЈАМА</a:t>
            </a: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2000" b="1" i="0" u="none" strike="noStrike" kern="1200" cap="sm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16. ЗНАЧАј ОТВОРЕНИХ ИНОВАЦИЈА</a:t>
            </a: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2000" b="1" i="0" u="none" strike="noStrike" kern="1200" cap="sm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17.УВОЂЕЊЕ САВРЕМЕНЕ ТЕХНИКЕ И ТЕХНОЛОГИЈЕ У УГОСТИТЕЉСКУ ДЕЛАТНОСТ </a:t>
            </a: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r-Cyrl-RS" altLang="en-US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2000" b="1" i="0" u="none" strike="noStrike" kern="1200" cap="small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18. КРЕИРАЊЕ НОВЕ УСЛУГЕ</a:t>
            </a:r>
            <a:endParaRPr kumimoji="0" lang="en-US" altLang="zh-CN" sz="2000" b="1" i="0" u="none" strike="noStrike" kern="1200" cap="small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243955" y="6772910"/>
            <a:ext cx="5947410" cy="76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pic>
        <p:nvPicPr>
          <p:cNvPr id="2050" name="Picture 2" descr="C:\Users\Milan\Desktop\škola\Иновације презентације\PREDAVANJA\1600px_COLOURBOX33029428.jpg1600px_COLOURBOX33029428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0" y="76200"/>
            <a:ext cx="6096000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8"/>
          <p:cNvSpPr/>
          <p:nvPr/>
        </p:nvSpPr>
        <p:spPr>
          <a:xfrm>
            <a:off x="6243955" y="0"/>
            <a:ext cx="5947410" cy="76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16051"/>
          <a:stretch>
            <a:fillRect/>
          </a:stretch>
        </p:blipFill>
        <p:spPr>
          <a:xfrm flipH="1">
            <a:off x="16340" y="1"/>
            <a:ext cx="12175660" cy="685799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2085" y="1193165"/>
            <a:ext cx="83216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sr-Cyrl-RS" altLang="en-US" sz="2000" b="1">
                <a:latin typeface="Times Cirilica" panose="020B7200000000000000" charset="0"/>
                <a:cs typeface="Times Cirilica" panose="020B7200000000000000" charset="0"/>
              </a:rPr>
              <a:t>Друштвено одговорне активности према запосленима подразумевају</a:t>
            </a:r>
            <a:r>
              <a:rPr lang="sr-Cyrl-RS" altLang="en-US" sz="2000">
                <a:latin typeface="Times Cirilica" panose="020B7200000000000000" charset="0"/>
                <a:cs typeface="Times Cirilica" panose="020B7200000000000000" charset="0"/>
              </a:rPr>
              <a:t> праћење и унапређење задовољства запослених условима свакодневног рада ,положајем и међуљудским односима на хоризонталном и вертикалном нивоу.</a:t>
            </a:r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/>
        </p:nvGraphicFramePr>
        <p:xfrm>
          <a:off x="1715135" y="2534285"/>
          <a:ext cx="7340600" cy="359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828165" y="394335"/>
            <a:ext cx="870013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sr-Cyrl-RS" altLang="en-US" sz="3200" cap="all" dirty="0">
                <a:solidFill>
                  <a:prstClr val="black">
                    <a:lumMod val="75000"/>
                    <a:lumOff val="25000"/>
                  </a:prst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15.УПРАВЉАЊЕ ИНОВАЦИЈАМА</a:t>
            </a:r>
            <a:endParaRPr kumimoji="1" lang="sr-Cyrl-RS" altLang="en-US" sz="3200" cap="all" dirty="0">
              <a:solidFill>
                <a:prstClr val="black">
                  <a:lumMod val="75000"/>
                  <a:lumOff val="25000"/>
                </a:prst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1645"/>
          <a:stretch>
            <a:fillRect/>
          </a:stretch>
        </p:blipFill>
        <p:spPr>
          <a:xfrm>
            <a:off x="0" y="0"/>
            <a:ext cx="3476625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700780" y="3589655"/>
            <a:ext cx="84201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243320" y="3363595"/>
            <a:ext cx="2707640" cy="5397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9524365" y="3357880"/>
            <a:ext cx="2519680" cy="54546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77260" y="141605"/>
            <a:ext cx="864362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sr-Cyrl-R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Издвајамо три језгра трендова који имају посебан значај за иновације услуга:</a:t>
            </a:r>
            <a:endParaRPr kumimoji="1" lang="sr-Cyrl-R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76941" y="2770505"/>
            <a:ext cx="295275" cy="1714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2" name="矩形: 圆角 9"/>
          <p:cNvSpPr/>
          <p:nvPr/>
        </p:nvSpPr>
        <p:spPr>
          <a:xfrm>
            <a:off x="3771900" y="3352800"/>
            <a:ext cx="2025015" cy="55054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771900" y="3397250"/>
            <a:ext cx="2142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 sz="2400" b="1">
                <a:solidFill>
                  <a:schemeClr val="bg1"/>
                </a:solidFill>
                <a:latin typeface="Times Cirilica" panose="020B7200000000000000" charset="0"/>
                <a:cs typeface="Times Cirilica" panose="020B7200000000000000" charset="0"/>
              </a:rPr>
              <a:t>производња</a:t>
            </a:r>
            <a:endParaRPr lang="sr-Cyrl-RS" altLang="en-US" sz="2400" b="1">
              <a:solidFill>
                <a:schemeClr val="bg1"/>
              </a:solidFill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6153785" y="3429000"/>
            <a:ext cx="3013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 sz="2000" b="1">
                <a:solidFill>
                  <a:schemeClr val="bg1"/>
                </a:solidFill>
                <a:latin typeface="Times Cirilica" panose="020B7200000000000000" charset="0"/>
                <a:cs typeface="Times Cirilica" panose="020B7200000000000000" charset="0"/>
              </a:rPr>
              <a:t>маса прилагођавање</a:t>
            </a:r>
            <a:endParaRPr lang="sr-Cyrl-RS" altLang="en-US" sz="2000" b="1">
              <a:solidFill>
                <a:schemeClr val="bg1"/>
              </a:solidFill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9846310" y="3400425"/>
            <a:ext cx="2197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Latn-RS" altLang="en-US" sz="2400" b="1">
                <a:solidFill>
                  <a:schemeClr val="bg1"/>
                </a:solidFill>
                <a:latin typeface="TimesRoman" charset="0"/>
                <a:cs typeface="TimesRoman" charset="0"/>
              </a:rPr>
              <a:t>outsourcing</a:t>
            </a:r>
            <a:endParaRPr lang="sr-Latn-RS" altLang="en-US" sz="2400" b="1">
              <a:solidFill>
                <a:schemeClr val="bg1"/>
              </a:solidFill>
              <a:latin typeface="TimesRoman" charset="0"/>
              <a:cs typeface="TimesRoman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1645"/>
          <a:stretch>
            <a:fillRect/>
          </a:stretch>
        </p:blipFill>
        <p:spPr>
          <a:xfrm>
            <a:off x="8128000" y="0"/>
            <a:ext cx="4064000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78105" y="2813050"/>
            <a:ext cx="805815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628547" y="2733038"/>
            <a:ext cx="206378" cy="20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-635" y="2495550"/>
            <a:ext cx="3171825" cy="55054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4462145" y="2520315"/>
            <a:ext cx="3455035" cy="53276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62474" y="346563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M" panose="00020600040101010101" charset="-122"/>
                <a:ea typeface="OPPOSans M" panose="00020600040101010101" charset="-122"/>
                <a:cs typeface="+mn-cs"/>
              </a:rPr>
              <a:t>20XX.5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charset="-122"/>
              <a:ea typeface="OPPOSans M" panose="00020600040101010101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4289" y="3289873"/>
            <a:ext cx="3037732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sr-Cyrl-RS" altLang="en-US" sz="2000" dirty="0">
                <a:solidFill>
                  <a:prstClr val="black"/>
                </a:solidFill>
                <a:latin typeface="TimesRoman" charset="0"/>
                <a:ea typeface="OPPOSans R" panose="00020600040101010101" charset="-122"/>
                <a:cs typeface="TimesRoman" charset="0"/>
              </a:rPr>
              <a:t>“Отворене иновације подразумевају приливе и одливе знања како би се убрзале интерне иновације и проширило тржиште за екстерну употребу иновација”.</a:t>
            </a:r>
            <a:endParaRPr lang="sr-Cyrl-RS" altLang="en-US" sz="2000" dirty="0">
              <a:solidFill>
                <a:prstClr val="black"/>
              </a:solidFill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593644" y="3203513"/>
            <a:ext cx="3037732" cy="274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sr-Cyrl-RS" altLang="en-US" dirty="0">
                <a:solidFill>
                  <a:prstClr val="black"/>
                </a:solidFill>
                <a:latin typeface="TimesRoman" charset="0"/>
                <a:ea typeface="OPPOSans R" panose="00020600040101010101" charset="-122"/>
                <a:cs typeface="TimesRoman" charset="0"/>
              </a:rPr>
              <a:t>Разлика између затворених и отворених иновација је  у томе што код отворених иновација постоји интеракција са екстерним субјектима у циљу повећања ефикасности иновација.</a:t>
            </a:r>
            <a:endParaRPr lang="sr-Cyrl-RS" altLang="en-US" dirty="0">
              <a:solidFill>
                <a:prstClr val="black"/>
              </a:solidFill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5465" y="506095"/>
            <a:ext cx="645414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sr-Latn-R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16.</a:t>
            </a:r>
            <a:r>
              <a:rPr kumimoji="1" lang="sr-Cyrl-R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ЗНАЧАЈ ОТВОРЕНИХ ИНОВАЦИЈА</a:t>
            </a:r>
            <a:endParaRPr kumimoji="1" lang="sr-Cyrl-R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80362" y="2698750"/>
            <a:ext cx="295275" cy="1714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3985" y="2571115"/>
            <a:ext cx="2879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 b="1">
                <a:solidFill>
                  <a:schemeClr val="bg1"/>
                </a:solidFill>
                <a:latin typeface="TimesRoman" charset="0"/>
                <a:cs typeface="TimesRoman" charset="0"/>
              </a:rPr>
              <a:t>Званична дефиниција</a:t>
            </a:r>
            <a:endParaRPr lang="sr-Cyrl-RS" altLang="en-US" b="1">
              <a:solidFill>
                <a:schemeClr val="bg1"/>
              </a:solidFill>
              <a:latin typeface="TimesRoman" charset="0"/>
              <a:cs typeface="TimesRoman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3590" y="2432685"/>
            <a:ext cx="3323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 b="1">
                <a:solidFill>
                  <a:schemeClr val="bg1"/>
                </a:solidFill>
                <a:latin typeface="TimesRoman" charset="0"/>
                <a:cs typeface="TimesRoman" charset="0"/>
              </a:rPr>
              <a:t>Разлика између отворених и затворених иновација</a:t>
            </a:r>
            <a:endParaRPr lang="sr-Cyrl-RS" altLang="en-US" b="1">
              <a:solidFill>
                <a:schemeClr val="bg1"/>
              </a:solidFill>
              <a:latin typeface="TimesRoman" charset="0"/>
              <a:cs typeface="TimesRoman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254000"/>
            <a:ext cx="7851775" cy="27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sr-Cyrl-R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Roman" charset="0"/>
                <a:ea typeface="OPPOSans B" panose="00020600040101010101" pitchFamily="18" charset="-122"/>
                <a:cs typeface="TimesRoman" charset="0"/>
              </a:rPr>
              <a:t>17.</a:t>
            </a:r>
            <a:r>
              <a:rPr kumimoji="1" lang="sr-Cyrl-RS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Roman" charset="0"/>
                <a:ea typeface="OPPOSans B" panose="00020600040101010101" pitchFamily="18" charset="-122"/>
                <a:cs typeface="TimesRoman" charset="0"/>
              </a:rPr>
              <a:t>УВОЂЕЊЕ САВРЕМЕНЕ ТЕХНИКЕ И ТЕХНОЛОГИЈЕ У УГОСТИТЕЉСКУ ДЕЛАТНОСТ</a:t>
            </a:r>
            <a:endParaRPr kumimoji="1" lang="sr-Cyrl-RS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Roman" charset="0"/>
              <a:ea typeface="OPPOSans B" panose="00020600040101010101" pitchFamily="18" charset="-122"/>
              <a:cs typeface="TimesRoman" charset="0"/>
            </a:endParaRPr>
          </a:p>
        </p:txBody>
      </p:sp>
      <p:sp>
        <p:nvSpPr>
          <p:cNvPr id="11" name="矩形 10"/>
          <p:cNvSpPr/>
          <p:nvPr/>
        </p:nvSpPr>
        <p:spPr>
          <a:xfrm rot="16200000">
            <a:off x="3959225" y="1564005"/>
            <a:ext cx="295275" cy="37293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pic>
        <p:nvPicPr>
          <p:cNvPr id="2" name="Picture 1" descr="robot-butl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775" y="-635"/>
            <a:ext cx="455676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ilan\Desktop\škola\Иновације презентације\line-sketch-waiter-vector-9617675.jpgline-sketch-waiter-vector-9617675"/>
          <p:cNvPicPr>
            <a:picLocks noChangeAspect="1"/>
          </p:cNvPicPr>
          <p:nvPr/>
        </p:nvPicPr>
        <p:blipFill rotWithShape="1">
          <a:blip r:embed="rId2"/>
          <a:srcRect l="1647" t="169" r="1647" b="7400"/>
          <a:stretch>
            <a:fillRect/>
          </a:stretch>
        </p:blipFill>
        <p:spPr>
          <a:xfrm>
            <a:off x="7124065" y="168910"/>
            <a:ext cx="4894580" cy="65208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16200000">
            <a:off x="916940" y="259080"/>
            <a:ext cx="4927600" cy="6092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4645" y="841375"/>
            <a:ext cx="6092825" cy="4399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Cyrl-RS" altLang="zh-CN" sz="2000" b="1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Процес увођења и трансфер</a:t>
            </a:r>
            <a:r>
              <a:rPr lang="sr-Latn-RS" altLang="sr-Cyrl-RS" sz="2000" b="1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  </a:t>
            </a:r>
            <a:r>
              <a:rPr lang="sr-Cyrl-RS" altLang="zh-CN" sz="2000" b="1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технике</a:t>
            </a:r>
            <a:r>
              <a:rPr lang="sr-Cyrl-RS" altLang="zh-CN" sz="2000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,</a:t>
            </a:r>
            <a:endParaRPr lang="sr-Cyrl-RS" altLang="zh-CN" sz="2000" dirty="0">
              <a:solidFill>
                <a:schemeClr val="bg1"/>
              </a:solidFill>
              <a:latin typeface="TimesRoman" charset="0"/>
              <a:ea typeface="OPPOSans M" panose="00020600040101010101" charset="-122"/>
              <a:cs typeface="TimesRoman" charset="0"/>
            </a:endParaRPr>
          </a:p>
          <a:p>
            <a:pPr algn="just"/>
            <a:r>
              <a:rPr lang="sr-Cyrl-RS" altLang="zh-CN" sz="2000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технологије и савремене организације у угоститељској делатности тече веома споро.Један од разлога је што се</a:t>
            </a:r>
            <a:r>
              <a:rPr lang="sr-Latn-RS" altLang="sr-Cyrl-RS" sz="2000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 </a:t>
            </a:r>
            <a:r>
              <a:rPr lang="sr-Cyrl-RS" altLang="zh-CN" sz="2000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угоститељска делатност ниско акумулира .</a:t>
            </a:r>
            <a:endParaRPr lang="sr-Cyrl-RS" altLang="zh-CN" sz="2000" dirty="0">
              <a:solidFill>
                <a:schemeClr val="bg1"/>
              </a:solidFill>
              <a:latin typeface="TimesRoman" charset="0"/>
              <a:ea typeface="OPPOSans M" panose="00020600040101010101" charset="-122"/>
              <a:cs typeface="TimesRoman" charset="0"/>
            </a:endParaRPr>
          </a:p>
          <a:p>
            <a:pPr algn="just"/>
            <a:endParaRPr lang="sr-Cyrl-RS" altLang="zh-CN" sz="2000" dirty="0">
              <a:solidFill>
                <a:schemeClr val="bg1"/>
              </a:solidFill>
              <a:latin typeface="TimesRoman" charset="0"/>
              <a:ea typeface="OPPOSans M" panose="00020600040101010101" charset="-122"/>
              <a:cs typeface="TimesRoman" charset="0"/>
            </a:endParaRPr>
          </a:p>
          <a:p>
            <a:pPr algn="just"/>
            <a:r>
              <a:rPr lang="sr-Cyrl-RS" altLang="zh-CN" sz="2000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Слећи разлог је латентни отпор запослених према свему што је ново и непознато.</a:t>
            </a:r>
            <a:endParaRPr lang="sr-Cyrl-RS" altLang="zh-CN" sz="2000" dirty="0">
              <a:solidFill>
                <a:schemeClr val="bg1"/>
              </a:solidFill>
              <a:latin typeface="TimesRoman" charset="0"/>
              <a:ea typeface="OPPOSans M" panose="00020600040101010101" charset="-122"/>
              <a:cs typeface="TimesRoman" charset="0"/>
            </a:endParaRPr>
          </a:p>
          <a:p>
            <a:pPr algn="just"/>
            <a:endParaRPr lang="sr-Cyrl-RS" altLang="zh-CN" sz="2000" dirty="0">
              <a:solidFill>
                <a:schemeClr val="bg1"/>
              </a:solidFill>
              <a:latin typeface="TimesRoman" charset="0"/>
              <a:ea typeface="OPPOSans M" panose="00020600040101010101" charset="-122"/>
              <a:cs typeface="TimesRoman" charset="0"/>
            </a:endParaRPr>
          </a:p>
          <a:p>
            <a:pPr algn="just"/>
            <a:r>
              <a:rPr lang="sr-Cyrl-RS" altLang="zh-CN" sz="2000" dirty="0">
                <a:solidFill>
                  <a:schemeClr val="bg1"/>
                </a:solidFill>
                <a:latin typeface="TimesRoman" charset="0"/>
                <a:ea typeface="OPPOSans M" panose="00020600040101010101" charset="-122"/>
                <a:cs typeface="TimesRoman" charset="0"/>
              </a:rPr>
              <a:t>Техника и технологија се непрекидно усавршавају ,стално се јавља потреба за већим или мањим реконструкцијама угоститељских објеката ,како ентеријера тако и екстеријера, инвентара и средстава за рад.</a:t>
            </a:r>
            <a:endParaRPr lang="sr-Cyrl-RS" altLang="zh-CN" sz="2000" dirty="0">
              <a:solidFill>
                <a:schemeClr val="bg1"/>
              </a:solidFill>
              <a:latin typeface="TimesRoman" charset="0"/>
              <a:ea typeface="OPPOSans M" panose="00020600040101010101" charset="-122"/>
              <a:cs typeface="TimesRoman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4" b="14064"/>
          <a:stretch>
            <a:fillRect/>
          </a:stretch>
        </p:blipFill>
        <p:spPr>
          <a:xfrm flipH="1">
            <a:off x="660400" y="1028700"/>
            <a:ext cx="10858500" cy="5207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9765" y="2528570"/>
            <a:ext cx="4083685" cy="1800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0545" y="2787184"/>
            <a:ext cx="4083050" cy="1298575"/>
            <a:chOff x="572483" y="2787184"/>
            <a:chExt cx="4083050" cy="1298575"/>
          </a:xfrm>
        </p:grpSpPr>
        <p:sp>
          <p:nvSpPr>
            <p:cNvPr id="4" name="文本框 3"/>
            <p:cNvSpPr txBox="1"/>
            <p:nvPr/>
          </p:nvSpPr>
          <p:spPr>
            <a:xfrm>
              <a:off x="641698" y="2921169"/>
              <a:ext cx="309880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6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72483" y="2787184"/>
              <a:ext cx="4083050" cy="12985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sr-Latn-RS" altLang="en-US" sz="2800" b="1" i="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Roman" charset="0"/>
                  <a:ea typeface="OPPOSans M" panose="00020600040101010101" charset="-122"/>
                  <a:cs typeface="TimesRoman" charset="0"/>
                </a:rPr>
                <a:t>18</a:t>
              </a:r>
              <a:r>
                <a:rPr kumimoji="0" lang="sr-Cyrl-RS" altLang="sr-Latn-RS" sz="2800" b="1" i="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Roman" charset="0"/>
                  <a:ea typeface="OPPOSans M" panose="00020600040101010101" charset="-122"/>
                  <a:cs typeface="TimesRoman" charset="0"/>
                </a:rPr>
                <a:t>. </a:t>
              </a:r>
              <a:r>
                <a:rPr kumimoji="0" lang="sr-Cyrl-RS" altLang="en-US" sz="2800" b="1" i="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Roman" charset="0"/>
                  <a:ea typeface="OPPOSans M" panose="00020600040101010101" charset="-122"/>
                  <a:cs typeface="TimesRoman" charset="0"/>
                </a:rPr>
                <a:t>креирање нове</a:t>
              </a:r>
              <a:endParaRPr kumimoji="0" lang="sr-Cyrl-RS" alt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Roman" charset="0"/>
                <a:ea typeface="OPPOSans M" panose="00020600040101010101" charset="-122"/>
                <a:cs typeface="TimesRoman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sr-Cyrl-RS" altLang="en-US" sz="2800" b="1" i="0" u="none" strike="noStrike" kern="120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Roman" charset="0"/>
                  <a:ea typeface="OPPOSans M" panose="00020600040101010101" charset="-122"/>
                  <a:cs typeface="TimesRoman" charset="0"/>
                </a:rPr>
                <a:t>услуге</a:t>
              </a:r>
              <a:endParaRPr kumimoji="0" lang="sr-Cyrl-RS" altLang="en-US" sz="2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Roman" charset="0"/>
                <a:ea typeface="OPPOSans M" panose="00020600040101010101" charset="-122"/>
                <a:cs typeface="TimesRoman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 descr="1600px_COLOURBOX19806402"/>
          <p:cNvPicPr>
            <a:picLocks noChangeAspect="1"/>
          </p:cNvPicPr>
          <p:nvPr>
            <p:ph idx="1"/>
          </p:nvPr>
        </p:nvPicPr>
        <p:blipFill>
          <a:blip r:embed="rId1">
            <a:alphaModFix amt="20000"/>
          </a:blip>
          <a:stretch>
            <a:fillRect/>
          </a:stretch>
        </p:blipFill>
        <p:spPr>
          <a:xfrm>
            <a:off x="5183505" y="525145"/>
            <a:ext cx="6678930" cy="592645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40105" y="525780"/>
            <a:ext cx="3931920" cy="5343525"/>
          </a:xfrm>
        </p:spPr>
        <p:txBody>
          <a:bodyPr>
            <a:noAutofit/>
          </a:bodyPr>
          <a:p>
            <a:pPr algn="just"/>
            <a:r>
              <a:rPr lang="sr-Cyrl-RS" altLang="en-US" sz="2400">
                <a:latin typeface="TimesRoman" charset="0"/>
                <a:cs typeface="TimesRoman" charset="0"/>
              </a:rPr>
              <a:t>Квалитетна услуга и задовољни потрошачи значајни су за раст и развој сваког предузећа .</a:t>
            </a:r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r>
              <a:rPr lang="sr-Cyrl-RS" altLang="en-US" sz="2400">
                <a:latin typeface="TimesRoman" charset="0"/>
                <a:cs typeface="TimesRoman" charset="0"/>
              </a:rPr>
              <a:t>Ипак без иновирања понуде услужно предузеће ризикује да изгуби позиције на тржишту.</a:t>
            </a:r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r>
              <a:rPr lang="sr-Cyrl-RS" altLang="en-US" sz="2400">
                <a:latin typeface="TimesRoman" charset="0"/>
                <a:cs typeface="TimesRoman" charset="0"/>
              </a:rPr>
              <a:t>Управо један од разлога за увођење нових услуга јесте иновација,као фаза животног циклуса у којој се налази ( група или тип ) постојећих услуга у предузећу, са тенденцијом ка опадању</a:t>
            </a:r>
            <a:endParaRPr lang="sr-Cyrl-RS" altLang="en-US" sz="2400">
              <a:latin typeface="TimesRoman" charset="0"/>
              <a:cs typeface="TimesRoman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1825" y="323850"/>
            <a:ext cx="1032065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sr-Cyrl-R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Roman" charset="0"/>
                <a:ea typeface="OPPOSans B" panose="00020600040101010101" pitchFamily="18" charset="-122"/>
                <a:cs typeface="TimesRoman" charset="0"/>
              </a:rPr>
              <a:t>Разлог за настанак нових услуга може бити и неки од следећих:</a:t>
            </a:r>
            <a:endParaRPr kumimoji="1" lang="sr-Cyrl-R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Roman" charset="0"/>
              <a:ea typeface="OPPOSans B" panose="00020600040101010101" pitchFamily="18" charset="-122"/>
              <a:cs typeface="TimesRoman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43189" y="1277329"/>
            <a:ext cx="3498531" cy="187645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7541895" y="1276985"/>
            <a:ext cx="3844925" cy="1876425"/>
          </a:xfrm>
          <a:prstGeom prst="rect">
            <a:avLst/>
          </a:prstGeom>
          <a:blipFill>
            <a:blip r:embed="rId6"/>
            <a:stretch>
              <a:fillRect r="-31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21898" y="1276694"/>
            <a:ext cx="295275" cy="1876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820716" y="3284328"/>
          <a:ext cx="2296931" cy="153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473710" y="4815840"/>
            <a:ext cx="3625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- попуњавање неискоришћених услужних капацитета;</a:t>
            </a:r>
            <a:endParaRPr kumimoji="0" lang="sr-Cyrl-R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graphicFrame>
        <p:nvGraphicFramePr>
          <p:cNvPr id="15" name="图表 14"/>
          <p:cNvGraphicFramePr/>
          <p:nvPr/>
        </p:nvGraphicFramePr>
        <p:xfrm>
          <a:off x="4869180" y="3545205"/>
          <a:ext cx="2071370" cy="1261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421527" y="5399431"/>
            <a:ext cx="29686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-Тежња да се успостави баланс у портфолију ,како предузеће не би зависило само од једне или пар услуга.</a:t>
            </a:r>
            <a:endParaRPr kumimoji="0" lang="sr-Cyrl-R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graphicFrame>
        <p:nvGraphicFramePr>
          <p:cNvPr id="19" name="图表 18"/>
          <p:cNvGraphicFramePr/>
          <p:nvPr/>
        </p:nvGraphicFramePr>
        <p:xfrm>
          <a:off x="8595953" y="3276073"/>
          <a:ext cx="2296931" cy="153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8595713" y="4815231"/>
            <a:ext cx="29686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-Промена у условима пословања као последица мера и акција државе (промена регулативе )у правцу подстицаја за иновативну активност предузећа.</a:t>
            </a:r>
            <a:endParaRPr kumimoji="0" lang="sr-Cyrl-R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15" y="1277620"/>
            <a:ext cx="3382645" cy="1875790"/>
          </a:xfrm>
          <a:prstGeom prst="rect">
            <a:avLst/>
          </a:prstGeom>
        </p:spPr>
      </p:pic>
      <p:sp>
        <p:nvSpPr>
          <p:cNvPr id="8" name="文本框 20"/>
          <p:cNvSpPr txBox="1"/>
          <p:nvPr/>
        </p:nvSpPr>
        <p:spPr>
          <a:xfrm>
            <a:off x="4380230" y="4929505"/>
            <a:ext cx="34315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-жеља да се попуни празнина у услужној понуди на тржишту која је настала као последица повлачења неког од конкурената са тржишта или неког његовог дела </a:t>
            </a:r>
            <a:endParaRPr kumimoji="0" lang="sr-Cyrl-R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734050" y="4084955"/>
            <a:ext cx="35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2.</a:t>
            </a:r>
            <a:endParaRPr lang="sr-Cyrl-R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-矩形 30"/>
          <p:cNvSpPr/>
          <p:nvPr>
            <p:custDataLst>
              <p:tags r:id="rId2"/>
            </p:custDataLst>
          </p:nvPr>
        </p:nvSpPr>
        <p:spPr>
          <a:xfrm>
            <a:off x="2675890" y="1654810"/>
            <a:ext cx="2735580" cy="36957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latinLnBrk="1"/>
            <a:r>
              <a:rPr lang="sr-Cyrl-R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Понуда уго.објекта</a:t>
            </a:r>
            <a:endParaRPr lang="sr-Cyrl-RS" altLang="zh-CN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OPPOSans M" panose="00020600040101010101" charset="-122"/>
              <a:ea typeface="OPPOSans M" panose="00020600040101010101" charset="-122"/>
              <a:cs typeface="OPPOSans M" panose="00020600040101010101" charset="-122"/>
            </a:endParaRPr>
          </a:p>
        </p:txBody>
      </p:sp>
      <p:sp>
        <p:nvSpPr>
          <p:cNvPr id="20" name="PA-文本框 31"/>
          <p:cNvSpPr txBox="1"/>
          <p:nvPr>
            <p:custDataLst>
              <p:tags r:id="rId3"/>
            </p:custDataLst>
          </p:nvPr>
        </p:nvSpPr>
        <p:spPr>
          <a:xfrm>
            <a:off x="2746046" y="2205856"/>
            <a:ext cx="3226979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sr-Cyrl-RS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-треба да осликава потребе и навике потрошача.</a:t>
            </a:r>
            <a:endParaRPr lang="sr-Cyrl-R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sr-Cyrl-R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sr-Cyrl-RS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Ритам живота је динамичан зато се и класичан ритам оброка у данашње време променио.</a:t>
            </a:r>
            <a:endParaRPr lang="sr-Cyrl-R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sr-Cyrl-R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sr-Cyrl-RS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Под оброцима се у угостите-</a:t>
            </a:r>
            <a:endParaRPr lang="sr-Cyrl-R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sr-Cyrl-RS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љству подразумева услуживање хране и пића и напитака у традиционално одређеној врсти,количини и времену узимања хране.</a:t>
            </a:r>
            <a:endParaRPr lang="sr-Cyrl-R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3" name="PA-矩形 36"/>
          <p:cNvSpPr/>
          <p:nvPr>
            <p:custDataLst>
              <p:tags r:id="rId4"/>
            </p:custDataLst>
          </p:nvPr>
        </p:nvSpPr>
        <p:spPr>
          <a:xfrm>
            <a:off x="11110427" y="2192665"/>
            <a:ext cx="615553" cy="3693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 latinLnBrk="1"/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OPPOSans M" panose="00020600040101010101" charset="-122"/>
              <a:ea typeface="OPPOSans M" panose="00020600040101010101" charset="-122"/>
              <a:cs typeface="OPPOSans M" panose="00020600040101010101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2662861" y="2111294"/>
            <a:ext cx="62865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11097330" y="4360192"/>
            <a:ext cx="62865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1097330" y="2592959"/>
            <a:ext cx="62865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14325" y="469265"/>
            <a:ext cx="1143063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sr-Cyrl-R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18.1 Иновације у понуди хране и пића у ресторанима</a:t>
            </a:r>
            <a:endParaRPr kumimoji="1" lang="sr-Cyrl-R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1495" r="49151" b="-1495"/>
          <a:stretch>
            <a:fillRect/>
          </a:stretch>
        </p:blipFill>
        <p:spPr>
          <a:xfrm flipH="1">
            <a:off x="453609" y="1130301"/>
            <a:ext cx="1917289" cy="510539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2204777" y="1673369"/>
            <a:ext cx="295275" cy="1714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pic>
        <p:nvPicPr>
          <p:cNvPr id="15" name="Picture 14" descr="1600px_COLOURBOX80012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140" y="1130935"/>
            <a:ext cx="5220970" cy="5003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6370" y="1507490"/>
            <a:ext cx="295275" cy="5185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0" y="469265"/>
            <a:ext cx="9986010" cy="626110"/>
            <a:chOff x="1112906" y="1504610"/>
            <a:chExt cx="2419348" cy="959854"/>
          </a:xfrm>
        </p:grpSpPr>
        <p:grpSp>
          <p:nvGrpSpPr>
            <p:cNvPr id="19" name="组合 18"/>
            <p:cNvGrpSpPr/>
            <p:nvPr/>
          </p:nvGrpSpPr>
          <p:grpSpPr>
            <a:xfrm>
              <a:off x="1112906" y="1504610"/>
              <a:ext cx="2419348" cy="959854"/>
              <a:chOff x="3166476" y="1375203"/>
              <a:chExt cx="2419348" cy="959854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3166476" y="1375203"/>
                <a:ext cx="2419348" cy="49044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sr-Latn-RS" altLang="en-US" sz="28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OPPOSans M" panose="00020600040101010101" charset="-122"/>
                    <a:cs typeface="+mn-cs"/>
                  </a:rPr>
                  <a:t>14.1 </a:t>
                </a:r>
                <a:endParaRPr kumimoji="0" lang="sr-Latn-RS" altLang="en-US" sz="28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OPPOSans M" panose="00020600040101010101" charset="-122"/>
                  <a:cs typeface="+mn-cs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3278250" y="2335057"/>
                <a:ext cx="1238250" cy="0"/>
              </a:xfrm>
              <a:prstGeom prst="line">
                <a:avLst/>
              </a:prstGeom>
              <a:ln w="254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文本框 27"/>
            <p:cNvSpPr txBox="1"/>
            <p:nvPr/>
          </p:nvSpPr>
          <p:spPr>
            <a:xfrm>
              <a:off x="1304778" y="1730707"/>
              <a:ext cx="2110909" cy="564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sr-Cyrl-RS" altLang="en-US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Roman" charset="0"/>
                  <a:ea typeface="OPPOSans M" panose="00020600040101010101" charset="-122"/>
                  <a:cs typeface="TimesRoman" charset="0"/>
                </a:rPr>
                <a:t>сТРУКТУРА ЗАПОСЛЕНИХ У РЕСТОРАНУ</a:t>
              </a:r>
              <a:endParaRPr kumimoji="0" lang="sr-Cyrl-RS" altLang="en-US" sz="1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M" panose="00020600040101010101" charset="-122"/>
                <a:ea typeface="OPPOSans M" panose="00020600040101010101" charset="-122"/>
                <a:cs typeface="+mn-cs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677545" y="1401445"/>
            <a:ext cx="554037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sr-Cyrl-RS" altLang="en-US" sz="2400">
                <a:latin typeface="TimesRoman" charset="0"/>
                <a:cs typeface="TimesRoman" charset="0"/>
              </a:rPr>
              <a:t>Управљање људским ресурсима представља активност менаџмента при:</a:t>
            </a:r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r>
              <a:rPr lang="sr-Cyrl-RS" altLang="en-US" sz="2400">
                <a:latin typeface="TimesRoman" charset="0"/>
                <a:cs typeface="TimesRoman" charset="0"/>
              </a:rPr>
              <a:t>- одабиру кадрова,</a:t>
            </a:r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r>
              <a:rPr lang="sr-Cyrl-RS" altLang="en-US" sz="2400">
                <a:latin typeface="TimesRoman" charset="0"/>
                <a:cs typeface="TimesRoman" charset="0"/>
              </a:rPr>
              <a:t>-селекцији,</a:t>
            </a:r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endParaRPr lang="sr-Cyrl-RS" altLang="en-US" sz="2400">
              <a:latin typeface="TimesRoman" charset="0"/>
              <a:cs typeface="TimesRoman" charset="0"/>
            </a:endParaRPr>
          </a:p>
          <a:p>
            <a:pPr algn="just"/>
            <a:r>
              <a:rPr lang="sr-Cyrl-RS" altLang="en-US" sz="2400">
                <a:latin typeface="TimesRoman" charset="0"/>
                <a:cs typeface="TimesRoman" charset="0"/>
              </a:rPr>
              <a:t>-обуци и усавршавању чланова организације.</a:t>
            </a:r>
            <a:endParaRPr lang="sr-Cyrl-RS" altLang="en-US" sz="2400">
              <a:latin typeface="TimesRoman" charset="0"/>
              <a:cs typeface="TimesRoman" charset="0"/>
            </a:endParaRPr>
          </a:p>
        </p:txBody>
      </p:sp>
      <p:pic>
        <p:nvPicPr>
          <p:cNvPr id="8" name="Picture 7" descr="hand-choosing-worker-who-has-idea-from-group-vector-5963025"/>
          <p:cNvPicPr>
            <a:picLocks noChangeAspect="1"/>
          </p:cNvPicPr>
          <p:nvPr/>
        </p:nvPicPr>
        <p:blipFill>
          <a:blip r:embed="rId2"/>
          <a:srcRect l="1870" t="615" r="2050" b="11658"/>
          <a:stretch>
            <a:fillRect/>
          </a:stretch>
        </p:blipFill>
        <p:spPr>
          <a:xfrm>
            <a:off x="6316980" y="0"/>
            <a:ext cx="58750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ilan\Desktop\škola\Иновације презентације\business-woman-on-white-vector-30128966.jpgbusiness-woman-on-white-vector-30128966"/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r="3905" b="22028"/>
          <a:stretch>
            <a:fillRect/>
          </a:stretch>
        </p:blipFill>
        <p:spPr>
          <a:xfrm>
            <a:off x="1183640" y="260985"/>
            <a:ext cx="9536430" cy="47301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8692" y="706755"/>
            <a:ext cx="295275" cy="2376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37660" y="1047750"/>
            <a:ext cx="5717540" cy="2306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7200" b="0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Хвала на пажњи!</a:t>
            </a:r>
            <a:endParaRPr kumimoji="0" lang="sr-Cyrl-RS" altLang="en-US" sz="7200" b="0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5400" y="4412025"/>
            <a:ext cx="15279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FOLLOW US</a:t>
            </a:r>
            <a:endParaRPr kumimoji="0" lang="zh-CN" altLang="en-US" sz="18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pic>
        <p:nvPicPr>
          <p:cNvPr id="7" name="图形 6" descr="电子邮件 轮廓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7186" y="5300075"/>
            <a:ext cx="477398" cy="47739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14975" y="5069840"/>
            <a:ext cx="57931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АКАДЕМИЈА СТРУКОВНИХ СТУДИЈА БЕОГРАД</a:t>
            </a:r>
            <a:endParaRPr kumimoji="0" lang="sr-Cyrl-R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61660" y="5440680"/>
            <a:ext cx="50584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ОДСЕК ВИСОКА ХОТЕЛИЈЕРСКА ШКОЛА</a:t>
            </a:r>
            <a:endParaRPr kumimoji="0" lang="sr-Cyrl-R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ilan\Desktop\škola\Иновације презентације\PREDAVANJA\1600px_COLOURBOX24063875.jpg1600px_COLOURBOX2406387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96050" y="576580"/>
            <a:ext cx="5382895" cy="593471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矩形 5"/>
          <p:cNvSpPr/>
          <p:nvPr/>
        </p:nvSpPr>
        <p:spPr>
          <a:xfrm>
            <a:off x="6351270" y="1034415"/>
            <a:ext cx="295275" cy="5185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1130" y="1403350"/>
            <a:ext cx="572833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M" panose="00020600040101010101" charset="-122"/>
              </a:rPr>
              <a:t>-Претпоставка за добро пословање је и правилно одабрана понуда и промоција угоститељских производа и услуга.</a:t>
            </a:r>
            <a:endParaRPr kumimoji="0" lang="sr-Cyrl-R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OPPOSans M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sr-Cyrl-R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OPPOSans M" panose="000206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OPPOSans M" panose="00020600040101010101" charset="-122"/>
              </a:rPr>
              <a:t>-У ресторатерству постоје различити начини презентације и нуђења јела,пића и напитака .Презентација својих услуга госту/кориснику угоститељских услуга врши се преко штампане понуде.</a:t>
            </a:r>
            <a:endParaRPr kumimoji="0" lang="sr-Cyrl-R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OPPOSans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115" y="300990"/>
            <a:ext cx="517842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charset="-122"/>
                <a:ea typeface="OPPOSans M" panose="00020600040101010101" charset="-122"/>
                <a:cs typeface="OPPOSans M" panose="00020600040101010101" charset="-122"/>
              </a:rPr>
              <a:t>14.2 Иновације у инструментима понуде ресторана</a:t>
            </a:r>
            <a:endParaRPr lang="sr-Cyrl-R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POSans M" panose="00020600040101010101" charset="-122"/>
              <a:ea typeface="OPPOSans M" panose="00020600040101010101" charset="-122"/>
              <a:cs typeface="OPPOSans M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48300" y="228600"/>
            <a:ext cx="649287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sr-Cyrl-RS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14.3 Иновација у калкулацији цена</a:t>
            </a:r>
            <a:endParaRPr kumimoji="1" lang="sr-Cyrl-RS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4925" y="1673225"/>
            <a:ext cx="5309235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sr-Cyrl-R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Приликом израчунавања продајне цене ЈЕЛА ,постоји низ корака како би дошли до цене.</a:t>
            </a:r>
            <a:endParaRPr lang="sr-Cyrl-RS" alt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Cirilica" panose="020B7200000000000000" charset="0"/>
              <a:cs typeface="Times Cirilica" panose="020B7200000000000000" charset="0"/>
            </a:endParaRPr>
          </a:p>
          <a:p>
            <a:pPr algn="just">
              <a:lnSpc>
                <a:spcPct val="120000"/>
              </a:lnSpc>
            </a:pPr>
            <a:r>
              <a:rPr lang="sr-Cyrl-R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Први корак</a:t>
            </a:r>
            <a:r>
              <a:rPr lang="sr-Cyrl-R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-написати дати мени са целокупним саставом намирница.</a:t>
            </a:r>
            <a:endParaRPr lang="sr-Cyrl-RS" alt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Cirilica" panose="020B7200000000000000" charset="0"/>
              <a:cs typeface="Times Cirilica" panose="020B7200000000000000" charset="0"/>
            </a:endParaRPr>
          </a:p>
          <a:p>
            <a:pPr algn="just">
              <a:lnSpc>
                <a:spcPct val="120000"/>
              </a:lnSpc>
            </a:pPr>
            <a:r>
              <a:rPr lang="sr-Cyrl-R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Други корак-</a:t>
            </a:r>
            <a:r>
              <a:rPr lang="sr-Cyrl-RS" altLang="sr-Latn-R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се заснива на тачној набавној цени коштања датих производа који се утврђује на основу тачног приказа цена од стране фирми и добављача.</a:t>
            </a:r>
            <a:endParaRPr lang="sr-Cyrl-RS" altLang="sr-Latn-R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Cirilica" panose="020B7200000000000000" charset="0"/>
              <a:cs typeface="Times Cirilica" panose="020B7200000000000000" charset="0"/>
            </a:endParaRPr>
          </a:p>
          <a:p>
            <a:pPr algn="just">
              <a:lnSpc>
                <a:spcPct val="120000"/>
              </a:lnSpc>
            </a:pPr>
            <a:r>
              <a:rPr lang="sr-Cyrl-R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Трећи корак</a:t>
            </a:r>
            <a:r>
              <a:rPr lang="sr-Cyrl-RS" altLang="sr-Latn-R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 -направити свој систем израчунавања калкулације.</a:t>
            </a:r>
            <a:endParaRPr lang="sr-Cyrl-RS" altLang="sr-Latn-R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Cirilica" panose="020B7200000000000000" charset="0"/>
              <a:cs typeface="Times Cirilica" panose="020B7200000000000000" charset="0"/>
            </a:endParaRPr>
          </a:p>
          <a:p>
            <a:pPr algn="just">
              <a:lnSpc>
                <a:spcPct val="120000"/>
              </a:lnSpc>
            </a:pPr>
            <a:r>
              <a:rPr lang="sr-Cyrl-R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Четрврти корак</a:t>
            </a:r>
            <a:r>
              <a:rPr lang="sr-Cyrl-RS" altLang="sr-Latn-R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Cirilica" panose="020B7200000000000000" charset="0"/>
                <a:cs typeface="Times Cirilica" panose="020B7200000000000000" charset="0"/>
              </a:rPr>
              <a:t> -израчунавање процентуално ПДВ,додатне пратеће опреме и марже.</a:t>
            </a:r>
            <a:endParaRPr lang="sr-Cyrl-RS" altLang="sr-Latn-R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Cirilica" panose="020B7200000000000000" charset="0"/>
              <a:cs typeface="Times Cirilica" panose="020B7200000000000000" charset="0"/>
            </a:endParaRPr>
          </a:p>
        </p:txBody>
      </p:sp>
      <p:pic>
        <p:nvPicPr>
          <p:cNvPr id="9" name="图片 8" descr="C:\Users\Milan\Desktop\škola\Иновације презентације\PREDAVANJA\1600px_COLOURBOX17148462.jpg1600px_COLOURBOX1714846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35" y="0"/>
            <a:ext cx="57321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ilan\Desktop\škola\Иновације презентације\PREDAVANJA\1600px_COLOURBOX38127931.jpg1600px_COLOURBOX3812793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73355" y="148590"/>
            <a:ext cx="12612370" cy="67094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14500" y="2027555"/>
            <a:ext cx="5755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 sz="2000" b="1">
                <a:latin typeface="Times Cirilica" panose="020B7200000000000000" charset="0"/>
                <a:cs typeface="Times Cirilica" panose="020B7200000000000000" charset="0"/>
              </a:rPr>
              <a:t>14.4 Функционална повезаност  производно -услужног дела</a:t>
            </a:r>
            <a:endParaRPr lang="sr-Cyrl-RS" altLang="en-US" sz="2000" b="1"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9945" y="2820035"/>
            <a:ext cx="715581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 b="1"/>
              <a:t>-</a:t>
            </a:r>
            <a:r>
              <a:rPr lang="sr-Cyrl-RS" altLang="en-US" sz="2000" b="1">
                <a:latin typeface="Times Cirilica" panose="020B7200000000000000" charset="0"/>
                <a:cs typeface="Times Cirilica" panose="020B7200000000000000" charset="0"/>
              </a:rPr>
              <a:t>Угоститељски објекат</a:t>
            </a:r>
            <a:r>
              <a:rPr lang="sr-Cyrl-RS" altLang="en-US" sz="2000">
                <a:latin typeface="Times Cirilica" panose="020B7200000000000000" charset="0"/>
                <a:cs typeface="Times Cirilica" panose="020B7200000000000000" charset="0"/>
              </a:rPr>
              <a:t> своје делатности обавља у одговарајућем објекту и пословним просторијама ,али и на отвореном простору.</a:t>
            </a:r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r>
              <a:rPr lang="sr-Cyrl-RS" altLang="en-US" sz="2000">
                <a:latin typeface="Times Cirilica" panose="020B7200000000000000" charset="0"/>
                <a:cs typeface="Times Cirilica" panose="020B7200000000000000" charset="0"/>
              </a:rPr>
              <a:t>-Уређење , изглед и функционалност објекта одговарају врсти угоститељске делатности која се у њима одвија.</a:t>
            </a:r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r>
              <a:rPr lang="sr-Cyrl-RS" altLang="en-US" sz="2000" b="1">
                <a:latin typeface="Times Cirilica" panose="020B7200000000000000" charset="0"/>
                <a:cs typeface="Times Cirilica" panose="020B7200000000000000" charset="0"/>
              </a:rPr>
              <a:t>Под пословним просторијама угоститељског објекта сматрају се просторије </a:t>
            </a:r>
            <a:r>
              <a:rPr lang="sr-Cyrl-RS" altLang="en-US" sz="2000">
                <a:latin typeface="Times Cirilica" panose="020B7200000000000000" charset="0"/>
                <a:cs typeface="Times Cirilica" panose="020B7200000000000000" charset="0"/>
              </a:rPr>
              <a:t>у којима се обавља припремање и чување хране и пића и тзв.радне просторије или производни део,</a:t>
            </a:r>
            <a:r>
              <a:rPr lang="sr-Cyrl-RS" altLang="en-US" sz="2000" b="1">
                <a:latin typeface="Times Cirilica" panose="020B7200000000000000" charset="0"/>
                <a:cs typeface="Times Cirilica" panose="020B7200000000000000" charset="0"/>
              </a:rPr>
              <a:t>просторије у којима се пружају услуге хране и точења</a:t>
            </a:r>
            <a:r>
              <a:rPr lang="sr-Cyrl-RS" altLang="en-US" sz="2000">
                <a:latin typeface="Times Cirilica" panose="020B7200000000000000" charset="0"/>
                <a:cs typeface="Times Cirilica" panose="020B7200000000000000" charset="0"/>
              </a:rPr>
              <a:t> пића и тзв. услужне просторије или просторије за услуживање гостију и просторије за смештај гостију тзв. стамбене просторије.</a:t>
            </a:r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  <a:p>
            <a:endParaRPr lang="sr-Cyrl-RS" altLang="en-US" sz="20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27735" y="291465"/>
            <a:ext cx="1033589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sr-Cyrl-RS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14.5 Утицај квалификационе и образовне структуре запослених на степен иновативности у ресторатерству</a:t>
            </a:r>
            <a:endParaRPr kumimoji="1" lang="sr-Cyrl-RS" altLang="en-US" sz="3200" dirty="0">
              <a:solidFill>
                <a:prstClr val="black">
                  <a:lumMod val="75000"/>
                  <a:lumOff val="25000"/>
                </a:prstClr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3895" y="4030345"/>
            <a:ext cx="3464560" cy="241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Полазне претпоставке су и да ће степен иновативности бити већи код угоститеља чији запослени имају већи индекс образованости и код оних који запошљавају квалификоване раднике угоститељске струке.</a:t>
            </a:r>
            <a:endParaRPr kumimoji="0" lang="sr-Cyrl-RS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8455" y="4902912"/>
            <a:ext cx="3754962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charset="-122"/>
                <a:ea typeface="OPPOSans R" panose="00020600040101010101" charset="-122"/>
                <a:cs typeface="+mn-cs"/>
              </a:rPr>
              <a:t>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51561" y="2334537"/>
            <a:ext cx="27882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Cirilica" panose="020B7200000000000000" charset="0"/>
                <a:ea typeface="OPPOSans M" panose="00020600040101010101" charset="-122"/>
                <a:cs typeface="Times Cirilica" panose="020B7200000000000000" charset="0"/>
              </a:rPr>
              <a:t>Запослени, стручан када</a:t>
            </a:r>
            <a:endParaRPr kumimoji="0" lang="sr-Cyrl-RS" altLang="en-US" b="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Cirilica" panose="020B7200000000000000" charset="0"/>
              <a:ea typeface="OPPOSans M" panose="00020600040101010101" charset="-122"/>
              <a:cs typeface="Times Cirilica" panose="020B72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Cirilica" panose="020B7200000000000000" charset="0"/>
                <a:ea typeface="OPPOSans M" panose="00020600040101010101" charset="-122"/>
                <a:cs typeface="Times Cirilica" panose="020B7200000000000000" charset="0"/>
              </a:rPr>
              <a:t>је главни ресурс једног </a:t>
            </a:r>
            <a:endParaRPr kumimoji="0" lang="sr-Cyrl-RS" altLang="en-US" b="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Cirilica" panose="020B7200000000000000" charset="0"/>
              <a:ea typeface="OPPOSans M" panose="00020600040101010101" charset="-122"/>
              <a:cs typeface="Times Cirilica" panose="020B72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Cirilica" panose="020B7200000000000000" charset="0"/>
                <a:ea typeface="OPPOSans M" panose="00020600040101010101" charset="-122"/>
                <a:cs typeface="Times Cirilica" panose="020B7200000000000000" charset="0"/>
              </a:rPr>
              <a:t>предузећа.</a:t>
            </a:r>
            <a:endParaRPr kumimoji="0" lang="sr-Cyrl-RS" altLang="en-US" b="0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Cirilica" panose="020B7200000000000000" charset="0"/>
              <a:ea typeface="OPPOSans M" panose="00020600040101010101" charset="-122"/>
              <a:cs typeface="Times Cirilica" panose="020B7200000000000000" charset="0"/>
            </a:endParaRPr>
          </a:p>
        </p:txBody>
      </p:sp>
      <p:pic>
        <p:nvPicPr>
          <p:cNvPr id="16" name="图形 15" descr="徽章关注 轮廓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4575" y="3325772"/>
            <a:ext cx="400110" cy="4001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3405" y="2235200"/>
            <a:ext cx="329501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Ниво образовања може да се одрази на стварање позитивног става запослених према иновацијама.</a:t>
            </a:r>
            <a:endParaRPr kumimoji="0" lang="sr-Cyrl-RS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37295" y="4313555"/>
            <a:ext cx="3215640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Бројне студије су показале да образовање и обука запослених помажу ѕапосленима да се боље прилагоде и лакше усвоје иновације.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70368" y="3735866"/>
            <a:ext cx="51263" cy="1714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pic>
        <p:nvPicPr>
          <p:cNvPr id="2" name="Picture 1" descr="konferencije2-768x5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555" y="1640840"/>
            <a:ext cx="5320665" cy="51339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93734" y="1929950"/>
            <a:ext cx="295275" cy="1714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pic>
        <p:nvPicPr>
          <p:cNvPr id="6" name="Picture 5" descr="restaurant-staff-vector-21038926"/>
          <p:cNvPicPr>
            <a:picLocks noChangeAspect="1"/>
          </p:cNvPicPr>
          <p:nvPr/>
        </p:nvPicPr>
        <p:blipFill>
          <a:blip r:embed="rId2"/>
          <a:srcRect t="876" r="-13" b="22220"/>
          <a:stretch>
            <a:fillRect/>
          </a:stretch>
        </p:blipFill>
        <p:spPr>
          <a:xfrm>
            <a:off x="635" y="-635"/>
            <a:ext cx="12190730" cy="676211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605915" y="103505"/>
            <a:ext cx="9981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 sz="2800" b="1">
                <a:latin typeface="Times Cirilica" panose="020B7200000000000000" charset="0"/>
                <a:cs typeface="Times Cirilica" panose="020B7200000000000000" charset="0"/>
              </a:rPr>
              <a:t>14.6 Иновативна одговорност према запосленима у угоститељској делатности</a:t>
            </a:r>
            <a:endParaRPr lang="sr-Cyrl-RS" altLang="en-US" sz="2800" b="1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Milan\Desktop\škola\Prezentacije Banket menadžment\success-corporate-victory-business-celebration-vector-33695836.jpgsuccess-corporate-victory-business-celebration-vector-33695836"/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>
            <a:fillRect/>
          </a:stretch>
        </p:blipFill>
        <p:spPr>
          <a:xfrm>
            <a:off x="660400" y="1231900"/>
            <a:ext cx="5339715" cy="524256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84254" y="304648"/>
            <a:ext cx="4983516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Људи представљају </a:t>
            </a:r>
            <a:r>
              <a:rPr kumimoji="0" lang="sr-Cyrl-R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кључни пословни ресурс јер од њих у највећој мери зависи правац кретања предузећа, његов потенцијал и резултати пословања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.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Улагање у обуку кадрова </a:t>
            </a:r>
            <a:r>
              <a:rPr kumimoji="0" lang="sr-Cyrl-R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и усавршавања запослених се види као ефективна пракса друштвено одговорног понашања којом се одржава или побољшава постојећи учинак остварен на радном месту.</a:t>
            </a:r>
            <a:endParaRPr kumimoji="0" lang="sr-Cyrl-RS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4254" y="3847239"/>
            <a:ext cx="4983515" cy="241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Када се запослени усаврши његов успех ће бити примећен а резулати задовољавајући.</a:t>
            </a:r>
            <a:endParaRPr kumimoji="0" lang="sr-Cyrl-RS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Мотивисање угоститељских радника</a:t>
            </a:r>
            <a:r>
              <a:rPr kumimoji="0" lang="sr-Cyrl-R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 почива пре свега на давању значаја том запосленом,његовом радном месту и важности његовог понашања за угоститељски објекат.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Roman" charset="0"/>
                <a:ea typeface="OPPOSans R" panose="00020600040101010101" charset="-122"/>
                <a:cs typeface="TimesRoman" charset="0"/>
              </a:rPr>
              <a:t>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Roman" charset="0"/>
              <a:ea typeface="OPPOSans R" panose="00020600040101010101" charset="-122"/>
              <a:cs typeface="TimesRoman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7" b="7307"/>
          <a:stretch>
            <a:fillRect/>
          </a:stretch>
        </p:blipFill>
        <p:spPr>
          <a:xfrm>
            <a:off x="660400" y="1028700"/>
            <a:ext cx="10858500" cy="5207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0400" y="1493520"/>
            <a:ext cx="7684770" cy="28568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charset="-122"/>
              <a:ea typeface="OPPOSans R" panose="00020600040101010101" charset="-122"/>
              <a:cs typeface="+mn-cs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82955" y="1581150"/>
            <a:ext cx="74396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sr-Cyrl-RS" altLang="en-US" sz="2000">
                <a:solidFill>
                  <a:schemeClr val="bg1"/>
                </a:solidFill>
                <a:latin typeface="Times Cirilica" panose="020B7200000000000000" charset="0"/>
                <a:cs typeface="Times Cirilica" panose="020B7200000000000000" charset="0"/>
              </a:rPr>
              <a:t>Мора се јасно истицати вредност сваког запосленог ,његовог рада и личног доприноса .То се може постићи давањем бонуса на основну плату ,давањем одређених признања или слањем  радника на стручна усавршавања.</a:t>
            </a:r>
            <a:endParaRPr lang="sr-Cyrl-RS" altLang="en-US" sz="2000">
              <a:solidFill>
                <a:schemeClr val="bg1"/>
              </a:solidFill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2000">
              <a:solidFill>
                <a:schemeClr val="bg1"/>
              </a:solidFill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2000">
                <a:solidFill>
                  <a:schemeClr val="bg1"/>
                </a:solidFill>
                <a:latin typeface="Times Cirilica" panose="020B7200000000000000" charset="0"/>
                <a:cs typeface="Times Cirilica" panose="020B7200000000000000" charset="0"/>
              </a:rPr>
              <a:t>Свака похвала госта се мора пренети запосленом који је за њу заслужан.Позитивне оцене гостију чине да се побољша расположење на послу.</a:t>
            </a:r>
            <a:endParaRPr lang="sr-Cyrl-RS" altLang="en-US" sz="2000">
              <a:solidFill>
                <a:schemeClr val="bg1"/>
              </a:solidFill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ISLIDE.GUIDESSETTING" val="{&quot;Id&quot;:&quot;GuidesStyle_Normal&quot;,&quot;Name&quot;:&quot;GuidesStyle_Normal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Theme">
  <a:themeElements>
    <a:clrScheme name="商业主题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45249"/>
      </a:accent1>
      <a:accent2>
        <a:srgbClr val="049373"/>
      </a:accent2>
      <a:accent3>
        <a:srgbClr val="64BF9C"/>
      </a:accent3>
      <a:accent4>
        <a:srgbClr val="C30217"/>
      </a:accent4>
      <a:accent5>
        <a:srgbClr val="FC9804"/>
      </a:accent5>
      <a:accent6>
        <a:srgbClr val="847C78"/>
      </a:accent6>
      <a:hlink>
        <a:srgbClr val="045249"/>
      </a:hlink>
      <a:folHlink>
        <a:srgbClr val="BFBFBF"/>
      </a:folHlink>
    </a:clrScheme>
    <a:fontScheme name="商业主题 1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5973</Words>
  <Application>WPS Presentation</Application>
  <PresentationFormat>宽屏</PresentationFormat>
  <Paragraphs>148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OPPOSans B</vt:lpstr>
      <vt:lpstr>OPPOSans R</vt:lpstr>
      <vt:lpstr>OPPOSans M</vt:lpstr>
      <vt:lpstr>Times Cirilica</vt:lpstr>
      <vt:lpstr>TimesRoman</vt:lpstr>
      <vt:lpstr>Microsoft YaHei</vt:lpstr>
      <vt:lpstr>Arial Unicode MS</vt:lpstr>
      <vt:lpstr>DengXian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 jie</dc:creator>
  <cp:lastModifiedBy>Milan</cp:lastModifiedBy>
  <cp:revision>163</cp:revision>
  <dcterms:created xsi:type="dcterms:W3CDTF">2022-08-07T07:49:00Z</dcterms:created>
  <dcterms:modified xsi:type="dcterms:W3CDTF">2022-11-25T05:05:28Z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64DFFE41EC134E878C559DE5993979D4</vt:lpwstr>
  </property>
  <property fmtid="{D5CDD505-2E9C-101B-9397-08002B2CF9AE}" pid="3" name="KSOProductBuildVer">
    <vt:lpwstr>1033-11.2.0.11380</vt:lpwstr>
  </property>
</Properties>
</file>