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96" r:id="rId3"/>
    <p:sldId id="256" r:id="rId4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70" r:id="rId17"/>
    <p:sldId id="271" r:id="rId18"/>
    <p:sldId id="272" r:id="rId19"/>
    <p:sldId id="273" r:id="rId20"/>
    <p:sldId id="275" r:id="rId21"/>
    <p:sldId id="277" r:id="rId22"/>
    <p:sldId id="276" r:id="rId23"/>
    <p:sldId id="278" r:id="rId24"/>
  </p:sldIdLst>
  <p:sldSz cx="9144000" cy="5143500"/>
  <p:notesSz cx="6858000" cy="9144000"/>
  <p:embeddedFontLst>
    <p:embeddedFont>
      <p:font typeface="Lato Light" panose="020F0502020204030203"/>
      <p:regular r:id="rId28"/>
    </p:embeddedFont>
    <p:embeddedFont>
      <p:font typeface="Roboto Slab Regular"/>
      <p:regular r:id="rId29"/>
    </p:embeddedFont>
    <p:embeddedFont>
      <p:font typeface="TimesRoman" charset="0"/>
      <p:regular r:id="rId30"/>
    </p:embeddedFont>
    <p:embeddedFont>
      <p:font typeface="Times Cirilica" panose="020B7200000000000000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4" Type="http://schemas.openxmlformats.org/officeDocument/2006/relationships/font" Target="fonts/font7.fntdata"/><Relationship Id="rId33" Type="http://schemas.openxmlformats.org/officeDocument/2006/relationships/font" Target="fonts/font6.fntdata"/><Relationship Id="rId32" Type="http://schemas.openxmlformats.org/officeDocument/2006/relationships/font" Target="fonts/font5.fntdata"/><Relationship Id="rId31" Type="http://schemas.openxmlformats.org/officeDocument/2006/relationships/font" Target="fonts/font4.fntdata"/><Relationship Id="rId30" Type="http://schemas.openxmlformats.org/officeDocument/2006/relationships/font" Target="fonts/font3.fntdata"/><Relationship Id="rId3" Type="http://schemas.openxmlformats.org/officeDocument/2006/relationships/slide" Target="slides/slide1.xml"/><Relationship Id="rId29" Type="http://schemas.openxmlformats.org/officeDocument/2006/relationships/font" Target="fonts/font2.fntdata"/><Relationship Id="rId28" Type="http://schemas.openxmlformats.org/officeDocument/2006/relationships/font" Target="fonts/font1.fntdata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35f391192_073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35f391192_07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35f391192_08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35f391192_08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35ed75ccf_028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35ed75ccf_02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5ed75ccf_033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5ed75ccf_03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35ed75ccf_04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35ed75ccf_04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35ed75ccf_05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35ed75ccf_05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35ed75ccf_09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35ed75ccf_09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35ed75ccf_0113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35ed75ccf_01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35ed75ccf_0106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8" name="Google Shape;588;g35ed75ccf_010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35ed75ccf_0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35ed75ccf_0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/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2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/>
          <p:nvPr/>
        </p:nvSpPr>
        <p:spPr>
          <a:xfrm>
            <a:off x="0" y="0"/>
            <a:ext cx="9144000" cy="5157300"/>
          </a:xfrm>
          <a:prstGeom prst="frame">
            <a:avLst>
              <a:gd name="adj1" fmla="val 792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5" name="Google Shape;275;p1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6" name="Google Shape;276;p11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7" name="Google Shape;277;p11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8" name="Google Shape;278;p1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9" name="Google Shape;279;p1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0" name="Google Shape;280;p11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1" name="Google Shape;281;p11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2" name="Google Shape;282;p11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3" name="Google Shape;283;p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4" name="Google Shape;284;p1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5" name="Google Shape;285;p1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6" name="Google Shape;286;p11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7" name="Google Shape;287;p1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88" name="Google Shape;288;p1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89" name="Google Shape;289;p1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92" name="Google Shape;292;p1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00" name="Google Shape;300;p11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8" name="Google Shape;328;p12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1" name="Google Shape;331;p1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2" name="Google Shape;332;p13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3" name="Google Shape;333;p1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4" name="Google Shape;334;p13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5" name="Google Shape;335;p13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6" name="Google Shape;336;p1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7" name="Google Shape;337;p1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8" name="Google Shape;338;p13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9" name="Google Shape;339;p13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0" name="Google Shape;340;p13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1" name="Google Shape;341;p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2" name="Google Shape;342;p13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3" name="Google Shape;343;p1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47" name="Google Shape;347;p1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Google Shape;348;p1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56" name="Google Shape;356;p13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4" name="Google Shape;384;p14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65;p3"/>
          <p:cNvSpPr txBox="1"/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6" name="Google Shape;66;p3"/>
          <p:cNvSpPr txBox="1"/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4" name="Google Shape;94;p4"/>
          <p:cNvSpPr txBox="1"/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 i="1"/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sz="3000" i="1"/>
            </a:lvl9pPr>
          </a:lstStyle>
          <a:p/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24" name="Google Shape;124;p5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5" name="Google Shape;125;p5"/>
          <p:cNvSpPr txBox="1"/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/>
        </p:txBody>
      </p:sp>
      <p:sp>
        <p:nvSpPr>
          <p:cNvPr id="126" name="Google Shape;126;p5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54" name="Google Shape;154;p6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5" name="Google Shape;155;p6"/>
          <p:cNvSpPr txBox="1"/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6" name="Google Shape;156;p6"/>
          <p:cNvSpPr txBox="1"/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7" name="Google Shape;157;p6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0" name="Google Shape;160;p7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1" name="Google Shape;161;p7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2" name="Google Shape;162;p7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3" name="Google Shape;163;p7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4" name="Google Shape;164;p7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5" name="Google Shape;165;p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6" name="Google Shape;166;p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7" name="Google Shape;167;p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8" name="Google Shape;168;p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9" name="Google Shape;169;p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p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1" name="Google Shape;171;p7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2" name="Google Shape;172;p7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3" name="Google Shape;173;p7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Google Shape;174;p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76" name="Google Shape;176;p7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85" name="Google Shape;185;p7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86" name="Google Shape;186;p7"/>
          <p:cNvSpPr txBox="1"/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7" name="Google Shape;187;p7"/>
          <p:cNvSpPr txBox="1"/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8" name="Google Shape;188;p7"/>
          <p:cNvSpPr txBox="1"/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9" name="Google Shape;189;p7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2" name="Google Shape;192;p8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3" name="Google Shape;193;p8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4" name="Google Shape;194;p8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5" name="Google Shape;195;p8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6" name="Google Shape;196;p8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7" name="Google Shape;197;p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8" name="Google Shape;198;p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9" name="Google Shape;199;p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0" name="Google Shape;200;p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1" name="Google Shape;201;p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2" name="Google Shape;202;p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3" name="Google Shape;203;p8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4" name="Google Shape;204;p8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7" name="Google Shape;217;p8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18" name="Google Shape;218;p8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1" name="Google Shape;221;p9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2" name="Google Shape;222;p9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3" name="Google Shape;223;p9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4" name="Google Shape;224;p9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5" name="Google Shape;225;p9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6" name="Google Shape;226;p9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7" name="Google Shape;227;p9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8" name="Google Shape;228;p9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9" name="Google Shape;229;p9"/>
          <p:cNvSpPr/>
          <p:nvPr/>
        </p:nvSpPr>
        <p:spPr>
          <a:xfrm>
            <a:off x="8327788" y="6261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30" name="Google Shape;230;p9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Google Shape;231;p9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3" name="Google Shape;233;p9"/>
          <p:cNvSpPr txBox="1"/>
          <p:nvPr>
            <p:ph type="body" idx="1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234" name="Google Shape;234;p9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35" name="Google Shape;235;p9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Google Shape;236;p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44" name="Google Shape;244;p9"/>
          <p:cNvSpPr txBox="1"/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7" name="Google Shape;247;p10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9" name="Google Shape;249;p1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0" name="Google Shape;250;p1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1" name="Google Shape;251;p10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3" name="Google Shape;253;p10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4" name="Google Shape;254;p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5" name="Google Shape;255;p1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6" name="Google Shape;256;p1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7" name="Google Shape;257;p1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8" name="Google Shape;258;p10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9" name="Google Shape;259;p1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60" name="Google Shape;260;p1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Google Shape;261;p1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72" name="Google Shape;272;p10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 panose="020F0502020204030203"/>
              <a:buChar char="○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 panose="020F0502020204030203"/>
              <a:buChar char="◦"/>
              <a:defRPr sz="2000">
                <a:solidFill>
                  <a:schemeClr val="dk1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/>
          <p:nvPr>
            <p:ph type="ctrTitle"/>
          </p:nvPr>
        </p:nvSpPr>
        <p:spPr>
          <a:xfrm>
            <a:off x="2625090" y="1779905"/>
            <a:ext cx="3893185" cy="1159510"/>
          </a:xfrm>
        </p:spPr>
        <p:txBody>
          <a:bodyPr/>
          <a:p>
            <a:r>
              <a:rPr lang="sr-Cyrl-RS" altLang="en-US" sz="3200"/>
              <a:t>ИНОВАЦИЈЕ У УГОСТИТЕЉСТВУ</a:t>
            </a:r>
            <a:endParaRPr lang="sr-Cyrl-RS" altLang="en-US" sz="3200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592580" y="2939415"/>
            <a:ext cx="5958840" cy="784860"/>
          </a:xfrm>
        </p:spPr>
        <p:txBody>
          <a:bodyPr/>
          <a:p>
            <a:r>
              <a:rPr lang="sr-Cyrl-RS" altLang="en-US" sz="1200">
                <a:latin typeface="TimesRoman" charset="0"/>
                <a:cs typeface="TimesRoman" charset="0"/>
              </a:rPr>
              <a:t>АКАДЕМИЈА СТРУКОВНИХ СТУДИЈА БЕОГРАД</a:t>
            </a:r>
            <a:endParaRPr lang="sr-Cyrl-RS" altLang="en-US" sz="1200">
              <a:latin typeface="TimesRoman" charset="0"/>
              <a:cs typeface="TimesRoman" charset="0"/>
            </a:endParaRPr>
          </a:p>
          <a:p>
            <a:r>
              <a:rPr lang="sr-Cyrl-RS" altLang="en-US" sz="1200">
                <a:latin typeface="TimesRoman" charset="0"/>
                <a:cs typeface="TimesRoman" charset="0"/>
              </a:rPr>
              <a:t>ОДСЕК ВИСОКА</a:t>
            </a:r>
            <a:endParaRPr lang="sr-Cyrl-RS" altLang="en-US" sz="1200">
              <a:latin typeface="TimesRoman" charset="0"/>
              <a:cs typeface="TimesRoman" charset="0"/>
            </a:endParaRPr>
          </a:p>
          <a:p>
            <a:r>
              <a:rPr lang="sr-Cyrl-RS" altLang="en-US" sz="1200">
                <a:latin typeface="TimesRoman" charset="0"/>
                <a:cs typeface="TimesRoman" charset="0"/>
              </a:rPr>
              <a:t> ХОТЕЛИЈЕРСКА ШКОЛА</a:t>
            </a:r>
            <a:endParaRPr lang="sr-Cyrl-RS" altLang="en-US" sz="1200">
              <a:latin typeface="TimesRoman" charset="0"/>
              <a:cs typeface="Times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3"/>
          <p:cNvSpPr txBox="1"/>
          <p:nvPr>
            <p:ph type="title"/>
          </p:nvPr>
        </p:nvSpPr>
        <p:spPr>
          <a:xfrm>
            <a:off x="2627560" y="84395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/>
          </a:p>
        </p:txBody>
      </p:sp>
      <p:sp>
        <p:nvSpPr>
          <p:cNvPr id="462" name="Google Shape;462;p23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267585" y="339725"/>
            <a:ext cx="3397885" cy="33870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2484120" y="1348105"/>
            <a:ext cx="32632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sr-Cyrl-RS" altLang="en-US" sz="2800">
                <a:latin typeface="Times Cirilica" panose="020B7200000000000000" charset="0"/>
                <a:cs typeface="Times Cirilica" panose="020B7200000000000000" charset="0"/>
              </a:rPr>
              <a:t>ИНОВАТИВНЕ ОРГАНИЗАЦИЈЕ</a:t>
            </a:r>
            <a:endParaRPr lang="sr-Cyrl-RS" altLang="en-US" sz="2800">
              <a:latin typeface="Times Cirilica" panose="020B7200000000000000" charset="0"/>
              <a:cs typeface="Times Cirilica" panose="020B7200000000000000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348740" y="1491615"/>
            <a:ext cx="918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200" b="1"/>
              <a:t>11.</a:t>
            </a:r>
            <a:endParaRPr lang="sr-Cyrl-RS" altLang="en-US" sz="3200" b="1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4"/>
          <p:cNvSpPr txBox="1"/>
          <p:nvPr>
            <p:ph type="title"/>
          </p:nvPr>
        </p:nvSpPr>
        <p:spPr>
          <a:xfrm>
            <a:off x="-125095" y="559435"/>
            <a:ext cx="2411095" cy="26301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sz="3200" b="1" baseline="-25000"/>
              <a:t>11.ИНОВАТИВНЕ ОРГАНИЗАЦИЈЕ</a:t>
            </a:r>
            <a:endParaRPr lang="sr-Cyrl-RS" altLang="en-GB" sz="3200" b="1" baseline="-25000"/>
          </a:p>
        </p:txBody>
      </p:sp>
      <p:sp>
        <p:nvSpPr>
          <p:cNvPr id="468" name="Google Shape;468;p24"/>
          <p:cNvSpPr txBox="1"/>
          <p:nvPr>
            <p:ph type="body" idx="1"/>
          </p:nvPr>
        </p:nvSpPr>
        <p:spPr>
          <a:xfrm>
            <a:off x="1764030" y="3003550"/>
            <a:ext cx="6005830" cy="20878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RS" sz="1800"/>
              <a:t>Иновативност као својство организације огледа се пре свега  у отворености према променама и успешном прихватанју промена.Уз појам иновативне организације везују се појмови иновативне организационе културе и структуре.</a:t>
            </a:r>
            <a:endParaRPr lang="sr-Cyrl-RS" sz="1800"/>
          </a:p>
        </p:txBody>
      </p:sp>
      <p:pic>
        <p:nvPicPr>
          <p:cNvPr id="469" name="Google Shape;469;p24" descr="C:\Users\Milan\Desktop\škola\Иновације презентације\National-Waste-Associates-Innovative-Tech-for-Hospitality.jpgNational-Waste-Associates-Innovative-Tech-for-Hospitality"/>
          <p:cNvPicPr preferRelativeResize="0"/>
          <p:nvPr/>
        </p:nvPicPr>
        <p:blipFill>
          <a:blip r:embed="rId1"/>
          <a:srcRect/>
          <a:stretch>
            <a:fillRect/>
          </a:stretch>
        </p:blipFill>
        <p:spPr>
          <a:xfrm>
            <a:off x="5220335" y="318135"/>
            <a:ext cx="3297555" cy="263398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70" name="Google Shape;470;p24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6"/>
          <p:cNvSpPr txBox="1"/>
          <p:nvPr>
            <p:ph type="title"/>
          </p:nvPr>
        </p:nvSpPr>
        <p:spPr>
          <a:xfrm>
            <a:off x="251460" y="699770"/>
            <a:ext cx="2384425" cy="22447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/>
              <a:t>11.ИНОВАТИВНЕ ОРГАНИЗАЦИЈЕ</a:t>
            </a:r>
            <a:endParaRPr lang="sr-Cyrl-RS" altLang="en-GB"/>
          </a:p>
        </p:txBody>
      </p:sp>
      <p:sp>
        <p:nvSpPr>
          <p:cNvPr id="482" name="Google Shape;482;p26"/>
          <p:cNvSpPr/>
          <p:nvPr/>
        </p:nvSpPr>
        <p:spPr>
          <a:xfrm>
            <a:off x="2700020" y="483870"/>
            <a:ext cx="5024120" cy="3054985"/>
          </a:xfrm>
          <a:prstGeom prst="ellipse">
            <a:avLst/>
          </a:prstGeom>
          <a:noFill/>
          <a:ln w="9525" cap="flat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1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Степен иновативности је категорија коју су међу првима дефинисали Ансофф и Стеварт посматрајући је кроз:</a:t>
            </a:r>
            <a:endParaRPr lang="sr-Cyrl-RS" sz="1800" b="1">
              <a:solidFill>
                <a:srgbClr val="4A5C65"/>
              </a:solidFill>
              <a:latin typeface="Lato Light" panose="020F0502020204030203"/>
              <a:ea typeface="Lato Light" panose="020F0502020204030203"/>
              <a:cs typeface="Lato Light" panose="020F0502020204030203"/>
              <a:sym typeface="Lato Light" panose="020F0502020204030203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800" b="1">
              <a:solidFill>
                <a:srgbClr val="4A5C65"/>
              </a:solidFill>
              <a:latin typeface="Lato Light" panose="020F0502020204030203"/>
              <a:ea typeface="Lato Light" panose="020F0502020204030203"/>
              <a:cs typeface="Lato Light" panose="020F0502020204030203"/>
              <a:sym typeface="Lato Light" panose="020F0502020204030203"/>
            </a:endParaRPr>
          </a:p>
        </p:txBody>
      </p:sp>
      <p:sp>
        <p:nvSpPr>
          <p:cNvPr id="485" name="Google Shape;485;p26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9" name="Curved Up Ribbon 8"/>
          <p:cNvSpPr/>
          <p:nvPr/>
        </p:nvSpPr>
        <p:spPr>
          <a:xfrm>
            <a:off x="2627630" y="3075940"/>
            <a:ext cx="2740025" cy="648335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Curved Up Ribbon 1"/>
          <p:cNvSpPr/>
          <p:nvPr/>
        </p:nvSpPr>
        <p:spPr>
          <a:xfrm>
            <a:off x="5507990" y="3075940"/>
            <a:ext cx="2966085" cy="648335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Curved Up Ribbon 2"/>
          <p:cNvSpPr/>
          <p:nvPr/>
        </p:nvSpPr>
        <p:spPr>
          <a:xfrm>
            <a:off x="1701165" y="2284095"/>
            <a:ext cx="2699385" cy="79629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Curved Up Ribbon 3"/>
          <p:cNvSpPr/>
          <p:nvPr/>
        </p:nvSpPr>
        <p:spPr>
          <a:xfrm>
            <a:off x="6169025" y="2211705"/>
            <a:ext cx="2545080" cy="668655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294890" y="2355850"/>
            <a:ext cx="15220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1.инвентивност</a:t>
            </a:r>
            <a:endParaRPr lang="sr-Cyrl-RS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3347720" y="3189605"/>
            <a:ext cx="15481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2.адаптивност</a:t>
            </a:r>
            <a:endParaRPr lang="sr-Cyrl-RS" altLang="en-US"/>
          </a:p>
        </p:txBody>
      </p:sp>
      <p:sp>
        <p:nvSpPr>
          <p:cNvPr id="7" name="Text Box 6"/>
          <p:cNvSpPr txBox="1"/>
          <p:nvPr/>
        </p:nvSpPr>
        <p:spPr>
          <a:xfrm>
            <a:off x="6228080" y="3147695"/>
            <a:ext cx="16808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3.економичност</a:t>
            </a:r>
            <a:endParaRPr lang="sr-Cyrl-RS" altLang="en-US"/>
          </a:p>
        </p:txBody>
      </p:sp>
      <p:sp>
        <p:nvSpPr>
          <p:cNvPr id="8" name="Text Box 7"/>
          <p:cNvSpPr txBox="1"/>
          <p:nvPr/>
        </p:nvSpPr>
        <p:spPr>
          <a:xfrm>
            <a:off x="6732270" y="2211705"/>
            <a:ext cx="179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4.иновативне апликације</a:t>
            </a:r>
            <a:endParaRPr lang="sr-Cyrl-RS" alt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7"/>
          <p:cNvSpPr txBox="1"/>
          <p:nvPr>
            <p:ph type="title"/>
          </p:nvPr>
        </p:nvSpPr>
        <p:spPr>
          <a:xfrm>
            <a:off x="35560" y="555625"/>
            <a:ext cx="2378710" cy="26301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/>
              <a:t>11.ИНОВАТИВНЕ ОРГАНИЗАЦИЈЕ</a:t>
            </a:r>
            <a:endParaRPr lang="sr-Cyrl-RS" altLang="en-GB"/>
          </a:p>
        </p:txBody>
      </p:sp>
      <p:sp>
        <p:nvSpPr>
          <p:cNvPr id="492" name="Google Shape;492;p27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2556510" y="1629410"/>
            <a:ext cx="59436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Основни фактори који утичу на степен иновативности су:</a:t>
            </a:r>
            <a:endParaRPr lang="sr-Cyrl-RS" altLang="en-US"/>
          </a:p>
          <a:p>
            <a:endParaRPr lang="sr-Cyrl-RS" altLang="en-US"/>
          </a:p>
          <a:p>
            <a:r>
              <a:rPr lang="sr-Cyrl-RS" altLang="en-US"/>
              <a:t> специфично конкурентско окружење гране којој припада организација и иновативност саме организације.</a:t>
            </a:r>
            <a:endParaRPr lang="sr-Cyrl-RS" alt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9"/>
          <p:cNvSpPr txBox="1"/>
          <p:nvPr>
            <p:ph type="ctrTitle" idx="4294967295"/>
          </p:nvPr>
        </p:nvSpPr>
        <p:spPr>
          <a:xfrm>
            <a:off x="683260" y="915670"/>
            <a:ext cx="8115300" cy="25685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200" b="1">
                <a:latin typeface="Times Cirilica" panose="020B7200000000000000" charset="0"/>
                <a:cs typeface="Times Cirilica" panose="020B7200000000000000" charset="0"/>
              </a:rPr>
              <a:t>12.УТИЦАЈ ИНОВАЦИЈА НА КОНКУРЕНТСКУ ПРЕДНОСТ</a:t>
            </a:r>
            <a:endParaRPr lang="sr-Cyrl-RS" sz="3200" b="1">
              <a:latin typeface="Times Cirilica" panose="020B7200000000000000" charset="0"/>
              <a:cs typeface="Times Cirilica" panose="020B7200000000000000" charset="0"/>
            </a:endParaRPr>
          </a:p>
        </p:txBody>
      </p:sp>
      <p:sp>
        <p:nvSpPr>
          <p:cNvPr id="513" name="Google Shape;513;p29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0"/>
          <p:cNvSpPr txBox="1"/>
          <p:nvPr>
            <p:ph type="ctrTitle" idx="4294967295"/>
          </p:nvPr>
        </p:nvSpPr>
        <p:spPr>
          <a:xfrm>
            <a:off x="755650" y="1564305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sz="2400">
                <a:sym typeface="+mn-ea"/>
              </a:rPr>
              <a:t>Почетак развоја теорије иновација везујемо пре свега за  Ј.</a:t>
            </a:r>
            <a:r>
              <a:rPr lang="sr-Latn-RS" altLang="en-GB" sz="2400">
                <a:sym typeface="+mn-ea"/>
              </a:rPr>
              <a:t>Schumpetera,</a:t>
            </a:r>
            <a:r>
              <a:rPr lang="sr-Cyrl-RS" altLang="en-GB" sz="2400">
                <a:sym typeface="+mn-ea"/>
              </a:rPr>
              <a:t>који је током прве половине прошлог века иновације означио као основни фактор за постизање технолошког и економског развоја.</a:t>
            </a:r>
            <a:endParaRPr sz="2400"/>
          </a:p>
        </p:txBody>
      </p:sp>
      <p:sp>
        <p:nvSpPr>
          <p:cNvPr id="524" name="Google Shape;524;p30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1"/>
          <p:cNvSpPr/>
          <p:nvPr/>
        </p:nvSpPr>
        <p:spPr>
          <a:xfrm>
            <a:off x="4524375" y="2037715"/>
            <a:ext cx="2072640" cy="146177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2.</a:t>
            </a:r>
            <a:r>
              <a:rPr lang="sr-Cyrl-RS" b="1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 мењају вредност ланца и вредност консталација фирме</a:t>
            </a:r>
            <a:endParaRPr lang="sr-Cyrl-RS" b="1">
              <a:solidFill>
                <a:srgbClr val="4A5C65"/>
              </a:solidFill>
              <a:latin typeface="Lato Light" panose="020F0502020204030203"/>
              <a:ea typeface="Lato Light" panose="020F0502020204030203"/>
              <a:cs typeface="Lato Light" panose="020F0502020204030203"/>
              <a:sym typeface="Lato Light" panose="020F0502020204030203"/>
            </a:endParaRPr>
          </a:p>
        </p:txBody>
      </p:sp>
      <p:sp>
        <p:nvSpPr>
          <p:cNvPr id="530" name="Google Shape;530;p31"/>
          <p:cNvSpPr/>
          <p:nvPr/>
        </p:nvSpPr>
        <p:spPr>
          <a:xfrm>
            <a:off x="4211955" y="3580130"/>
            <a:ext cx="2693035" cy="13843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3.</a:t>
            </a:r>
            <a:r>
              <a:rPr lang="sr-Cyrl-RS" b="1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мењају и природу ривалитета између фирми</a:t>
            </a:r>
            <a:endParaRPr lang="sr-Cyrl-RS" b="1">
              <a:solidFill>
                <a:srgbClr val="4A5C65"/>
              </a:solidFill>
              <a:latin typeface="Lato Light" panose="020F0502020204030203"/>
              <a:ea typeface="Lato Light" panose="020F0502020204030203"/>
              <a:cs typeface="Lato Light" panose="020F0502020204030203"/>
              <a:sym typeface="Lato Light" panose="020F0502020204030203"/>
            </a:endParaRPr>
          </a:p>
        </p:txBody>
      </p:sp>
      <p:sp>
        <p:nvSpPr>
          <p:cNvPr id="531" name="Google Shape;531;p31"/>
          <p:cNvSpPr/>
          <p:nvPr/>
        </p:nvSpPr>
        <p:spPr>
          <a:xfrm>
            <a:off x="4712970" y="771525"/>
            <a:ext cx="1676400" cy="11861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1.</a:t>
            </a:r>
            <a:r>
              <a:rPr lang="sr-Cyrl-RS" b="1">
                <a:solidFill>
                  <a:srgbClr val="4A5C65"/>
                </a:solidFill>
                <a:latin typeface="Lato Light" panose="020F0502020204030203"/>
                <a:ea typeface="Lato Light" panose="020F0502020204030203"/>
                <a:cs typeface="Lato Light" panose="020F0502020204030203"/>
                <a:sym typeface="Lato Light" panose="020F0502020204030203"/>
              </a:rPr>
              <a:t>доносе са собом нове производе и процесе</a:t>
            </a:r>
            <a:endParaRPr lang="sr-Cyrl-RS" b="1">
              <a:solidFill>
                <a:srgbClr val="4A5C65"/>
              </a:solidFill>
              <a:latin typeface="Lato Light" panose="020F0502020204030203"/>
              <a:ea typeface="Lato Light" panose="020F0502020204030203"/>
              <a:cs typeface="Lato Light" panose="020F0502020204030203"/>
              <a:sym typeface="Lato Light" panose="020F0502020204030203"/>
            </a:endParaRPr>
          </a:p>
        </p:txBody>
      </p:sp>
      <p:sp>
        <p:nvSpPr>
          <p:cNvPr id="532" name="Google Shape;532;p31"/>
          <p:cNvSpPr txBox="1"/>
          <p:nvPr>
            <p:ph type="title"/>
          </p:nvPr>
        </p:nvSpPr>
        <p:spPr>
          <a:xfrm>
            <a:off x="179705" y="555625"/>
            <a:ext cx="2704465" cy="26301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/>
              <a:t>12.Утицај иновација на конкурентску предност</a:t>
            </a:r>
            <a:endParaRPr lang="sr-Cyrl-RS" altLang="en-GB"/>
          </a:p>
        </p:txBody>
      </p:sp>
      <p:cxnSp>
        <p:nvCxnSpPr>
          <p:cNvPr id="533" name="Google Shape;533;p31"/>
          <p:cNvCxnSpPr>
            <a:endCxn id="531" idx="0"/>
          </p:cNvCxnSpPr>
          <p:nvPr/>
        </p:nvCxnSpPr>
        <p:spPr>
          <a:xfrm flipH="1">
            <a:off x="5550905" y="12150"/>
            <a:ext cx="7200" cy="7593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534" name="Google Shape;534;p31"/>
          <p:cNvCxnSpPr>
            <a:stCxn id="531" idx="4"/>
            <a:endCxn id="529" idx="0"/>
          </p:cNvCxnSpPr>
          <p:nvPr/>
        </p:nvCxnSpPr>
        <p:spPr>
          <a:xfrm>
            <a:off x="5550905" y="1957490"/>
            <a:ext cx="9525" cy="8001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535" name="Google Shape;535;p31"/>
          <p:cNvCxnSpPr>
            <a:stCxn id="530" idx="4"/>
          </p:cNvCxnSpPr>
          <p:nvPr/>
        </p:nvCxnSpPr>
        <p:spPr>
          <a:xfrm>
            <a:off x="5558525" y="4964125"/>
            <a:ext cx="7200" cy="7698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36" name="Google Shape;536;p31"/>
          <p:cNvCxnSpPr>
            <a:stCxn id="529" idx="4"/>
            <a:endCxn id="530" idx="0"/>
          </p:cNvCxnSpPr>
          <p:nvPr/>
        </p:nvCxnSpPr>
        <p:spPr>
          <a:xfrm flipH="1">
            <a:off x="5558950" y="3499543"/>
            <a:ext cx="1905" cy="80645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37" name="Google Shape;537;p31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2627630" y="123825"/>
            <a:ext cx="62687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sr-Cyrl-RS" altLang="en-US" sz="1600" b="1"/>
              <a:t>ПРОМЕНЕ КОЈЕ ДОНОСЕ МОГУ ДА ИМАЈУ НЕКОЛИКО ИСХОДА:</a:t>
            </a:r>
            <a:endParaRPr lang="sr-Cyrl-RS" altLang="en-US" sz="1600" b="1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32"/>
          <p:cNvSpPr txBox="1"/>
          <p:nvPr>
            <p:ph type="title"/>
          </p:nvPr>
        </p:nvSpPr>
        <p:spPr>
          <a:xfrm>
            <a:off x="1331595" y="-92075"/>
            <a:ext cx="2862580" cy="4485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sz="5400"/>
              <a:t>13.</a:t>
            </a:r>
            <a:endParaRPr lang="sr-Cyrl-RS" altLang="en-GB" sz="5400"/>
          </a:p>
        </p:txBody>
      </p:sp>
      <p:sp>
        <p:nvSpPr>
          <p:cNvPr id="549" name="Google Shape;549;p32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6" name="Text Placeholder 5"/>
          <p:cNvSpPr/>
          <p:nvPr>
            <p:ph type="body" idx="1"/>
          </p:nvPr>
        </p:nvSpPr>
        <p:spPr>
          <a:xfrm>
            <a:off x="1835785" y="1419860"/>
            <a:ext cx="6063615" cy="2739390"/>
          </a:xfrm>
        </p:spPr>
        <p:txBody>
          <a:bodyPr/>
          <a:p>
            <a:pPr algn="ctr"/>
            <a:r>
              <a:rPr lang="sr-Cyrl-RS" altLang="en-US" sz="4000" b="1">
                <a:latin typeface="Times Cirilica" panose="020B7200000000000000" charset="0"/>
                <a:cs typeface="Times Cirilica" panose="020B7200000000000000" charset="0"/>
              </a:rPr>
              <a:t>УТИЦАЈ ИНОВАЦИЈА У УГОСТИТЕЉСТВУ НА СТРУКТУРУ ГОСТИЈУ</a:t>
            </a:r>
            <a:endParaRPr lang="sr-Cyrl-RS" altLang="en-US" sz="4000" b="1">
              <a:latin typeface="Times Cirilica" panose="020B7200000000000000" charset="0"/>
              <a:cs typeface="Times Cirilica" panose="020B7200000000000000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34"/>
          <p:cNvSpPr txBox="1"/>
          <p:nvPr>
            <p:ph type="body" idx="4294967295"/>
          </p:nvPr>
        </p:nvSpPr>
        <p:spPr>
          <a:xfrm>
            <a:off x="395605" y="411480"/>
            <a:ext cx="5422265" cy="43135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800"/>
              <a:t>Када говоримо о угоститељству треба напоменути да се базирамо на понашање и начин исхране гостију , у зависности из које средине и културе долазе.</a:t>
            </a:r>
            <a:endParaRPr lang="sr-Cyrl-RS" sz="1800"/>
          </a:p>
        </p:txBody>
      </p:sp>
      <p:sp>
        <p:nvSpPr>
          <p:cNvPr id="579" name="Google Shape;579;p34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580" name="Google Shape;580;p34"/>
          <p:cNvGrpSpPr/>
          <p:nvPr/>
        </p:nvGrpSpPr>
        <p:grpSpPr>
          <a:xfrm>
            <a:off x="6156278" y="644621"/>
            <a:ext cx="1858139" cy="3854148"/>
            <a:chOff x="2547150" y="238125"/>
            <a:chExt cx="2525675" cy="5238750"/>
          </a:xfrm>
        </p:grpSpPr>
        <p:sp>
          <p:nvSpPr>
            <p:cNvPr id="581" name="Google Shape;581;p34"/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3" name="Google Shape;583;p34"/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4" name="Google Shape;584;p34"/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2" name="Picture 1" descr="inovacije slik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9820" y="988060"/>
            <a:ext cx="1834515" cy="31845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6"/>
          <p:cNvSpPr txBox="1"/>
          <p:nvPr>
            <p:ph type="body" idx="4294967295"/>
          </p:nvPr>
        </p:nvSpPr>
        <p:spPr>
          <a:xfrm>
            <a:off x="1132840" y="411480"/>
            <a:ext cx="2670810" cy="43135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800" b="1"/>
              <a:t>Разна истраживања показују да нам највећи број страних гостију долази из Италије,Аустрије и Немачке.</a:t>
            </a:r>
            <a:endParaRPr lang="sr-Cyrl-RS" sz="18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800" b="1"/>
              <a:t>Тај податак значајно утиче на писање наше понуде и на наше пословање.</a:t>
            </a:r>
            <a:endParaRPr lang="sr-Cyrl-RS" sz="1800" b="1"/>
          </a:p>
        </p:txBody>
      </p:sp>
      <p:sp>
        <p:nvSpPr>
          <p:cNvPr id="603" name="Google Shape;603;p36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604" name="Google Shape;604;p36"/>
          <p:cNvGrpSpPr/>
          <p:nvPr/>
        </p:nvGrpSpPr>
        <p:grpSpPr>
          <a:xfrm>
            <a:off x="3703349" y="1241129"/>
            <a:ext cx="4542205" cy="2661224"/>
            <a:chOff x="1177450" y="241631"/>
            <a:chExt cx="6173152" cy="3616776"/>
          </a:xfrm>
        </p:grpSpPr>
        <p:sp>
          <p:nvSpPr>
            <p:cNvPr id="605" name="Google Shape;605;p36"/>
            <p:cNvSpPr/>
            <p:nvPr/>
          </p:nvSpPr>
          <p:spPr>
            <a:xfrm>
              <a:off x="1682275" y="241631"/>
              <a:ext cx="5161606" cy="3454973"/>
            </a:xfrm>
            <a:custGeom>
              <a:avLst/>
              <a:gdLst/>
              <a:ahLst/>
              <a:cxnLst/>
              <a:rect l="l" t="t" r="r" b="b"/>
              <a:pathLst>
                <a:path w="5161606" h="3454973" extrusionOk="0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6" name="Google Shape;606;p36"/>
            <p:cNvSpPr/>
            <p:nvPr/>
          </p:nvSpPr>
          <p:spPr>
            <a:xfrm>
              <a:off x="1177450" y="3763229"/>
              <a:ext cx="6173152" cy="95178"/>
            </a:xfrm>
            <a:custGeom>
              <a:avLst/>
              <a:gdLst/>
              <a:ahLst/>
              <a:cxnLst/>
              <a:rect l="l" t="t" r="r" b="b"/>
              <a:pathLst>
                <a:path w="6173152" h="95178" extrusionOk="0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7" name="Google Shape;607;p36"/>
            <p:cNvSpPr/>
            <p:nvPr/>
          </p:nvSpPr>
          <p:spPr>
            <a:xfrm>
              <a:off x="1177450" y="3687086"/>
              <a:ext cx="6172200" cy="76142"/>
            </a:xfrm>
            <a:custGeom>
              <a:avLst/>
              <a:gdLst/>
              <a:ahLst/>
              <a:cxnLst/>
              <a:rect l="l" t="t" r="r" b="b"/>
              <a:pathLst>
                <a:path w="6172200" h="76142" extrusionOk="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8" name="Google Shape;608;p36"/>
            <p:cNvSpPr/>
            <p:nvPr/>
          </p:nvSpPr>
          <p:spPr>
            <a:xfrm>
              <a:off x="3806350" y="3687086"/>
              <a:ext cx="903922" cy="47589"/>
            </a:xfrm>
            <a:custGeom>
              <a:avLst/>
              <a:gdLst/>
              <a:ahLst/>
              <a:cxnLst/>
              <a:rect l="l" t="t" r="r" b="b"/>
              <a:pathLst>
                <a:path w="903922" h="47589" extrusionOk="0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pic>
        <p:nvPicPr>
          <p:cNvPr id="609" name="Google Shape;609;p36" descr="C:\Users\Milan\Desktop\škola\Иновације презентације\hospitality-trends.jpghospitality-trends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4191635" y="1388110"/>
            <a:ext cx="3601720" cy="224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/>
          <p:nvPr>
            <p:ph type="ctrTitle"/>
          </p:nvPr>
        </p:nvSpPr>
        <p:spPr>
          <a:xfrm>
            <a:off x="2411730" y="961390"/>
            <a:ext cx="4335145" cy="32207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sz="320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9. </a:t>
            </a:r>
            <a:r>
              <a:rPr lang="sr-Cyrl-RS" altLang="en-GB" sz="3200" b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ИНОВАТИВНИ ТРЕНДОВИ У    РЕСТОРАТЕРСТВУ</a:t>
            </a:r>
            <a:endParaRPr lang="sr-Cyrl-RS" altLang="en-GB" sz="3200" b="1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5"/>
          <p:cNvSpPr txBox="1"/>
          <p:nvPr>
            <p:ph type="body" idx="4294967295"/>
          </p:nvPr>
        </p:nvSpPr>
        <p:spPr>
          <a:xfrm>
            <a:off x="997585" y="411480"/>
            <a:ext cx="3066415" cy="43135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800"/>
              <a:t>Када говоримо о гастрономској понуди морамо добро познавати гастрономску културу наших гостију како би смо томе прилагодили писање наше понуде и прилагодити наше пословање савременом начину пословања.</a:t>
            </a:r>
            <a:endParaRPr lang="sr-Cyrl-RS" sz="1800"/>
          </a:p>
        </p:txBody>
      </p:sp>
      <p:sp>
        <p:nvSpPr>
          <p:cNvPr id="591" name="Google Shape;591;p35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592" name="Google Shape;592;p35"/>
          <p:cNvGrpSpPr/>
          <p:nvPr/>
        </p:nvGrpSpPr>
        <p:grpSpPr>
          <a:xfrm>
            <a:off x="4553921" y="671466"/>
            <a:ext cx="2469899" cy="3811191"/>
            <a:chOff x="2112475" y="238125"/>
            <a:chExt cx="3395050" cy="5238750"/>
          </a:xfrm>
        </p:grpSpPr>
        <p:sp>
          <p:nvSpPr>
            <p:cNvPr id="593" name="Google Shape;593;p35"/>
            <p:cNvSpPr/>
            <p:nvPr/>
          </p:nvSpPr>
          <p:spPr>
            <a:xfrm>
              <a:off x="2112475" y="238125"/>
              <a:ext cx="3395050" cy="5238750"/>
            </a:xfrm>
            <a:custGeom>
              <a:avLst/>
              <a:gdLst/>
              <a:ahLst/>
              <a:cxnLst/>
              <a:rect l="l" t="t" r="r" b="b"/>
              <a:pathLst>
                <a:path w="135802" h="209550" extrusionOk="0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4" name="Google Shape;594;p35"/>
            <p:cNvSpPr/>
            <p:nvPr/>
          </p:nvSpPr>
          <p:spPr>
            <a:xfrm>
              <a:off x="3671350" y="5147100"/>
              <a:ext cx="279175" cy="179900"/>
            </a:xfrm>
            <a:custGeom>
              <a:avLst/>
              <a:gdLst/>
              <a:ahLst/>
              <a:cxnLst/>
              <a:rect l="l" t="t" r="r" b="b"/>
              <a:pathLst>
                <a:path w="11167" h="7196" extrusionOk="0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5" name="Google Shape;595;p35"/>
            <p:cNvSpPr/>
            <p:nvPr/>
          </p:nvSpPr>
          <p:spPr>
            <a:xfrm>
              <a:off x="3650725" y="446100"/>
              <a:ext cx="54375" cy="54350"/>
            </a:xfrm>
            <a:custGeom>
              <a:avLst/>
              <a:gdLst/>
              <a:ahLst/>
              <a:cxnLst/>
              <a:rect l="l" t="t" r="r" b="b"/>
              <a:pathLst>
                <a:path w="2175" h="2174" extrusionOk="0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6" name="Google Shape;596;p35"/>
            <p:cNvSpPr/>
            <p:nvPr/>
          </p:nvSpPr>
          <p:spPr>
            <a:xfrm>
              <a:off x="3761275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2" name="Picture 1" descr="smart-home-3148026_960_7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3755" y="1022350"/>
            <a:ext cx="2225040" cy="311721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7"/>
          <p:cNvSpPr txBox="1"/>
          <p:nvPr>
            <p:ph type="ctrTitle" idx="4294967295"/>
          </p:nvPr>
        </p:nvSpPr>
        <p:spPr>
          <a:xfrm>
            <a:off x="685800" y="1000760"/>
            <a:ext cx="7432040" cy="2711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sz="6600">
                <a:solidFill>
                  <a:srgbClr val="FFFFFF"/>
                </a:solidFill>
              </a:rPr>
              <a:t>ХВАЛА НА ПАЖЊИ</a:t>
            </a:r>
            <a:r>
              <a:rPr lang="en-GB" sz="6600">
                <a:solidFill>
                  <a:srgbClr val="FFFFFF"/>
                </a:solidFill>
              </a:rPr>
              <a:t>!</a:t>
            </a:r>
            <a:endParaRPr sz="6600">
              <a:solidFill>
                <a:srgbClr val="FFFFFF"/>
              </a:solidFill>
            </a:endParaRPr>
          </a:p>
        </p:txBody>
      </p:sp>
      <p:sp>
        <p:nvSpPr>
          <p:cNvPr id="616" name="Google Shape;616;p37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/>
          <p:nvPr>
            <p:ph type="title"/>
          </p:nvPr>
        </p:nvSpPr>
        <p:spPr>
          <a:xfrm>
            <a:off x="-113665" y="559435"/>
            <a:ext cx="2455545" cy="26301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/>
              <a:t>Иновативни трендови у ресторатерству</a:t>
            </a:r>
            <a:endParaRPr lang="sr-Cyrl-RS" altLang="en-GB"/>
          </a:p>
        </p:txBody>
      </p:sp>
      <p:sp>
        <p:nvSpPr>
          <p:cNvPr id="395" name="Google Shape;395;p16"/>
          <p:cNvSpPr txBox="1"/>
          <p:nvPr>
            <p:ph type="body" idx="2"/>
          </p:nvPr>
        </p:nvSpPr>
        <p:spPr>
          <a:xfrm>
            <a:off x="2411730" y="2715895"/>
            <a:ext cx="5596255" cy="1362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Постоје четири значајна извора иновација:</a:t>
            </a: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- иновације производа или услуга;</a:t>
            </a: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-маркетинг иновације;</a:t>
            </a: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- процесне иновације</a:t>
            </a: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- иновације које се односе на организацију </a:t>
            </a:r>
            <a:endParaRPr lang="sr-Cyrl-RS"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>
                <a:solidFill>
                  <a:srgbClr val="02BDC7"/>
                </a:solidFill>
                <a:latin typeface="TimesRoman" charset="0"/>
                <a:cs typeface="TimesRoman" charset="0"/>
              </a:rPr>
              <a:t>   и њену културу.</a:t>
            </a:r>
            <a:endParaRPr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2BDC7"/>
              </a:solidFill>
              <a:latin typeface="TimesRoman" charset="0"/>
              <a:cs typeface="TimesRoman" charset="0"/>
            </a:endParaRPr>
          </a:p>
        </p:txBody>
      </p:sp>
      <p:sp>
        <p:nvSpPr>
          <p:cNvPr id="397" name="Google Shape;397;p16"/>
          <p:cNvSpPr txBox="1"/>
          <p:nvPr>
            <p:ph type="body" idx="2"/>
          </p:nvPr>
        </p:nvSpPr>
        <p:spPr>
          <a:xfrm>
            <a:off x="2987675" y="555625"/>
            <a:ext cx="5678170" cy="1558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RS" sz="1400" b="1">
                <a:solidFill>
                  <a:srgbClr val="4A5C65"/>
                </a:solidFill>
                <a:latin typeface="TimesRoman" charset="0"/>
                <a:cs typeface="TimesRoman" charset="0"/>
              </a:rPr>
              <a:t>ИСТРАЖИВАЊА СПРОВЕДЕНА У ОБЛАСТИ ИНОВАЦИЈА У РЕСТОРАТЕРСТВУ УСТАНОВИЛА СУ ДА УВОЂЕЊЕМ ИНОВАЦИЈА У РЕСТОРАНЕ ОНИ ПОСТАЈУ ПРИВЛАЧНИЈИ ГОСТИМА.</a:t>
            </a:r>
            <a:endParaRPr lang="sr-Cyrl-RS" sz="1400" b="1">
              <a:solidFill>
                <a:srgbClr val="4A5C65"/>
              </a:solidFill>
              <a:latin typeface="TimesRoman" charset="0"/>
              <a:cs typeface="TimesRoman" charset="0"/>
            </a:endParaRPr>
          </a:p>
        </p:txBody>
      </p:sp>
      <p:sp>
        <p:nvSpPr>
          <p:cNvPr id="398" name="Google Shape;398;p16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7"/>
          <p:cNvSpPr txBox="1"/>
          <p:nvPr>
            <p:ph type="subTitle" idx="4294967295"/>
          </p:nvPr>
        </p:nvSpPr>
        <p:spPr>
          <a:xfrm>
            <a:off x="827405" y="1203725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600">
                <a:solidFill>
                  <a:srgbClr val="FFFFFF"/>
                </a:solidFill>
                <a:latin typeface="TimesRoman" charset="0"/>
                <a:cs typeface="TimesRoman" charset="0"/>
              </a:rPr>
              <a:t>Савремени услови пословања у угоститељству захтевају да свака угоститељско пословна јединица стално развија и подиже квалитет својих производа и услуга.</a:t>
            </a: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sz="1600">
                <a:solidFill>
                  <a:srgbClr val="FFFFFF"/>
                </a:solidFill>
                <a:latin typeface="TimesRoman" charset="0"/>
                <a:cs typeface="TimesRoman" charset="0"/>
              </a:rPr>
              <a:t>Свест гостију се мења и угоститељи који не прате иновативне промене у жељама гостију иду сигурним путем ка губитку бизниса.</a:t>
            </a:r>
            <a:endParaRPr lang="sr-Cyrl-RS" sz="1600">
              <a:solidFill>
                <a:srgbClr val="FFFFFF"/>
              </a:solidFill>
              <a:latin typeface="TimesRoman" charset="0"/>
              <a:cs typeface="TimesRoman" charset="0"/>
            </a:endParaRPr>
          </a:p>
        </p:txBody>
      </p:sp>
      <p:pic>
        <p:nvPicPr>
          <p:cNvPr id="405" name="Google Shape;405;p17" descr="C:\Users\Milan\Desktop\škola\Иновације презентације\dostava hrane slika.pngdostava hrane slika"/>
          <p:cNvPicPr preferRelativeResize="0"/>
          <p:nvPr/>
        </p:nvPicPr>
        <p:blipFill>
          <a:blip r:embed="rId1"/>
          <a:srcRect/>
          <a:stretch>
            <a:fillRect/>
          </a:stretch>
        </p:blipFill>
        <p:spPr>
          <a:xfrm>
            <a:off x="6265215" y="1981150"/>
            <a:ext cx="207137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Google Shape;406;p17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/>
          <p:nvPr>
            <p:ph type="ctrTitle"/>
          </p:nvPr>
        </p:nvSpPr>
        <p:spPr>
          <a:xfrm>
            <a:off x="2677160" y="2499995"/>
            <a:ext cx="3789680" cy="11595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sr-Cyrl-RS">
                <a:solidFill>
                  <a:srgbClr val="4A5C65"/>
                </a:solidFill>
              </a:rPr>
            </a:br>
            <a:r>
              <a:rPr lang="sr-Cyrl-RS">
                <a:solidFill>
                  <a:srgbClr val="4A5C65"/>
                </a:solidFill>
              </a:rPr>
              <a:t>9.1.</a:t>
            </a:r>
            <a:br>
              <a:rPr lang="sr-Cyrl-RS">
                <a:solidFill>
                  <a:srgbClr val="4A5C65"/>
                </a:solidFill>
              </a:rPr>
            </a:br>
            <a:r>
              <a:rPr lang="sr-Cyrl-RS" altLang="en-GB" sz="2800" b="1">
                <a:latin typeface="Times Cirilica" panose="020B7200000000000000" charset="0"/>
                <a:cs typeface="Times Cirilica" panose="020B7200000000000000" charset="0"/>
              </a:rPr>
              <a:t>РАЗВОЈ КВАЛИТЕТА</a:t>
            </a:r>
            <a:br>
              <a:rPr lang="sr-Cyrl-RS" altLang="en-GB" sz="2800" b="1">
                <a:latin typeface="Times Cirilica" panose="020B7200000000000000" charset="0"/>
                <a:cs typeface="Times Cirilica" panose="020B7200000000000000" charset="0"/>
              </a:rPr>
            </a:br>
            <a:r>
              <a:rPr lang="sr-Cyrl-RS" altLang="en-GB" sz="2800" b="1">
                <a:latin typeface="Times Cirilica" panose="020B7200000000000000" charset="0"/>
                <a:cs typeface="Times Cirilica" panose="020B7200000000000000" charset="0"/>
              </a:rPr>
              <a:t> У РЕСТОРАТЕРСТВУ</a:t>
            </a:r>
            <a:endParaRPr lang="sr-Cyrl-RS" altLang="en-GB" sz="2800" b="1">
              <a:latin typeface="Times Cirilica" panose="020B7200000000000000" charset="0"/>
              <a:cs typeface="Times Cirilica" panose="020B7200000000000000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/>
          <p:nvPr>
            <p:ph type="body" idx="1"/>
          </p:nvPr>
        </p:nvSpPr>
        <p:spPr>
          <a:xfrm>
            <a:off x="721995" y="1704340"/>
            <a:ext cx="7694295" cy="8197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RS" altLang="en-GB" sz="1800">
                <a:latin typeface="TimesRoman" charset="0"/>
                <a:cs typeface="TimesRoman" charset="0"/>
              </a:rPr>
              <a:t>Квалитет ресторатерских производа и услуга се најчешће процењује оценом квалитета хране ,услужног процеса и атмосфере.</a:t>
            </a:r>
            <a:endParaRPr lang="sr-Cyrl-RS" altLang="en-GB" sz="1800">
              <a:latin typeface="TimesRoman" charset="0"/>
              <a:cs typeface="TimesRoman" charset="0"/>
            </a:endParaRPr>
          </a:p>
        </p:txBody>
      </p:sp>
      <p:sp>
        <p:nvSpPr>
          <p:cNvPr id="418" name="Google Shape;418;p19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/>
          <p:nvPr>
            <p:ph type="title"/>
          </p:nvPr>
        </p:nvSpPr>
        <p:spPr>
          <a:xfrm>
            <a:off x="-13335" y="559435"/>
            <a:ext cx="2544445" cy="26301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 b="1"/>
              <a:t>Развој квалитета у ресторатерству</a:t>
            </a:r>
            <a:endParaRPr lang="sr-Cyrl-RS" altLang="en-GB" b="1"/>
          </a:p>
        </p:txBody>
      </p:sp>
      <p:sp>
        <p:nvSpPr>
          <p:cNvPr id="424" name="Google Shape;424;p20"/>
          <p:cNvSpPr txBox="1"/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sr-Cyrl-RS" altLang="en-GB"/>
              <a:t>ТРЕНДОВИ КВАЛИТЕТА УСЛУГЕ</a:t>
            </a:r>
            <a:endParaRPr lang="sr-Cyrl-RS" altLang="en-GB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endParaRPr lang="sr-Cyrl-RS" altLang="en-GB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sr-Cyrl-RS" altLang="en-GB"/>
              <a:t>ЕЛЕМЕНТИ КВАЛИТЕТА У РЕСТОРАТЕРСТВУ НЕКАДА И САД</a:t>
            </a:r>
            <a:r>
              <a:rPr lang="en-GB"/>
              <a:t>A</a:t>
            </a:r>
            <a:endParaRPr lang="en-GB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endParaRPr lang="en-GB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sr-Cyrl-RS" altLang="en-GB"/>
              <a:t>КВАЛИТЕТ ХРАНЕ НЕКАДА И САДА</a:t>
            </a:r>
            <a:endParaRPr lang="sr-Cyrl-RS" altLang="en-GB"/>
          </a:p>
        </p:txBody>
      </p:sp>
      <p:sp>
        <p:nvSpPr>
          <p:cNvPr id="425" name="Google Shape;425;p20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3275965" y="608965"/>
            <a:ext cx="3277870" cy="3061335"/>
          </a:xfrm>
          <a:prstGeom prst="ellipse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1" name="Google Shape;431;p21"/>
          <p:cNvSpPr txBox="1"/>
          <p:nvPr>
            <p:ph type="ctrTitle" idx="4294967295"/>
          </p:nvPr>
        </p:nvSpPr>
        <p:spPr>
          <a:xfrm>
            <a:off x="1259205" y="3004185"/>
            <a:ext cx="6720840" cy="11595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sr-Cyrl-RS" sz="3600" b="1">
                <a:latin typeface="+mj-lt"/>
                <a:cs typeface="+mj-lt"/>
              </a:rPr>
            </a:br>
            <a:r>
              <a:rPr lang="sr-Cyrl-RS" sz="3600" b="1">
                <a:latin typeface="+mj-lt"/>
                <a:cs typeface="+mj-lt"/>
              </a:rPr>
              <a:t>10.ИНОВАЦИЈЕ И ПРОМЕНЕ</a:t>
            </a:r>
            <a:endParaRPr lang="sr-Cyrl-RS" sz="3600" b="1">
              <a:latin typeface="+mj-lt"/>
              <a:cs typeface="+mj-lt"/>
            </a:endParaRPr>
          </a:p>
        </p:txBody>
      </p:sp>
      <p:sp>
        <p:nvSpPr>
          <p:cNvPr id="441" name="Google Shape;441;p2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2" name="Google Shape;442;p21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3" name="Google Shape;443;p21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1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5" name="Google Shape;445;p21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2"/>
          <p:cNvSpPr txBox="1"/>
          <p:nvPr>
            <p:ph type="body" idx="1"/>
          </p:nvPr>
        </p:nvSpPr>
        <p:spPr>
          <a:xfrm>
            <a:off x="2915920" y="699770"/>
            <a:ext cx="5744845" cy="31203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Cyrl-RS" b="1"/>
              <a:t>Иновација као специфичан облик промене може се дефонисати  с обзиром на различите аспекте посматрања:</a:t>
            </a:r>
            <a:endParaRPr lang="sr-Cyrl-RS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sr-Cyrl-RS" altLang="en-GB"/>
              <a:t>* ПРЕДУЗЕТНИШТВО;</a:t>
            </a:r>
            <a:endParaRPr lang="sr-Cyrl-RS" altLang="en-GB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sr-Cyrl-RS" altLang="en-GB"/>
              <a:t>*КОМПЕТИТИВНА ,КОНКУРЕНТСКА ПРЕДНОСТ;</a:t>
            </a:r>
            <a:endParaRPr lang="sr-Cyrl-RS" altLang="en-GB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sr-Cyrl-RS" altLang="en-GB"/>
              <a:t>*ИНОВАЦИОНЕ АКТИВНОСТИ И ПРОЦЕСИ;</a:t>
            </a:r>
            <a:endParaRPr lang="sr-Cyrl-RS" altLang="en-GB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sr-Cyrl-RS" altLang="en-GB"/>
              <a:t>* ПРИРОДА ИНОВАЦИЈЕ;</a:t>
            </a:r>
            <a:endParaRPr lang="sr-Cyrl-RS" altLang="en-GB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sr-Cyrl-RS" altLang="en-GB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sr-Cyrl-RS" altLang="en-GB"/>
          </a:p>
        </p:txBody>
      </p:sp>
      <p:sp>
        <p:nvSpPr>
          <p:cNvPr id="451" name="Google Shape;451;p22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altLang="en-GB"/>
              <a:t>10.ИНОВАЦИЈЕ И ПРОМЕНЕ</a:t>
            </a:r>
            <a:endParaRPr lang="sr-Cyrl-RS" altLang="en-GB"/>
          </a:p>
        </p:txBody>
      </p:sp>
      <p:sp>
        <p:nvSpPr>
          <p:cNvPr id="453" name="Google Shape;453;p22"/>
          <p:cNvSpPr txBox="1"/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3025</Words>
  <Application>WPS Presentation</Application>
  <PresentationFormat/>
  <Paragraphs>146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SimSun</vt:lpstr>
      <vt:lpstr>Wingdings</vt:lpstr>
      <vt:lpstr>Arial</vt:lpstr>
      <vt:lpstr>Lato Light</vt:lpstr>
      <vt:lpstr>Roboto Slab Regular</vt:lpstr>
      <vt:lpstr>TimesRoman</vt:lpstr>
      <vt:lpstr>Times Cirilica</vt:lpstr>
      <vt:lpstr>Microsoft YaHei</vt:lpstr>
      <vt:lpstr>Arial Unicode MS</vt:lpstr>
      <vt:lpstr>Calibri</vt:lpstr>
      <vt:lpstr>Kent template</vt:lpstr>
      <vt:lpstr>ИНОВАЦИЈЕ У УГОСТИТЕЉСТВУ</vt:lpstr>
      <vt:lpstr>9. ИНОВАТИВНИ ТРЕНДОВИ У    РЕСТОРАТЕРСТВУ</vt:lpstr>
      <vt:lpstr>Иновативни трендови у ресторатерству</vt:lpstr>
      <vt:lpstr>PowerPoint 演示文稿</vt:lpstr>
      <vt:lpstr> 9.1. РАЗВОЈ КВАЛИТЕТА  У РЕСТОРАТЕРСТВУ</vt:lpstr>
      <vt:lpstr>PowerPoint 演示文稿</vt:lpstr>
      <vt:lpstr>Развој квалитета у ресторатерству</vt:lpstr>
      <vt:lpstr> 10.ИНОВАЦИЈЕ И ПРОМЕНЕ</vt:lpstr>
      <vt:lpstr>10.ИНОВАЦИЈЕ И ПРОМЕНЕ</vt:lpstr>
      <vt:lpstr>PowerPoint 演示文稿</vt:lpstr>
      <vt:lpstr>11.ИНОВАТИВНЕ ОРГАНИЗАЦИЈЕ</vt:lpstr>
      <vt:lpstr>11.ИНОВАТИВНЕ ОРГАНИЗАЦИЈЕ</vt:lpstr>
      <vt:lpstr>11.ИНОВАТИВНЕ ОРГАНИЗАЦИЈЕ</vt:lpstr>
      <vt:lpstr>12.УТИЦАЈ ИНОВАЦИЈА НА КОНКУРЕНТСКУ ПРЕДНОСТ</vt:lpstr>
      <vt:lpstr>Почетак развоја теорије иновација везујемо пре свега за  Ј.Schumpetera,који је током прве половине прошлог века иновације означио као основни фактор за постизање технолошког и економског развоја.</vt:lpstr>
      <vt:lpstr>12.Утицај иновација на конкурентску предност</vt:lpstr>
      <vt:lpstr>13.</vt:lpstr>
      <vt:lpstr>PowerPoint 演示文稿</vt:lpstr>
      <vt:lpstr>PowerPoint 演示文稿</vt:lpstr>
      <vt:lpstr>PowerPoint 演示文稿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Milan</cp:lastModifiedBy>
  <cp:revision>14</cp:revision>
  <dcterms:created xsi:type="dcterms:W3CDTF">2022-11-15T23:25:00Z</dcterms:created>
  <dcterms:modified xsi:type="dcterms:W3CDTF">2022-11-18T10:07:09Z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E03D5B3692C04B79A5EE2C8D0B9CBED8</vt:lpwstr>
  </property>
  <property fmtid="{D5CDD505-2E9C-101B-9397-08002B2CF9AE}" pid="3" name="KSOProductBuildVer">
    <vt:lpwstr>1033-11.2.0.11380</vt:lpwstr>
  </property>
</Properties>
</file>