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32"/>
  </p:handoutMasterIdLst>
  <p:sldIdLst>
    <p:sldId id="256" r:id="rId3"/>
    <p:sldId id="257" r:id="rId4"/>
    <p:sldId id="266" r:id="rId5"/>
    <p:sldId id="265" r:id="rId6"/>
    <p:sldId id="258" r:id="rId7"/>
    <p:sldId id="267" r:id="rId8"/>
    <p:sldId id="261" r:id="rId9"/>
    <p:sldId id="268" r:id="rId10"/>
    <p:sldId id="262" r:id="rId11"/>
    <p:sldId id="287" r:id="rId12"/>
    <p:sldId id="264" r:id="rId13"/>
    <p:sldId id="269" r:id="rId14"/>
    <p:sldId id="271" r:id="rId15"/>
    <p:sldId id="270" r:id="rId16"/>
    <p:sldId id="273" r:id="rId17"/>
    <p:sldId id="274" r:id="rId18"/>
    <p:sldId id="275" r:id="rId19"/>
    <p:sldId id="272" r:id="rId21"/>
    <p:sldId id="286" r:id="rId22"/>
    <p:sldId id="281" r:id="rId23"/>
    <p:sldId id="299" r:id="rId24"/>
    <p:sldId id="300" r:id="rId25"/>
    <p:sldId id="301" r:id="rId26"/>
    <p:sldId id="307" r:id="rId27"/>
    <p:sldId id="302" r:id="rId28"/>
    <p:sldId id="304" r:id="rId29"/>
    <p:sldId id="305" r:id="rId30"/>
    <p:sldId id="308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95A0"/>
    <a:srgbClr val="3A3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14" y="62"/>
      </p:cViewPr>
      <p:guideLst>
        <p:guide orient="horz" pos="2480"/>
        <p:guide pos="28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B270A-767A-450B-A614-6DF4705E4C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B6820-097E-49A7-ABDC-E5E8CD700C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4378D-7BAA-4EA0-9DE1-B0C5484B35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8F103-0BC1-4FFC-8858-A3FDC97CCD4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D95A0"/>
            </a:gs>
            <a:gs pos="100000">
              <a:srgbClr val="3A3F4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0017" y="1118345"/>
            <a:ext cx="5246296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r-Cyrl-RS" altLang="en-US" sz="4400" b="1">
                <a:solidFill>
                  <a:schemeClr val="bg1"/>
                </a:solidFill>
                <a:latin typeface="Times Cirilica" panose="020B7200000000000000" charset="0"/>
                <a:ea typeface="Microsoft YaHei" panose="020B0503020204020204" pitchFamily="34" charset="-122"/>
                <a:cs typeface="Times Cirilica" panose="020B7200000000000000" charset="0"/>
              </a:rPr>
              <a:t>ИНОВАЦИЈЕ У УГОСТИТЕЉСТВУ</a:t>
            </a:r>
            <a:endParaRPr lang="sr-Cyrl-RS" altLang="en-US" sz="4400" b="1">
              <a:solidFill>
                <a:schemeClr val="bg1"/>
              </a:solidFill>
              <a:latin typeface="Times Cirilica" panose="020B7200000000000000" charset="0"/>
              <a:ea typeface="Microsoft YaHei" panose="020B0503020204020204" pitchFamily="34" charset="-122"/>
              <a:cs typeface="Times Cirilica" panose="020B7200000000000000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11737" y="651501"/>
            <a:ext cx="2429773" cy="4271867"/>
            <a:chOff x="5955241" y="310055"/>
            <a:chExt cx="2572835" cy="45233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r="20257"/>
            <a:stretch>
              <a:fillRect/>
            </a:stretch>
          </p:blipFill>
          <p:spPr>
            <a:xfrm>
              <a:off x="6295727" y="530231"/>
              <a:ext cx="1891862" cy="4146097"/>
            </a:xfrm>
            <a:prstGeom prst="roundRect">
              <a:avLst>
                <a:gd name="adj" fmla="val 13334"/>
              </a:avLst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0" t="-834" r="31207" b="835"/>
            <a:stretch>
              <a:fillRect/>
            </a:stretch>
          </p:blipFill>
          <p:spPr>
            <a:xfrm>
              <a:off x="5955241" y="310055"/>
              <a:ext cx="2572835" cy="452339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715971" y="368260"/>
            <a:ext cx="173182" cy="103909"/>
            <a:chOff x="4637809" y="654453"/>
            <a:chExt cx="173182" cy="103909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637809" y="654453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637809" y="706407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637809" y="758362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/>
          <p:cNvCxnSpPr/>
          <p:nvPr/>
        </p:nvCxnSpPr>
        <p:spPr>
          <a:xfrm>
            <a:off x="8877493" y="1378528"/>
            <a:ext cx="0" cy="1115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8776257" y="2631931"/>
            <a:ext cx="225792" cy="311005"/>
            <a:chOff x="3077" y="690"/>
            <a:chExt cx="522" cy="719"/>
          </a:xfrm>
          <a:solidFill>
            <a:schemeClr val="bg1"/>
          </a:solidFill>
        </p:grpSpPr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3077" y="690"/>
              <a:ext cx="522" cy="719"/>
            </a:xfrm>
            <a:custGeom>
              <a:avLst/>
              <a:gdLst>
                <a:gd name="T0" fmla="*/ 234 w 426"/>
                <a:gd name="T1" fmla="*/ 591 h 591"/>
                <a:gd name="T2" fmla="*/ 192 w 426"/>
                <a:gd name="T3" fmla="*/ 591 h 591"/>
                <a:gd name="T4" fmla="*/ 0 w 426"/>
                <a:gd name="T5" fmla="*/ 400 h 591"/>
                <a:gd name="T6" fmla="*/ 0 w 426"/>
                <a:gd name="T7" fmla="*/ 191 h 591"/>
                <a:gd name="T8" fmla="*/ 192 w 426"/>
                <a:gd name="T9" fmla="*/ 0 h 591"/>
                <a:gd name="T10" fmla="*/ 234 w 426"/>
                <a:gd name="T11" fmla="*/ 0 h 591"/>
                <a:gd name="T12" fmla="*/ 426 w 426"/>
                <a:gd name="T13" fmla="*/ 191 h 591"/>
                <a:gd name="T14" fmla="*/ 426 w 426"/>
                <a:gd name="T15" fmla="*/ 400 h 591"/>
                <a:gd name="T16" fmla="*/ 234 w 426"/>
                <a:gd name="T17" fmla="*/ 591 h 591"/>
                <a:gd name="T18" fmla="*/ 192 w 426"/>
                <a:gd name="T19" fmla="*/ 51 h 591"/>
                <a:gd name="T20" fmla="*/ 51 w 426"/>
                <a:gd name="T21" fmla="*/ 191 h 591"/>
                <a:gd name="T22" fmla="*/ 51 w 426"/>
                <a:gd name="T23" fmla="*/ 400 h 591"/>
                <a:gd name="T24" fmla="*/ 192 w 426"/>
                <a:gd name="T25" fmla="*/ 540 h 591"/>
                <a:gd name="T26" fmla="*/ 234 w 426"/>
                <a:gd name="T27" fmla="*/ 540 h 591"/>
                <a:gd name="T28" fmla="*/ 375 w 426"/>
                <a:gd name="T29" fmla="*/ 400 h 591"/>
                <a:gd name="T30" fmla="*/ 375 w 426"/>
                <a:gd name="T31" fmla="*/ 191 h 591"/>
                <a:gd name="T32" fmla="*/ 234 w 426"/>
                <a:gd name="T33" fmla="*/ 51 h 591"/>
                <a:gd name="T34" fmla="*/ 192 w 426"/>
                <a:gd name="T35" fmla="*/ 5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6" h="591">
                  <a:moveTo>
                    <a:pt x="234" y="591"/>
                  </a:moveTo>
                  <a:cubicBezTo>
                    <a:pt x="192" y="591"/>
                    <a:pt x="192" y="591"/>
                    <a:pt x="192" y="591"/>
                  </a:cubicBezTo>
                  <a:cubicBezTo>
                    <a:pt x="86" y="591"/>
                    <a:pt x="0" y="505"/>
                    <a:pt x="0" y="40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340" y="0"/>
                    <a:pt x="426" y="86"/>
                    <a:pt x="426" y="191"/>
                  </a:cubicBezTo>
                  <a:cubicBezTo>
                    <a:pt x="426" y="400"/>
                    <a:pt x="426" y="400"/>
                    <a:pt x="426" y="400"/>
                  </a:cubicBezTo>
                  <a:cubicBezTo>
                    <a:pt x="426" y="505"/>
                    <a:pt x="340" y="591"/>
                    <a:pt x="234" y="591"/>
                  </a:cubicBezTo>
                  <a:close/>
                  <a:moveTo>
                    <a:pt x="192" y="51"/>
                  </a:moveTo>
                  <a:cubicBezTo>
                    <a:pt x="114" y="51"/>
                    <a:pt x="51" y="114"/>
                    <a:pt x="51" y="191"/>
                  </a:cubicBezTo>
                  <a:cubicBezTo>
                    <a:pt x="51" y="400"/>
                    <a:pt x="51" y="400"/>
                    <a:pt x="51" y="400"/>
                  </a:cubicBezTo>
                  <a:cubicBezTo>
                    <a:pt x="51" y="477"/>
                    <a:pt x="114" y="540"/>
                    <a:pt x="192" y="540"/>
                  </a:cubicBezTo>
                  <a:cubicBezTo>
                    <a:pt x="234" y="540"/>
                    <a:pt x="234" y="540"/>
                    <a:pt x="234" y="540"/>
                  </a:cubicBezTo>
                  <a:cubicBezTo>
                    <a:pt x="312" y="540"/>
                    <a:pt x="375" y="477"/>
                    <a:pt x="375" y="400"/>
                  </a:cubicBezTo>
                  <a:cubicBezTo>
                    <a:pt x="375" y="191"/>
                    <a:pt x="375" y="191"/>
                    <a:pt x="375" y="191"/>
                  </a:cubicBezTo>
                  <a:cubicBezTo>
                    <a:pt x="375" y="114"/>
                    <a:pt x="312" y="51"/>
                    <a:pt x="234" y="51"/>
                  </a:cubicBezTo>
                  <a:lnTo>
                    <a:pt x="19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306" y="816"/>
              <a:ext cx="62" cy="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95026" y="4847949"/>
            <a:ext cx="1516258" cy="206806"/>
            <a:chOff x="635133" y="4758817"/>
            <a:chExt cx="1655349" cy="225777"/>
          </a:xfrm>
        </p:grpSpPr>
        <p:grpSp>
          <p:nvGrpSpPr>
            <p:cNvPr id="43" name="组合 42"/>
            <p:cNvGrpSpPr/>
            <p:nvPr/>
          </p:nvGrpSpPr>
          <p:grpSpPr>
            <a:xfrm>
              <a:off x="635133" y="4758817"/>
              <a:ext cx="221707" cy="221708"/>
              <a:chOff x="635133" y="4758817"/>
              <a:chExt cx="221707" cy="221708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635133" y="4758817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32" name="Group 4"/>
              <p:cNvGrpSpPr>
                <a:grpSpLocks noChangeAspect="1"/>
              </p:cNvGrpSpPr>
              <p:nvPr/>
            </p:nvGrpSpPr>
            <p:grpSpPr bwMode="auto">
              <a:xfrm>
                <a:off x="672524" y="4804589"/>
                <a:ext cx="150212" cy="128831"/>
                <a:chOff x="504" y="1763"/>
                <a:chExt cx="274" cy="235"/>
              </a:xfrm>
              <a:solidFill>
                <a:schemeClr val="bg1"/>
              </a:solidFill>
            </p:grpSpPr>
            <p:sp>
              <p:nvSpPr>
                <p:cNvPr id="39" name="Freeform 5"/>
                <p:cNvSpPr/>
                <p:nvPr/>
              </p:nvSpPr>
              <p:spPr bwMode="auto">
                <a:xfrm>
                  <a:off x="504" y="1781"/>
                  <a:ext cx="80" cy="177"/>
                </a:xfrm>
                <a:custGeom>
                  <a:avLst/>
                  <a:gdLst>
                    <a:gd name="T0" fmla="*/ 183 w 204"/>
                    <a:gd name="T1" fmla="*/ 229 h 452"/>
                    <a:gd name="T2" fmla="*/ 170 w 204"/>
                    <a:gd name="T3" fmla="*/ 196 h 452"/>
                    <a:gd name="T4" fmla="*/ 125 w 204"/>
                    <a:gd name="T5" fmla="*/ 127 h 452"/>
                    <a:gd name="T6" fmla="*/ 182 w 204"/>
                    <a:gd name="T7" fmla="*/ 52 h 452"/>
                    <a:gd name="T8" fmla="*/ 200 w 204"/>
                    <a:gd name="T9" fmla="*/ 21 h 452"/>
                    <a:gd name="T10" fmla="*/ 171 w 204"/>
                    <a:gd name="T11" fmla="*/ 3 h 452"/>
                    <a:gd name="T12" fmla="*/ 75 w 204"/>
                    <a:gd name="T13" fmla="*/ 127 h 452"/>
                    <a:gd name="T14" fmla="*/ 108 w 204"/>
                    <a:gd name="T15" fmla="*/ 211 h 452"/>
                    <a:gd name="T16" fmla="*/ 0 w 204"/>
                    <a:gd name="T17" fmla="*/ 388 h 452"/>
                    <a:gd name="T18" fmla="*/ 0 w 204"/>
                    <a:gd name="T19" fmla="*/ 427 h 452"/>
                    <a:gd name="T20" fmla="*/ 25 w 204"/>
                    <a:gd name="T21" fmla="*/ 452 h 452"/>
                    <a:gd name="T22" fmla="*/ 50 w 204"/>
                    <a:gd name="T23" fmla="*/ 427 h 452"/>
                    <a:gd name="T24" fmla="*/ 50 w 204"/>
                    <a:gd name="T25" fmla="*/ 388 h 452"/>
                    <a:gd name="T26" fmla="*/ 163 w 204"/>
                    <a:gd name="T27" fmla="*/ 244 h 452"/>
                    <a:gd name="T28" fmla="*/ 183 w 204"/>
                    <a:gd name="T29" fmla="*/ 229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4" h="452">
                      <a:moveTo>
                        <a:pt x="183" y="229"/>
                      </a:moveTo>
                      <a:cubicBezTo>
                        <a:pt x="188" y="216"/>
                        <a:pt x="182" y="202"/>
                        <a:pt x="170" y="196"/>
                      </a:cubicBezTo>
                      <a:cubicBezTo>
                        <a:pt x="142" y="184"/>
                        <a:pt x="125" y="157"/>
                        <a:pt x="125" y="127"/>
                      </a:cubicBezTo>
                      <a:cubicBezTo>
                        <a:pt x="125" y="93"/>
                        <a:pt x="149" y="60"/>
                        <a:pt x="182" y="52"/>
                      </a:cubicBezTo>
                      <a:cubicBezTo>
                        <a:pt x="196" y="48"/>
                        <a:pt x="204" y="34"/>
                        <a:pt x="200" y="21"/>
                      </a:cubicBezTo>
                      <a:cubicBezTo>
                        <a:pt x="197" y="8"/>
                        <a:pt x="184" y="0"/>
                        <a:pt x="171" y="3"/>
                      </a:cubicBezTo>
                      <a:cubicBezTo>
                        <a:pt x="114" y="16"/>
                        <a:pt x="75" y="69"/>
                        <a:pt x="75" y="127"/>
                      </a:cubicBezTo>
                      <a:cubicBezTo>
                        <a:pt x="75" y="159"/>
                        <a:pt x="87" y="189"/>
                        <a:pt x="108" y="211"/>
                      </a:cubicBezTo>
                      <a:cubicBezTo>
                        <a:pt x="41" y="245"/>
                        <a:pt x="0" y="313"/>
                        <a:pt x="0" y="388"/>
                      </a:cubicBezTo>
                      <a:cubicBezTo>
                        <a:pt x="0" y="427"/>
                        <a:pt x="0" y="427"/>
                        <a:pt x="0" y="427"/>
                      </a:cubicBezTo>
                      <a:cubicBezTo>
                        <a:pt x="0" y="440"/>
                        <a:pt x="11" y="452"/>
                        <a:pt x="25" y="452"/>
                      </a:cubicBezTo>
                      <a:cubicBezTo>
                        <a:pt x="39" y="452"/>
                        <a:pt x="50" y="440"/>
                        <a:pt x="50" y="427"/>
                      </a:cubicBezTo>
                      <a:cubicBezTo>
                        <a:pt x="50" y="388"/>
                        <a:pt x="50" y="388"/>
                        <a:pt x="50" y="388"/>
                      </a:cubicBezTo>
                      <a:cubicBezTo>
                        <a:pt x="50" y="319"/>
                        <a:pt x="97" y="260"/>
                        <a:pt x="163" y="244"/>
                      </a:cubicBezTo>
                      <a:cubicBezTo>
                        <a:pt x="172" y="242"/>
                        <a:pt x="179" y="237"/>
                        <a:pt x="183" y="2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40" name="Freeform 6"/>
                <p:cNvSpPr>
                  <a:spLocks noEditPoints="1"/>
                </p:cNvSpPr>
                <p:nvPr/>
              </p:nvSpPr>
              <p:spPr bwMode="auto">
                <a:xfrm>
                  <a:off x="543" y="1763"/>
                  <a:ext cx="196" cy="235"/>
                </a:xfrm>
                <a:custGeom>
                  <a:avLst/>
                  <a:gdLst>
                    <a:gd name="T0" fmla="*/ 343 w 500"/>
                    <a:gd name="T1" fmla="*/ 268 h 600"/>
                    <a:gd name="T2" fmla="*/ 400 w 500"/>
                    <a:gd name="T3" fmla="*/ 150 h 600"/>
                    <a:gd name="T4" fmla="*/ 250 w 500"/>
                    <a:gd name="T5" fmla="*/ 0 h 600"/>
                    <a:gd name="T6" fmla="*/ 100 w 500"/>
                    <a:gd name="T7" fmla="*/ 150 h 600"/>
                    <a:gd name="T8" fmla="*/ 158 w 500"/>
                    <a:gd name="T9" fmla="*/ 268 h 600"/>
                    <a:gd name="T10" fmla="*/ 0 w 500"/>
                    <a:gd name="T11" fmla="*/ 526 h 600"/>
                    <a:gd name="T12" fmla="*/ 0 w 500"/>
                    <a:gd name="T13" fmla="*/ 600 h 600"/>
                    <a:gd name="T14" fmla="*/ 500 w 500"/>
                    <a:gd name="T15" fmla="*/ 600 h 600"/>
                    <a:gd name="T16" fmla="*/ 500 w 500"/>
                    <a:gd name="T17" fmla="*/ 526 h 600"/>
                    <a:gd name="T18" fmla="*/ 343 w 500"/>
                    <a:gd name="T19" fmla="*/ 268 h 600"/>
                    <a:gd name="T20" fmla="*/ 150 w 500"/>
                    <a:gd name="T21" fmla="*/ 150 h 600"/>
                    <a:gd name="T22" fmla="*/ 253 w 500"/>
                    <a:gd name="T23" fmla="*/ 54 h 600"/>
                    <a:gd name="T24" fmla="*/ 350 w 500"/>
                    <a:gd name="T25" fmla="*/ 150 h 600"/>
                    <a:gd name="T26" fmla="*/ 247 w 500"/>
                    <a:gd name="T27" fmla="*/ 247 h 600"/>
                    <a:gd name="T28" fmla="*/ 150 w 500"/>
                    <a:gd name="T29" fmla="*/ 150 h 600"/>
                    <a:gd name="T30" fmla="*/ 450 w 500"/>
                    <a:gd name="T31" fmla="*/ 551 h 600"/>
                    <a:gd name="T32" fmla="*/ 50 w 500"/>
                    <a:gd name="T33" fmla="*/ 551 h 600"/>
                    <a:gd name="T34" fmla="*/ 50 w 500"/>
                    <a:gd name="T35" fmla="*/ 526 h 600"/>
                    <a:gd name="T36" fmla="*/ 250 w 500"/>
                    <a:gd name="T37" fmla="*/ 300 h 600"/>
                    <a:gd name="T38" fmla="*/ 450 w 500"/>
                    <a:gd name="T39" fmla="*/ 526 h 600"/>
                    <a:gd name="T40" fmla="*/ 450 w 500"/>
                    <a:gd name="T41" fmla="*/ 551 h 600"/>
                    <a:gd name="T42" fmla="*/ 450 w 500"/>
                    <a:gd name="T43" fmla="*/ 551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0" h="600">
                      <a:moveTo>
                        <a:pt x="343" y="268"/>
                      </a:moveTo>
                      <a:cubicBezTo>
                        <a:pt x="379" y="240"/>
                        <a:pt x="400" y="196"/>
                        <a:pt x="400" y="150"/>
                      </a:cubicBezTo>
                      <a:cubicBezTo>
                        <a:pt x="400" y="68"/>
                        <a:pt x="333" y="0"/>
                        <a:pt x="250" y="0"/>
                      </a:cubicBezTo>
                      <a:cubicBezTo>
                        <a:pt x="167" y="0"/>
                        <a:pt x="100" y="68"/>
                        <a:pt x="100" y="150"/>
                      </a:cubicBezTo>
                      <a:cubicBezTo>
                        <a:pt x="100" y="198"/>
                        <a:pt x="123" y="241"/>
                        <a:pt x="158" y="268"/>
                      </a:cubicBezTo>
                      <a:cubicBezTo>
                        <a:pt x="66" y="305"/>
                        <a:pt x="0" y="420"/>
                        <a:pt x="0" y="526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500" y="600"/>
                        <a:pt x="500" y="600"/>
                        <a:pt x="500" y="600"/>
                      </a:cubicBezTo>
                      <a:cubicBezTo>
                        <a:pt x="500" y="526"/>
                        <a:pt x="500" y="526"/>
                        <a:pt x="500" y="526"/>
                      </a:cubicBezTo>
                      <a:cubicBezTo>
                        <a:pt x="500" y="420"/>
                        <a:pt x="435" y="305"/>
                        <a:pt x="343" y="268"/>
                      </a:cubicBezTo>
                      <a:close/>
                      <a:moveTo>
                        <a:pt x="150" y="150"/>
                      </a:moveTo>
                      <a:cubicBezTo>
                        <a:pt x="152" y="95"/>
                        <a:pt x="198" y="52"/>
                        <a:pt x="253" y="54"/>
                      </a:cubicBezTo>
                      <a:cubicBezTo>
                        <a:pt x="306" y="55"/>
                        <a:pt x="348" y="98"/>
                        <a:pt x="350" y="150"/>
                      </a:cubicBezTo>
                      <a:cubicBezTo>
                        <a:pt x="348" y="206"/>
                        <a:pt x="302" y="249"/>
                        <a:pt x="247" y="247"/>
                      </a:cubicBezTo>
                      <a:cubicBezTo>
                        <a:pt x="194" y="246"/>
                        <a:pt x="152" y="203"/>
                        <a:pt x="150" y="150"/>
                      </a:cubicBezTo>
                      <a:close/>
                      <a:moveTo>
                        <a:pt x="450" y="551"/>
                      </a:moveTo>
                      <a:cubicBezTo>
                        <a:pt x="50" y="551"/>
                        <a:pt x="50" y="551"/>
                        <a:pt x="50" y="551"/>
                      </a:cubicBezTo>
                      <a:cubicBezTo>
                        <a:pt x="50" y="526"/>
                        <a:pt x="50" y="526"/>
                        <a:pt x="50" y="526"/>
                      </a:cubicBezTo>
                      <a:cubicBezTo>
                        <a:pt x="50" y="415"/>
                        <a:pt x="140" y="300"/>
                        <a:pt x="250" y="300"/>
                      </a:cubicBezTo>
                      <a:cubicBezTo>
                        <a:pt x="360" y="300"/>
                        <a:pt x="450" y="415"/>
                        <a:pt x="450" y="526"/>
                      </a:cubicBezTo>
                      <a:cubicBezTo>
                        <a:pt x="450" y="551"/>
                        <a:pt x="450" y="551"/>
                        <a:pt x="450" y="551"/>
                      </a:cubicBezTo>
                      <a:cubicBezTo>
                        <a:pt x="450" y="551"/>
                        <a:pt x="450" y="551"/>
                        <a:pt x="450" y="5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41" name="Freeform 7"/>
                <p:cNvSpPr/>
                <p:nvPr/>
              </p:nvSpPr>
              <p:spPr bwMode="auto">
                <a:xfrm>
                  <a:off x="699" y="1781"/>
                  <a:ext cx="79" cy="177"/>
                </a:xfrm>
                <a:custGeom>
                  <a:avLst/>
                  <a:gdLst>
                    <a:gd name="T0" fmla="*/ 94 w 201"/>
                    <a:gd name="T1" fmla="*/ 211 h 452"/>
                    <a:gd name="T2" fmla="*/ 126 w 201"/>
                    <a:gd name="T3" fmla="*/ 127 h 452"/>
                    <a:gd name="T4" fmla="*/ 34 w 201"/>
                    <a:gd name="T5" fmla="*/ 4 h 452"/>
                    <a:gd name="T6" fmla="*/ 3 w 201"/>
                    <a:gd name="T7" fmla="*/ 22 h 452"/>
                    <a:gd name="T8" fmla="*/ 21 w 201"/>
                    <a:gd name="T9" fmla="*/ 52 h 452"/>
                    <a:gd name="T10" fmla="*/ 76 w 201"/>
                    <a:gd name="T11" fmla="*/ 127 h 452"/>
                    <a:gd name="T12" fmla="*/ 31 w 201"/>
                    <a:gd name="T13" fmla="*/ 196 h 452"/>
                    <a:gd name="T14" fmla="*/ 24 w 201"/>
                    <a:gd name="T15" fmla="*/ 202 h 452"/>
                    <a:gd name="T16" fmla="*/ 18 w 201"/>
                    <a:gd name="T17" fmla="*/ 211 h 452"/>
                    <a:gd name="T18" fmla="*/ 17 w 201"/>
                    <a:gd name="T19" fmla="*/ 216 h 452"/>
                    <a:gd name="T20" fmla="*/ 18 w 201"/>
                    <a:gd name="T21" fmla="*/ 229 h 452"/>
                    <a:gd name="T22" fmla="*/ 38 w 201"/>
                    <a:gd name="T23" fmla="*/ 244 h 452"/>
                    <a:gd name="T24" fmla="*/ 151 w 201"/>
                    <a:gd name="T25" fmla="*/ 388 h 452"/>
                    <a:gd name="T26" fmla="*/ 151 w 201"/>
                    <a:gd name="T27" fmla="*/ 427 h 452"/>
                    <a:gd name="T28" fmla="*/ 176 w 201"/>
                    <a:gd name="T29" fmla="*/ 452 h 452"/>
                    <a:gd name="T30" fmla="*/ 201 w 201"/>
                    <a:gd name="T31" fmla="*/ 427 h 452"/>
                    <a:gd name="T32" fmla="*/ 201 w 201"/>
                    <a:gd name="T33" fmla="*/ 388 h 452"/>
                    <a:gd name="T34" fmla="*/ 94 w 201"/>
                    <a:gd name="T35" fmla="*/ 211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01" h="452">
                      <a:moveTo>
                        <a:pt x="94" y="211"/>
                      </a:moveTo>
                      <a:cubicBezTo>
                        <a:pt x="114" y="188"/>
                        <a:pt x="126" y="158"/>
                        <a:pt x="126" y="127"/>
                      </a:cubicBezTo>
                      <a:cubicBezTo>
                        <a:pt x="126" y="71"/>
                        <a:pt x="88" y="18"/>
                        <a:pt x="34" y="4"/>
                      </a:cubicBezTo>
                      <a:cubicBezTo>
                        <a:pt x="20" y="0"/>
                        <a:pt x="7" y="9"/>
                        <a:pt x="3" y="22"/>
                      </a:cubicBezTo>
                      <a:cubicBezTo>
                        <a:pt x="0" y="35"/>
                        <a:pt x="8" y="48"/>
                        <a:pt x="21" y="52"/>
                      </a:cubicBezTo>
                      <a:cubicBezTo>
                        <a:pt x="53" y="61"/>
                        <a:pt x="76" y="94"/>
                        <a:pt x="76" y="127"/>
                      </a:cubicBezTo>
                      <a:cubicBezTo>
                        <a:pt x="76" y="157"/>
                        <a:pt x="59" y="184"/>
                        <a:pt x="31" y="196"/>
                      </a:cubicBezTo>
                      <a:cubicBezTo>
                        <a:pt x="28" y="197"/>
                        <a:pt x="26" y="199"/>
                        <a:pt x="24" y="202"/>
                      </a:cubicBezTo>
                      <a:cubicBezTo>
                        <a:pt x="21" y="204"/>
                        <a:pt x="19" y="208"/>
                        <a:pt x="18" y="211"/>
                      </a:cubicBezTo>
                      <a:cubicBezTo>
                        <a:pt x="17" y="216"/>
                        <a:pt x="17" y="216"/>
                        <a:pt x="17" y="216"/>
                      </a:cubicBezTo>
                      <a:cubicBezTo>
                        <a:pt x="16" y="220"/>
                        <a:pt x="17" y="225"/>
                        <a:pt x="18" y="229"/>
                      </a:cubicBezTo>
                      <a:cubicBezTo>
                        <a:pt x="22" y="237"/>
                        <a:pt x="29" y="243"/>
                        <a:pt x="38" y="244"/>
                      </a:cubicBezTo>
                      <a:cubicBezTo>
                        <a:pt x="104" y="260"/>
                        <a:pt x="151" y="319"/>
                        <a:pt x="151" y="388"/>
                      </a:cubicBezTo>
                      <a:cubicBezTo>
                        <a:pt x="151" y="427"/>
                        <a:pt x="151" y="427"/>
                        <a:pt x="151" y="427"/>
                      </a:cubicBezTo>
                      <a:cubicBezTo>
                        <a:pt x="151" y="440"/>
                        <a:pt x="162" y="452"/>
                        <a:pt x="176" y="452"/>
                      </a:cubicBezTo>
                      <a:cubicBezTo>
                        <a:pt x="190" y="452"/>
                        <a:pt x="201" y="440"/>
                        <a:pt x="201" y="427"/>
                      </a:cubicBezTo>
                      <a:cubicBezTo>
                        <a:pt x="201" y="388"/>
                        <a:pt x="201" y="388"/>
                        <a:pt x="201" y="388"/>
                      </a:cubicBezTo>
                      <a:cubicBezTo>
                        <a:pt x="201" y="314"/>
                        <a:pt x="160" y="245"/>
                        <a:pt x="94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</p:grpSp>
        </p:grpSp>
        <p:grpSp>
          <p:nvGrpSpPr>
            <p:cNvPr id="42" name="组合 41"/>
            <p:cNvGrpSpPr/>
            <p:nvPr/>
          </p:nvGrpSpPr>
          <p:grpSpPr>
            <a:xfrm>
              <a:off x="1113014" y="4762886"/>
              <a:ext cx="221707" cy="221708"/>
              <a:chOff x="1169297" y="4762886"/>
              <a:chExt cx="221707" cy="221708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1169297" y="4762886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1220242" y="4809583"/>
                <a:ext cx="123380" cy="126745"/>
              </a:xfrm>
              <a:custGeom>
                <a:avLst/>
                <a:gdLst>
                  <a:gd name="T0" fmla="*/ 570 w 675"/>
                  <a:gd name="T1" fmla="*/ 294 h 700"/>
                  <a:gd name="T2" fmla="*/ 564 w 675"/>
                  <a:gd name="T3" fmla="*/ 50 h 700"/>
                  <a:gd name="T4" fmla="*/ 50 w 675"/>
                  <a:gd name="T5" fmla="*/ 57 h 700"/>
                  <a:gd name="T6" fmla="*/ 56 w 675"/>
                  <a:gd name="T7" fmla="*/ 650 h 700"/>
                  <a:gd name="T8" fmla="*/ 307 w 675"/>
                  <a:gd name="T9" fmla="*/ 675 h 700"/>
                  <a:gd name="T10" fmla="*/ 25 w 675"/>
                  <a:gd name="T11" fmla="*/ 700 h 700"/>
                  <a:gd name="T12" fmla="*/ 0 w 675"/>
                  <a:gd name="T13" fmla="*/ 25 h 700"/>
                  <a:gd name="T14" fmla="*/ 595 w 675"/>
                  <a:gd name="T15" fmla="*/ 0 h 700"/>
                  <a:gd name="T16" fmla="*/ 620 w 675"/>
                  <a:gd name="T17" fmla="*/ 294 h 700"/>
                  <a:gd name="T18" fmla="*/ 114 w 675"/>
                  <a:gd name="T19" fmla="*/ 161 h 700"/>
                  <a:gd name="T20" fmla="*/ 507 w 675"/>
                  <a:gd name="T21" fmla="*/ 186 h 700"/>
                  <a:gd name="T22" fmla="*/ 114 w 675"/>
                  <a:gd name="T23" fmla="*/ 211 h 700"/>
                  <a:gd name="T24" fmla="*/ 114 w 675"/>
                  <a:gd name="T25" fmla="*/ 161 h 700"/>
                  <a:gd name="T26" fmla="*/ 284 w 675"/>
                  <a:gd name="T27" fmla="*/ 322 h 700"/>
                  <a:gd name="T28" fmla="*/ 284 w 675"/>
                  <a:gd name="T29" fmla="*/ 372 h 700"/>
                  <a:gd name="T30" fmla="*/ 93 w 675"/>
                  <a:gd name="T31" fmla="*/ 347 h 700"/>
                  <a:gd name="T32" fmla="*/ 118 w 675"/>
                  <a:gd name="T33" fmla="*/ 483 h 700"/>
                  <a:gd name="T34" fmla="*/ 309 w 675"/>
                  <a:gd name="T35" fmla="*/ 508 h 700"/>
                  <a:gd name="T36" fmla="*/ 118 w 675"/>
                  <a:gd name="T37" fmla="*/ 533 h 700"/>
                  <a:gd name="T38" fmla="*/ 118 w 675"/>
                  <a:gd name="T39" fmla="*/ 483 h 700"/>
                  <a:gd name="T40" fmla="*/ 390 w 675"/>
                  <a:gd name="T41" fmla="*/ 322 h 700"/>
                  <a:gd name="T42" fmla="*/ 390 w 675"/>
                  <a:gd name="T43" fmla="*/ 372 h 700"/>
                  <a:gd name="T44" fmla="*/ 331 w 675"/>
                  <a:gd name="T45" fmla="*/ 347 h 700"/>
                  <a:gd name="T46" fmla="*/ 373 w 675"/>
                  <a:gd name="T47" fmla="*/ 492 h 700"/>
                  <a:gd name="T48" fmla="*/ 409 w 675"/>
                  <a:gd name="T49" fmla="*/ 450 h 700"/>
                  <a:gd name="T50" fmla="*/ 434 w 675"/>
                  <a:gd name="T51" fmla="*/ 398 h 700"/>
                  <a:gd name="T52" fmla="*/ 524 w 675"/>
                  <a:gd name="T53" fmla="*/ 399 h 700"/>
                  <a:gd name="T54" fmla="*/ 615 w 675"/>
                  <a:gd name="T55" fmla="*/ 399 h 700"/>
                  <a:gd name="T56" fmla="*/ 639 w 675"/>
                  <a:gd name="T57" fmla="*/ 450 h 700"/>
                  <a:gd name="T58" fmla="*/ 675 w 675"/>
                  <a:gd name="T59" fmla="*/ 493 h 700"/>
                  <a:gd name="T60" fmla="*/ 674 w 675"/>
                  <a:gd name="T61" fmla="*/ 554 h 700"/>
                  <a:gd name="T62" fmla="*/ 639 w 675"/>
                  <a:gd name="T63" fmla="*/ 602 h 700"/>
                  <a:gd name="T64" fmla="*/ 612 w 675"/>
                  <a:gd name="T65" fmla="*/ 649 h 700"/>
                  <a:gd name="T66" fmla="*/ 524 w 675"/>
                  <a:gd name="T67" fmla="*/ 649 h 700"/>
                  <a:gd name="T68" fmla="*/ 436 w 675"/>
                  <a:gd name="T69" fmla="*/ 650 h 700"/>
                  <a:gd name="T70" fmla="*/ 409 w 675"/>
                  <a:gd name="T71" fmla="*/ 602 h 700"/>
                  <a:gd name="T72" fmla="*/ 373 w 675"/>
                  <a:gd name="T73" fmla="*/ 555 h 700"/>
                  <a:gd name="T74" fmla="*/ 373 w 675"/>
                  <a:gd name="T75" fmla="*/ 492 h 700"/>
                  <a:gd name="T76" fmla="*/ 576 w 675"/>
                  <a:gd name="T77" fmla="*/ 523 h 700"/>
                  <a:gd name="T78" fmla="*/ 472 w 675"/>
                  <a:gd name="T79" fmla="*/ 523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5" h="700">
                    <a:moveTo>
                      <a:pt x="595" y="319"/>
                    </a:moveTo>
                    <a:cubicBezTo>
                      <a:pt x="581" y="319"/>
                      <a:pt x="570" y="308"/>
                      <a:pt x="570" y="294"/>
                    </a:cubicBezTo>
                    <a:cubicBezTo>
                      <a:pt x="570" y="57"/>
                      <a:pt x="570" y="57"/>
                      <a:pt x="570" y="57"/>
                    </a:cubicBezTo>
                    <a:cubicBezTo>
                      <a:pt x="570" y="53"/>
                      <a:pt x="567" y="50"/>
                      <a:pt x="564" y="50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2" y="50"/>
                      <a:pt x="50" y="53"/>
                      <a:pt x="50" y="57"/>
                    </a:cubicBezTo>
                    <a:cubicBezTo>
                      <a:pt x="50" y="644"/>
                      <a:pt x="50" y="644"/>
                      <a:pt x="50" y="644"/>
                    </a:cubicBezTo>
                    <a:cubicBezTo>
                      <a:pt x="50" y="648"/>
                      <a:pt x="52" y="650"/>
                      <a:pt x="56" y="650"/>
                    </a:cubicBezTo>
                    <a:cubicBezTo>
                      <a:pt x="282" y="650"/>
                      <a:pt x="282" y="650"/>
                      <a:pt x="282" y="650"/>
                    </a:cubicBezTo>
                    <a:cubicBezTo>
                      <a:pt x="295" y="650"/>
                      <a:pt x="307" y="662"/>
                      <a:pt x="307" y="675"/>
                    </a:cubicBezTo>
                    <a:cubicBezTo>
                      <a:pt x="307" y="689"/>
                      <a:pt x="295" y="700"/>
                      <a:pt x="282" y="700"/>
                    </a:cubicBezTo>
                    <a:cubicBezTo>
                      <a:pt x="25" y="700"/>
                      <a:pt x="25" y="700"/>
                      <a:pt x="25" y="700"/>
                    </a:cubicBezTo>
                    <a:cubicBezTo>
                      <a:pt x="11" y="700"/>
                      <a:pt x="0" y="689"/>
                      <a:pt x="0" y="67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9" y="0"/>
                      <a:pt x="620" y="12"/>
                      <a:pt x="620" y="25"/>
                    </a:cubicBezTo>
                    <a:cubicBezTo>
                      <a:pt x="620" y="294"/>
                      <a:pt x="620" y="294"/>
                      <a:pt x="620" y="294"/>
                    </a:cubicBezTo>
                    <a:cubicBezTo>
                      <a:pt x="620" y="308"/>
                      <a:pt x="609" y="319"/>
                      <a:pt x="595" y="319"/>
                    </a:cubicBezTo>
                    <a:close/>
                    <a:moveTo>
                      <a:pt x="114" y="161"/>
                    </a:moveTo>
                    <a:cubicBezTo>
                      <a:pt x="482" y="161"/>
                      <a:pt x="482" y="161"/>
                      <a:pt x="482" y="161"/>
                    </a:cubicBezTo>
                    <a:cubicBezTo>
                      <a:pt x="496" y="161"/>
                      <a:pt x="507" y="173"/>
                      <a:pt x="507" y="186"/>
                    </a:cubicBezTo>
                    <a:cubicBezTo>
                      <a:pt x="507" y="200"/>
                      <a:pt x="496" y="211"/>
                      <a:pt x="482" y="211"/>
                    </a:cubicBezTo>
                    <a:cubicBezTo>
                      <a:pt x="114" y="211"/>
                      <a:pt x="114" y="211"/>
                      <a:pt x="114" y="211"/>
                    </a:cubicBezTo>
                    <a:cubicBezTo>
                      <a:pt x="101" y="211"/>
                      <a:pt x="89" y="200"/>
                      <a:pt x="89" y="186"/>
                    </a:cubicBezTo>
                    <a:cubicBezTo>
                      <a:pt x="89" y="173"/>
                      <a:pt x="101" y="161"/>
                      <a:pt x="114" y="161"/>
                    </a:cubicBezTo>
                    <a:close/>
                    <a:moveTo>
                      <a:pt x="118" y="322"/>
                    </a:moveTo>
                    <a:cubicBezTo>
                      <a:pt x="284" y="322"/>
                      <a:pt x="284" y="322"/>
                      <a:pt x="284" y="322"/>
                    </a:cubicBezTo>
                    <a:cubicBezTo>
                      <a:pt x="298" y="322"/>
                      <a:pt x="309" y="334"/>
                      <a:pt x="309" y="347"/>
                    </a:cubicBezTo>
                    <a:cubicBezTo>
                      <a:pt x="309" y="361"/>
                      <a:pt x="298" y="372"/>
                      <a:pt x="284" y="372"/>
                    </a:cubicBezTo>
                    <a:cubicBezTo>
                      <a:pt x="118" y="372"/>
                      <a:pt x="118" y="372"/>
                      <a:pt x="118" y="372"/>
                    </a:cubicBezTo>
                    <a:cubicBezTo>
                      <a:pt x="104" y="372"/>
                      <a:pt x="93" y="361"/>
                      <a:pt x="93" y="347"/>
                    </a:cubicBezTo>
                    <a:cubicBezTo>
                      <a:pt x="93" y="334"/>
                      <a:pt x="104" y="322"/>
                      <a:pt x="118" y="322"/>
                    </a:cubicBezTo>
                    <a:close/>
                    <a:moveTo>
                      <a:pt x="118" y="483"/>
                    </a:moveTo>
                    <a:cubicBezTo>
                      <a:pt x="284" y="483"/>
                      <a:pt x="284" y="483"/>
                      <a:pt x="284" y="483"/>
                    </a:cubicBezTo>
                    <a:cubicBezTo>
                      <a:pt x="298" y="483"/>
                      <a:pt x="309" y="494"/>
                      <a:pt x="309" y="508"/>
                    </a:cubicBezTo>
                    <a:cubicBezTo>
                      <a:pt x="309" y="522"/>
                      <a:pt x="298" y="533"/>
                      <a:pt x="284" y="533"/>
                    </a:cubicBezTo>
                    <a:cubicBezTo>
                      <a:pt x="118" y="533"/>
                      <a:pt x="118" y="533"/>
                      <a:pt x="118" y="533"/>
                    </a:cubicBezTo>
                    <a:cubicBezTo>
                      <a:pt x="104" y="533"/>
                      <a:pt x="93" y="522"/>
                      <a:pt x="93" y="508"/>
                    </a:cubicBezTo>
                    <a:cubicBezTo>
                      <a:pt x="93" y="494"/>
                      <a:pt x="104" y="483"/>
                      <a:pt x="118" y="483"/>
                    </a:cubicBezTo>
                    <a:close/>
                    <a:moveTo>
                      <a:pt x="356" y="322"/>
                    </a:move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4" y="322"/>
                      <a:pt x="415" y="334"/>
                      <a:pt x="415" y="347"/>
                    </a:cubicBezTo>
                    <a:cubicBezTo>
                      <a:pt x="415" y="361"/>
                      <a:pt x="404" y="372"/>
                      <a:pt x="390" y="372"/>
                    </a:cubicBezTo>
                    <a:cubicBezTo>
                      <a:pt x="356" y="372"/>
                      <a:pt x="356" y="372"/>
                      <a:pt x="356" y="372"/>
                    </a:cubicBezTo>
                    <a:cubicBezTo>
                      <a:pt x="342" y="372"/>
                      <a:pt x="331" y="361"/>
                      <a:pt x="331" y="347"/>
                    </a:cubicBezTo>
                    <a:cubicBezTo>
                      <a:pt x="331" y="334"/>
                      <a:pt x="342" y="322"/>
                      <a:pt x="356" y="322"/>
                    </a:cubicBezTo>
                    <a:close/>
                    <a:moveTo>
                      <a:pt x="373" y="492"/>
                    </a:moveTo>
                    <a:cubicBezTo>
                      <a:pt x="376" y="476"/>
                      <a:pt x="383" y="460"/>
                      <a:pt x="391" y="445"/>
                    </a:cubicBezTo>
                    <a:cubicBezTo>
                      <a:pt x="397" y="448"/>
                      <a:pt x="403" y="450"/>
                      <a:pt x="409" y="450"/>
                    </a:cubicBezTo>
                    <a:cubicBezTo>
                      <a:pt x="427" y="450"/>
                      <a:pt x="441" y="436"/>
                      <a:pt x="441" y="419"/>
                    </a:cubicBezTo>
                    <a:cubicBezTo>
                      <a:pt x="441" y="411"/>
                      <a:pt x="438" y="404"/>
                      <a:pt x="434" y="398"/>
                    </a:cubicBezTo>
                    <a:cubicBezTo>
                      <a:pt x="451" y="386"/>
                      <a:pt x="471" y="377"/>
                      <a:pt x="493" y="372"/>
                    </a:cubicBezTo>
                    <a:cubicBezTo>
                      <a:pt x="495" y="387"/>
                      <a:pt x="508" y="399"/>
                      <a:pt x="524" y="399"/>
                    </a:cubicBezTo>
                    <a:cubicBezTo>
                      <a:pt x="540" y="399"/>
                      <a:pt x="553" y="387"/>
                      <a:pt x="555" y="372"/>
                    </a:cubicBezTo>
                    <a:cubicBezTo>
                      <a:pt x="577" y="377"/>
                      <a:pt x="597" y="386"/>
                      <a:pt x="615" y="399"/>
                    </a:cubicBezTo>
                    <a:cubicBezTo>
                      <a:pt x="610" y="404"/>
                      <a:pt x="607" y="411"/>
                      <a:pt x="607" y="419"/>
                    </a:cubicBezTo>
                    <a:cubicBezTo>
                      <a:pt x="607" y="436"/>
                      <a:pt x="622" y="450"/>
                      <a:pt x="639" y="450"/>
                    </a:cubicBezTo>
                    <a:cubicBezTo>
                      <a:pt x="645" y="450"/>
                      <a:pt x="651" y="449"/>
                      <a:pt x="657" y="445"/>
                    </a:cubicBezTo>
                    <a:cubicBezTo>
                      <a:pt x="665" y="460"/>
                      <a:pt x="671" y="476"/>
                      <a:pt x="675" y="493"/>
                    </a:cubicBezTo>
                    <a:cubicBezTo>
                      <a:pt x="660" y="496"/>
                      <a:pt x="650" y="508"/>
                      <a:pt x="650" y="523"/>
                    </a:cubicBezTo>
                    <a:cubicBezTo>
                      <a:pt x="650" y="539"/>
                      <a:pt x="660" y="551"/>
                      <a:pt x="674" y="554"/>
                    </a:cubicBezTo>
                    <a:cubicBezTo>
                      <a:pt x="671" y="573"/>
                      <a:pt x="664" y="590"/>
                      <a:pt x="654" y="606"/>
                    </a:cubicBezTo>
                    <a:cubicBezTo>
                      <a:pt x="649" y="603"/>
                      <a:pt x="644" y="602"/>
                      <a:pt x="639" y="602"/>
                    </a:cubicBezTo>
                    <a:cubicBezTo>
                      <a:pt x="622" y="602"/>
                      <a:pt x="607" y="616"/>
                      <a:pt x="607" y="634"/>
                    </a:cubicBezTo>
                    <a:cubicBezTo>
                      <a:pt x="607" y="639"/>
                      <a:pt x="609" y="645"/>
                      <a:pt x="612" y="649"/>
                    </a:cubicBezTo>
                    <a:cubicBezTo>
                      <a:pt x="595" y="661"/>
                      <a:pt x="576" y="670"/>
                      <a:pt x="555" y="674"/>
                    </a:cubicBezTo>
                    <a:cubicBezTo>
                      <a:pt x="552" y="660"/>
                      <a:pt x="539" y="649"/>
                      <a:pt x="524" y="649"/>
                    </a:cubicBezTo>
                    <a:cubicBezTo>
                      <a:pt x="509" y="649"/>
                      <a:pt x="496" y="660"/>
                      <a:pt x="493" y="674"/>
                    </a:cubicBezTo>
                    <a:cubicBezTo>
                      <a:pt x="472" y="670"/>
                      <a:pt x="453" y="661"/>
                      <a:pt x="436" y="650"/>
                    </a:cubicBezTo>
                    <a:cubicBezTo>
                      <a:pt x="439" y="645"/>
                      <a:pt x="441" y="639"/>
                      <a:pt x="441" y="634"/>
                    </a:cubicBezTo>
                    <a:cubicBezTo>
                      <a:pt x="441" y="616"/>
                      <a:pt x="427" y="602"/>
                      <a:pt x="409" y="602"/>
                    </a:cubicBezTo>
                    <a:cubicBezTo>
                      <a:pt x="404" y="602"/>
                      <a:pt x="399" y="603"/>
                      <a:pt x="394" y="606"/>
                    </a:cubicBezTo>
                    <a:cubicBezTo>
                      <a:pt x="384" y="590"/>
                      <a:pt x="377" y="573"/>
                      <a:pt x="373" y="555"/>
                    </a:cubicBezTo>
                    <a:cubicBezTo>
                      <a:pt x="388" y="552"/>
                      <a:pt x="399" y="539"/>
                      <a:pt x="399" y="523"/>
                    </a:cubicBezTo>
                    <a:cubicBezTo>
                      <a:pt x="399" y="508"/>
                      <a:pt x="388" y="495"/>
                      <a:pt x="373" y="492"/>
                    </a:cubicBezTo>
                    <a:close/>
                    <a:moveTo>
                      <a:pt x="524" y="575"/>
                    </a:moveTo>
                    <a:cubicBezTo>
                      <a:pt x="553" y="575"/>
                      <a:pt x="576" y="552"/>
                      <a:pt x="576" y="523"/>
                    </a:cubicBezTo>
                    <a:cubicBezTo>
                      <a:pt x="576" y="495"/>
                      <a:pt x="553" y="472"/>
                      <a:pt x="524" y="472"/>
                    </a:cubicBezTo>
                    <a:cubicBezTo>
                      <a:pt x="495" y="472"/>
                      <a:pt x="472" y="495"/>
                      <a:pt x="472" y="523"/>
                    </a:cubicBezTo>
                    <a:cubicBezTo>
                      <a:pt x="472" y="552"/>
                      <a:pt x="495" y="575"/>
                      <a:pt x="524" y="5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590895" y="4758817"/>
              <a:ext cx="221707" cy="221708"/>
              <a:chOff x="1730384" y="4758817"/>
              <a:chExt cx="221707" cy="221708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730384" y="4758817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34" name="Group 14"/>
              <p:cNvGrpSpPr>
                <a:grpSpLocks noChangeAspect="1"/>
              </p:cNvGrpSpPr>
              <p:nvPr/>
            </p:nvGrpSpPr>
            <p:grpSpPr bwMode="auto">
              <a:xfrm>
                <a:off x="1767228" y="4799225"/>
                <a:ext cx="148019" cy="140892"/>
                <a:chOff x="2503" y="1782"/>
                <a:chExt cx="270" cy="257"/>
              </a:xfrm>
              <a:solidFill>
                <a:schemeClr val="bg1"/>
              </a:solidFill>
            </p:grpSpPr>
            <p:sp>
              <p:nvSpPr>
                <p:cNvPr id="36" name="Freeform 15"/>
                <p:cNvSpPr/>
                <p:nvPr/>
              </p:nvSpPr>
              <p:spPr bwMode="auto">
                <a:xfrm>
                  <a:off x="2558" y="1822"/>
                  <a:ext cx="162" cy="62"/>
                </a:xfrm>
                <a:custGeom>
                  <a:avLst/>
                  <a:gdLst>
                    <a:gd name="T0" fmla="*/ 28 w 434"/>
                    <a:gd name="T1" fmla="*/ 148 h 168"/>
                    <a:gd name="T2" fmla="*/ 167 w 434"/>
                    <a:gd name="T3" fmla="*/ 48 h 168"/>
                    <a:gd name="T4" fmla="*/ 186 w 434"/>
                    <a:gd name="T5" fmla="*/ 51 h 168"/>
                    <a:gd name="T6" fmla="*/ 264 w 434"/>
                    <a:gd name="T7" fmla="*/ 156 h 168"/>
                    <a:gd name="T8" fmla="*/ 298 w 434"/>
                    <a:gd name="T9" fmla="*/ 160 h 168"/>
                    <a:gd name="T10" fmla="*/ 426 w 434"/>
                    <a:gd name="T11" fmla="*/ 65 h 168"/>
                    <a:gd name="T12" fmla="*/ 429 w 434"/>
                    <a:gd name="T13" fmla="*/ 42 h 168"/>
                    <a:gd name="T14" fmla="*/ 406 w 434"/>
                    <a:gd name="T15" fmla="*/ 38 h 168"/>
                    <a:gd name="T16" fmla="*/ 297 w 434"/>
                    <a:gd name="T17" fmla="*/ 120 h 168"/>
                    <a:gd name="T18" fmla="*/ 277 w 434"/>
                    <a:gd name="T19" fmla="*/ 117 h 168"/>
                    <a:gd name="T20" fmla="*/ 196 w 434"/>
                    <a:gd name="T21" fmla="*/ 8 h 168"/>
                    <a:gd name="T22" fmla="*/ 174 w 434"/>
                    <a:gd name="T23" fmla="*/ 5 h 168"/>
                    <a:gd name="T24" fmla="*/ 10 w 434"/>
                    <a:gd name="T25" fmla="*/ 119 h 168"/>
                    <a:gd name="T26" fmla="*/ 5 w 434"/>
                    <a:gd name="T27" fmla="*/ 142 h 168"/>
                    <a:gd name="T28" fmla="*/ 28 w 434"/>
                    <a:gd name="T29" fmla="*/ 14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4" h="168">
                      <a:moveTo>
                        <a:pt x="28" y="148"/>
                      </a:moveTo>
                      <a:cubicBezTo>
                        <a:pt x="167" y="48"/>
                        <a:pt x="167" y="48"/>
                        <a:pt x="167" y="48"/>
                      </a:cubicBezTo>
                      <a:cubicBezTo>
                        <a:pt x="173" y="44"/>
                        <a:pt x="181" y="45"/>
                        <a:pt x="186" y="51"/>
                      </a:cubicBezTo>
                      <a:cubicBezTo>
                        <a:pt x="264" y="156"/>
                        <a:pt x="264" y="156"/>
                        <a:pt x="264" y="156"/>
                      </a:cubicBezTo>
                      <a:cubicBezTo>
                        <a:pt x="272" y="166"/>
                        <a:pt x="288" y="168"/>
                        <a:pt x="298" y="160"/>
                      </a:cubicBezTo>
                      <a:cubicBezTo>
                        <a:pt x="426" y="65"/>
                        <a:pt x="426" y="65"/>
                        <a:pt x="426" y="65"/>
                      </a:cubicBezTo>
                      <a:cubicBezTo>
                        <a:pt x="433" y="59"/>
                        <a:pt x="434" y="49"/>
                        <a:pt x="429" y="42"/>
                      </a:cubicBezTo>
                      <a:cubicBezTo>
                        <a:pt x="423" y="34"/>
                        <a:pt x="413" y="33"/>
                        <a:pt x="406" y="38"/>
                      </a:cubicBezTo>
                      <a:cubicBezTo>
                        <a:pt x="297" y="120"/>
                        <a:pt x="297" y="120"/>
                        <a:pt x="297" y="120"/>
                      </a:cubicBezTo>
                      <a:cubicBezTo>
                        <a:pt x="291" y="125"/>
                        <a:pt x="282" y="123"/>
                        <a:pt x="277" y="117"/>
                      </a:cubicBezTo>
                      <a:cubicBezTo>
                        <a:pt x="196" y="8"/>
                        <a:pt x="196" y="8"/>
                        <a:pt x="196" y="8"/>
                      </a:cubicBezTo>
                      <a:cubicBezTo>
                        <a:pt x="191" y="2"/>
                        <a:pt x="181" y="0"/>
                        <a:pt x="174" y="5"/>
                      </a:cubicBezTo>
                      <a:cubicBezTo>
                        <a:pt x="10" y="119"/>
                        <a:pt x="10" y="119"/>
                        <a:pt x="10" y="119"/>
                      </a:cubicBezTo>
                      <a:cubicBezTo>
                        <a:pt x="3" y="124"/>
                        <a:pt x="0" y="134"/>
                        <a:pt x="5" y="142"/>
                      </a:cubicBezTo>
                      <a:cubicBezTo>
                        <a:pt x="9" y="150"/>
                        <a:pt x="20" y="153"/>
                        <a:pt x="28" y="1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37" name="Freeform 16"/>
                <p:cNvSpPr>
                  <a:spLocks noEditPoints="1"/>
                </p:cNvSpPr>
                <p:nvPr/>
              </p:nvSpPr>
              <p:spPr bwMode="auto">
                <a:xfrm>
                  <a:off x="2503" y="1782"/>
                  <a:ext cx="270" cy="189"/>
                </a:xfrm>
                <a:custGeom>
                  <a:avLst/>
                  <a:gdLst>
                    <a:gd name="T0" fmla="*/ 709 w 728"/>
                    <a:gd name="T1" fmla="*/ 0 h 509"/>
                    <a:gd name="T2" fmla="*/ 19 w 728"/>
                    <a:gd name="T3" fmla="*/ 0 h 509"/>
                    <a:gd name="T4" fmla="*/ 0 w 728"/>
                    <a:gd name="T5" fmla="*/ 18 h 509"/>
                    <a:gd name="T6" fmla="*/ 19 w 728"/>
                    <a:gd name="T7" fmla="*/ 36 h 509"/>
                    <a:gd name="T8" fmla="*/ 73 w 728"/>
                    <a:gd name="T9" fmla="*/ 36 h 509"/>
                    <a:gd name="T10" fmla="*/ 73 w 728"/>
                    <a:gd name="T11" fmla="*/ 466 h 509"/>
                    <a:gd name="T12" fmla="*/ 117 w 728"/>
                    <a:gd name="T13" fmla="*/ 509 h 509"/>
                    <a:gd name="T14" fmla="*/ 611 w 728"/>
                    <a:gd name="T15" fmla="*/ 509 h 509"/>
                    <a:gd name="T16" fmla="*/ 655 w 728"/>
                    <a:gd name="T17" fmla="*/ 466 h 509"/>
                    <a:gd name="T18" fmla="*/ 655 w 728"/>
                    <a:gd name="T19" fmla="*/ 36 h 509"/>
                    <a:gd name="T20" fmla="*/ 709 w 728"/>
                    <a:gd name="T21" fmla="*/ 36 h 509"/>
                    <a:gd name="T22" fmla="*/ 728 w 728"/>
                    <a:gd name="T23" fmla="*/ 18 h 509"/>
                    <a:gd name="T24" fmla="*/ 709 w 728"/>
                    <a:gd name="T25" fmla="*/ 0 h 509"/>
                    <a:gd name="T26" fmla="*/ 619 w 728"/>
                    <a:gd name="T27" fmla="*/ 466 h 509"/>
                    <a:gd name="T28" fmla="*/ 611 w 728"/>
                    <a:gd name="T29" fmla="*/ 473 h 509"/>
                    <a:gd name="T30" fmla="*/ 117 w 728"/>
                    <a:gd name="T31" fmla="*/ 473 h 509"/>
                    <a:gd name="T32" fmla="*/ 109 w 728"/>
                    <a:gd name="T33" fmla="*/ 466 h 509"/>
                    <a:gd name="T34" fmla="*/ 109 w 728"/>
                    <a:gd name="T35" fmla="*/ 36 h 509"/>
                    <a:gd name="T36" fmla="*/ 619 w 728"/>
                    <a:gd name="T37" fmla="*/ 36 h 509"/>
                    <a:gd name="T38" fmla="*/ 619 w 728"/>
                    <a:gd name="T39" fmla="*/ 466 h 5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28" h="509">
                      <a:moveTo>
                        <a:pt x="709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9" y="0"/>
                        <a:pt x="0" y="8"/>
                        <a:pt x="0" y="18"/>
                      </a:cubicBezTo>
                      <a:cubicBezTo>
                        <a:pt x="0" y="28"/>
                        <a:pt x="9" y="36"/>
                        <a:pt x="19" y="36"/>
                      </a:cubicBezTo>
                      <a:cubicBezTo>
                        <a:pt x="73" y="36"/>
                        <a:pt x="73" y="36"/>
                        <a:pt x="73" y="36"/>
                      </a:cubicBezTo>
                      <a:cubicBezTo>
                        <a:pt x="73" y="466"/>
                        <a:pt x="73" y="466"/>
                        <a:pt x="73" y="466"/>
                      </a:cubicBezTo>
                      <a:cubicBezTo>
                        <a:pt x="73" y="490"/>
                        <a:pt x="93" y="509"/>
                        <a:pt x="117" y="509"/>
                      </a:cubicBezTo>
                      <a:cubicBezTo>
                        <a:pt x="611" y="509"/>
                        <a:pt x="611" y="509"/>
                        <a:pt x="611" y="509"/>
                      </a:cubicBezTo>
                      <a:cubicBezTo>
                        <a:pt x="635" y="509"/>
                        <a:pt x="655" y="490"/>
                        <a:pt x="655" y="466"/>
                      </a:cubicBezTo>
                      <a:cubicBezTo>
                        <a:pt x="655" y="36"/>
                        <a:pt x="655" y="36"/>
                        <a:pt x="655" y="36"/>
                      </a:cubicBezTo>
                      <a:cubicBezTo>
                        <a:pt x="709" y="36"/>
                        <a:pt x="709" y="36"/>
                        <a:pt x="709" y="36"/>
                      </a:cubicBezTo>
                      <a:cubicBezTo>
                        <a:pt x="719" y="36"/>
                        <a:pt x="728" y="28"/>
                        <a:pt x="728" y="18"/>
                      </a:cubicBezTo>
                      <a:cubicBezTo>
                        <a:pt x="728" y="8"/>
                        <a:pt x="719" y="0"/>
                        <a:pt x="709" y="0"/>
                      </a:cubicBezTo>
                      <a:close/>
                      <a:moveTo>
                        <a:pt x="619" y="466"/>
                      </a:moveTo>
                      <a:cubicBezTo>
                        <a:pt x="619" y="470"/>
                        <a:pt x="615" y="473"/>
                        <a:pt x="611" y="473"/>
                      </a:cubicBezTo>
                      <a:cubicBezTo>
                        <a:pt x="117" y="473"/>
                        <a:pt x="117" y="473"/>
                        <a:pt x="117" y="473"/>
                      </a:cubicBezTo>
                      <a:cubicBezTo>
                        <a:pt x="113" y="473"/>
                        <a:pt x="109" y="470"/>
                        <a:pt x="109" y="466"/>
                      </a:cubicBezTo>
                      <a:cubicBezTo>
                        <a:pt x="109" y="36"/>
                        <a:pt x="109" y="36"/>
                        <a:pt x="109" y="36"/>
                      </a:cubicBezTo>
                      <a:cubicBezTo>
                        <a:pt x="619" y="36"/>
                        <a:pt x="619" y="36"/>
                        <a:pt x="619" y="36"/>
                      </a:cubicBezTo>
                      <a:cubicBezTo>
                        <a:pt x="619" y="466"/>
                        <a:pt x="619" y="466"/>
                        <a:pt x="619" y="4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38" name="Freeform 17"/>
                <p:cNvSpPr>
                  <a:spLocks noEditPoints="1"/>
                </p:cNvSpPr>
                <p:nvPr/>
              </p:nvSpPr>
              <p:spPr bwMode="auto">
                <a:xfrm>
                  <a:off x="2536" y="1904"/>
                  <a:ext cx="201" cy="135"/>
                </a:xfrm>
                <a:custGeom>
                  <a:avLst/>
                  <a:gdLst>
                    <a:gd name="T0" fmla="*/ 110 w 539"/>
                    <a:gd name="T1" fmla="*/ 37 h 366"/>
                    <a:gd name="T2" fmla="*/ 365 w 539"/>
                    <a:gd name="T3" fmla="*/ 37 h 366"/>
                    <a:gd name="T4" fmla="*/ 383 w 539"/>
                    <a:gd name="T5" fmla="*/ 19 h 366"/>
                    <a:gd name="T6" fmla="*/ 365 w 539"/>
                    <a:gd name="T7" fmla="*/ 0 h 366"/>
                    <a:gd name="T8" fmla="*/ 110 w 539"/>
                    <a:gd name="T9" fmla="*/ 0 h 366"/>
                    <a:gd name="T10" fmla="*/ 92 w 539"/>
                    <a:gd name="T11" fmla="*/ 19 h 366"/>
                    <a:gd name="T12" fmla="*/ 110 w 539"/>
                    <a:gd name="T13" fmla="*/ 37 h 366"/>
                    <a:gd name="T14" fmla="*/ 438 w 539"/>
                    <a:gd name="T15" fmla="*/ 73 h 366"/>
                    <a:gd name="T16" fmla="*/ 110 w 539"/>
                    <a:gd name="T17" fmla="*/ 73 h 366"/>
                    <a:gd name="T18" fmla="*/ 92 w 539"/>
                    <a:gd name="T19" fmla="*/ 91 h 366"/>
                    <a:gd name="T20" fmla="*/ 110 w 539"/>
                    <a:gd name="T21" fmla="*/ 109 h 366"/>
                    <a:gd name="T22" fmla="*/ 438 w 539"/>
                    <a:gd name="T23" fmla="*/ 109 h 366"/>
                    <a:gd name="T24" fmla="*/ 456 w 539"/>
                    <a:gd name="T25" fmla="*/ 91 h 366"/>
                    <a:gd name="T26" fmla="*/ 438 w 539"/>
                    <a:gd name="T27" fmla="*/ 73 h 366"/>
                    <a:gd name="T28" fmla="*/ 6 w 539"/>
                    <a:gd name="T29" fmla="*/ 335 h 366"/>
                    <a:gd name="T30" fmla="*/ 5 w 539"/>
                    <a:gd name="T31" fmla="*/ 358 h 366"/>
                    <a:gd name="T32" fmla="*/ 30 w 539"/>
                    <a:gd name="T33" fmla="*/ 359 h 366"/>
                    <a:gd name="T34" fmla="*/ 207 w 539"/>
                    <a:gd name="T35" fmla="*/ 182 h 366"/>
                    <a:gd name="T36" fmla="*/ 160 w 539"/>
                    <a:gd name="T37" fmla="*/ 182 h 366"/>
                    <a:gd name="T38" fmla="*/ 6 w 539"/>
                    <a:gd name="T39" fmla="*/ 335 h 366"/>
                    <a:gd name="T40" fmla="*/ 379 w 539"/>
                    <a:gd name="T41" fmla="*/ 182 h 366"/>
                    <a:gd name="T42" fmla="*/ 331 w 539"/>
                    <a:gd name="T43" fmla="*/ 182 h 366"/>
                    <a:gd name="T44" fmla="*/ 508 w 539"/>
                    <a:gd name="T45" fmla="*/ 359 h 366"/>
                    <a:gd name="T46" fmla="*/ 520 w 539"/>
                    <a:gd name="T47" fmla="*/ 364 h 366"/>
                    <a:gd name="T48" fmla="*/ 533 w 539"/>
                    <a:gd name="T49" fmla="*/ 358 h 366"/>
                    <a:gd name="T50" fmla="*/ 532 w 539"/>
                    <a:gd name="T51" fmla="*/ 335 h 366"/>
                    <a:gd name="T52" fmla="*/ 379 w 539"/>
                    <a:gd name="T53" fmla="*/ 182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39" h="366">
                      <a:moveTo>
                        <a:pt x="110" y="37"/>
                      </a:moveTo>
                      <a:cubicBezTo>
                        <a:pt x="365" y="37"/>
                        <a:pt x="365" y="37"/>
                        <a:pt x="365" y="37"/>
                      </a:cubicBezTo>
                      <a:cubicBezTo>
                        <a:pt x="375" y="37"/>
                        <a:pt x="383" y="29"/>
                        <a:pt x="383" y="19"/>
                      </a:cubicBezTo>
                      <a:cubicBezTo>
                        <a:pt x="383" y="9"/>
                        <a:pt x="375" y="0"/>
                        <a:pt x="365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00" y="0"/>
                        <a:pt x="92" y="9"/>
                        <a:pt x="92" y="19"/>
                      </a:cubicBezTo>
                      <a:cubicBezTo>
                        <a:pt x="92" y="29"/>
                        <a:pt x="100" y="37"/>
                        <a:pt x="110" y="37"/>
                      </a:cubicBezTo>
                      <a:close/>
                      <a:moveTo>
                        <a:pt x="438" y="73"/>
                      </a:moveTo>
                      <a:cubicBezTo>
                        <a:pt x="110" y="73"/>
                        <a:pt x="110" y="73"/>
                        <a:pt x="110" y="73"/>
                      </a:cubicBezTo>
                      <a:cubicBezTo>
                        <a:pt x="100" y="73"/>
                        <a:pt x="92" y="81"/>
                        <a:pt x="92" y="91"/>
                      </a:cubicBezTo>
                      <a:cubicBezTo>
                        <a:pt x="92" y="101"/>
                        <a:pt x="100" y="109"/>
                        <a:pt x="110" y="109"/>
                      </a:cubicBezTo>
                      <a:cubicBezTo>
                        <a:pt x="438" y="109"/>
                        <a:pt x="438" y="109"/>
                        <a:pt x="438" y="109"/>
                      </a:cubicBezTo>
                      <a:cubicBezTo>
                        <a:pt x="448" y="109"/>
                        <a:pt x="456" y="101"/>
                        <a:pt x="456" y="91"/>
                      </a:cubicBezTo>
                      <a:cubicBezTo>
                        <a:pt x="456" y="81"/>
                        <a:pt x="448" y="73"/>
                        <a:pt x="438" y="73"/>
                      </a:cubicBezTo>
                      <a:close/>
                      <a:moveTo>
                        <a:pt x="6" y="335"/>
                      </a:moveTo>
                      <a:cubicBezTo>
                        <a:pt x="0" y="341"/>
                        <a:pt x="0" y="351"/>
                        <a:pt x="5" y="358"/>
                      </a:cubicBezTo>
                      <a:cubicBezTo>
                        <a:pt x="11" y="366"/>
                        <a:pt x="23" y="366"/>
                        <a:pt x="30" y="359"/>
                      </a:cubicBezTo>
                      <a:cubicBezTo>
                        <a:pt x="207" y="182"/>
                        <a:pt x="207" y="182"/>
                        <a:pt x="207" y="182"/>
                      </a:cubicBezTo>
                      <a:cubicBezTo>
                        <a:pt x="160" y="182"/>
                        <a:pt x="160" y="182"/>
                        <a:pt x="160" y="182"/>
                      </a:cubicBezTo>
                      <a:lnTo>
                        <a:pt x="6" y="335"/>
                      </a:lnTo>
                      <a:close/>
                      <a:moveTo>
                        <a:pt x="379" y="182"/>
                      </a:moveTo>
                      <a:cubicBezTo>
                        <a:pt x="331" y="182"/>
                        <a:pt x="331" y="182"/>
                        <a:pt x="331" y="182"/>
                      </a:cubicBezTo>
                      <a:cubicBezTo>
                        <a:pt x="508" y="359"/>
                        <a:pt x="508" y="359"/>
                        <a:pt x="508" y="359"/>
                      </a:cubicBezTo>
                      <a:cubicBezTo>
                        <a:pt x="512" y="362"/>
                        <a:pt x="516" y="364"/>
                        <a:pt x="520" y="364"/>
                      </a:cubicBezTo>
                      <a:cubicBezTo>
                        <a:pt x="525" y="364"/>
                        <a:pt x="530" y="362"/>
                        <a:pt x="533" y="358"/>
                      </a:cubicBezTo>
                      <a:cubicBezTo>
                        <a:pt x="539" y="352"/>
                        <a:pt x="538" y="342"/>
                        <a:pt x="532" y="335"/>
                      </a:cubicBezTo>
                      <a:lnTo>
                        <a:pt x="379" y="1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</p:grpSp>
        </p:grpSp>
        <p:grpSp>
          <p:nvGrpSpPr>
            <p:cNvPr id="45" name="组合 44"/>
            <p:cNvGrpSpPr/>
            <p:nvPr/>
          </p:nvGrpSpPr>
          <p:grpSpPr>
            <a:xfrm>
              <a:off x="2068775" y="4758817"/>
              <a:ext cx="221707" cy="221708"/>
              <a:chOff x="2248905" y="4755996"/>
              <a:chExt cx="221707" cy="221708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2248905" y="4755996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2292876" y="4796691"/>
                <a:ext cx="133765" cy="143633"/>
              </a:xfrm>
              <a:custGeom>
                <a:avLst/>
                <a:gdLst>
                  <a:gd name="T0" fmla="*/ 133 w 657"/>
                  <a:gd name="T1" fmla="*/ 133 h 707"/>
                  <a:gd name="T2" fmla="*/ 487 w 657"/>
                  <a:gd name="T3" fmla="*/ 133 h 707"/>
                  <a:gd name="T4" fmla="*/ 487 w 657"/>
                  <a:gd name="T5" fmla="*/ 178 h 707"/>
                  <a:gd name="T6" fmla="*/ 133 w 657"/>
                  <a:gd name="T7" fmla="*/ 178 h 707"/>
                  <a:gd name="T8" fmla="*/ 133 w 657"/>
                  <a:gd name="T9" fmla="*/ 133 h 707"/>
                  <a:gd name="T10" fmla="*/ 132 w 657"/>
                  <a:gd name="T11" fmla="*/ 222 h 707"/>
                  <a:gd name="T12" fmla="*/ 485 w 657"/>
                  <a:gd name="T13" fmla="*/ 222 h 707"/>
                  <a:gd name="T14" fmla="*/ 485 w 657"/>
                  <a:gd name="T15" fmla="*/ 266 h 707"/>
                  <a:gd name="T16" fmla="*/ 132 w 657"/>
                  <a:gd name="T17" fmla="*/ 266 h 707"/>
                  <a:gd name="T18" fmla="*/ 132 w 657"/>
                  <a:gd name="T19" fmla="*/ 222 h 707"/>
                  <a:gd name="T20" fmla="*/ 45 w 657"/>
                  <a:gd name="T21" fmla="*/ 44 h 707"/>
                  <a:gd name="T22" fmla="*/ 575 w 657"/>
                  <a:gd name="T23" fmla="*/ 44 h 707"/>
                  <a:gd name="T24" fmla="*/ 575 w 657"/>
                  <a:gd name="T25" fmla="*/ 398 h 707"/>
                  <a:gd name="T26" fmla="*/ 619 w 657"/>
                  <a:gd name="T27" fmla="*/ 398 h 707"/>
                  <a:gd name="T28" fmla="*/ 619 w 657"/>
                  <a:gd name="T29" fmla="*/ 44 h 707"/>
                  <a:gd name="T30" fmla="*/ 575 w 657"/>
                  <a:gd name="T31" fmla="*/ 0 h 707"/>
                  <a:gd name="T32" fmla="*/ 45 w 657"/>
                  <a:gd name="T33" fmla="*/ 0 h 707"/>
                  <a:gd name="T34" fmla="*/ 0 w 657"/>
                  <a:gd name="T35" fmla="*/ 44 h 707"/>
                  <a:gd name="T36" fmla="*/ 0 w 657"/>
                  <a:gd name="T37" fmla="*/ 663 h 707"/>
                  <a:gd name="T38" fmla="*/ 45 w 657"/>
                  <a:gd name="T39" fmla="*/ 707 h 707"/>
                  <a:gd name="T40" fmla="*/ 354 w 657"/>
                  <a:gd name="T41" fmla="*/ 707 h 707"/>
                  <a:gd name="T42" fmla="*/ 354 w 657"/>
                  <a:gd name="T43" fmla="*/ 663 h 707"/>
                  <a:gd name="T44" fmla="*/ 45 w 657"/>
                  <a:gd name="T45" fmla="*/ 663 h 707"/>
                  <a:gd name="T46" fmla="*/ 45 w 657"/>
                  <a:gd name="T47" fmla="*/ 44 h 707"/>
                  <a:gd name="T48" fmla="*/ 133 w 657"/>
                  <a:gd name="T49" fmla="*/ 399 h 707"/>
                  <a:gd name="T50" fmla="*/ 133 w 657"/>
                  <a:gd name="T51" fmla="*/ 443 h 707"/>
                  <a:gd name="T52" fmla="*/ 240 w 657"/>
                  <a:gd name="T53" fmla="*/ 443 h 707"/>
                  <a:gd name="T54" fmla="*/ 247 w 657"/>
                  <a:gd name="T55" fmla="*/ 399 h 707"/>
                  <a:gd name="T56" fmla="*/ 133 w 657"/>
                  <a:gd name="T57" fmla="*/ 399 h 707"/>
                  <a:gd name="T58" fmla="*/ 313 w 657"/>
                  <a:gd name="T59" fmla="*/ 311 h 707"/>
                  <a:gd name="T60" fmla="*/ 132 w 657"/>
                  <a:gd name="T61" fmla="*/ 311 h 707"/>
                  <a:gd name="T62" fmla="*/ 132 w 657"/>
                  <a:gd name="T63" fmla="*/ 355 h 707"/>
                  <a:gd name="T64" fmla="*/ 266 w 657"/>
                  <a:gd name="T65" fmla="*/ 355 h 707"/>
                  <a:gd name="T66" fmla="*/ 313 w 657"/>
                  <a:gd name="T67" fmla="*/ 311 h 707"/>
                  <a:gd name="T68" fmla="*/ 648 w 657"/>
                  <a:gd name="T69" fmla="*/ 666 h 707"/>
                  <a:gd name="T70" fmla="*/ 547 w 657"/>
                  <a:gd name="T71" fmla="*/ 566 h 707"/>
                  <a:gd name="T72" fmla="*/ 584 w 657"/>
                  <a:gd name="T73" fmla="*/ 465 h 707"/>
                  <a:gd name="T74" fmla="*/ 429 w 657"/>
                  <a:gd name="T75" fmla="*/ 311 h 707"/>
                  <a:gd name="T76" fmla="*/ 275 w 657"/>
                  <a:gd name="T77" fmla="*/ 465 h 707"/>
                  <a:gd name="T78" fmla="*/ 429 w 657"/>
                  <a:gd name="T79" fmla="*/ 620 h 707"/>
                  <a:gd name="T80" fmla="*/ 513 w 657"/>
                  <a:gd name="T81" fmla="*/ 595 h 707"/>
                  <a:gd name="T82" fmla="*/ 617 w 657"/>
                  <a:gd name="T83" fmla="*/ 698 h 707"/>
                  <a:gd name="T84" fmla="*/ 648 w 657"/>
                  <a:gd name="T85" fmla="*/ 698 h 707"/>
                  <a:gd name="T86" fmla="*/ 648 w 657"/>
                  <a:gd name="T87" fmla="*/ 666 h 707"/>
                  <a:gd name="T88" fmla="*/ 319 w 657"/>
                  <a:gd name="T89" fmla="*/ 465 h 707"/>
                  <a:gd name="T90" fmla="*/ 429 w 657"/>
                  <a:gd name="T91" fmla="*/ 355 h 707"/>
                  <a:gd name="T92" fmla="*/ 540 w 657"/>
                  <a:gd name="T93" fmla="*/ 465 h 707"/>
                  <a:gd name="T94" fmla="*/ 429 w 657"/>
                  <a:gd name="T95" fmla="*/ 576 h 707"/>
                  <a:gd name="T96" fmla="*/ 319 w 657"/>
                  <a:gd name="T97" fmla="*/ 465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7" h="707">
                    <a:moveTo>
                      <a:pt x="133" y="133"/>
                    </a:moveTo>
                    <a:cubicBezTo>
                      <a:pt x="487" y="133"/>
                      <a:pt x="487" y="133"/>
                      <a:pt x="487" y="133"/>
                    </a:cubicBezTo>
                    <a:cubicBezTo>
                      <a:pt x="487" y="178"/>
                      <a:pt x="487" y="178"/>
                      <a:pt x="487" y="178"/>
                    </a:cubicBezTo>
                    <a:cubicBezTo>
                      <a:pt x="133" y="178"/>
                      <a:pt x="133" y="178"/>
                      <a:pt x="133" y="178"/>
                    </a:cubicBezTo>
                    <a:lnTo>
                      <a:pt x="133" y="133"/>
                    </a:lnTo>
                    <a:close/>
                    <a:moveTo>
                      <a:pt x="132" y="222"/>
                    </a:moveTo>
                    <a:cubicBezTo>
                      <a:pt x="485" y="222"/>
                      <a:pt x="485" y="222"/>
                      <a:pt x="485" y="222"/>
                    </a:cubicBezTo>
                    <a:cubicBezTo>
                      <a:pt x="485" y="266"/>
                      <a:pt x="485" y="266"/>
                      <a:pt x="485" y="266"/>
                    </a:cubicBezTo>
                    <a:cubicBezTo>
                      <a:pt x="132" y="266"/>
                      <a:pt x="132" y="266"/>
                      <a:pt x="132" y="266"/>
                    </a:cubicBezTo>
                    <a:lnTo>
                      <a:pt x="132" y="222"/>
                    </a:lnTo>
                    <a:close/>
                    <a:moveTo>
                      <a:pt x="45" y="44"/>
                    </a:moveTo>
                    <a:cubicBezTo>
                      <a:pt x="575" y="44"/>
                      <a:pt x="575" y="44"/>
                      <a:pt x="575" y="44"/>
                    </a:cubicBezTo>
                    <a:cubicBezTo>
                      <a:pt x="575" y="398"/>
                      <a:pt x="575" y="398"/>
                      <a:pt x="575" y="398"/>
                    </a:cubicBezTo>
                    <a:cubicBezTo>
                      <a:pt x="619" y="398"/>
                      <a:pt x="619" y="398"/>
                      <a:pt x="619" y="398"/>
                    </a:cubicBezTo>
                    <a:cubicBezTo>
                      <a:pt x="619" y="44"/>
                      <a:pt x="619" y="44"/>
                      <a:pt x="619" y="44"/>
                    </a:cubicBezTo>
                    <a:cubicBezTo>
                      <a:pt x="619" y="20"/>
                      <a:pt x="599" y="0"/>
                      <a:pt x="57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63"/>
                      <a:pt x="0" y="663"/>
                      <a:pt x="0" y="663"/>
                    </a:cubicBezTo>
                    <a:cubicBezTo>
                      <a:pt x="0" y="687"/>
                      <a:pt x="20" y="707"/>
                      <a:pt x="45" y="707"/>
                    </a:cubicBezTo>
                    <a:cubicBezTo>
                      <a:pt x="354" y="707"/>
                      <a:pt x="354" y="707"/>
                      <a:pt x="354" y="707"/>
                    </a:cubicBezTo>
                    <a:cubicBezTo>
                      <a:pt x="354" y="663"/>
                      <a:pt x="354" y="663"/>
                      <a:pt x="354" y="663"/>
                    </a:cubicBezTo>
                    <a:cubicBezTo>
                      <a:pt x="45" y="663"/>
                      <a:pt x="45" y="663"/>
                      <a:pt x="45" y="663"/>
                    </a:cubicBezTo>
                    <a:lnTo>
                      <a:pt x="45" y="44"/>
                    </a:lnTo>
                    <a:close/>
                    <a:moveTo>
                      <a:pt x="133" y="399"/>
                    </a:moveTo>
                    <a:cubicBezTo>
                      <a:pt x="133" y="443"/>
                      <a:pt x="133" y="443"/>
                      <a:pt x="133" y="443"/>
                    </a:cubicBezTo>
                    <a:cubicBezTo>
                      <a:pt x="240" y="443"/>
                      <a:pt x="240" y="443"/>
                      <a:pt x="240" y="443"/>
                    </a:cubicBezTo>
                    <a:cubicBezTo>
                      <a:pt x="240" y="428"/>
                      <a:pt x="242" y="413"/>
                      <a:pt x="247" y="399"/>
                    </a:cubicBezTo>
                    <a:lnTo>
                      <a:pt x="133" y="399"/>
                    </a:lnTo>
                    <a:close/>
                    <a:moveTo>
                      <a:pt x="313" y="311"/>
                    </a:moveTo>
                    <a:cubicBezTo>
                      <a:pt x="132" y="311"/>
                      <a:pt x="132" y="311"/>
                      <a:pt x="132" y="311"/>
                    </a:cubicBezTo>
                    <a:cubicBezTo>
                      <a:pt x="132" y="355"/>
                      <a:pt x="132" y="355"/>
                      <a:pt x="132" y="355"/>
                    </a:cubicBezTo>
                    <a:cubicBezTo>
                      <a:pt x="266" y="355"/>
                      <a:pt x="266" y="355"/>
                      <a:pt x="266" y="355"/>
                    </a:cubicBezTo>
                    <a:cubicBezTo>
                      <a:pt x="279" y="337"/>
                      <a:pt x="295" y="322"/>
                      <a:pt x="313" y="311"/>
                    </a:cubicBezTo>
                    <a:close/>
                    <a:moveTo>
                      <a:pt x="648" y="666"/>
                    </a:moveTo>
                    <a:cubicBezTo>
                      <a:pt x="547" y="566"/>
                      <a:pt x="547" y="566"/>
                      <a:pt x="547" y="566"/>
                    </a:cubicBezTo>
                    <a:cubicBezTo>
                      <a:pt x="570" y="539"/>
                      <a:pt x="584" y="504"/>
                      <a:pt x="584" y="465"/>
                    </a:cubicBezTo>
                    <a:cubicBezTo>
                      <a:pt x="584" y="380"/>
                      <a:pt x="515" y="311"/>
                      <a:pt x="429" y="311"/>
                    </a:cubicBezTo>
                    <a:cubicBezTo>
                      <a:pt x="344" y="311"/>
                      <a:pt x="275" y="380"/>
                      <a:pt x="275" y="465"/>
                    </a:cubicBezTo>
                    <a:cubicBezTo>
                      <a:pt x="275" y="551"/>
                      <a:pt x="344" y="620"/>
                      <a:pt x="429" y="620"/>
                    </a:cubicBezTo>
                    <a:cubicBezTo>
                      <a:pt x="460" y="620"/>
                      <a:pt x="489" y="611"/>
                      <a:pt x="513" y="595"/>
                    </a:cubicBezTo>
                    <a:cubicBezTo>
                      <a:pt x="617" y="698"/>
                      <a:pt x="617" y="698"/>
                      <a:pt x="617" y="698"/>
                    </a:cubicBezTo>
                    <a:cubicBezTo>
                      <a:pt x="626" y="706"/>
                      <a:pt x="640" y="706"/>
                      <a:pt x="648" y="698"/>
                    </a:cubicBezTo>
                    <a:cubicBezTo>
                      <a:pt x="657" y="689"/>
                      <a:pt x="657" y="675"/>
                      <a:pt x="648" y="666"/>
                    </a:cubicBezTo>
                    <a:close/>
                    <a:moveTo>
                      <a:pt x="319" y="465"/>
                    </a:moveTo>
                    <a:cubicBezTo>
                      <a:pt x="319" y="404"/>
                      <a:pt x="368" y="355"/>
                      <a:pt x="429" y="355"/>
                    </a:cubicBezTo>
                    <a:cubicBezTo>
                      <a:pt x="490" y="355"/>
                      <a:pt x="540" y="404"/>
                      <a:pt x="540" y="465"/>
                    </a:cubicBezTo>
                    <a:cubicBezTo>
                      <a:pt x="540" y="526"/>
                      <a:pt x="490" y="576"/>
                      <a:pt x="429" y="576"/>
                    </a:cubicBezTo>
                    <a:cubicBezTo>
                      <a:pt x="368" y="576"/>
                      <a:pt x="319" y="526"/>
                      <a:pt x="319" y="4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</p:grpSp>
      <p:cxnSp>
        <p:nvCxnSpPr>
          <p:cNvPr id="48" name="直接连接符 47"/>
          <p:cNvCxnSpPr/>
          <p:nvPr/>
        </p:nvCxnSpPr>
        <p:spPr>
          <a:xfrm>
            <a:off x="8875311" y="3083091"/>
            <a:ext cx="0" cy="1115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6"/>
          <p:cNvSpPr txBox="1"/>
          <p:nvPr/>
        </p:nvSpPr>
        <p:spPr>
          <a:xfrm>
            <a:off x="177165" y="4139565"/>
            <a:ext cx="4196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 sz="1600"/>
              <a:t>АКАДЕМИЈА СТРУКОВНИХ СТУДИЈА БЕОГРАД</a:t>
            </a:r>
            <a:endParaRPr lang="sr-Cyrl-RS" altLang="en-US" sz="1600"/>
          </a:p>
          <a:p>
            <a:pPr algn="ctr"/>
            <a:r>
              <a:rPr lang="sr-Cyrl-RS" altLang="en-US" sz="1600"/>
              <a:t>Одсек Висока хотелијерска школа</a:t>
            </a:r>
            <a:endParaRPr lang="sr-Cyrl-RS" altLang="en-US"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305" y="152400"/>
            <a:ext cx="7814945" cy="671830"/>
          </a:xfrm>
        </p:spPr>
        <p:txBody>
          <a:bodyPr/>
          <a:p>
            <a:r>
              <a:rPr lang="sr-Cyrl-RS" altLang="en-US"/>
              <a:t>6.1 Подела иновација</a:t>
            </a:r>
            <a:endParaRPr lang="sr-Cyrl-R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24230"/>
            <a:ext cx="7886700" cy="4869815"/>
          </a:xfrm>
        </p:spPr>
        <p:txBody>
          <a:bodyPr>
            <a:noAutofit/>
          </a:bodyPr>
          <a:p>
            <a:pPr lvl="0" algn="just">
              <a:lnSpc>
                <a:spcPct val="100000"/>
              </a:lnSpc>
            </a:pPr>
            <a:r>
              <a:rPr lang="en-US" sz="1190">
                <a:latin typeface="Times Cirilica" panose="020B7200000000000000" charset="0"/>
                <a:cs typeface="Times Cirilica" panose="020B7200000000000000" charset="0"/>
              </a:rPr>
              <a:t>Према Организацији за економску сарадњу и развој (Организатион фор Ецономиц Цо-оператион анд Девелопемент), с обзиром на степен „новога“ у производу, пословању или процесу, иновације је могуће поделити на радикалне (Радицал Инноватион) и инкременталне иновације (Инцрементал Инноватион). </a:t>
            </a:r>
            <a:endParaRPr lang="en-US" sz="1190">
              <a:latin typeface="Times Cirilica" panose="020B7200000000000000" charset="0"/>
              <a:cs typeface="Times Cirilica" panose="020B7200000000000000" charset="0"/>
            </a:endParaRPr>
          </a:p>
          <a:p>
            <a:pPr lvl="0" algn="just">
              <a:lnSpc>
                <a:spcPct val="100000"/>
              </a:lnSpc>
            </a:pPr>
            <a:r>
              <a:rPr lang="en-US" sz="1190">
                <a:latin typeface="Times Cirilica" panose="020B7200000000000000" charset="0"/>
                <a:cs typeface="Times Cirilica" panose="020B7200000000000000" charset="0"/>
              </a:rPr>
              <a:t>Радикалне иновације подразумевају потпуно нови производ, производни процес или начин пословања предузећа којим ће оно остварити битан утицај на тржиште и на своју економску активност на том тржишту.</a:t>
            </a:r>
            <a:endParaRPr lang="en-US" sz="1190">
              <a:latin typeface="Times Cirilica" panose="020B7200000000000000" charset="0"/>
              <a:cs typeface="Times Cirilica" panose="020B7200000000000000" charset="0"/>
            </a:endParaRPr>
          </a:p>
          <a:p>
            <a:pPr lvl="0" algn="just">
              <a:lnSpc>
                <a:spcPct val="100000"/>
              </a:lnSpc>
            </a:pPr>
            <a:r>
              <a:rPr lang="en-US" sz="1190">
                <a:latin typeface="Times Cirilica" panose="020B7200000000000000" charset="0"/>
                <a:cs typeface="Times Cirilica" panose="020B7200000000000000" charset="0"/>
              </a:rPr>
              <a:t> Инкременталне иновације подразумевају побољшавање (додавање нечега) већ постојећим производима, производним процесима или начину пословања</a:t>
            </a:r>
            <a:endParaRPr lang="en-US" sz="1190">
              <a:latin typeface="Times Cirilica" panose="020B7200000000000000" charset="0"/>
              <a:cs typeface="Times Cirilica" panose="020B7200000000000000" charset="0"/>
            </a:endParaRPr>
          </a:p>
          <a:p>
            <a:pPr lvl="0" algn="just">
              <a:lnSpc>
                <a:spcPct val="100000"/>
              </a:lnSpc>
            </a:pPr>
            <a:r>
              <a:rPr lang="en-US" sz="1190">
                <a:latin typeface="Times Cirilica" panose="020B7200000000000000" charset="0"/>
                <a:cs typeface="Times Cirilica" panose="020B7200000000000000" charset="0"/>
              </a:rPr>
              <a:t>. Степен иновација се посматра из перспективе предузећа па ако су неки производ, процес или пословање потпуно нови унутар предузећа, без обзира на то постоји ли у другом предузећу, такав се производ, процес или пословање дефинише као радикална иновација, а ако су производ, процес или пословање побољшани уодносу на претходно стање унутар предузећа, у питању је инкрементална иновација. Инкременталне иновације су везане за ширење варијанти истог производа или услуга да би се задовољио захтев већег броја потрошача (екстерни разлог), или смањили трошкови и повећала продуктивност и флексибилност (интерни разлог). </a:t>
            </a:r>
            <a:endParaRPr lang="en-US" sz="1190">
              <a:latin typeface="Times Cirilica" panose="020B7200000000000000" charset="0"/>
              <a:cs typeface="Times Cirilica" panose="020B7200000000000000" charset="0"/>
            </a:endParaRPr>
          </a:p>
          <a:p>
            <a:pPr lvl="0" algn="just">
              <a:lnSpc>
                <a:spcPct val="100000"/>
              </a:lnSpc>
            </a:pPr>
            <a:r>
              <a:rPr lang="en-US" sz="1190">
                <a:latin typeface="Times Cirilica" panose="020B7200000000000000" charset="0"/>
                <a:cs typeface="Times Cirilica" panose="020B7200000000000000" charset="0"/>
              </a:rPr>
              <a:t>Међутим, радикалне иновације уједно носе и највећи тржишни ризик. Изнели су податак да се хиљаде нових производа крајње потрошње годишње уведе, а негде између 60 и 90% њих не успе. </a:t>
            </a:r>
            <a:endParaRPr lang="en-US" sz="1190">
              <a:latin typeface="Times Cirilica" panose="020B7200000000000000" charset="0"/>
              <a:cs typeface="Times Cirilica" panose="020B7200000000000000" charset="0"/>
            </a:endParaRPr>
          </a:p>
          <a:p>
            <a:pPr lvl="0" algn="just">
              <a:lnSpc>
                <a:spcPct val="100000"/>
              </a:lnSpc>
            </a:pPr>
            <a:r>
              <a:rPr lang="en-US" sz="1190">
                <a:latin typeface="Times Cirilica" panose="020B7200000000000000" charset="0"/>
                <a:cs typeface="Times Cirilica" panose="020B7200000000000000" charset="0"/>
              </a:rPr>
              <a:t>Слична је ситуација и</a:t>
            </a:r>
            <a:r>
              <a:rPr lang="sr-Cyrl-RS" altLang="en-US" sz="119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1190">
                <a:latin typeface="Times Cirilica" panose="020B7200000000000000" charset="0"/>
                <a:cs typeface="Times Cirilica" panose="020B7200000000000000" charset="0"/>
              </a:rPr>
              <a:t>на пословном тржишту. Најчешћи разлози њиховог неуспеха су: недостатак маркетинг истраживања, одсуство стратегијске оријентације, непостојање иновативне климе у предузећу, организациони проблеми, технички проблеми у обликовању производа, временско усклађивање развоја и комерцијализације производа, динамика потреба и захтева потрошача</a:t>
            </a:r>
            <a:endParaRPr lang="en-US" sz="119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8586439" y="0"/>
            <a:ext cx="557561" cy="514350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AutoShape 112"/>
          <p:cNvSpPr/>
          <p:nvPr/>
        </p:nvSpPr>
        <p:spPr bwMode="auto">
          <a:xfrm>
            <a:off x="4373980" y="2102812"/>
            <a:ext cx="115537" cy="11502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8D95A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 r="26936"/>
          <a:stretch>
            <a:fillRect/>
          </a:stretch>
        </p:blipFill>
        <p:spPr>
          <a:xfrm>
            <a:off x="-14296" y="0"/>
            <a:ext cx="3429000" cy="51435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414395" y="66040"/>
            <a:ext cx="4716780" cy="45847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1400" b="1">
                <a:latin typeface="Times Cirilica" panose="020B7200000000000000" charset="0"/>
                <a:cs typeface="Times Cirilica" panose="020B7200000000000000" charset="0"/>
              </a:rPr>
              <a:t>Према области иновирања иновације се деле на: </a:t>
            </a:r>
            <a:endParaRPr lang="en-US" sz="1400" b="1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en-US" sz="1400" b="1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 sz="1200" b="1">
                <a:latin typeface="Times Cirilica" panose="020B7200000000000000" charset="0"/>
                <a:cs typeface="Times Cirilica" panose="020B7200000000000000" charset="0"/>
              </a:rPr>
              <a:t>1. иновације производа</a:t>
            </a:r>
            <a:r>
              <a:rPr lang="en-US" sz="1200">
                <a:latin typeface="Times Cirilica" panose="020B7200000000000000" charset="0"/>
                <a:cs typeface="Times Cirilica" panose="020B7200000000000000" charset="0"/>
              </a:rPr>
              <a:t>-примена новог или значајно поболјшаног производа за конкретно правно лице (не мора бити нови за тржиште), а није промена естетске природе или искључиво продаја иновираних производа које је произвело и развило друго правно лице; 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 sz="1200" b="1">
                <a:latin typeface="Times Cirilica" panose="020B7200000000000000" charset="0"/>
                <a:cs typeface="Times Cirilica" panose="020B7200000000000000" charset="0"/>
              </a:rPr>
              <a:t>2. иновације процеса</a:t>
            </a:r>
            <a:r>
              <a:rPr lang="en-US" sz="1200">
                <a:latin typeface="Times Cirilica" panose="020B7200000000000000" charset="0"/>
                <a:cs typeface="Times Cirilica" panose="020B7200000000000000" charset="0"/>
              </a:rPr>
              <a:t>-примена новог или значајно побољшаног начина производње или испоруке (уклјучујући значајне промене у техници, опреми или софтверу, али не исклјучиво организационе и менаџерске промене) који је нов или унапређен за посматрано правно лице, без обзира на то ко га је развио; 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 sz="1200" b="1">
                <a:latin typeface="Times Cirilica" panose="020B7200000000000000" charset="0"/>
                <a:cs typeface="Times Cirilica" panose="020B7200000000000000" charset="0"/>
              </a:rPr>
              <a:t>3. иновације организације</a:t>
            </a:r>
            <a:r>
              <a:rPr lang="en-US" sz="1200">
                <a:latin typeface="Times Cirilica" panose="020B7200000000000000" charset="0"/>
                <a:cs typeface="Times Cirilica" panose="020B7200000000000000" charset="0"/>
              </a:rPr>
              <a:t>-примена нових или знатних промена у структури или методама менаџмента, с намером да се у односном правном лицу побољша коришћење знања, квалитета производа или услуга, или повећа ефикасност пословних токова и 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 sz="1200" b="1">
                <a:latin typeface="Times Cirilica" panose="020B7200000000000000" charset="0"/>
                <a:cs typeface="Times Cirilica" panose="020B7200000000000000" charset="0"/>
              </a:rPr>
              <a:t>4. маркетиншке иновације</a:t>
            </a:r>
            <a:r>
              <a:rPr lang="en-US" sz="1200">
                <a:latin typeface="Times Cirilica" panose="020B7200000000000000" charset="0"/>
                <a:cs typeface="Times Cirilica" panose="020B7200000000000000" charset="0"/>
              </a:rPr>
              <a:t>-примена нове маркетиншке методе уклјучујући значајне промене у дизајну производа, паковању, пласману и промоцији производа, као и у наплаћивању производа. 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090041" cy="514350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Microsoft YaHei Light" panose="020B0502040204020203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19682"/>
          <a:stretch>
            <a:fillRect/>
          </a:stretch>
        </p:blipFill>
        <p:spPr>
          <a:xfrm>
            <a:off x="651312" y="488730"/>
            <a:ext cx="3140459" cy="416603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353630" y="-46"/>
            <a:ext cx="517775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r-Cyrl-RS" altLang="en-US" sz="2400">
                <a:solidFill>
                  <a:srgbClr val="3A3F4D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6.2 Иновације у ресторатерству</a:t>
            </a:r>
            <a:endParaRPr lang="sr-Cyrl-RS" altLang="en-US" sz="2400">
              <a:solidFill>
                <a:srgbClr val="3A3F4D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090040" y="489235"/>
            <a:ext cx="504497" cy="0"/>
          </a:xfrm>
          <a:prstGeom prst="line">
            <a:avLst/>
          </a:prstGeom>
          <a:ln w="38100">
            <a:solidFill>
              <a:srgbClr val="3A3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3791585" y="343535"/>
            <a:ext cx="494601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/>
              <a:t>Основне карактеристике савременог живота, рада и привређивања огледају се у променама које су све брже и чешће.</a:t>
            </a:r>
            <a:endParaRPr lang="en-US"/>
          </a:p>
          <a:p>
            <a:pPr algn="just"/>
            <a:endParaRPr lang="en-US"/>
          </a:p>
          <a:p>
            <a:pPr algn="just"/>
            <a:r>
              <a:rPr lang="en-US"/>
              <a:t> С тим у вези иновације се јављају као генератор промена које су неопходне да би пословање било успешно.</a:t>
            </a:r>
            <a:endParaRPr lang="en-US"/>
          </a:p>
          <a:p>
            <a:pPr algn="just"/>
            <a:endParaRPr lang="en-US"/>
          </a:p>
          <a:p>
            <a:pPr algn="just"/>
            <a:r>
              <a:rPr lang="en-US"/>
              <a:t> Они који нису иновативни губе тржишну позицију и нестају.</a:t>
            </a:r>
            <a:endParaRPr lang="en-US"/>
          </a:p>
          <a:p>
            <a:pPr algn="just"/>
            <a:endParaRPr lang="en-US"/>
          </a:p>
          <a:p>
            <a:pPr algn="just"/>
            <a:r>
              <a:rPr lang="en-US"/>
              <a:t> Уколико ресторатери желе да користе иновације као конкурентно оружје, треба да буду иновативнији у односу на конкуренцију, да створе промене и убрзају њихову</a:t>
            </a:r>
            <a:r>
              <a:rPr lang="sr-Cyrl-RS" altLang="en-US"/>
              <a:t> </a:t>
            </a:r>
            <a:r>
              <a:rPr lang="en-US"/>
              <a:t>имплементацију, да створе иновативну климу, као и да користе креативност запослених. 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Microsoft YaHei Light" panose="020B0502040204020203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 rot="2700000">
            <a:off x="5454202" y="1740484"/>
            <a:ext cx="2071631" cy="2071631"/>
          </a:xfrm>
          <a:prstGeom prst="rect">
            <a:avLst/>
          </a:prstGeom>
          <a:noFill/>
          <a:ln>
            <a:solidFill>
              <a:srgbClr val="8D9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073994" y="880016"/>
            <a:ext cx="767280" cy="767280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6164162" y="3903663"/>
            <a:ext cx="767280" cy="767280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7723007" y="2392659"/>
            <a:ext cx="767280" cy="767280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490387" y="2336858"/>
            <a:ext cx="767280" cy="767280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5856081" y="2141632"/>
            <a:ext cx="1267877" cy="1267877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Group 112"/>
          <p:cNvGrpSpPr/>
          <p:nvPr/>
        </p:nvGrpSpPr>
        <p:grpSpPr>
          <a:xfrm>
            <a:off x="4400496" y="4137039"/>
            <a:ext cx="320781" cy="30052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20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1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938597" y="2692954"/>
            <a:ext cx="220058" cy="320781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24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5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4375373" y="1422945"/>
            <a:ext cx="320233" cy="320233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32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3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-62865" y="514985"/>
            <a:ext cx="415925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latin typeface="Calibri" panose="020F0502020204030204" pitchFamily="34" charset="0"/>
              </a:rPr>
              <a:t> У контексту ресторатерства иновације се дефинишу као „идеја, пракса, процес или производ који стављају у функцију идеје које решавају проблеме и перцепиране су евалуација ефеката иновативности у функцији унапређења квалитета и лојалности гостију у ресторатерству.</a:t>
            </a:r>
            <a:endParaRPr lang="en-US" b="0">
              <a:latin typeface="Calibri" panose="020F0502020204030204" pitchFamily="34" charset="0"/>
            </a:endParaRPr>
          </a:p>
          <a:p>
            <a:pPr indent="0"/>
            <a:endParaRPr lang="en-US" b="0">
              <a:latin typeface="Calibri" panose="020F0502020204030204" pitchFamily="34" charset="0"/>
            </a:endParaRPr>
          </a:p>
          <a:p>
            <a:pPr indent="0"/>
            <a:r>
              <a:rPr lang="en-US" b="0">
                <a:latin typeface="Calibri" panose="020F0502020204030204" pitchFamily="34" charset="0"/>
              </a:rPr>
              <a:t> Оне се дефинишу и као све новине које ресторатери уводе без обзира на то да ли су у питању потпуне новине у делатности, репродуковане од конкурената или адаптирани постојећи производи или услуге.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Microsoft YaHei Light" panose="020B0502040204020203" charset="-122"/>
                <a:cs typeface="+mn-cs"/>
              </a:rPr>
              <a:t>6.3		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Cirilica" panose="020B7200000000000000" charset="0"/>
                <a:ea typeface="Microsoft YaHei Light" panose="020B0502040204020203" charset="-122"/>
                <a:cs typeface="Times Cirilica" panose="020B7200000000000000" charset="0"/>
              </a:rPr>
              <a:t>Иновације у вези са ресторатерским производима и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Cirilica" panose="020B7200000000000000" charset="0"/>
              <a:ea typeface="Microsoft YaHei Light" panose="020B0502040204020203" charset="-122"/>
              <a:cs typeface="Times Cirilica" panose="020B7200000000000000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Cirilica" panose="020B7200000000000000" charset="0"/>
                <a:ea typeface="Microsoft YaHei Light" panose="020B0502040204020203" charset="-122"/>
                <a:cs typeface="Times Cirilica" panose="020B7200000000000000" charset="0"/>
              </a:rPr>
              <a:t>услугама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Cirilica" panose="020B7200000000000000" charset="0"/>
              <a:ea typeface="Microsoft YaHei Light" panose="020B0502040204020203" charset="-122"/>
              <a:cs typeface="Times Cirilica" panose="020B7200000000000000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04800" y="1259840"/>
            <a:ext cx="3063875" cy="3359150"/>
            <a:chOff x="323850" y="1236552"/>
            <a:chExt cx="4025412" cy="3358944"/>
          </a:xfrm>
          <a:blipFill>
            <a:blip r:embed="rId1"/>
            <a:stretch>
              <a:fillRect/>
            </a:stretch>
          </a:blipFill>
        </p:grpSpPr>
        <p:sp>
          <p:nvSpPr>
            <p:cNvPr id="33" name="矩形 32"/>
            <p:cNvSpPr/>
            <p:nvPr/>
          </p:nvSpPr>
          <p:spPr>
            <a:xfrm>
              <a:off x="323850" y="1236552"/>
              <a:ext cx="2190815" cy="24182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323850" y="3807710"/>
              <a:ext cx="2190815" cy="7877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2637545" y="1236552"/>
              <a:ext cx="1711717" cy="24182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2637545" y="3807710"/>
              <a:ext cx="1711717" cy="7877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3462020" y="824230"/>
            <a:ext cx="552005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/>
              <a:t>Под ресторатерским производима се подразумевају сви производи који се праве, припремају и доготовлјавају у ресторатерској кухињи и бару.</a:t>
            </a:r>
            <a:endParaRPr lang="en-US"/>
          </a:p>
          <a:p>
            <a:pPr algn="just"/>
            <a:r>
              <a:rPr lang="en-US"/>
              <a:t> Они заправо представлјају понуду хране и пића одређеног ресторана. Садржај ресторатерских производа пописаних у јеловнику зависи, пре свега, од типа ресторана (класични, млечни, риблји, макробиотички и др.), од иновативности и креативности манаџмента, као и од могућности за стварање профита. </a:t>
            </a:r>
            <a:endParaRPr lang="en-US"/>
          </a:p>
          <a:p>
            <a:pPr algn="just"/>
            <a:r>
              <a:rPr lang="en-US"/>
              <a:t>Ресторатерски производи се могу калкулативно обрадити као интегрални производи у структури туристичког производа, хотелског производа, </a:t>
            </a:r>
            <a:endParaRPr lang="en-US"/>
          </a:p>
          <a:p>
            <a:pPr algn="just"/>
            <a:r>
              <a:rPr lang="en-US"/>
              <a:t>угостителјског производа, али су и производи сами за себе јер имају облик и структуру. 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090041" cy="514350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Microsoft YaHei Light" panose="020B0502040204020203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>
            <a:off x="651312" y="488730"/>
            <a:ext cx="3124529" cy="4166038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3090040" y="489235"/>
            <a:ext cx="504497" cy="0"/>
          </a:xfrm>
          <a:prstGeom prst="line">
            <a:avLst/>
          </a:prstGeom>
          <a:ln w="38100">
            <a:solidFill>
              <a:srgbClr val="3A3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99"/>
          <p:cNvSpPr txBox="1"/>
          <p:nvPr/>
        </p:nvSpPr>
        <p:spPr>
          <a:xfrm>
            <a:off x="3949700" y="679450"/>
            <a:ext cx="514477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Угоститељски менаџери треба да иновирају понуду ресторатерских производа како би одговорили на савремене трендове у исхрани и креирали онакву каква је у сагласности са тренутним захтевима гостију. </a:t>
            </a:r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Савремени трендови у гастрономији теже да истакну природан укус, састав, текстуру и структуру животних намирница као одговор на повећану свест гостију о томе шта свакодневно уносе у свој организам. Минтел група је извршила истраживања о утицају медија на однос потрошача према храни и кувању. </a:t>
            </a:r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Генерално, гости су се едуковали о нутриционизму и здравој исхрани, припреми и топлотној обради хране. Утврђено је да ова сазнања утичу на евалуацију ефеката иновативности у функцији унапређења квалитета и лојалности гостију у ресторатерству. одлуку гостију о одабиру ресторана и јела које ће поручити.</a:t>
            </a:r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Све је већи број ресторана који објављују информације о нутритивном саставу јела на јеловницима, нудећи већи избор оброк салата, прилога од поврћа са мањим процентом масти и сл. 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Microsoft YaHei Light" panose="020B0502040204020203" charset="-122"/>
              <a:cs typeface="+mn-cs"/>
            </a:endParaRPr>
          </a:p>
        </p:txBody>
      </p:sp>
      <p:sp>
        <p:nvSpPr>
          <p:cNvPr id="7" name="熊猫原创"/>
          <p:cNvSpPr/>
          <p:nvPr/>
        </p:nvSpPr>
        <p:spPr>
          <a:xfrm>
            <a:off x="706120" y="142240"/>
            <a:ext cx="73329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Latn-R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  <a:sym typeface="+mn-lt"/>
              </a:rPr>
              <a:t>6.2 </a:t>
            </a:r>
            <a:r>
              <a:rPr kumimoji="0" lang="sr-Cyrl-R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cs"/>
                <a:sym typeface="+mn-lt"/>
              </a:rPr>
              <a:t>Иновације у ресторатерству</a:t>
            </a:r>
            <a:endParaRPr kumimoji="0" lang="sr-Cyrl-R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505" y="757555"/>
            <a:ext cx="714375" cy="682625"/>
            <a:chOff x="3247119" y="1459627"/>
            <a:chExt cx="2649762" cy="2649763"/>
          </a:xfrm>
        </p:grpSpPr>
        <p:grpSp>
          <p:nvGrpSpPr>
            <p:cNvPr id="25" name="组合 24"/>
            <p:cNvGrpSpPr/>
            <p:nvPr/>
          </p:nvGrpSpPr>
          <p:grpSpPr>
            <a:xfrm>
              <a:off x="3247119" y="1459627"/>
              <a:ext cx="2649762" cy="2649763"/>
              <a:chOff x="3573463" y="1957387"/>
              <a:chExt cx="1985962" cy="1985963"/>
            </a:xfrm>
            <a:solidFill>
              <a:schemeClr val="accent1"/>
            </a:solidFill>
          </p:grpSpPr>
          <p:sp>
            <p:nvSpPr>
              <p:cNvPr id="26" name="Freeform 21"/>
              <p:cNvSpPr/>
              <p:nvPr/>
            </p:nvSpPr>
            <p:spPr bwMode="auto">
              <a:xfrm>
                <a:off x="3573463" y="1957387"/>
                <a:ext cx="974725" cy="973138"/>
              </a:xfrm>
              <a:custGeom>
                <a:avLst/>
                <a:gdLst>
                  <a:gd name="T0" fmla="*/ 282 w 565"/>
                  <a:gd name="T1" fmla="*/ 0 h 565"/>
                  <a:gd name="T2" fmla="*/ 0 w 565"/>
                  <a:gd name="T3" fmla="*/ 0 h 565"/>
                  <a:gd name="T4" fmla="*/ 0 w 565"/>
                  <a:gd name="T5" fmla="*/ 283 h 565"/>
                  <a:gd name="T6" fmla="*/ 282 w 565"/>
                  <a:gd name="T7" fmla="*/ 565 h 565"/>
                  <a:gd name="T8" fmla="*/ 565 w 565"/>
                  <a:gd name="T9" fmla="*/ 565 h 565"/>
                  <a:gd name="T10" fmla="*/ 565 w 565"/>
                  <a:gd name="T11" fmla="*/ 283 h 565"/>
                  <a:gd name="T12" fmla="*/ 282 w 565"/>
                  <a:gd name="T13" fmla="*/ 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439"/>
                      <a:pt x="126" y="565"/>
                      <a:pt x="282" y="565"/>
                    </a:cubicBezTo>
                    <a:cubicBezTo>
                      <a:pt x="565" y="565"/>
                      <a:pt x="565" y="565"/>
                      <a:pt x="565" y="565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127"/>
                      <a:pt x="438" y="0"/>
                      <a:pt x="2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7" name="Freeform 22"/>
              <p:cNvSpPr/>
              <p:nvPr/>
            </p:nvSpPr>
            <p:spPr bwMode="auto">
              <a:xfrm>
                <a:off x="4586288" y="1957387"/>
                <a:ext cx="973137" cy="973138"/>
              </a:xfrm>
              <a:custGeom>
                <a:avLst/>
                <a:gdLst>
                  <a:gd name="T0" fmla="*/ 283 w 565"/>
                  <a:gd name="T1" fmla="*/ 0 h 565"/>
                  <a:gd name="T2" fmla="*/ 565 w 565"/>
                  <a:gd name="T3" fmla="*/ 0 h 565"/>
                  <a:gd name="T4" fmla="*/ 565 w 565"/>
                  <a:gd name="T5" fmla="*/ 283 h 565"/>
                  <a:gd name="T6" fmla="*/ 283 w 565"/>
                  <a:gd name="T7" fmla="*/ 565 h 565"/>
                  <a:gd name="T8" fmla="*/ 0 w 565"/>
                  <a:gd name="T9" fmla="*/ 565 h 565"/>
                  <a:gd name="T10" fmla="*/ 0 w 565"/>
                  <a:gd name="T11" fmla="*/ 283 h 565"/>
                  <a:gd name="T12" fmla="*/ 283 w 565"/>
                  <a:gd name="T13" fmla="*/ 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3" y="0"/>
                    </a:moveTo>
                    <a:cubicBezTo>
                      <a:pt x="565" y="0"/>
                      <a:pt x="565" y="0"/>
                      <a:pt x="565" y="0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439"/>
                      <a:pt x="439" y="565"/>
                      <a:pt x="283" y="565"/>
                    </a:cubicBezTo>
                    <a:cubicBezTo>
                      <a:pt x="0" y="565"/>
                      <a:pt x="0" y="565"/>
                      <a:pt x="0" y="565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127"/>
                      <a:pt x="127" y="0"/>
                      <a:pt x="28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8" name="Freeform 23"/>
              <p:cNvSpPr/>
              <p:nvPr/>
            </p:nvSpPr>
            <p:spPr bwMode="auto">
              <a:xfrm>
                <a:off x="3573463" y="2970212"/>
                <a:ext cx="974725" cy="973138"/>
              </a:xfrm>
              <a:custGeom>
                <a:avLst/>
                <a:gdLst>
                  <a:gd name="T0" fmla="*/ 282 w 565"/>
                  <a:gd name="T1" fmla="*/ 565 h 565"/>
                  <a:gd name="T2" fmla="*/ 0 w 565"/>
                  <a:gd name="T3" fmla="*/ 565 h 565"/>
                  <a:gd name="T4" fmla="*/ 0 w 565"/>
                  <a:gd name="T5" fmla="*/ 283 h 565"/>
                  <a:gd name="T6" fmla="*/ 282 w 565"/>
                  <a:gd name="T7" fmla="*/ 0 h 565"/>
                  <a:gd name="T8" fmla="*/ 565 w 565"/>
                  <a:gd name="T9" fmla="*/ 0 h 565"/>
                  <a:gd name="T10" fmla="*/ 565 w 565"/>
                  <a:gd name="T11" fmla="*/ 283 h 565"/>
                  <a:gd name="T12" fmla="*/ 282 w 565"/>
                  <a:gd name="T13" fmla="*/ 56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2" y="565"/>
                    </a:moveTo>
                    <a:cubicBezTo>
                      <a:pt x="0" y="565"/>
                      <a:pt x="0" y="565"/>
                      <a:pt x="0" y="565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127"/>
                      <a:pt x="126" y="0"/>
                      <a:pt x="282" y="0"/>
                    </a:cubicBezTo>
                    <a:cubicBezTo>
                      <a:pt x="565" y="0"/>
                      <a:pt x="565" y="0"/>
                      <a:pt x="565" y="0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439"/>
                      <a:pt x="438" y="565"/>
                      <a:pt x="282" y="5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4586288" y="2970212"/>
                <a:ext cx="973137" cy="973138"/>
              </a:xfrm>
              <a:custGeom>
                <a:avLst/>
                <a:gdLst>
                  <a:gd name="T0" fmla="*/ 283 w 565"/>
                  <a:gd name="T1" fmla="*/ 565 h 565"/>
                  <a:gd name="T2" fmla="*/ 565 w 565"/>
                  <a:gd name="T3" fmla="*/ 565 h 565"/>
                  <a:gd name="T4" fmla="*/ 565 w 565"/>
                  <a:gd name="T5" fmla="*/ 283 h 565"/>
                  <a:gd name="T6" fmla="*/ 283 w 565"/>
                  <a:gd name="T7" fmla="*/ 0 h 565"/>
                  <a:gd name="T8" fmla="*/ 0 w 565"/>
                  <a:gd name="T9" fmla="*/ 0 h 565"/>
                  <a:gd name="T10" fmla="*/ 0 w 565"/>
                  <a:gd name="T11" fmla="*/ 283 h 565"/>
                  <a:gd name="T12" fmla="*/ 283 w 565"/>
                  <a:gd name="T13" fmla="*/ 56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3" y="565"/>
                    </a:moveTo>
                    <a:cubicBezTo>
                      <a:pt x="565" y="565"/>
                      <a:pt x="565" y="565"/>
                      <a:pt x="565" y="565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127"/>
                      <a:pt x="439" y="0"/>
                      <a:pt x="2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439"/>
                      <a:pt x="127" y="565"/>
                      <a:pt x="283" y="5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0" name="AutoShape 112"/>
            <p:cNvSpPr/>
            <p:nvPr/>
          </p:nvSpPr>
          <p:spPr bwMode="auto">
            <a:xfrm>
              <a:off x="4956846" y="3128092"/>
              <a:ext cx="526640" cy="524319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3789970" y="3127358"/>
              <a:ext cx="360693" cy="525786"/>
              <a:chOff x="2528974" y="2863357"/>
              <a:chExt cx="246811" cy="359779"/>
            </a:xfrm>
            <a:solidFill>
              <a:schemeClr val="bg1"/>
            </a:solidFill>
          </p:grpSpPr>
          <p:sp>
            <p:nvSpPr>
              <p:cNvPr id="37" name="AutoShape 113"/>
              <p:cNvSpPr/>
              <p:nvPr/>
            </p:nvSpPr>
            <p:spPr bwMode="auto">
              <a:xfrm>
                <a:off x="2528974" y="2863357"/>
                <a:ext cx="246811" cy="35977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38" name="AutoShape 114"/>
              <p:cNvSpPr/>
              <p:nvPr/>
            </p:nvSpPr>
            <p:spPr bwMode="auto">
              <a:xfrm>
                <a:off x="2584843" y="2919841"/>
                <a:ext cx="73061" cy="730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4958597" y="1843264"/>
              <a:ext cx="524889" cy="524889"/>
              <a:chOff x="3191434" y="2145028"/>
              <a:chExt cx="359165" cy="359165"/>
            </a:xfrm>
            <a:solidFill>
              <a:schemeClr val="bg1"/>
            </a:solidFill>
          </p:grpSpPr>
          <p:sp>
            <p:nvSpPr>
              <p:cNvPr id="40" name="AutoShape 123"/>
              <p:cNvSpPr/>
              <p:nvPr/>
            </p:nvSpPr>
            <p:spPr bwMode="auto">
              <a:xfrm>
                <a:off x="3191434" y="2145028"/>
                <a:ext cx="359165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49" name="AutoShape 124"/>
              <p:cNvSpPr/>
              <p:nvPr/>
            </p:nvSpPr>
            <p:spPr bwMode="auto">
              <a:xfrm>
                <a:off x="3292736" y="2245717"/>
                <a:ext cx="157173" cy="15717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50" name="AutoShape 125"/>
              <p:cNvSpPr/>
              <p:nvPr/>
            </p:nvSpPr>
            <p:spPr bwMode="auto">
              <a:xfrm>
                <a:off x="3325891" y="2279484"/>
                <a:ext cx="90253" cy="902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59" name="组合 58"/>
            <p:cNvGrpSpPr/>
            <p:nvPr/>
          </p:nvGrpSpPr>
          <p:grpSpPr>
            <a:xfrm flipH="1">
              <a:off x="3658074" y="1843264"/>
              <a:ext cx="524889" cy="524889"/>
              <a:chOff x="2473104" y="2145028"/>
              <a:chExt cx="359165" cy="359165"/>
            </a:xfrm>
            <a:solidFill>
              <a:schemeClr val="bg1"/>
            </a:solidFill>
          </p:grpSpPr>
          <p:sp>
            <p:nvSpPr>
              <p:cNvPr id="60" name="AutoShape 126"/>
              <p:cNvSpPr/>
              <p:nvPr/>
            </p:nvSpPr>
            <p:spPr bwMode="auto">
              <a:xfrm>
                <a:off x="2473104" y="2145028"/>
                <a:ext cx="359165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61" name="AutoShape 127"/>
              <p:cNvSpPr/>
              <p:nvPr/>
            </p:nvSpPr>
            <p:spPr bwMode="auto">
              <a:xfrm>
                <a:off x="2618611" y="2200897"/>
                <a:ext cx="84727" cy="84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3" name="组合 1"/>
          <p:cNvGrpSpPr/>
          <p:nvPr/>
        </p:nvGrpSpPr>
        <p:grpSpPr>
          <a:xfrm>
            <a:off x="8494395" y="4271645"/>
            <a:ext cx="560705" cy="682625"/>
            <a:chOff x="3247119" y="1459627"/>
            <a:chExt cx="2649762" cy="2649763"/>
          </a:xfrm>
        </p:grpSpPr>
        <p:grpSp>
          <p:nvGrpSpPr>
            <p:cNvPr id="5" name="组合 24"/>
            <p:cNvGrpSpPr/>
            <p:nvPr/>
          </p:nvGrpSpPr>
          <p:grpSpPr>
            <a:xfrm>
              <a:off x="3247119" y="1459627"/>
              <a:ext cx="2649762" cy="2649763"/>
              <a:chOff x="3573463" y="1957387"/>
              <a:chExt cx="1985962" cy="1985963"/>
            </a:xfrm>
            <a:solidFill>
              <a:schemeClr val="accent1"/>
            </a:solidFill>
          </p:grpSpPr>
          <p:sp>
            <p:nvSpPr>
              <p:cNvPr id="6" name="Freeform 21"/>
              <p:cNvSpPr/>
              <p:nvPr/>
            </p:nvSpPr>
            <p:spPr bwMode="auto">
              <a:xfrm>
                <a:off x="3573463" y="1957387"/>
                <a:ext cx="974725" cy="973138"/>
              </a:xfrm>
              <a:custGeom>
                <a:avLst/>
                <a:gdLst>
                  <a:gd name="T0" fmla="*/ 282 w 565"/>
                  <a:gd name="T1" fmla="*/ 0 h 565"/>
                  <a:gd name="T2" fmla="*/ 0 w 565"/>
                  <a:gd name="T3" fmla="*/ 0 h 565"/>
                  <a:gd name="T4" fmla="*/ 0 w 565"/>
                  <a:gd name="T5" fmla="*/ 283 h 565"/>
                  <a:gd name="T6" fmla="*/ 282 w 565"/>
                  <a:gd name="T7" fmla="*/ 565 h 565"/>
                  <a:gd name="T8" fmla="*/ 565 w 565"/>
                  <a:gd name="T9" fmla="*/ 565 h 565"/>
                  <a:gd name="T10" fmla="*/ 565 w 565"/>
                  <a:gd name="T11" fmla="*/ 283 h 565"/>
                  <a:gd name="T12" fmla="*/ 282 w 565"/>
                  <a:gd name="T13" fmla="*/ 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439"/>
                      <a:pt x="126" y="565"/>
                      <a:pt x="282" y="565"/>
                    </a:cubicBezTo>
                    <a:cubicBezTo>
                      <a:pt x="565" y="565"/>
                      <a:pt x="565" y="565"/>
                      <a:pt x="565" y="565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127"/>
                      <a:pt x="438" y="0"/>
                      <a:pt x="282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8" name="Freeform 22"/>
              <p:cNvSpPr/>
              <p:nvPr/>
            </p:nvSpPr>
            <p:spPr bwMode="auto">
              <a:xfrm>
                <a:off x="4586288" y="1957387"/>
                <a:ext cx="973137" cy="973138"/>
              </a:xfrm>
              <a:custGeom>
                <a:avLst/>
                <a:gdLst>
                  <a:gd name="T0" fmla="*/ 283 w 565"/>
                  <a:gd name="T1" fmla="*/ 0 h 565"/>
                  <a:gd name="T2" fmla="*/ 565 w 565"/>
                  <a:gd name="T3" fmla="*/ 0 h 565"/>
                  <a:gd name="T4" fmla="*/ 565 w 565"/>
                  <a:gd name="T5" fmla="*/ 283 h 565"/>
                  <a:gd name="T6" fmla="*/ 283 w 565"/>
                  <a:gd name="T7" fmla="*/ 565 h 565"/>
                  <a:gd name="T8" fmla="*/ 0 w 565"/>
                  <a:gd name="T9" fmla="*/ 565 h 565"/>
                  <a:gd name="T10" fmla="*/ 0 w 565"/>
                  <a:gd name="T11" fmla="*/ 283 h 565"/>
                  <a:gd name="T12" fmla="*/ 283 w 565"/>
                  <a:gd name="T13" fmla="*/ 0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3" y="0"/>
                    </a:moveTo>
                    <a:cubicBezTo>
                      <a:pt x="565" y="0"/>
                      <a:pt x="565" y="0"/>
                      <a:pt x="565" y="0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439"/>
                      <a:pt x="439" y="565"/>
                      <a:pt x="283" y="565"/>
                    </a:cubicBezTo>
                    <a:cubicBezTo>
                      <a:pt x="0" y="565"/>
                      <a:pt x="0" y="565"/>
                      <a:pt x="0" y="565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127"/>
                      <a:pt x="127" y="0"/>
                      <a:pt x="28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9" name="Freeform 23"/>
              <p:cNvSpPr/>
              <p:nvPr/>
            </p:nvSpPr>
            <p:spPr bwMode="auto">
              <a:xfrm>
                <a:off x="3573463" y="2970212"/>
                <a:ext cx="974725" cy="973138"/>
              </a:xfrm>
              <a:custGeom>
                <a:avLst/>
                <a:gdLst>
                  <a:gd name="T0" fmla="*/ 282 w 565"/>
                  <a:gd name="T1" fmla="*/ 565 h 565"/>
                  <a:gd name="T2" fmla="*/ 0 w 565"/>
                  <a:gd name="T3" fmla="*/ 565 h 565"/>
                  <a:gd name="T4" fmla="*/ 0 w 565"/>
                  <a:gd name="T5" fmla="*/ 283 h 565"/>
                  <a:gd name="T6" fmla="*/ 282 w 565"/>
                  <a:gd name="T7" fmla="*/ 0 h 565"/>
                  <a:gd name="T8" fmla="*/ 565 w 565"/>
                  <a:gd name="T9" fmla="*/ 0 h 565"/>
                  <a:gd name="T10" fmla="*/ 565 w 565"/>
                  <a:gd name="T11" fmla="*/ 283 h 565"/>
                  <a:gd name="T12" fmla="*/ 282 w 565"/>
                  <a:gd name="T13" fmla="*/ 56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2" y="565"/>
                    </a:moveTo>
                    <a:cubicBezTo>
                      <a:pt x="0" y="565"/>
                      <a:pt x="0" y="565"/>
                      <a:pt x="0" y="565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127"/>
                      <a:pt x="126" y="0"/>
                      <a:pt x="282" y="0"/>
                    </a:cubicBezTo>
                    <a:cubicBezTo>
                      <a:pt x="565" y="0"/>
                      <a:pt x="565" y="0"/>
                      <a:pt x="565" y="0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439"/>
                      <a:pt x="438" y="565"/>
                      <a:pt x="282" y="5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10" name="Freeform 24"/>
              <p:cNvSpPr/>
              <p:nvPr/>
            </p:nvSpPr>
            <p:spPr bwMode="auto">
              <a:xfrm>
                <a:off x="4586288" y="2970212"/>
                <a:ext cx="973137" cy="973138"/>
              </a:xfrm>
              <a:custGeom>
                <a:avLst/>
                <a:gdLst>
                  <a:gd name="T0" fmla="*/ 283 w 565"/>
                  <a:gd name="T1" fmla="*/ 565 h 565"/>
                  <a:gd name="T2" fmla="*/ 565 w 565"/>
                  <a:gd name="T3" fmla="*/ 565 h 565"/>
                  <a:gd name="T4" fmla="*/ 565 w 565"/>
                  <a:gd name="T5" fmla="*/ 283 h 565"/>
                  <a:gd name="T6" fmla="*/ 283 w 565"/>
                  <a:gd name="T7" fmla="*/ 0 h 565"/>
                  <a:gd name="T8" fmla="*/ 0 w 565"/>
                  <a:gd name="T9" fmla="*/ 0 h 565"/>
                  <a:gd name="T10" fmla="*/ 0 w 565"/>
                  <a:gd name="T11" fmla="*/ 283 h 565"/>
                  <a:gd name="T12" fmla="*/ 283 w 565"/>
                  <a:gd name="T13" fmla="*/ 565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5" h="565">
                    <a:moveTo>
                      <a:pt x="283" y="565"/>
                    </a:moveTo>
                    <a:cubicBezTo>
                      <a:pt x="565" y="565"/>
                      <a:pt x="565" y="565"/>
                      <a:pt x="565" y="565"/>
                    </a:cubicBezTo>
                    <a:cubicBezTo>
                      <a:pt x="565" y="283"/>
                      <a:pt x="565" y="283"/>
                      <a:pt x="565" y="283"/>
                    </a:cubicBezTo>
                    <a:cubicBezTo>
                      <a:pt x="565" y="127"/>
                      <a:pt x="439" y="0"/>
                      <a:pt x="28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439"/>
                      <a:pt x="127" y="565"/>
                      <a:pt x="283" y="565"/>
                    </a:cubicBezTo>
                    <a:close/>
                  </a:path>
                </a:pathLst>
              </a:custGeom>
              <a:gradFill>
                <a:gsLst>
                  <a:gs pos="0">
                    <a:srgbClr val="8D95A0"/>
                  </a:gs>
                  <a:gs pos="100000">
                    <a:srgbClr val="3A3F4D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11" name="AutoShape 112"/>
            <p:cNvSpPr/>
            <p:nvPr/>
          </p:nvSpPr>
          <p:spPr bwMode="auto">
            <a:xfrm>
              <a:off x="4956846" y="3128092"/>
              <a:ext cx="526640" cy="524319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9050" tIns="19050" rIns="19050" bIns="19050" anchor="ctr"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grpSp>
          <p:nvGrpSpPr>
            <p:cNvPr id="12" name="组合 30"/>
            <p:cNvGrpSpPr/>
            <p:nvPr/>
          </p:nvGrpSpPr>
          <p:grpSpPr>
            <a:xfrm>
              <a:off x="3789970" y="3127358"/>
              <a:ext cx="360693" cy="525786"/>
              <a:chOff x="2528974" y="2863357"/>
              <a:chExt cx="246811" cy="359779"/>
            </a:xfrm>
            <a:solidFill>
              <a:schemeClr val="bg1"/>
            </a:solidFill>
          </p:grpSpPr>
          <p:sp>
            <p:nvSpPr>
              <p:cNvPr id="13" name="AutoShape 113"/>
              <p:cNvSpPr/>
              <p:nvPr/>
            </p:nvSpPr>
            <p:spPr bwMode="auto">
              <a:xfrm>
                <a:off x="2528974" y="2863357"/>
                <a:ext cx="246811" cy="35977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4" name="AutoShape 114"/>
              <p:cNvSpPr/>
              <p:nvPr/>
            </p:nvSpPr>
            <p:spPr bwMode="auto">
              <a:xfrm>
                <a:off x="2584843" y="2919841"/>
                <a:ext cx="73061" cy="730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5" name="组合 38"/>
            <p:cNvGrpSpPr/>
            <p:nvPr/>
          </p:nvGrpSpPr>
          <p:grpSpPr>
            <a:xfrm>
              <a:off x="4958597" y="1843264"/>
              <a:ext cx="524889" cy="524889"/>
              <a:chOff x="3191434" y="2145028"/>
              <a:chExt cx="359165" cy="359165"/>
            </a:xfrm>
            <a:solidFill>
              <a:schemeClr val="bg1"/>
            </a:solidFill>
          </p:grpSpPr>
          <p:sp>
            <p:nvSpPr>
              <p:cNvPr id="16" name="AutoShape 123"/>
              <p:cNvSpPr/>
              <p:nvPr/>
            </p:nvSpPr>
            <p:spPr bwMode="auto">
              <a:xfrm>
                <a:off x="3191434" y="2145028"/>
                <a:ext cx="359165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7" name="AutoShape 124"/>
              <p:cNvSpPr/>
              <p:nvPr/>
            </p:nvSpPr>
            <p:spPr bwMode="auto">
              <a:xfrm>
                <a:off x="3292736" y="2245717"/>
                <a:ext cx="157173" cy="15717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8" name="AutoShape 125"/>
              <p:cNvSpPr/>
              <p:nvPr/>
            </p:nvSpPr>
            <p:spPr bwMode="auto">
              <a:xfrm>
                <a:off x="3325891" y="2279484"/>
                <a:ext cx="90253" cy="9025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9" name="组合 58"/>
            <p:cNvGrpSpPr/>
            <p:nvPr/>
          </p:nvGrpSpPr>
          <p:grpSpPr>
            <a:xfrm flipH="1">
              <a:off x="3658074" y="1843264"/>
              <a:ext cx="524889" cy="524889"/>
              <a:chOff x="2473104" y="2145028"/>
              <a:chExt cx="359165" cy="359165"/>
            </a:xfrm>
            <a:solidFill>
              <a:schemeClr val="bg1"/>
            </a:solidFill>
          </p:grpSpPr>
          <p:sp>
            <p:nvSpPr>
              <p:cNvPr id="20" name="AutoShape 126"/>
              <p:cNvSpPr/>
              <p:nvPr/>
            </p:nvSpPr>
            <p:spPr bwMode="auto">
              <a:xfrm>
                <a:off x="2473104" y="2145028"/>
                <a:ext cx="359165" cy="35916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3499" y="14850"/>
                    </a:moveTo>
                    <a:cubicBezTo>
                      <a:pt x="9772" y="14850"/>
                      <a:pt x="6749" y="11827"/>
                      <a:pt x="6749" y="8100"/>
                    </a:cubicBezTo>
                    <a:cubicBezTo>
                      <a:pt x="6749" y="4372"/>
                      <a:pt x="9772" y="1350"/>
                      <a:pt x="13499" y="1350"/>
                    </a:cubicBezTo>
                    <a:cubicBezTo>
                      <a:pt x="17227" y="1350"/>
                      <a:pt x="20249" y="4372"/>
                      <a:pt x="20249" y="8100"/>
                    </a:cubicBezTo>
                    <a:cubicBezTo>
                      <a:pt x="20249" y="11827"/>
                      <a:pt x="17227" y="14850"/>
                      <a:pt x="13499" y="14850"/>
                    </a:cubicBezTo>
                    <a:moveTo>
                      <a:pt x="3236" y="20042"/>
                    </a:moveTo>
                    <a:cubicBezTo>
                      <a:pt x="3019" y="20266"/>
                      <a:pt x="2718" y="20408"/>
                      <a:pt x="2382" y="20408"/>
                    </a:cubicBezTo>
                    <a:cubicBezTo>
                      <a:pt x="1724" y="20408"/>
                      <a:pt x="1191" y="19875"/>
                      <a:pt x="1191" y="19218"/>
                    </a:cubicBezTo>
                    <a:cubicBezTo>
                      <a:pt x="1191" y="18881"/>
                      <a:pt x="1332" y="18580"/>
                      <a:pt x="1557" y="18363"/>
                    </a:cubicBezTo>
                    <a:lnTo>
                      <a:pt x="1551" y="18358"/>
                    </a:lnTo>
                    <a:lnTo>
                      <a:pt x="6996" y="12913"/>
                    </a:lnTo>
                    <a:cubicBezTo>
                      <a:pt x="7472" y="13555"/>
                      <a:pt x="8039" y="14122"/>
                      <a:pt x="8680" y="14599"/>
                    </a:cubicBezTo>
                    <a:cubicBezTo>
                      <a:pt x="8680" y="14599"/>
                      <a:pt x="3236" y="20042"/>
                      <a:pt x="3236" y="20042"/>
                    </a:cubicBezTo>
                    <a:close/>
                    <a:moveTo>
                      <a:pt x="13499" y="0"/>
                    </a:moveTo>
                    <a:cubicBezTo>
                      <a:pt x="9026" y="0"/>
                      <a:pt x="5399" y="3626"/>
                      <a:pt x="5399" y="8100"/>
                    </a:cubicBezTo>
                    <a:cubicBezTo>
                      <a:pt x="5399" y="9467"/>
                      <a:pt x="5742" y="10754"/>
                      <a:pt x="6341" y="11884"/>
                    </a:cubicBezTo>
                    <a:lnTo>
                      <a:pt x="709" y="17515"/>
                    </a:lnTo>
                    <a:lnTo>
                      <a:pt x="713" y="17520"/>
                    </a:lnTo>
                    <a:cubicBezTo>
                      <a:pt x="274" y="17953"/>
                      <a:pt x="0" y="18552"/>
                      <a:pt x="0" y="19218"/>
                    </a:cubicBezTo>
                    <a:cubicBezTo>
                      <a:pt x="0" y="20533"/>
                      <a:pt x="1066" y="21599"/>
                      <a:pt x="2382" y="21599"/>
                    </a:cubicBezTo>
                    <a:cubicBezTo>
                      <a:pt x="3047" y="21599"/>
                      <a:pt x="3647" y="21326"/>
                      <a:pt x="4079" y="20885"/>
                    </a:cubicBezTo>
                    <a:lnTo>
                      <a:pt x="4078" y="20884"/>
                    </a:lnTo>
                    <a:lnTo>
                      <a:pt x="9708" y="15255"/>
                    </a:lnTo>
                    <a:cubicBezTo>
                      <a:pt x="10839" y="15856"/>
                      <a:pt x="12128" y="16200"/>
                      <a:pt x="13499" y="16200"/>
                    </a:cubicBezTo>
                    <a:cubicBezTo>
                      <a:pt x="17973" y="16200"/>
                      <a:pt x="21600" y="12573"/>
                      <a:pt x="21600" y="8100"/>
                    </a:cubicBezTo>
                    <a:cubicBezTo>
                      <a:pt x="21600" y="3626"/>
                      <a:pt x="17973" y="0"/>
                      <a:pt x="13499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21" name="AutoShape 127"/>
              <p:cNvSpPr/>
              <p:nvPr/>
            </p:nvSpPr>
            <p:spPr bwMode="auto">
              <a:xfrm>
                <a:off x="2618611" y="2200897"/>
                <a:ext cx="84727" cy="8411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160" y="0"/>
                    </a:moveTo>
                    <a:cubicBezTo>
                      <a:pt x="9025" y="0"/>
                      <a:pt x="0" y="9025"/>
                      <a:pt x="0" y="20160"/>
                    </a:cubicBezTo>
                    <a:cubicBezTo>
                      <a:pt x="0" y="20954"/>
                      <a:pt x="644" y="21600"/>
                      <a:pt x="1440" y="21600"/>
                    </a:cubicBezTo>
                    <a:cubicBezTo>
                      <a:pt x="2235" y="21600"/>
                      <a:pt x="2880" y="20954"/>
                      <a:pt x="2880" y="20160"/>
                    </a:cubicBezTo>
                    <a:cubicBezTo>
                      <a:pt x="2880" y="10618"/>
                      <a:pt x="10617" y="2880"/>
                      <a:pt x="20160" y="2880"/>
                    </a:cubicBezTo>
                    <a:cubicBezTo>
                      <a:pt x="20955" y="2880"/>
                      <a:pt x="21599" y="2234"/>
                      <a:pt x="21599" y="1440"/>
                    </a:cubicBezTo>
                    <a:cubicBezTo>
                      <a:pt x="21599" y="645"/>
                      <a:pt x="20955" y="0"/>
                      <a:pt x="2016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9050" tIns="19050" rIns="19050" bIns="19050" anchor="ctr"/>
              <a:p>
                <a:pPr marL="0" marR="0" lvl="0" indent="0" algn="ctr" defTabSz="22860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100" name="Text Box 99"/>
          <p:cNvSpPr txBox="1"/>
          <p:nvPr/>
        </p:nvSpPr>
        <p:spPr>
          <a:xfrm>
            <a:off x="831850" y="877570"/>
            <a:ext cx="787781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Основне карактеристике савременог живота, рада и привређивања огледају се у променама које су све брже и чешће. С тим у вези иновације се јављају као генератор промена које су неопходне да би пословање било успешно.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 Они који нису иновативни губе тржишну позицију и нестају.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Уколико ресторатери желе да користе иновације као конкурентно оружје, треба да буду иновативнији у односу на конкуренцију, да створе промене и убрзају њихову имплементацију, да створе иновативну климу, као и да користе креативност запослених.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У контексту ресторатерства иновације се дефинишу као „идеја, пракса, процес или производ који стављају у функцију идеје које решавају проблеме и перцепиране су евалуација ефеката иновативности у функцији унапређења квалитета и лојалности гостију у ресторатерству.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Оне се дефинишу и као све новине које ресторатери уводе без обзира на то да ли су у питању потпуне новине у делатности, репродуковане од конкурената или адаптирани постојећи производи или услуге.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 Истраживања посебно усмерена на иновације у ресторатерству установила су да увођењем иновација ресторани постају привлачнији гостима што утиче на повећање профитабилности. </a:t>
            </a:r>
            <a:endParaRPr lang="en-US" sz="14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Microsoft YaHei Light" panose="020B0502040204020203" charset="-122"/>
              <a:cs typeface="+mn-cs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945384" y="2064404"/>
            <a:ext cx="1812990" cy="599456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2759075" y="1750060"/>
            <a:ext cx="1812925" cy="90805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71"/>
          <p:cNvSpPr/>
          <p:nvPr/>
        </p:nvSpPr>
        <p:spPr>
          <a:xfrm>
            <a:off x="4572635" y="1584733"/>
            <a:ext cx="1812990" cy="1118497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72"/>
          <p:cNvSpPr/>
          <p:nvPr/>
        </p:nvSpPr>
        <p:spPr>
          <a:xfrm>
            <a:off x="6385625" y="1211264"/>
            <a:ext cx="1812990" cy="1491331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4" name="组合 73"/>
          <p:cNvGrpSpPr/>
          <p:nvPr/>
        </p:nvGrpSpPr>
        <p:grpSpPr>
          <a:xfrm>
            <a:off x="1568850" y="1100147"/>
            <a:ext cx="833166" cy="986442"/>
            <a:chOff x="1428750" y="2633663"/>
            <a:chExt cx="871538" cy="1031874"/>
          </a:xfr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effectLst/>
        </p:grpSpPr>
        <p:sp>
          <p:nvSpPr>
            <p:cNvPr id="75" name="Freeform 27"/>
            <p:cNvSpPr/>
            <p:nvPr/>
          </p:nvSpPr>
          <p:spPr bwMode="auto">
            <a:xfrm>
              <a:off x="1895475" y="2633663"/>
              <a:ext cx="280987" cy="279400"/>
            </a:xfrm>
            <a:custGeom>
              <a:avLst/>
              <a:gdLst>
                <a:gd name="T0" fmla="*/ 99 w 104"/>
                <a:gd name="T1" fmla="*/ 44 h 104"/>
                <a:gd name="T2" fmla="*/ 60 w 104"/>
                <a:gd name="T3" fmla="*/ 100 h 104"/>
                <a:gd name="T4" fmla="*/ 4 w 104"/>
                <a:gd name="T5" fmla="*/ 60 h 104"/>
                <a:gd name="T6" fmla="*/ 44 w 104"/>
                <a:gd name="T7" fmla="*/ 4 h 104"/>
                <a:gd name="T8" fmla="*/ 99 w 104"/>
                <a:gd name="T9" fmla="*/ 4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104">
                  <a:moveTo>
                    <a:pt x="99" y="44"/>
                  </a:moveTo>
                  <a:cubicBezTo>
                    <a:pt x="104" y="70"/>
                    <a:pt x="86" y="95"/>
                    <a:pt x="60" y="100"/>
                  </a:cubicBezTo>
                  <a:cubicBezTo>
                    <a:pt x="34" y="104"/>
                    <a:pt x="9" y="87"/>
                    <a:pt x="4" y="60"/>
                  </a:cubicBezTo>
                  <a:cubicBezTo>
                    <a:pt x="0" y="34"/>
                    <a:pt x="17" y="9"/>
                    <a:pt x="44" y="4"/>
                  </a:cubicBezTo>
                  <a:cubicBezTo>
                    <a:pt x="70" y="0"/>
                    <a:pt x="95" y="17"/>
                    <a:pt x="99" y="44"/>
                  </a:cubicBezTo>
                  <a:close/>
                </a:path>
              </a:pathLst>
            </a:custGeom>
            <a:grpFill/>
            <a:ln w="57150">
              <a:noFill/>
              <a:rou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4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28"/>
            <p:cNvSpPr/>
            <p:nvPr/>
          </p:nvSpPr>
          <p:spPr bwMode="auto">
            <a:xfrm>
              <a:off x="1966913" y="2965450"/>
              <a:ext cx="333375" cy="231775"/>
            </a:xfrm>
            <a:custGeom>
              <a:avLst/>
              <a:gdLst>
                <a:gd name="T0" fmla="*/ 97 w 124"/>
                <a:gd name="T1" fmla="*/ 28 h 86"/>
                <a:gd name="T2" fmla="*/ 35 w 124"/>
                <a:gd name="T3" fmla="*/ 38 h 86"/>
                <a:gd name="T4" fmla="*/ 14 w 124"/>
                <a:gd name="T5" fmla="*/ 0 h 86"/>
                <a:gd name="T6" fmla="*/ 12 w 124"/>
                <a:gd name="T7" fmla="*/ 44 h 86"/>
                <a:gd name="T8" fmla="*/ 0 w 124"/>
                <a:gd name="T9" fmla="*/ 67 h 86"/>
                <a:gd name="T10" fmla="*/ 4 w 124"/>
                <a:gd name="T11" fmla="*/ 74 h 86"/>
                <a:gd name="T12" fmla="*/ 28 w 124"/>
                <a:gd name="T13" fmla="*/ 85 h 86"/>
                <a:gd name="T14" fmla="*/ 104 w 124"/>
                <a:gd name="T15" fmla="*/ 71 h 86"/>
                <a:gd name="T16" fmla="*/ 122 w 124"/>
                <a:gd name="T17" fmla="*/ 46 h 86"/>
                <a:gd name="T18" fmla="*/ 97 w 124"/>
                <a:gd name="T19" fmla="*/ 2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" h="86">
                  <a:moveTo>
                    <a:pt x="97" y="28"/>
                  </a:moveTo>
                  <a:cubicBezTo>
                    <a:pt x="35" y="38"/>
                    <a:pt x="35" y="38"/>
                    <a:pt x="35" y="38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0" y="14"/>
                    <a:pt x="20" y="30"/>
                    <a:pt x="12" y="4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9" y="82"/>
                    <a:pt x="18" y="86"/>
                    <a:pt x="28" y="85"/>
                  </a:cubicBezTo>
                  <a:cubicBezTo>
                    <a:pt x="104" y="71"/>
                    <a:pt x="104" y="71"/>
                    <a:pt x="104" y="71"/>
                  </a:cubicBezTo>
                  <a:cubicBezTo>
                    <a:pt x="116" y="69"/>
                    <a:pt x="124" y="58"/>
                    <a:pt x="122" y="46"/>
                  </a:cubicBezTo>
                  <a:cubicBezTo>
                    <a:pt x="120" y="34"/>
                    <a:pt x="109" y="26"/>
                    <a:pt x="97" y="28"/>
                  </a:cubicBezTo>
                  <a:close/>
                </a:path>
              </a:pathLst>
            </a:custGeom>
            <a:grpFill/>
            <a:ln w="57150">
              <a:noFill/>
              <a:rou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4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29"/>
            <p:cNvSpPr/>
            <p:nvPr/>
          </p:nvSpPr>
          <p:spPr bwMode="auto">
            <a:xfrm>
              <a:off x="1428750" y="2835275"/>
              <a:ext cx="592137" cy="736600"/>
            </a:xfrm>
            <a:custGeom>
              <a:avLst/>
              <a:gdLst>
                <a:gd name="T0" fmla="*/ 203 w 219"/>
                <a:gd name="T1" fmla="*/ 169 h 273"/>
                <a:gd name="T2" fmla="*/ 176 w 219"/>
                <a:gd name="T3" fmla="*/ 159 h 273"/>
                <a:gd name="T4" fmla="*/ 165 w 219"/>
                <a:gd name="T5" fmla="*/ 155 h 273"/>
                <a:gd name="T6" fmla="*/ 203 w 219"/>
                <a:gd name="T7" fmla="*/ 81 h 273"/>
                <a:gd name="T8" fmla="*/ 187 w 219"/>
                <a:gd name="T9" fmla="*/ 28 h 273"/>
                <a:gd name="T10" fmla="*/ 182 w 219"/>
                <a:gd name="T11" fmla="*/ 26 h 273"/>
                <a:gd name="T12" fmla="*/ 177 w 219"/>
                <a:gd name="T13" fmla="*/ 24 h 273"/>
                <a:gd name="T14" fmla="*/ 109 w 219"/>
                <a:gd name="T15" fmla="*/ 2 h 273"/>
                <a:gd name="T16" fmla="*/ 91 w 219"/>
                <a:gd name="T17" fmla="*/ 4 h 273"/>
                <a:gd name="T18" fmla="*/ 14 w 219"/>
                <a:gd name="T19" fmla="*/ 51 h 273"/>
                <a:gd name="T20" fmla="*/ 6 w 219"/>
                <a:gd name="T21" fmla="*/ 81 h 273"/>
                <a:gd name="T22" fmla="*/ 29 w 219"/>
                <a:gd name="T23" fmla="*/ 92 h 273"/>
                <a:gd name="T24" fmla="*/ 36 w 219"/>
                <a:gd name="T25" fmla="*/ 89 h 273"/>
                <a:gd name="T26" fmla="*/ 105 w 219"/>
                <a:gd name="T27" fmla="*/ 48 h 273"/>
                <a:gd name="T28" fmla="*/ 128 w 219"/>
                <a:gd name="T29" fmla="*/ 55 h 273"/>
                <a:gd name="T30" fmla="*/ 92 w 219"/>
                <a:gd name="T31" fmla="*/ 127 h 273"/>
                <a:gd name="T32" fmla="*/ 107 w 219"/>
                <a:gd name="T33" fmla="*/ 180 h 273"/>
                <a:gd name="T34" fmla="*/ 110 w 219"/>
                <a:gd name="T35" fmla="*/ 181 h 273"/>
                <a:gd name="T36" fmla="*/ 109 w 219"/>
                <a:gd name="T37" fmla="*/ 181 h 273"/>
                <a:gd name="T38" fmla="*/ 141 w 219"/>
                <a:gd name="T39" fmla="*/ 194 h 273"/>
                <a:gd name="T40" fmla="*/ 154 w 219"/>
                <a:gd name="T41" fmla="*/ 198 h 273"/>
                <a:gd name="T42" fmla="*/ 115 w 219"/>
                <a:gd name="T43" fmla="*/ 234 h 273"/>
                <a:gd name="T44" fmla="*/ 114 w 219"/>
                <a:gd name="T45" fmla="*/ 265 h 273"/>
                <a:gd name="T46" fmla="*/ 134 w 219"/>
                <a:gd name="T47" fmla="*/ 272 h 273"/>
                <a:gd name="T48" fmla="*/ 146 w 219"/>
                <a:gd name="T49" fmla="*/ 266 h 273"/>
                <a:gd name="T50" fmla="*/ 210 w 219"/>
                <a:gd name="T51" fmla="*/ 206 h 273"/>
                <a:gd name="T52" fmla="*/ 217 w 219"/>
                <a:gd name="T53" fmla="*/ 185 h 273"/>
                <a:gd name="T54" fmla="*/ 203 w 219"/>
                <a:gd name="T55" fmla="*/ 16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9" h="273">
                  <a:moveTo>
                    <a:pt x="203" y="169"/>
                  </a:moveTo>
                  <a:cubicBezTo>
                    <a:pt x="176" y="159"/>
                    <a:pt x="176" y="159"/>
                    <a:pt x="176" y="159"/>
                  </a:cubicBezTo>
                  <a:cubicBezTo>
                    <a:pt x="165" y="155"/>
                    <a:pt x="165" y="155"/>
                    <a:pt x="165" y="155"/>
                  </a:cubicBezTo>
                  <a:cubicBezTo>
                    <a:pt x="203" y="81"/>
                    <a:pt x="203" y="81"/>
                    <a:pt x="203" y="81"/>
                  </a:cubicBezTo>
                  <a:cubicBezTo>
                    <a:pt x="213" y="62"/>
                    <a:pt x="206" y="38"/>
                    <a:pt x="187" y="28"/>
                  </a:cubicBezTo>
                  <a:cubicBezTo>
                    <a:pt x="185" y="27"/>
                    <a:pt x="183" y="26"/>
                    <a:pt x="182" y="26"/>
                  </a:cubicBezTo>
                  <a:cubicBezTo>
                    <a:pt x="180" y="25"/>
                    <a:pt x="179" y="24"/>
                    <a:pt x="177" y="24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3" y="0"/>
                    <a:pt x="96" y="1"/>
                    <a:pt x="91" y="4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3" y="57"/>
                    <a:pt x="0" y="71"/>
                    <a:pt x="6" y="81"/>
                  </a:cubicBezTo>
                  <a:cubicBezTo>
                    <a:pt x="11" y="89"/>
                    <a:pt x="20" y="93"/>
                    <a:pt x="29" y="92"/>
                  </a:cubicBezTo>
                  <a:cubicBezTo>
                    <a:pt x="31" y="91"/>
                    <a:pt x="34" y="90"/>
                    <a:pt x="36" y="89"/>
                  </a:cubicBezTo>
                  <a:cubicBezTo>
                    <a:pt x="105" y="48"/>
                    <a:pt x="105" y="48"/>
                    <a:pt x="105" y="48"/>
                  </a:cubicBezTo>
                  <a:cubicBezTo>
                    <a:pt x="128" y="55"/>
                    <a:pt x="128" y="55"/>
                    <a:pt x="128" y="55"/>
                  </a:cubicBezTo>
                  <a:cubicBezTo>
                    <a:pt x="92" y="127"/>
                    <a:pt x="92" y="127"/>
                    <a:pt x="92" y="127"/>
                  </a:cubicBezTo>
                  <a:cubicBezTo>
                    <a:pt x="81" y="146"/>
                    <a:pt x="88" y="170"/>
                    <a:pt x="107" y="180"/>
                  </a:cubicBezTo>
                  <a:cubicBezTo>
                    <a:pt x="108" y="180"/>
                    <a:pt x="109" y="181"/>
                    <a:pt x="110" y="181"/>
                  </a:cubicBezTo>
                  <a:cubicBezTo>
                    <a:pt x="110" y="181"/>
                    <a:pt x="110" y="181"/>
                    <a:pt x="109" y="181"/>
                  </a:cubicBezTo>
                  <a:cubicBezTo>
                    <a:pt x="141" y="194"/>
                    <a:pt x="141" y="194"/>
                    <a:pt x="141" y="194"/>
                  </a:cubicBezTo>
                  <a:cubicBezTo>
                    <a:pt x="154" y="198"/>
                    <a:pt x="154" y="198"/>
                    <a:pt x="154" y="198"/>
                  </a:cubicBezTo>
                  <a:cubicBezTo>
                    <a:pt x="115" y="234"/>
                    <a:pt x="115" y="234"/>
                    <a:pt x="115" y="234"/>
                  </a:cubicBezTo>
                  <a:cubicBezTo>
                    <a:pt x="106" y="242"/>
                    <a:pt x="106" y="256"/>
                    <a:pt x="114" y="265"/>
                  </a:cubicBezTo>
                  <a:cubicBezTo>
                    <a:pt x="120" y="271"/>
                    <a:pt x="127" y="273"/>
                    <a:pt x="134" y="272"/>
                  </a:cubicBezTo>
                  <a:cubicBezTo>
                    <a:pt x="138" y="271"/>
                    <a:pt x="142" y="269"/>
                    <a:pt x="146" y="266"/>
                  </a:cubicBezTo>
                  <a:cubicBezTo>
                    <a:pt x="210" y="206"/>
                    <a:pt x="210" y="206"/>
                    <a:pt x="210" y="206"/>
                  </a:cubicBezTo>
                  <a:cubicBezTo>
                    <a:pt x="216" y="200"/>
                    <a:pt x="219" y="193"/>
                    <a:pt x="217" y="185"/>
                  </a:cubicBezTo>
                  <a:cubicBezTo>
                    <a:pt x="215" y="177"/>
                    <a:pt x="210" y="171"/>
                    <a:pt x="203" y="169"/>
                  </a:cubicBezTo>
                  <a:close/>
                </a:path>
              </a:pathLst>
            </a:custGeom>
            <a:grpFill/>
            <a:ln w="57150">
              <a:noFill/>
              <a:rou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400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30"/>
            <p:cNvSpPr/>
            <p:nvPr/>
          </p:nvSpPr>
          <p:spPr bwMode="auto">
            <a:xfrm>
              <a:off x="1428750" y="3289300"/>
              <a:ext cx="315912" cy="376237"/>
            </a:xfrm>
            <a:custGeom>
              <a:avLst/>
              <a:gdLst>
                <a:gd name="T0" fmla="*/ 82 w 117"/>
                <a:gd name="T1" fmla="*/ 0 h 140"/>
                <a:gd name="T2" fmla="*/ 7 w 117"/>
                <a:gd name="T3" fmla="*/ 105 h 140"/>
                <a:gd name="T4" fmla="*/ 12 w 117"/>
                <a:gd name="T5" fmla="*/ 135 h 140"/>
                <a:gd name="T6" fmla="*/ 29 w 117"/>
                <a:gd name="T7" fmla="*/ 139 h 140"/>
                <a:gd name="T8" fmla="*/ 43 w 117"/>
                <a:gd name="T9" fmla="*/ 130 h 140"/>
                <a:gd name="T10" fmla="*/ 117 w 117"/>
                <a:gd name="T11" fmla="*/ 26 h 140"/>
                <a:gd name="T12" fmla="*/ 102 w 117"/>
                <a:gd name="T13" fmla="*/ 21 h 140"/>
                <a:gd name="T14" fmla="*/ 82 w 117"/>
                <a:gd name="T1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40">
                  <a:moveTo>
                    <a:pt x="82" y="0"/>
                  </a:moveTo>
                  <a:cubicBezTo>
                    <a:pt x="7" y="105"/>
                    <a:pt x="7" y="105"/>
                    <a:pt x="7" y="105"/>
                  </a:cubicBezTo>
                  <a:cubicBezTo>
                    <a:pt x="0" y="114"/>
                    <a:pt x="2" y="128"/>
                    <a:pt x="12" y="135"/>
                  </a:cubicBezTo>
                  <a:cubicBezTo>
                    <a:pt x="17" y="139"/>
                    <a:pt x="23" y="140"/>
                    <a:pt x="29" y="139"/>
                  </a:cubicBezTo>
                  <a:cubicBezTo>
                    <a:pt x="35" y="138"/>
                    <a:pt x="40" y="135"/>
                    <a:pt x="43" y="130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2" y="25"/>
                    <a:pt x="107" y="24"/>
                    <a:pt x="102" y="21"/>
                  </a:cubicBezTo>
                  <a:cubicBezTo>
                    <a:pt x="93" y="16"/>
                    <a:pt x="86" y="9"/>
                    <a:pt x="82" y="0"/>
                  </a:cubicBezTo>
                  <a:close/>
                </a:path>
              </a:pathLst>
            </a:custGeom>
            <a:grpFill/>
            <a:ln w="57150">
              <a:noFill/>
              <a:rou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>
                <a:lnSpc>
                  <a:spcPct val="150000"/>
                </a:lnSpc>
              </a:pPr>
              <a:endParaRPr lang="zh-CN" altLang="en-US" sz="1400" b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79" name="AutoShape 59"/>
          <p:cNvSpPr/>
          <p:nvPr/>
        </p:nvSpPr>
        <p:spPr bwMode="auto">
          <a:xfrm>
            <a:off x="7114984" y="1779425"/>
            <a:ext cx="356813" cy="355242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SimSun" panose="02010600030101010101" pitchFamily="2" charset="-122"/>
              <a:sym typeface="Gill Sans" charset="0"/>
            </a:endParaRPr>
          </a:p>
        </p:txBody>
      </p:sp>
      <p:grpSp>
        <p:nvGrpSpPr>
          <p:cNvPr id="80" name="Group 124"/>
          <p:cNvGrpSpPr/>
          <p:nvPr/>
        </p:nvGrpSpPr>
        <p:grpSpPr>
          <a:xfrm>
            <a:off x="5428012" y="1986804"/>
            <a:ext cx="356236" cy="299699"/>
            <a:chOff x="5368132" y="2625725"/>
            <a:chExt cx="465138" cy="391319"/>
          </a:xfrm>
          <a:solidFill>
            <a:schemeClr val="bg1"/>
          </a:solidFill>
        </p:grpSpPr>
        <p:sp>
          <p:nvSpPr>
            <p:cNvPr id="81" name="AutoShape 120"/>
            <p:cNvSpPr/>
            <p:nvPr/>
          </p:nvSpPr>
          <p:spPr bwMode="auto">
            <a:xfrm>
              <a:off x="5484813" y="2727325"/>
              <a:ext cx="231775" cy="231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48" y="16070"/>
                  </a:moveTo>
                  <a:cubicBezTo>
                    <a:pt x="14037" y="19468"/>
                    <a:pt x="8925" y="19859"/>
                    <a:pt x="5529" y="16948"/>
                  </a:cubicBezTo>
                  <a:cubicBezTo>
                    <a:pt x="2130" y="14038"/>
                    <a:pt x="1740" y="8924"/>
                    <a:pt x="4651" y="5527"/>
                  </a:cubicBezTo>
                  <a:cubicBezTo>
                    <a:pt x="7559" y="2131"/>
                    <a:pt x="12674" y="1740"/>
                    <a:pt x="16070" y="4650"/>
                  </a:cubicBezTo>
                  <a:cubicBezTo>
                    <a:pt x="19466" y="7560"/>
                    <a:pt x="19859" y="12673"/>
                    <a:pt x="16948" y="16070"/>
                  </a:cubicBezTo>
                  <a:moveTo>
                    <a:pt x="10800" y="0"/>
                  </a:moveTo>
                  <a:cubicBezTo>
                    <a:pt x="4833" y="0"/>
                    <a:pt x="0" y="4834"/>
                    <a:pt x="0" y="10800"/>
                  </a:cubicBezTo>
                  <a:cubicBezTo>
                    <a:pt x="0" y="16765"/>
                    <a:pt x="4833" y="21599"/>
                    <a:pt x="10800" y="21599"/>
                  </a:cubicBezTo>
                  <a:cubicBezTo>
                    <a:pt x="16764" y="21599"/>
                    <a:pt x="21600" y="16765"/>
                    <a:pt x="21600" y="10800"/>
                  </a:cubicBezTo>
                  <a:cubicBezTo>
                    <a:pt x="21600" y="483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82" name="AutoShape 121"/>
            <p:cNvSpPr/>
            <p:nvPr/>
          </p:nvSpPr>
          <p:spPr bwMode="auto">
            <a:xfrm>
              <a:off x="5542757" y="2785269"/>
              <a:ext cx="65088" cy="650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200" y="0"/>
                  </a:moveTo>
                  <a:cubicBezTo>
                    <a:pt x="8596" y="0"/>
                    <a:pt x="0" y="8596"/>
                    <a:pt x="0" y="19195"/>
                  </a:cubicBezTo>
                  <a:lnTo>
                    <a:pt x="0" y="19199"/>
                  </a:lnTo>
                  <a:cubicBezTo>
                    <a:pt x="0" y="20524"/>
                    <a:pt x="1068" y="21599"/>
                    <a:pt x="2400" y="21599"/>
                  </a:cubicBezTo>
                  <a:cubicBezTo>
                    <a:pt x="3721" y="21599"/>
                    <a:pt x="4800" y="20524"/>
                    <a:pt x="4800" y="19199"/>
                  </a:cubicBezTo>
                  <a:lnTo>
                    <a:pt x="4800" y="19195"/>
                  </a:lnTo>
                  <a:cubicBezTo>
                    <a:pt x="4800" y="11247"/>
                    <a:pt x="11240" y="4799"/>
                    <a:pt x="19200" y="4799"/>
                  </a:cubicBezTo>
                  <a:cubicBezTo>
                    <a:pt x="20521" y="4799"/>
                    <a:pt x="21600" y="3724"/>
                    <a:pt x="21600" y="2399"/>
                  </a:cubicBezTo>
                  <a:cubicBezTo>
                    <a:pt x="21600" y="1075"/>
                    <a:pt x="20521" y="0"/>
                    <a:pt x="192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83" name="AutoShape 122"/>
            <p:cNvSpPr/>
            <p:nvPr/>
          </p:nvSpPr>
          <p:spPr bwMode="auto">
            <a:xfrm>
              <a:off x="5368132" y="2625725"/>
              <a:ext cx="465138" cy="3913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9199"/>
                  </a:moveTo>
                  <a:cubicBezTo>
                    <a:pt x="20249" y="19642"/>
                    <a:pt x="19948" y="19999"/>
                    <a:pt x="19575" y="19999"/>
                  </a:cubicBezTo>
                  <a:lnTo>
                    <a:pt x="2024" y="19999"/>
                  </a:lnTo>
                  <a:cubicBezTo>
                    <a:pt x="1651" y="19999"/>
                    <a:pt x="1349" y="19642"/>
                    <a:pt x="1349" y="19199"/>
                  </a:cubicBezTo>
                  <a:lnTo>
                    <a:pt x="1349" y="7200"/>
                  </a:lnTo>
                  <a:cubicBezTo>
                    <a:pt x="1349" y="6809"/>
                    <a:pt x="1588" y="6475"/>
                    <a:pt x="1914" y="6411"/>
                  </a:cubicBezTo>
                  <a:lnTo>
                    <a:pt x="5588" y="5684"/>
                  </a:lnTo>
                  <a:lnTo>
                    <a:pt x="6797" y="2103"/>
                  </a:lnTo>
                  <a:cubicBezTo>
                    <a:pt x="6900" y="1799"/>
                    <a:pt x="7148" y="1600"/>
                    <a:pt x="7424" y="1600"/>
                  </a:cubicBezTo>
                  <a:lnTo>
                    <a:pt x="14174" y="1600"/>
                  </a:lnTo>
                  <a:cubicBezTo>
                    <a:pt x="14450" y="1600"/>
                    <a:pt x="14698" y="1799"/>
                    <a:pt x="14801" y="2103"/>
                  </a:cubicBezTo>
                  <a:lnTo>
                    <a:pt x="16010" y="5684"/>
                  </a:lnTo>
                  <a:lnTo>
                    <a:pt x="19685" y="6411"/>
                  </a:lnTo>
                  <a:cubicBezTo>
                    <a:pt x="20011" y="6475"/>
                    <a:pt x="20249" y="6809"/>
                    <a:pt x="20249" y="7200"/>
                  </a:cubicBezTo>
                  <a:cubicBezTo>
                    <a:pt x="20249" y="7200"/>
                    <a:pt x="20249" y="19199"/>
                    <a:pt x="20249" y="19199"/>
                  </a:cubicBezTo>
                  <a:close/>
                  <a:moveTo>
                    <a:pt x="19907" y="4832"/>
                  </a:moveTo>
                  <a:lnTo>
                    <a:pt x="16981" y="4254"/>
                  </a:lnTo>
                  <a:lnTo>
                    <a:pt x="16054" y="1507"/>
                  </a:lnTo>
                  <a:cubicBezTo>
                    <a:pt x="15745" y="591"/>
                    <a:pt x="15006" y="0"/>
                    <a:pt x="14174" y="0"/>
                  </a:cubicBezTo>
                  <a:lnTo>
                    <a:pt x="7424" y="0"/>
                  </a:lnTo>
                  <a:cubicBezTo>
                    <a:pt x="6593" y="0"/>
                    <a:pt x="5854" y="591"/>
                    <a:pt x="5543" y="1509"/>
                  </a:cubicBezTo>
                  <a:lnTo>
                    <a:pt x="4618" y="4254"/>
                  </a:lnTo>
                  <a:lnTo>
                    <a:pt x="1692" y="4832"/>
                  </a:lnTo>
                  <a:cubicBezTo>
                    <a:pt x="711" y="5025"/>
                    <a:pt x="0" y="6020"/>
                    <a:pt x="0" y="7200"/>
                  </a:cubicBezTo>
                  <a:lnTo>
                    <a:pt x="0" y="19199"/>
                  </a:lnTo>
                  <a:cubicBezTo>
                    <a:pt x="0" y="20523"/>
                    <a:pt x="908" y="21600"/>
                    <a:pt x="2024" y="21600"/>
                  </a:cubicBezTo>
                  <a:lnTo>
                    <a:pt x="19575" y="21600"/>
                  </a:lnTo>
                  <a:cubicBezTo>
                    <a:pt x="20691" y="21600"/>
                    <a:pt x="21600" y="20523"/>
                    <a:pt x="21600" y="19199"/>
                  </a:cubicBezTo>
                  <a:lnTo>
                    <a:pt x="21600" y="7200"/>
                  </a:lnTo>
                  <a:cubicBezTo>
                    <a:pt x="21600" y="6020"/>
                    <a:pt x="20888" y="5025"/>
                    <a:pt x="19907" y="4832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3620405" y="2064007"/>
            <a:ext cx="355628" cy="355628"/>
            <a:chOff x="3191434" y="2145028"/>
            <a:chExt cx="359165" cy="359165"/>
          </a:xfrm>
          <a:solidFill>
            <a:schemeClr val="bg1"/>
          </a:solidFill>
        </p:grpSpPr>
        <p:sp>
          <p:nvSpPr>
            <p:cNvPr id="85" name="AutoShape 123"/>
            <p:cNvSpPr/>
            <p:nvPr/>
          </p:nvSpPr>
          <p:spPr bwMode="auto">
            <a:xfrm>
              <a:off x="319143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180" y="12132"/>
                  </a:moveTo>
                  <a:cubicBezTo>
                    <a:pt x="17710" y="12226"/>
                    <a:pt x="17327" y="12561"/>
                    <a:pt x="17170" y="13012"/>
                  </a:cubicBezTo>
                  <a:cubicBezTo>
                    <a:pt x="17083" y="13261"/>
                    <a:pt x="16981" y="13503"/>
                    <a:pt x="16868" y="13738"/>
                  </a:cubicBezTo>
                  <a:cubicBezTo>
                    <a:pt x="16658" y="14169"/>
                    <a:pt x="16694" y="14677"/>
                    <a:pt x="16959" y="15075"/>
                  </a:cubicBezTo>
                  <a:lnTo>
                    <a:pt x="18131" y="16833"/>
                  </a:lnTo>
                  <a:lnTo>
                    <a:pt x="16832" y="18132"/>
                  </a:lnTo>
                  <a:lnTo>
                    <a:pt x="15075" y="16960"/>
                  </a:lnTo>
                  <a:cubicBezTo>
                    <a:pt x="14850" y="16810"/>
                    <a:pt x="14589" y="16733"/>
                    <a:pt x="14326" y="16733"/>
                  </a:cubicBezTo>
                  <a:cubicBezTo>
                    <a:pt x="14126" y="16733"/>
                    <a:pt x="13924" y="16778"/>
                    <a:pt x="13738" y="16868"/>
                  </a:cubicBezTo>
                  <a:cubicBezTo>
                    <a:pt x="13504" y="16981"/>
                    <a:pt x="13262" y="17083"/>
                    <a:pt x="13012" y="17170"/>
                  </a:cubicBezTo>
                  <a:cubicBezTo>
                    <a:pt x="12561" y="17327"/>
                    <a:pt x="12226" y="17712"/>
                    <a:pt x="12133" y="18180"/>
                  </a:cubicBezTo>
                  <a:lnTo>
                    <a:pt x="11717" y="20249"/>
                  </a:lnTo>
                  <a:lnTo>
                    <a:pt x="9881" y="20249"/>
                  </a:lnTo>
                  <a:lnTo>
                    <a:pt x="9467" y="18180"/>
                  </a:lnTo>
                  <a:cubicBezTo>
                    <a:pt x="9373" y="17712"/>
                    <a:pt x="9039" y="17327"/>
                    <a:pt x="8588" y="17170"/>
                  </a:cubicBezTo>
                  <a:cubicBezTo>
                    <a:pt x="8339" y="17083"/>
                    <a:pt x="8096" y="16983"/>
                    <a:pt x="7861" y="16869"/>
                  </a:cubicBezTo>
                  <a:cubicBezTo>
                    <a:pt x="7675" y="16778"/>
                    <a:pt x="7474" y="16733"/>
                    <a:pt x="7273" y="16733"/>
                  </a:cubicBezTo>
                  <a:cubicBezTo>
                    <a:pt x="7011" y="16733"/>
                    <a:pt x="6750" y="16810"/>
                    <a:pt x="6525" y="16960"/>
                  </a:cubicBezTo>
                  <a:lnTo>
                    <a:pt x="4767" y="18132"/>
                  </a:lnTo>
                  <a:lnTo>
                    <a:pt x="3468" y="16833"/>
                  </a:lnTo>
                  <a:lnTo>
                    <a:pt x="4639" y="15075"/>
                  </a:lnTo>
                  <a:cubicBezTo>
                    <a:pt x="4904" y="14677"/>
                    <a:pt x="4939" y="14169"/>
                    <a:pt x="4732" y="13738"/>
                  </a:cubicBezTo>
                  <a:cubicBezTo>
                    <a:pt x="4618" y="13504"/>
                    <a:pt x="4516" y="13263"/>
                    <a:pt x="4429" y="13013"/>
                  </a:cubicBezTo>
                  <a:cubicBezTo>
                    <a:pt x="4273" y="12561"/>
                    <a:pt x="3888" y="12227"/>
                    <a:pt x="3419" y="12133"/>
                  </a:cubicBezTo>
                  <a:lnTo>
                    <a:pt x="1350" y="11718"/>
                  </a:lnTo>
                  <a:lnTo>
                    <a:pt x="1349" y="9882"/>
                  </a:lnTo>
                  <a:lnTo>
                    <a:pt x="3419" y="9468"/>
                  </a:lnTo>
                  <a:cubicBezTo>
                    <a:pt x="3888" y="9374"/>
                    <a:pt x="4273" y="9039"/>
                    <a:pt x="4429" y="8588"/>
                  </a:cubicBezTo>
                  <a:cubicBezTo>
                    <a:pt x="4516" y="8338"/>
                    <a:pt x="4617" y="8096"/>
                    <a:pt x="4731" y="7862"/>
                  </a:cubicBezTo>
                  <a:cubicBezTo>
                    <a:pt x="4940" y="7431"/>
                    <a:pt x="4905" y="6923"/>
                    <a:pt x="4639" y="6524"/>
                  </a:cubicBezTo>
                  <a:lnTo>
                    <a:pt x="3468" y="4767"/>
                  </a:lnTo>
                  <a:lnTo>
                    <a:pt x="4767" y="3468"/>
                  </a:lnTo>
                  <a:lnTo>
                    <a:pt x="6525" y="4639"/>
                  </a:lnTo>
                  <a:cubicBezTo>
                    <a:pt x="6750" y="4790"/>
                    <a:pt x="7011" y="4866"/>
                    <a:pt x="7273" y="4866"/>
                  </a:cubicBezTo>
                  <a:cubicBezTo>
                    <a:pt x="7474" y="4866"/>
                    <a:pt x="7674" y="4822"/>
                    <a:pt x="7861" y="4732"/>
                  </a:cubicBezTo>
                  <a:cubicBezTo>
                    <a:pt x="8095" y="4619"/>
                    <a:pt x="8337" y="4517"/>
                    <a:pt x="8586" y="4430"/>
                  </a:cubicBezTo>
                  <a:cubicBezTo>
                    <a:pt x="9039" y="4272"/>
                    <a:pt x="9373" y="3888"/>
                    <a:pt x="9467" y="3420"/>
                  </a:cubicBezTo>
                  <a:lnTo>
                    <a:pt x="9881" y="1350"/>
                  </a:lnTo>
                  <a:lnTo>
                    <a:pt x="11717" y="1350"/>
                  </a:lnTo>
                  <a:lnTo>
                    <a:pt x="12131" y="3420"/>
                  </a:lnTo>
                  <a:cubicBezTo>
                    <a:pt x="12225" y="3888"/>
                    <a:pt x="12560" y="4272"/>
                    <a:pt x="13012" y="4430"/>
                  </a:cubicBezTo>
                  <a:cubicBezTo>
                    <a:pt x="13261" y="4517"/>
                    <a:pt x="13502" y="4617"/>
                    <a:pt x="13737" y="4731"/>
                  </a:cubicBezTo>
                  <a:cubicBezTo>
                    <a:pt x="13924" y="4822"/>
                    <a:pt x="14125" y="4866"/>
                    <a:pt x="14326" y="4866"/>
                  </a:cubicBezTo>
                  <a:cubicBezTo>
                    <a:pt x="14589" y="4866"/>
                    <a:pt x="14850" y="4790"/>
                    <a:pt x="15075" y="4639"/>
                  </a:cubicBezTo>
                  <a:lnTo>
                    <a:pt x="16832" y="3468"/>
                  </a:lnTo>
                  <a:lnTo>
                    <a:pt x="18131" y="4767"/>
                  </a:lnTo>
                  <a:lnTo>
                    <a:pt x="16959" y="6524"/>
                  </a:lnTo>
                  <a:cubicBezTo>
                    <a:pt x="16694" y="6923"/>
                    <a:pt x="16660" y="7431"/>
                    <a:pt x="16867" y="7861"/>
                  </a:cubicBezTo>
                  <a:cubicBezTo>
                    <a:pt x="16980" y="8096"/>
                    <a:pt x="17083" y="8337"/>
                    <a:pt x="17170" y="8587"/>
                  </a:cubicBezTo>
                  <a:cubicBezTo>
                    <a:pt x="17327" y="9039"/>
                    <a:pt x="17710" y="9373"/>
                    <a:pt x="18180" y="9467"/>
                  </a:cubicBezTo>
                  <a:lnTo>
                    <a:pt x="20248" y="9882"/>
                  </a:lnTo>
                  <a:lnTo>
                    <a:pt x="20250" y="11718"/>
                  </a:lnTo>
                  <a:cubicBezTo>
                    <a:pt x="20250" y="11718"/>
                    <a:pt x="18180" y="12132"/>
                    <a:pt x="18180" y="12132"/>
                  </a:cubicBezTo>
                  <a:close/>
                  <a:moveTo>
                    <a:pt x="20513" y="8558"/>
                  </a:moveTo>
                  <a:lnTo>
                    <a:pt x="18445" y="8143"/>
                  </a:lnTo>
                  <a:cubicBezTo>
                    <a:pt x="18341" y="7844"/>
                    <a:pt x="18218" y="7554"/>
                    <a:pt x="18082" y="7273"/>
                  </a:cubicBezTo>
                  <a:lnTo>
                    <a:pt x="19254" y="5516"/>
                  </a:lnTo>
                  <a:cubicBezTo>
                    <a:pt x="19611" y="4980"/>
                    <a:pt x="19540" y="4268"/>
                    <a:pt x="19085" y="3813"/>
                  </a:cubicBezTo>
                  <a:lnTo>
                    <a:pt x="17787" y="2514"/>
                  </a:lnTo>
                  <a:cubicBezTo>
                    <a:pt x="17526" y="2253"/>
                    <a:pt x="17181" y="2118"/>
                    <a:pt x="16831" y="2118"/>
                  </a:cubicBezTo>
                  <a:cubicBezTo>
                    <a:pt x="16573" y="2118"/>
                    <a:pt x="16312" y="2193"/>
                    <a:pt x="16084" y="2345"/>
                  </a:cubicBezTo>
                  <a:lnTo>
                    <a:pt x="14326" y="3516"/>
                  </a:lnTo>
                  <a:cubicBezTo>
                    <a:pt x="14044" y="3380"/>
                    <a:pt x="13754" y="3258"/>
                    <a:pt x="13455" y="3155"/>
                  </a:cubicBezTo>
                  <a:lnTo>
                    <a:pt x="13041" y="1085"/>
                  </a:lnTo>
                  <a:cubicBezTo>
                    <a:pt x="12916" y="454"/>
                    <a:pt x="12361" y="0"/>
                    <a:pt x="11717" y="0"/>
                  </a:cubicBezTo>
                  <a:lnTo>
                    <a:pt x="9881" y="0"/>
                  </a:lnTo>
                  <a:cubicBezTo>
                    <a:pt x="9238" y="0"/>
                    <a:pt x="8684" y="454"/>
                    <a:pt x="8557" y="1085"/>
                  </a:cubicBezTo>
                  <a:lnTo>
                    <a:pt x="8143" y="3155"/>
                  </a:lnTo>
                  <a:cubicBezTo>
                    <a:pt x="7843" y="3258"/>
                    <a:pt x="7554" y="3381"/>
                    <a:pt x="7273" y="3516"/>
                  </a:cubicBezTo>
                  <a:lnTo>
                    <a:pt x="5516" y="2345"/>
                  </a:lnTo>
                  <a:cubicBezTo>
                    <a:pt x="5287" y="2193"/>
                    <a:pt x="5026" y="2118"/>
                    <a:pt x="4767" y="2118"/>
                  </a:cubicBezTo>
                  <a:cubicBezTo>
                    <a:pt x="4419" y="2118"/>
                    <a:pt x="4073" y="2253"/>
                    <a:pt x="3812" y="2514"/>
                  </a:cubicBezTo>
                  <a:lnTo>
                    <a:pt x="2514" y="3813"/>
                  </a:lnTo>
                  <a:cubicBezTo>
                    <a:pt x="2059" y="4268"/>
                    <a:pt x="1988" y="4980"/>
                    <a:pt x="2345" y="5516"/>
                  </a:cubicBezTo>
                  <a:lnTo>
                    <a:pt x="3516" y="7273"/>
                  </a:lnTo>
                  <a:cubicBezTo>
                    <a:pt x="3380" y="7555"/>
                    <a:pt x="3258" y="7844"/>
                    <a:pt x="3154" y="8144"/>
                  </a:cubicBezTo>
                  <a:lnTo>
                    <a:pt x="1085" y="8558"/>
                  </a:lnTo>
                  <a:cubicBezTo>
                    <a:pt x="454" y="8684"/>
                    <a:pt x="0" y="9238"/>
                    <a:pt x="0" y="9882"/>
                  </a:cubicBezTo>
                  <a:lnTo>
                    <a:pt x="0" y="11718"/>
                  </a:lnTo>
                  <a:cubicBezTo>
                    <a:pt x="0" y="12361"/>
                    <a:pt x="454" y="12916"/>
                    <a:pt x="1085" y="13042"/>
                  </a:cubicBezTo>
                  <a:lnTo>
                    <a:pt x="3154" y="13456"/>
                  </a:lnTo>
                  <a:cubicBezTo>
                    <a:pt x="3258" y="13755"/>
                    <a:pt x="3380" y="14046"/>
                    <a:pt x="3516" y="14326"/>
                  </a:cubicBezTo>
                  <a:lnTo>
                    <a:pt x="2345" y="16083"/>
                  </a:lnTo>
                  <a:cubicBezTo>
                    <a:pt x="1988" y="16619"/>
                    <a:pt x="2059" y="17332"/>
                    <a:pt x="2514" y="17787"/>
                  </a:cubicBezTo>
                  <a:lnTo>
                    <a:pt x="3812" y="19086"/>
                  </a:lnTo>
                  <a:cubicBezTo>
                    <a:pt x="4073" y="19346"/>
                    <a:pt x="4419" y="19482"/>
                    <a:pt x="4767" y="19482"/>
                  </a:cubicBezTo>
                  <a:cubicBezTo>
                    <a:pt x="5026" y="19482"/>
                    <a:pt x="5287" y="19406"/>
                    <a:pt x="5516" y="19254"/>
                  </a:cubicBezTo>
                  <a:lnTo>
                    <a:pt x="7273" y="18083"/>
                  </a:lnTo>
                  <a:cubicBezTo>
                    <a:pt x="7554" y="18220"/>
                    <a:pt x="7843" y="18341"/>
                    <a:pt x="8143" y="18445"/>
                  </a:cubicBezTo>
                  <a:lnTo>
                    <a:pt x="8557" y="20514"/>
                  </a:lnTo>
                  <a:cubicBezTo>
                    <a:pt x="8684" y="21146"/>
                    <a:pt x="9238" y="21599"/>
                    <a:pt x="9881" y="21599"/>
                  </a:cubicBezTo>
                  <a:lnTo>
                    <a:pt x="11717" y="21599"/>
                  </a:lnTo>
                  <a:cubicBezTo>
                    <a:pt x="12361" y="21599"/>
                    <a:pt x="12916" y="21146"/>
                    <a:pt x="13041" y="20514"/>
                  </a:cubicBezTo>
                  <a:lnTo>
                    <a:pt x="13456" y="18445"/>
                  </a:lnTo>
                  <a:cubicBezTo>
                    <a:pt x="13755" y="18341"/>
                    <a:pt x="14046" y="18219"/>
                    <a:pt x="14326" y="18083"/>
                  </a:cubicBezTo>
                  <a:lnTo>
                    <a:pt x="16084" y="19254"/>
                  </a:lnTo>
                  <a:cubicBezTo>
                    <a:pt x="16312" y="19406"/>
                    <a:pt x="16573" y="19482"/>
                    <a:pt x="16831" y="19482"/>
                  </a:cubicBezTo>
                  <a:cubicBezTo>
                    <a:pt x="17181" y="19482"/>
                    <a:pt x="17526" y="19346"/>
                    <a:pt x="17787" y="19086"/>
                  </a:cubicBezTo>
                  <a:lnTo>
                    <a:pt x="19085" y="17787"/>
                  </a:lnTo>
                  <a:cubicBezTo>
                    <a:pt x="19540" y="17332"/>
                    <a:pt x="19611" y="16619"/>
                    <a:pt x="19254" y="16083"/>
                  </a:cubicBezTo>
                  <a:lnTo>
                    <a:pt x="18082" y="14326"/>
                  </a:lnTo>
                  <a:cubicBezTo>
                    <a:pt x="18219" y="14045"/>
                    <a:pt x="18341" y="13755"/>
                    <a:pt x="18445" y="13456"/>
                  </a:cubicBezTo>
                  <a:lnTo>
                    <a:pt x="20513" y="13042"/>
                  </a:lnTo>
                  <a:cubicBezTo>
                    <a:pt x="21145" y="12916"/>
                    <a:pt x="21599" y="12361"/>
                    <a:pt x="21599" y="11718"/>
                  </a:cubicBezTo>
                  <a:lnTo>
                    <a:pt x="21599" y="9882"/>
                  </a:lnTo>
                  <a:cubicBezTo>
                    <a:pt x="21599" y="9238"/>
                    <a:pt x="21145" y="8684"/>
                    <a:pt x="20513" y="8558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86" name="AutoShape 124"/>
            <p:cNvSpPr/>
            <p:nvPr/>
          </p:nvSpPr>
          <p:spPr bwMode="auto">
            <a:xfrm>
              <a:off x="3292736" y="2245717"/>
              <a:ext cx="157173" cy="15717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0250"/>
                  </a:moveTo>
                  <a:cubicBezTo>
                    <a:pt x="5580" y="20250"/>
                    <a:pt x="1350" y="16017"/>
                    <a:pt x="1350" y="10800"/>
                  </a:cubicBezTo>
                  <a:cubicBezTo>
                    <a:pt x="1350" y="5582"/>
                    <a:pt x="5580" y="1349"/>
                    <a:pt x="10800" y="1349"/>
                  </a:cubicBezTo>
                  <a:cubicBezTo>
                    <a:pt x="16016" y="1349"/>
                    <a:pt x="20250" y="5582"/>
                    <a:pt x="20250" y="10800"/>
                  </a:cubicBezTo>
                  <a:cubicBezTo>
                    <a:pt x="20250" y="16017"/>
                    <a:pt x="16016" y="20250"/>
                    <a:pt x="10800" y="20250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3"/>
                    <a:pt x="4836" y="21600"/>
                    <a:pt x="10800" y="21600"/>
                  </a:cubicBezTo>
                  <a:cubicBezTo>
                    <a:pt x="16763" y="21600"/>
                    <a:pt x="21599" y="16763"/>
                    <a:pt x="21599" y="10800"/>
                  </a:cubicBezTo>
                  <a:cubicBezTo>
                    <a:pt x="21599" y="4836"/>
                    <a:pt x="16763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87" name="AutoShape 125"/>
            <p:cNvSpPr/>
            <p:nvPr/>
          </p:nvSpPr>
          <p:spPr bwMode="auto">
            <a:xfrm>
              <a:off x="3325891" y="2279484"/>
              <a:ext cx="90253" cy="90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8900"/>
                  </a:moveTo>
                  <a:cubicBezTo>
                    <a:pt x="6328" y="18900"/>
                    <a:pt x="2699" y="15271"/>
                    <a:pt x="2699" y="10800"/>
                  </a:cubicBezTo>
                  <a:cubicBezTo>
                    <a:pt x="2699" y="6329"/>
                    <a:pt x="6328" y="2700"/>
                    <a:pt x="10800" y="2700"/>
                  </a:cubicBezTo>
                  <a:cubicBezTo>
                    <a:pt x="15271" y="2700"/>
                    <a:pt x="18899" y="6329"/>
                    <a:pt x="18899" y="10800"/>
                  </a:cubicBezTo>
                  <a:cubicBezTo>
                    <a:pt x="18899" y="15271"/>
                    <a:pt x="15271" y="18900"/>
                    <a:pt x="10800" y="18900"/>
                  </a:cubicBezTo>
                  <a:moveTo>
                    <a:pt x="10800" y="0"/>
                  </a:moveTo>
                  <a:cubicBezTo>
                    <a:pt x="4830" y="0"/>
                    <a:pt x="0" y="4833"/>
                    <a:pt x="0" y="10800"/>
                  </a:cubicBezTo>
                  <a:cubicBezTo>
                    <a:pt x="0" y="16766"/>
                    <a:pt x="4830" y="21599"/>
                    <a:pt x="10800" y="21599"/>
                  </a:cubicBezTo>
                  <a:cubicBezTo>
                    <a:pt x="16764" y="21599"/>
                    <a:pt x="21600" y="16766"/>
                    <a:pt x="21600" y="10800"/>
                  </a:cubicBezTo>
                  <a:cubicBezTo>
                    <a:pt x="21600" y="4833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1674700" y="2214516"/>
            <a:ext cx="355628" cy="355628"/>
            <a:chOff x="2473104" y="2145028"/>
            <a:chExt cx="359165" cy="359165"/>
          </a:xfrm>
          <a:solidFill>
            <a:schemeClr val="bg1"/>
          </a:solidFill>
        </p:grpSpPr>
        <p:sp>
          <p:nvSpPr>
            <p:cNvPr id="89" name="AutoShape 126"/>
            <p:cNvSpPr/>
            <p:nvPr/>
          </p:nvSpPr>
          <p:spPr bwMode="auto">
            <a:xfrm>
              <a:off x="2473104" y="2145028"/>
              <a:ext cx="35916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3499" y="14850"/>
                  </a:moveTo>
                  <a:cubicBezTo>
                    <a:pt x="9772" y="14850"/>
                    <a:pt x="6749" y="11827"/>
                    <a:pt x="6749" y="8100"/>
                  </a:cubicBezTo>
                  <a:cubicBezTo>
                    <a:pt x="6749" y="4372"/>
                    <a:pt x="9772" y="1350"/>
                    <a:pt x="13499" y="1350"/>
                  </a:cubicBezTo>
                  <a:cubicBezTo>
                    <a:pt x="17227" y="1350"/>
                    <a:pt x="20249" y="4372"/>
                    <a:pt x="20249" y="8100"/>
                  </a:cubicBezTo>
                  <a:cubicBezTo>
                    <a:pt x="20249" y="11827"/>
                    <a:pt x="17227" y="14850"/>
                    <a:pt x="13499" y="14850"/>
                  </a:cubicBezTo>
                  <a:moveTo>
                    <a:pt x="3236" y="20042"/>
                  </a:moveTo>
                  <a:cubicBezTo>
                    <a:pt x="3019" y="20266"/>
                    <a:pt x="2718" y="20408"/>
                    <a:pt x="2382" y="20408"/>
                  </a:cubicBezTo>
                  <a:cubicBezTo>
                    <a:pt x="1724" y="20408"/>
                    <a:pt x="1191" y="19875"/>
                    <a:pt x="1191" y="19218"/>
                  </a:cubicBezTo>
                  <a:cubicBezTo>
                    <a:pt x="1191" y="18881"/>
                    <a:pt x="1332" y="18580"/>
                    <a:pt x="1557" y="18363"/>
                  </a:cubicBezTo>
                  <a:lnTo>
                    <a:pt x="1551" y="18358"/>
                  </a:lnTo>
                  <a:lnTo>
                    <a:pt x="6996" y="12913"/>
                  </a:lnTo>
                  <a:cubicBezTo>
                    <a:pt x="7472" y="13555"/>
                    <a:pt x="8039" y="14122"/>
                    <a:pt x="8680" y="14599"/>
                  </a:cubicBezTo>
                  <a:cubicBezTo>
                    <a:pt x="8680" y="14599"/>
                    <a:pt x="3236" y="20042"/>
                    <a:pt x="3236" y="20042"/>
                  </a:cubicBezTo>
                  <a:close/>
                  <a:moveTo>
                    <a:pt x="13499" y="0"/>
                  </a:moveTo>
                  <a:cubicBezTo>
                    <a:pt x="9026" y="0"/>
                    <a:pt x="5399" y="3626"/>
                    <a:pt x="5399" y="8100"/>
                  </a:cubicBezTo>
                  <a:cubicBezTo>
                    <a:pt x="5399" y="9467"/>
                    <a:pt x="5742" y="10754"/>
                    <a:pt x="6341" y="11884"/>
                  </a:cubicBezTo>
                  <a:lnTo>
                    <a:pt x="709" y="17515"/>
                  </a:lnTo>
                  <a:lnTo>
                    <a:pt x="713" y="17520"/>
                  </a:lnTo>
                  <a:cubicBezTo>
                    <a:pt x="274" y="17953"/>
                    <a:pt x="0" y="18552"/>
                    <a:pt x="0" y="19218"/>
                  </a:cubicBezTo>
                  <a:cubicBezTo>
                    <a:pt x="0" y="20533"/>
                    <a:pt x="1066" y="21599"/>
                    <a:pt x="2382" y="21599"/>
                  </a:cubicBezTo>
                  <a:cubicBezTo>
                    <a:pt x="3047" y="21599"/>
                    <a:pt x="3647" y="21326"/>
                    <a:pt x="4079" y="20885"/>
                  </a:cubicBezTo>
                  <a:lnTo>
                    <a:pt x="4078" y="20884"/>
                  </a:lnTo>
                  <a:lnTo>
                    <a:pt x="9708" y="15255"/>
                  </a:lnTo>
                  <a:cubicBezTo>
                    <a:pt x="10839" y="15856"/>
                    <a:pt x="12128" y="16200"/>
                    <a:pt x="13499" y="16200"/>
                  </a:cubicBezTo>
                  <a:cubicBezTo>
                    <a:pt x="17973" y="16200"/>
                    <a:pt x="21600" y="12573"/>
                    <a:pt x="21600" y="8100"/>
                  </a:cubicBezTo>
                  <a:cubicBezTo>
                    <a:pt x="21600" y="3626"/>
                    <a:pt x="17973" y="0"/>
                    <a:pt x="134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  <p:sp>
          <p:nvSpPr>
            <p:cNvPr id="90" name="AutoShape 127"/>
            <p:cNvSpPr/>
            <p:nvPr/>
          </p:nvSpPr>
          <p:spPr bwMode="auto">
            <a:xfrm>
              <a:off x="2618611" y="2200897"/>
              <a:ext cx="84727" cy="84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160" y="0"/>
                  </a:moveTo>
                  <a:cubicBezTo>
                    <a:pt x="9025" y="0"/>
                    <a:pt x="0" y="9025"/>
                    <a:pt x="0" y="20160"/>
                  </a:cubicBezTo>
                  <a:cubicBezTo>
                    <a:pt x="0" y="20954"/>
                    <a:pt x="644" y="21600"/>
                    <a:pt x="1440" y="21600"/>
                  </a:cubicBezTo>
                  <a:cubicBezTo>
                    <a:pt x="2235" y="21600"/>
                    <a:pt x="2880" y="20954"/>
                    <a:pt x="2880" y="20160"/>
                  </a:cubicBezTo>
                  <a:cubicBezTo>
                    <a:pt x="2880" y="10618"/>
                    <a:pt x="10617" y="2880"/>
                    <a:pt x="20160" y="2880"/>
                  </a:cubicBezTo>
                  <a:cubicBezTo>
                    <a:pt x="20955" y="2880"/>
                    <a:pt x="21599" y="2234"/>
                    <a:pt x="21599" y="1440"/>
                  </a:cubicBezTo>
                  <a:cubicBezTo>
                    <a:pt x="21599" y="645"/>
                    <a:pt x="20955" y="0"/>
                    <a:pt x="201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SimSun" panose="02010600030101010101" pitchFamily="2" charset="-122"/>
                <a:sym typeface="Gill Sans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100330" y="2731135"/>
            <a:ext cx="8750935" cy="2338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sr-Cyrl-RS" altLang="en-US" b="0"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1600" b="0">
                <a:latin typeface="Times Cirilica" panose="020B7200000000000000" charset="0"/>
                <a:cs typeface="Times Cirilica" panose="020B7200000000000000" charset="0"/>
              </a:rPr>
              <a:t>У ци</a:t>
            </a:r>
            <a:r>
              <a:rPr lang="sr-Cyrl-RS" altLang="en-US" sz="1600" b="0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 sz="1600" b="0">
                <a:latin typeface="Times Cirilica" panose="020B7200000000000000" charset="0"/>
                <a:cs typeface="Times Cirilica" panose="020B7200000000000000" charset="0"/>
              </a:rPr>
              <a:t>у задржавања старих и придобијања нових гостију створила се потреба за иновирањем понуде, амбијента, развојем и проширењем услуга, већом употребом информационих технологија и изградњом односа са гостима. </a:t>
            </a:r>
            <a:endParaRPr lang="en-US" sz="16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sr-Cyrl-RS" altLang="en-US" sz="1600" b="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1600" b="0">
                <a:latin typeface="Times Cirilica" panose="020B7200000000000000" charset="0"/>
                <a:cs typeface="Times Cirilica" panose="020B7200000000000000" charset="0"/>
              </a:rPr>
              <a:t>Потребе гостију се константно мењају, а угоститељи су у обавези да их прате како би задржали или унапредили тржишну позицију. </a:t>
            </a:r>
            <a:endParaRPr lang="en-US" sz="16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sr-Cyrl-RS" altLang="en-US" sz="1600" b="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1600" b="0">
                <a:latin typeface="Times Cirilica" panose="020B7200000000000000" charset="0"/>
                <a:cs typeface="Times Cirilica" panose="020B7200000000000000" charset="0"/>
              </a:rPr>
              <a:t>Промене у потребама гостију су уско везане за медијски простор који заузимају емисије о правилној исхрани, здравом животном стилу, кувању итд.</a:t>
            </a:r>
            <a:endParaRPr lang="en-US" sz="16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sr-Cyrl-RS" altLang="en-US" sz="1600" b="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1600" b="0">
                <a:latin typeface="Times Cirilica" panose="020B7200000000000000" charset="0"/>
                <a:cs typeface="Times Cirilica" panose="020B7200000000000000" charset="0"/>
              </a:rPr>
              <a:t>Значајан утицај имају интернет, часописи и други облици масовне комуникације преко којих читаоци упознају храну, њена својства и јела светских кухиња.</a:t>
            </a:r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Microsoft YaHei Light" panose="020B0502040204020203" charset="-122"/>
              <a:cs typeface="+mn-cs"/>
            </a:endParaRPr>
          </a:p>
        </p:txBody>
      </p:sp>
      <p:sp>
        <p:nvSpPr>
          <p:cNvPr id="7" name="熊猫原创"/>
          <p:cNvSpPr/>
          <p:nvPr/>
        </p:nvSpPr>
        <p:spPr>
          <a:xfrm>
            <a:off x="635" y="10795"/>
            <a:ext cx="903351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sr-Cyrl-R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Cirilica" panose="020B7200000000000000" charset="0"/>
                <a:ea typeface="Microsoft YaHei Light" panose="020B0502040204020203" charset="-122"/>
                <a:cs typeface="Times Cirilica" panose="020B7200000000000000" charset="0"/>
              </a:rPr>
              <a:t>6.3  Иновације у вези са ресторатерским производима и услугама </a:t>
            </a:r>
            <a:endParaRPr kumimoji="0" lang="sr-Cyrl-RS" altLang="zh-CN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Cirilica" panose="020B7200000000000000" charset="0"/>
              <a:ea typeface="Microsoft YaHei Light" panose="020B0502040204020203" charset="-122"/>
              <a:cs typeface="Times Cirilica" panose="020B7200000000000000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145"/>
            <a:ext cx="3102610" cy="22053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054350" y="906145"/>
            <a:ext cx="6040755" cy="2205355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102610" y="947420"/>
            <a:ext cx="6224905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Под ресторатерским производима се подразумевају сви производи који се 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праве, припремају и доготовлјавају у ресторатерској кухињи и бару. Они 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заправо представлјају понуду хране и пића одређеног ресторана.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 Садржај ресторатерских производа пописаних у јеловнику зависи,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 пре свега, од типа ресторана (класични, млечни, риблји, макробиотички и др.), од иновативности и креативности манаџмента,као и од могућности за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 стварање профита. 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Ресторатерски производи се могу калкулативно обрадити као интегрални 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производи у структури туристичког производа, хотелског производа, 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угостителјског производа, али су и производи сами за себе јер имају облик и 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>
                <a:solidFill>
                  <a:schemeClr val="bg1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структуру. </a:t>
            </a:r>
            <a:endParaRPr lang="en-US" altLang="zh-CN" sz="1200">
              <a:solidFill>
                <a:schemeClr val="bg1"/>
              </a:solidFill>
              <a:latin typeface="Times Cirilica" panose="020B7200000000000000" charset="0"/>
              <a:ea typeface="方正书宋简体" panose="03000509000000000000" pitchFamily="65" charset="-122"/>
              <a:cs typeface="Times Cirilica" panose="020B7200000000000000" charset="0"/>
              <a:sym typeface="+mn-lt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420" y="3160395"/>
            <a:ext cx="386715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Угоститељски менаџери треба да иновирају понуду ресторатерских производа како би одговорили на савремене трендове у исхрани и креирали онакву каква је у сагласности са тренутним захтевима гостију.</a:t>
            </a:r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Савремени трендови у гастрономији теже да истакну природан укус, састав, текстуру и структуру животних намирница као одговор на повећану свест гостију о томе шта свакодневно уносе у свој организам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853180" y="3021330"/>
            <a:ext cx="5089525" cy="2214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 </a:t>
            </a:r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Минтел група је извршила истраживања о утицају медија на однос потрошача према храни и кувању. Генерално, гости су се едуковали о нутриционизму и здравој исхрани, припреми и топлотној обради хране.</a:t>
            </a:r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 Утврђено је да ова сазнања утичу на евалуацију ефеката иновативности у функцији унапређења квалитета и лојалности гостију у ресторатерству. одлуку гостију о одабиру ресторана и јела које ће поручити.</a:t>
            </a:r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Све је већи број ресторана који објављују информације о нутритивном саставу јела на јеловницима, нудећи већи избор оброк салата, прилога од поврћа са мањим процентом масти и сл. 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Picture 5" descr="未标题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7790" y="3810"/>
            <a:ext cx="9130665" cy="5135880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290830" y="4709160"/>
            <a:ext cx="4196080" cy="1778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74930" y="231140"/>
            <a:ext cx="4692015" cy="43999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Уколико запослени нису оспособљени мале су шансе да се иновацијама производа постигне жељени ефекат.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 Пре свега, особље промовише иновације, продаје гастрономске производе, препоручује их, али и први долазе до информација везаних за захтеве гостију и њихово задовољство.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 Дакле, запослени треба да испрате трендове, а понекад и да их наслуте или поставе. Запослени који нису навикли на промене често пружају отпор према увођењу како нових технологија тако и нових процеса рада.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То су природне реакције изазване страхом да промена може утицати на њихов удео упроцесу и узроковати евентуалну деградацију.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Зато је битна едукација људи која ће сходно томе на ефикасан начин уклонити наведене страхове и отпоре који се јављају код запослених. </a:t>
            </a:r>
            <a:endParaRPr lang="en-US" sz="14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>
            <a:off x="158372" y="386570"/>
            <a:ext cx="4534934" cy="4534934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95910" y="1563370"/>
            <a:ext cx="4128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r-Cyrl-RS" altLang="en-US" sz="3600" b="1">
                <a:solidFill>
                  <a:schemeClr val="bg1"/>
                </a:solidFill>
                <a:latin typeface="Times Cirilica" panose="020B7200000000000000" charset="0"/>
                <a:ea typeface="Microsoft YaHei" panose="020B0503020204020204" pitchFamily="34" charset="-122"/>
                <a:cs typeface="Times Cirilica" panose="020B7200000000000000" charset="0"/>
              </a:rPr>
              <a:t>ИНОВАЦИЈЕ </a:t>
            </a:r>
            <a:endParaRPr lang="sr-Cyrl-RS" altLang="en-US" sz="3600" b="1">
              <a:solidFill>
                <a:schemeClr val="bg1"/>
              </a:solidFill>
              <a:latin typeface="Times Cirilica" panose="020B7200000000000000" charset="0"/>
              <a:ea typeface="Microsoft YaHei" panose="020B0503020204020204" pitchFamily="34" charset="-122"/>
              <a:cs typeface="Times Cirilica" panose="020B7200000000000000" charset="0"/>
            </a:endParaRPr>
          </a:p>
          <a:p>
            <a:pPr algn="ctr" defTabSz="914400"/>
            <a:r>
              <a:rPr lang="sr-Cyrl-RS" altLang="en-US" sz="3600" b="1">
                <a:solidFill>
                  <a:schemeClr val="bg1"/>
                </a:solidFill>
                <a:latin typeface="Times Cirilica" panose="020B7200000000000000" charset="0"/>
                <a:ea typeface="Microsoft YaHei" panose="020B0503020204020204" pitchFamily="34" charset="-122"/>
                <a:cs typeface="Times Cirilica" panose="020B7200000000000000" charset="0"/>
              </a:rPr>
              <a:t>У УГОСТИТЕЉСВУ</a:t>
            </a:r>
            <a:endParaRPr lang="sr-Cyrl-RS" altLang="en-US" sz="3600" b="1">
              <a:solidFill>
                <a:schemeClr val="bg1"/>
              </a:solidFill>
              <a:latin typeface="Times Cirilica" panose="020B7200000000000000" charset="0"/>
              <a:ea typeface="Microsoft YaHei" panose="020B0503020204020204" pitchFamily="34" charset="-122"/>
              <a:cs typeface="Times Cirilica" panose="020B7200000000000000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4859193" y="737756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1</a:t>
            </a:r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4859193" y="1294362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2</a:t>
            </a:r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859193" y="1850333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3</a:t>
            </a:r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859193" y="2344709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4</a:t>
            </a:r>
            <a:endParaRPr lang="zh-CN" altLang="en-US"/>
          </a:p>
        </p:txBody>
      </p:sp>
      <p:sp>
        <p:nvSpPr>
          <p:cNvPr id="2" name="椭圆 10"/>
          <p:cNvSpPr/>
          <p:nvPr/>
        </p:nvSpPr>
        <p:spPr>
          <a:xfrm>
            <a:off x="4859193" y="2838739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sr-Latn-RS" altLang="zh-CN"/>
              <a:t>5</a:t>
            </a:r>
            <a:endParaRPr lang="sr-Latn-RS" altLang="zh-CN"/>
          </a:p>
        </p:txBody>
      </p:sp>
      <p:sp>
        <p:nvSpPr>
          <p:cNvPr id="4" name="椭圆 10"/>
          <p:cNvSpPr/>
          <p:nvPr/>
        </p:nvSpPr>
        <p:spPr>
          <a:xfrm>
            <a:off x="4859193" y="3579784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sr-Latn-RS" altLang="zh-CN"/>
              <a:t>6</a:t>
            </a:r>
            <a:endParaRPr lang="sr-Latn-RS" altLang="zh-CN"/>
          </a:p>
        </p:txBody>
      </p:sp>
      <p:sp>
        <p:nvSpPr>
          <p:cNvPr id="23" name="椭圆 10"/>
          <p:cNvSpPr/>
          <p:nvPr/>
        </p:nvSpPr>
        <p:spPr>
          <a:xfrm>
            <a:off x="4859193" y="4057939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sr-Latn-RS" altLang="zh-CN"/>
              <a:t>7</a:t>
            </a:r>
            <a:endParaRPr lang="sr-Latn-RS" altLang="zh-CN"/>
          </a:p>
        </p:txBody>
      </p:sp>
      <p:sp>
        <p:nvSpPr>
          <p:cNvPr id="12" name="Text Box 11"/>
          <p:cNvSpPr txBox="1"/>
          <p:nvPr/>
        </p:nvSpPr>
        <p:spPr>
          <a:xfrm>
            <a:off x="5167630" y="607695"/>
            <a:ext cx="30111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r-Cyrl-RS" altLang="zh-CN">
                <a:solidFill>
                  <a:srgbClr val="3A3F4D"/>
                </a:solidFill>
                <a:latin typeface="+mj-lt"/>
                <a:ea typeface="方正书宋简体" panose="03000509000000000000" pitchFamily="65" charset="-122"/>
                <a:sym typeface="+mn-ea"/>
              </a:rPr>
              <a:t>5.2 Груписање објеката ресторатерства</a:t>
            </a:r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5474335" y="1252855"/>
            <a:ext cx="289369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sr-Cyrl-RS" altLang="zh-CN">
                <a:solidFill>
                  <a:schemeClr val="tx1"/>
                </a:solidFill>
                <a:latin typeface="Times Cirilica" panose="020B7200000000000000" charset="0"/>
                <a:cs typeface="Times Cirilica" panose="020B7200000000000000" charset="0"/>
                <a:sym typeface="+mn-ea"/>
              </a:rPr>
              <a:t>6. Иновативна стратегија </a:t>
            </a:r>
            <a:endParaRPr lang="sr-Cyrl-RS" altLang="zh-CN">
              <a:solidFill>
                <a:schemeClr val="tx1"/>
              </a:solidFill>
              <a:latin typeface="Times Cirilica" panose="020B7200000000000000" charset="0"/>
              <a:cs typeface="Times Cirilica" panose="020B7200000000000000" charset="0"/>
              <a:sym typeface="+mn-ea"/>
            </a:endParaRPr>
          </a:p>
          <a:p>
            <a:r>
              <a:rPr lang="sr-Cyrl-RS" altLang="zh-CN">
                <a:solidFill>
                  <a:schemeClr val="tx1"/>
                </a:solidFill>
                <a:latin typeface="Times Cirilica" panose="020B7200000000000000" charset="0"/>
                <a:cs typeface="Times Cirilica" panose="020B7200000000000000" charset="0"/>
                <a:sym typeface="+mn-ea"/>
              </a:rPr>
              <a:t>     развоја ресторатерства</a:t>
            </a:r>
            <a:endParaRPr lang="sr-Cyrl-RS" altLang="zh-CN">
              <a:solidFill>
                <a:schemeClr val="tx1"/>
              </a:solidFill>
              <a:latin typeface="Times Cirilica" panose="020B7200000000000000" charset="0"/>
              <a:cs typeface="Times Cirilica" panose="020B7200000000000000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5337175" y="1898015"/>
            <a:ext cx="2807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sr-Cyrl-RS" altLang="en-US" b="1">
                <a:sym typeface="+mn-ea"/>
              </a:rPr>
              <a:t>6.1 Подела иновација</a:t>
            </a:r>
            <a:endParaRPr lang="en-US" b="1"/>
          </a:p>
        </p:txBody>
      </p:sp>
      <p:sp>
        <p:nvSpPr>
          <p:cNvPr id="18" name="Text Box 17"/>
          <p:cNvSpPr txBox="1"/>
          <p:nvPr/>
        </p:nvSpPr>
        <p:spPr>
          <a:xfrm>
            <a:off x="5393690" y="2395220"/>
            <a:ext cx="34315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sr-Cyrl-RS" altLang="en-US">
                <a:solidFill>
                  <a:srgbClr val="3A3F4D"/>
                </a:solidFill>
                <a:latin typeface="Times Cirilica" panose="020B7200000000000000" charset="0"/>
                <a:ea typeface="方正书宋简体" panose="03000509000000000000" pitchFamily="65" charset="-122"/>
                <a:cs typeface="Times Cirilica" panose="020B7200000000000000" charset="0"/>
                <a:sym typeface="+mn-lt"/>
              </a:rPr>
              <a:t>6.2 Иновације у ресторатерству</a:t>
            </a:r>
            <a:endParaRPr lang="en-US"/>
          </a:p>
        </p:txBody>
      </p:sp>
      <p:sp>
        <p:nvSpPr>
          <p:cNvPr id="25" name="Text Box 24"/>
          <p:cNvSpPr txBox="1"/>
          <p:nvPr/>
        </p:nvSpPr>
        <p:spPr>
          <a:xfrm>
            <a:off x="5393690" y="2822575"/>
            <a:ext cx="47815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Microsoft YaHei Light" panose="020B0502040204020203" charset="-122"/>
                <a:sym typeface="+mn-ea"/>
              </a:rPr>
              <a:t>6.3	</a:t>
            </a:r>
            <a:r>
              <a:rPr lang="zh-CN" altLang="en-US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Cirilica" panose="020B7200000000000000" charset="0"/>
                <a:ea typeface="Microsoft YaHei Light" panose="020B0502040204020203" charset="-122"/>
                <a:cs typeface="Times Cirilica" panose="020B7200000000000000" charset="0"/>
                <a:sym typeface="+mn-ea"/>
              </a:rPr>
              <a:t>Иновације у вези са </a:t>
            </a:r>
            <a:endParaRPr lang="zh-CN" altLang="en-US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Cirilica" panose="020B7200000000000000" charset="0"/>
              <a:ea typeface="Microsoft YaHei Light" panose="020B0502040204020203" charset="-122"/>
              <a:cs typeface="Times Cirilica" panose="020B7200000000000000" charset="0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Cirilica" panose="020B7200000000000000" charset="0"/>
                <a:ea typeface="Microsoft YaHei Light" panose="020B0502040204020203" charset="-122"/>
                <a:cs typeface="Times Cirilica" panose="020B7200000000000000" charset="0"/>
                <a:sym typeface="+mn-ea"/>
              </a:rPr>
              <a:t>ресторатерским производима и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Cirilica" panose="020B7200000000000000" charset="0"/>
              <a:ea typeface="Microsoft YaHei Light" panose="020B0502040204020203" charset="-122"/>
              <a:cs typeface="Times Cirilica" panose="020B720000000000000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Cirilica" panose="020B7200000000000000" charset="0"/>
                <a:ea typeface="Microsoft YaHei Light" panose="020B0502040204020203" charset="-122"/>
                <a:cs typeface="Times Cirilica" panose="020B7200000000000000" charset="0"/>
                <a:sym typeface="+mn-ea"/>
              </a:rPr>
              <a:t>услугама</a:t>
            </a:r>
            <a:endParaRPr lang="zh-CN" altLang="en-US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Cirilica" panose="020B7200000000000000" charset="0"/>
              <a:ea typeface="Microsoft YaHei Light" panose="020B0502040204020203" charset="-122"/>
              <a:cs typeface="Times Cirilica" panose="020B7200000000000000" charset="0"/>
              <a:sym typeface="+mn-ea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5351780" y="3634740"/>
            <a:ext cx="3840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sr-Cyrl-RS" altLang="en-US" b="1">
                <a:latin typeface="Times Cirilica" panose="020B7200000000000000" charset="0"/>
                <a:cs typeface="Times Cirilica" panose="020B7200000000000000" charset="0"/>
                <a:sym typeface="+mn-ea"/>
              </a:rPr>
              <a:t> </a:t>
            </a:r>
            <a:r>
              <a:rPr lang="en-US">
                <a:latin typeface="Times Cirilica" panose="020B7200000000000000" charset="0"/>
                <a:cs typeface="Times Cirilica" panose="020B7200000000000000" charset="0"/>
                <a:sym typeface="+mn-ea"/>
              </a:rPr>
              <a:t>7. 	</a:t>
            </a:r>
            <a:r>
              <a:rPr lang="sr-Cyrl-RS" altLang="en-US">
                <a:latin typeface="Times Cirilica" panose="020B7200000000000000" charset="0"/>
                <a:cs typeface="Times Cirilica" panose="020B7200000000000000" charset="0"/>
                <a:sym typeface="+mn-ea"/>
              </a:rPr>
              <a:t>   </a:t>
            </a:r>
            <a:r>
              <a:rPr lang="en-US">
                <a:latin typeface="Times Cirilica" panose="020B7200000000000000" charset="0"/>
                <a:cs typeface="Times Cirilica" panose="020B7200000000000000" charset="0"/>
                <a:sym typeface="+mn-ea"/>
              </a:rPr>
              <a:t>ПОЈАМ	ИНОВАЦИЈА</a:t>
            </a:r>
            <a:r>
              <a:rPr lang="en-US" b="1">
                <a:latin typeface="Times Cirilica" panose="020B7200000000000000" charset="0"/>
                <a:cs typeface="Times Cirilica" panose="020B7200000000000000" charset="0"/>
                <a:sym typeface="+mn-ea"/>
              </a:rPr>
              <a:t>	</a:t>
            </a:r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5273675" y="4059555"/>
            <a:ext cx="38703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/>
            <a:r>
              <a:rPr lang="en-US">
                <a:latin typeface="Times Cirilica" panose="020B7200000000000000" charset="0"/>
                <a:cs typeface="Times Cirilica" panose="020B7200000000000000" charset="0"/>
                <a:sym typeface="+mn-ea"/>
              </a:rPr>
              <a:t>7.</a:t>
            </a:r>
            <a:r>
              <a:rPr lang="sr-Cyrl-RS" altLang="en-US">
                <a:latin typeface="Times Cirilica" panose="020B7200000000000000" charset="0"/>
                <a:cs typeface="Times Cirilica" panose="020B7200000000000000" charset="0"/>
                <a:sym typeface="+mn-ea"/>
              </a:rPr>
              <a:t>2</a:t>
            </a:r>
            <a:r>
              <a:rPr lang="en-US">
                <a:latin typeface="Times Cirilica" panose="020B7200000000000000" charset="0"/>
                <a:cs typeface="Times Cirilica" panose="020B7200000000000000" charset="0"/>
                <a:sym typeface="+mn-ea"/>
              </a:rPr>
              <a:t> </a:t>
            </a:r>
            <a:r>
              <a:rPr lang="sr-Cyrl-RS" altLang="en-US">
                <a:latin typeface="Times Cirilica" panose="020B7200000000000000" charset="0"/>
                <a:cs typeface="Times Cirilica" panose="020B7200000000000000" charset="0"/>
                <a:sym typeface="+mn-ea"/>
              </a:rPr>
              <a:t>Информационе технологије и иновације</a:t>
            </a:r>
            <a:endParaRPr lang="en-US"/>
          </a:p>
        </p:txBody>
      </p:sp>
      <p:sp>
        <p:nvSpPr>
          <p:cNvPr id="28" name="椭圆 7"/>
          <p:cNvSpPr/>
          <p:nvPr/>
        </p:nvSpPr>
        <p:spPr>
          <a:xfrm>
            <a:off x="4873798" y="4599826"/>
            <a:ext cx="477982" cy="477982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sr-Cyrl-RS" altLang="zh-CN"/>
              <a:t>8</a:t>
            </a:r>
            <a:endParaRPr lang="sr-Cyrl-RS" altLang="zh-CN"/>
          </a:p>
        </p:txBody>
      </p:sp>
      <p:sp>
        <p:nvSpPr>
          <p:cNvPr id="29" name="Text Box 28"/>
          <p:cNvSpPr txBox="1"/>
          <p:nvPr/>
        </p:nvSpPr>
        <p:spPr>
          <a:xfrm>
            <a:off x="5446395" y="4697730"/>
            <a:ext cx="36518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/>
            <a:r>
              <a:rPr lang="sr-Cyrl-RS" altLang="en-US"/>
              <a:t>  </a:t>
            </a:r>
            <a:r>
              <a:rPr lang="sr-Cyrl-RS" altLang="en-US" b="1"/>
              <a:t>8. Значај иновација</a:t>
            </a:r>
            <a:endParaRPr lang="sr-Cyrl-RS" altLang="en-US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D95A0"/>
            </a:gs>
            <a:gs pos="100000">
              <a:srgbClr val="3A3F4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7303135" y="435610"/>
            <a:ext cx="2059305" cy="4142105"/>
            <a:chOff x="5955241" y="310055"/>
            <a:chExt cx="2572835" cy="452339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r="20257"/>
            <a:stretch>
              <a:fillRect/>
            </a:stretch>
          </p:blipFill>
          <p:spPr>
            <a:xfrm>
              <a:off x="6295727" y="530231"/>
              <a:ext cx="1891862" cy="4146097"/>
            </a:xfrm>
            <a:prstGeom prst="roundRect">
              <a:avLst>
                <a:gd name="adj" fmla="val 13334"/>
              </a:avLst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0" t="-834" r="31207" b="835"/>
            <a:stretch>
              <a:fillRect/>
            </a:stretch>
          </p:blipFill>
          <p:spPr>
            <a:xfrm>
              <a:off x="5955241" y="310055"/>
              <a:ext cx="2572835" cy="452339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715971" y="368260"/>
            <a:ext cx="173182" cy="103909"/>
            <a:chOff x="4637809" y="654453"/>
            <a:chExt cx="173182" cy="103909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4637809" y="654453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4637809" y="706407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4637809" y="758362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直接连接符 23"/>
          <p:cNvCxnSpPr/>
          <p:nvPr/>
        </p:nvCxnSpPr>
        <p:spPr>
          <a:xfrm>
            <a:off x="8877493" y="1378528"/>
            <a:ext cx="0" cy="1115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4"/>
          <p:cNvGrpSpPr>
            <a:grpSpLocks noChangeAspect="1"/>
          </p:cNvGrpSpPr>
          <p:nvPr/>
        </p:nvGrpSpPr>
        <p:grpSpPr bwMode="auto">
          <a:xfrm>
            <a:off x="8776257" y="2631931"/>
            <a:ext cx="225792" cy="311005"/>
            <a:chOff x="3077" y="690"/>
            <a:chExt cx="522" cy="719"/>
          </a:xfrm>
          <a:solidFill>
            <a:schemeClr val="bg1"/>
          </a:solidFill>
        </p:grpSpPr>
        <p:sp>
          <p:nvSpPr>
            <p:cNvPr id="26" name="Freeform 5"/>
            <p:cNvSpPr>
              <a:spLocks noEditPoints="1"/>
            </p:cNvSpPr>
            <p:nvPr/>
          </p:nvSpPr>
          <p:spPr bwMode="auto">
            <a:xfrm>
              <a:off x="3077" y="690"/>
              <a:ext cx="522" cy="719"/>
            </a:xfrm>
            <a:custGeom>
              <a:avLst/>
              <a:gdLst>
                <a:gd name="T0" fmla="*/ 234 w 426"/>
                <a:gd name="T1" fmla="*/ 591 h 591"/>
                <a:gd name="T2" fmla="*/ 192 w 426"/>
                <a:gd name="T3" fmla="*/ 591 h 591"/>
                <a:gd name="T4" fmla="*/ 0 w 426"/>
                <a:gd name="T5" fmla="*/ 400 h 591"/>
                <a:gd name="T6" fmla="*/ 0 w 426"/>
                <a:gd name="T7" fmla="*/ 191 h 591"/>
                <a:gd name="T8" fmla="*/ 192 w 426"/>
                <a:gd name="T9" fmla="*/ 0 h 591"/>
                <a:gd name="T10" fmla="*/ 234 w 426"/>
                <a:gd name="T11" fmla="*/ 0 h 591"/>
                <a:gd name="T12" fmla="*/ 426 w 426"/>
                <a:gd name="T13" fmla="*/ 191 h 591"/>
                <a:gd name="T14" fmla="*/ 426 w 426"/>
                <a:gd name="T15" fmla="*/ 400 h 591"/>
                <a:gd name="T16" fmla="*/ 234 w 426"/>
                <a:gd name="T17" fmla="*/ 591 h 591"/>
                <a:gd name="T18" fmla="*/ 192 w 426"/>
                <a:gd name="T19" fmla="*/ 51 h 591"/>
                <a:gd name="T20" fmla="*/ 51 w 426"/>
                <a:gd name="T21" fmla="*/ 191 h 591"/>
                <a:gd name="T22" fmla="*/ 51 w 426"/>
                <a:gd name="T23" fmla="*/ 400 h 591"/>
                <a:gd name="T24" fmla="*/ 192 w 426"/>
                <a:gd name="T25" fmla="*/ 540 h 591"/>
                <a:gd name="T26" fmla="*/ 234 w 426"/>
                <a:gd name="T27" fmla="*/ 540 h 591"/>
                <a:gd name="T28" fmla="*/ 375 w 426"/>
                <a:gd name="T29" fmla="*/ 400 h 591"/>
                <a:gd name="T30" fmla="*/ 375 w 426"/>
                <a:gd name="T31" fmla="*/ 191 h 591"/>
                <a:gd name="T32" fmla="*/ 234 w 426"/>
                <a:gd name="T33" fmla="*/ 51 h 591"/>
                <a:gd name="T34" fmla="*/ 192 w 426"/>
                <a:gd name="T35" fmla="*/ 5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6" h="591">
                  <a:moveTo>
                    <a:pt x="234" y="591"/>
                  </a:moveTo>
                  <a:cubicBezTo>
                    <a:pt x="192" y="591"/>
                    <a:pt x="192" y="591"/>
                    <a:pt x="192" y="591"/>
                  </a:cubicBezTo>
                  <a:cubicBezTo>
                    <a:pt x="86" y="591"/>
                    <a:pt x="0" y="505"/>
                    <a:pt x="0" y="40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340" y="0"/>
                    <a:pt x="426" y="86"/>
                    <a:pt x="426" y="191"/>
                  </a:cubicBezTo>
                  <a:cubicBezTo>
                    <a:pt x="426" y="400"/>
                    <a:pt x="426" y="400"/>
                    <a:pt x="426" y="400"/>
                  </a:cubicBezTo>
                  <a:cubicBezTo>
                    <a:pt x="426" y="505"/>
                    <a:pt x="340" y="591"/>
                    <a:pt x="234" y="591"/>
                  </a:cubicBezTo>
                  <a:close/>
                  <a:moveTo>
                    <a:pt x="192" y="51"/>
                  </a:moveTo>
                  <a:cubicBezTo>
                    <a:pt x="114" y="51"/>
                    <a:pt x="51" y="114"/>
                    <a:pt x="51" y="191"/>
                  </a:cubicBezTo>
                  <a:cubicBezTo>
                    <a:pt x="51" y="400"/>
                    <a:pt x="51" y="400"/>
                    <a:pt x="51" y="400"/>
                  </a:cubicBezTo>
                  <a:cubicBezTo>
                    <a:pt x="51" y="477"/>
                    <a:pt x="114" y="540"/>
                    <a:pt x="192" y="540"/>
                  </a:cubicBezTo>
                  <a:cubicBezTo>
                    <a:pt x="234" y="540"/>
                    <a:pt x="234" y="540"/>
                    <a:pt x="234" y="540"/>
                  </a:cubicBezTo>
                  <a:cubicBezTo>
                    <a:pt x="312" y="540"/>
                    <a:pt x="375" y="477"/>
                    <a:pt x="375" y="400"/>
                  </a:cubicBezTo>
                  <a:cubicBezTo>
                    <a:pt x="375" y="191"/>
                    <a:pt x="375" y="191"/>
                    <a:pt x="375" y="191"/>
                  </a:cubicBezTo>
                  <a:cubicBezTo>
                    <a:pt x="375" y="114"/>
                    <a:pt x="312" y="51"/>
                    <a:pt x="234" y="51"/>
                  </a:cubicBezTo>
                  <a:lnTo>
                    <a:pt x="19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3306" y="816"/>
              <a:ext cx="62" cy="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95026" y="4847949"/>
            <a:ext cx="1516258" cy="206806"/>
            <a:chOff x="635133" y="4758817"/>
            <a:chExt cx="1655349" cy="225777"/>
          </a:xfrm>
        </p:grpSpPr>
        <p:grpSp>
          <p:nvGrpSpPr>
            <p:cNvPr id="29" name="组合 28"/>
            <p:cNvGrpSpPr/>
            <p:nvPr/>
          </p:nvGrpSpPr>
          <p:grpSpPr>
            <a:xfrm>
              <a:off x="635133" y="4758817"/>
              <a:ext cx="221707" cy="221708"/>
              <a:chOff x="635133" y="4758817"/>
              <a:chExt cx="221707" cy="221708"/>
            </a:xfrm>
          </p:grpSpPr>
          <p:sp>
            <p:nvSpPr>
              <p:cNvPr id="42" name="椭圆 41"/>
              <p:cNvSpPr/>
              <p:nvPr/>
            </p:nvSpPr>
            <p:spPr>
              <a:xfrm>
                <a:off x="635133" y="4758817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43" name="Group 4"/>
              <p:cNvGrpSpPr>
                <a:grpSpLocks noChangeAspect="1"/>
              </p:cNvGrpSpPr>
              <p:nvPr/>
            </p:nvGrpSpPr>
            <p:grpSpPr bwMode="auto">
              <a:xfrm>
                <a:off x="672524" y="4804589"/>
                <a:ext cx="150212" cy="128831"/>
                <a:chOff x="504" y="1763"/>
                <a:chExt cx="274" cy="235"/>
              </a:xfrm>
              <a:solidFill>
                <a:schemeClr val="bg1"/>
              </a:solidFill>
            </p:grpSpPr>
            <p:sp>
              <p:nvSpPr>
                <p:cNvPr id="44" name="Freeform 5"/>
                <p:cNvSpPr/>
                <p:nvPr/>
              </p:nvSpPr>
              <p:spPr bwMode="auto">
                <a:xfrm>
                  <a:off x="504" y="1781"/>
                  <a:ext cx="80" cy="177"/>
                </a:xfrm>
                <a:custGeom>
                  <a:avLst/>
                  <a:gdLst>
                    <a:gd name="T0" fmla="*/ 183 w 204"/>
                    <a:gd name="T1" fmla="*/ 229 h 452"/>
                    <a:gd name="T2" fmla="*/ 170 w 204"/>
                    <a:gd name="T3" fmla="*/ 196 h 452"/>
                    <a:gd name="T4" fmla="*/ 125 w 204"/>
                    <a:gd name="T5" fmla="*/ 127 h 452"/>
                    <a:gd name="T6" fmla="*/ 182 w 204"/>
                    <a:gd name="T7" fmla="*/ 52 h 452"/>
                    <a:gd name="T8" fmla="*/ 200 w 204"/>
                    <a:gd name="T9" fmla="*/ 21 h 452"/>
                    <a:gd name="T10" fmla="*/ 171 w 204"/>
                    <a:gd name="T11" fmla="*/ 3 h 452"/>
                    <a:gd name="T12" fmla="*/ 75 w 204"/>
                    <a:gd name="T13" fmla="*/ 127 h 452"/>
                    <a:gd name="T14" fmla="*/ 108 w 204"/>
                    <a:gd name="T15" fmla="*/ 211 h 452"/>
                    <a:gd name="T16" fmla="*/ 0 w 204"/>
                    <a:gd name="T17" fmla="*/ 388 h 452"/>
                    <a:gd name="T18" fmla="*/ 0 w 204"/>
                    <a:gd name="T19" fmla="*/ 427 h 452"/>
                    <a:gd name="T20" fmla="*/ 25 w 204"/>
                    <a:gd name="T21" fmla="*/ 452 h 452"/>
                    <a:gd name="T22" fmla="*/ 50 w 204"/>
                    <a:gd name="T23" fmla="*/ 427 h 452"/>
                    <a:gd name="T24" fmla="*/ 50 w 204"/>
                    <a:gd name="T25" fmla="*/ 388 h 452"/>
                    <a:gd name="T26" fmla="*/ 163 w 204"/>
                    <a:gd name="T27" fmla="*/ 244 h 452"/>
                    <a:gd name="T28" fmla="*/ 183 w 204"/>
                    <a:gd name="T29" fmla="*/ 229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4" h="452">
                      <a:moveTo>
                        <a:pt x="183" y="229"/>
                      </a:moveTo>
                      <a:cubicBezTo>
                        <a:pt x="188" y="216"/>
                        <a:pt x="182" y="202"/>
                        <a:pt x="170" y="196"/>
                      </a:cubicBezTo>
                      <a:cubicBezTo>
                        <a:pt x="142" y="184"/>
                        <a:pt x="125" y="157"/>
                        <a:pt x="125" y="127"/>
                      </a:cubicBezTo>
                      <a:cubicBezTo>
                        <a:pt x="125" y="93"/>
                        <a:pt x="149" y="60"/>
                        <a:pt x="182" y="52"/>
                      </a:cubicBezTo>
                      <a:cubicBezTo>
                        <a:pt x="196" y="48"/>
                        <a:pt x="204" y="34"/>
                        <a:pt x="200" y="21"/>
                      </a:cubicBezTo>
                      <a:cubicBezTo>
                        <a:pt x="197" y="8"/>
                        <a:pt x="184" y="0"/>
                        <a:pt x="171" y="3"/>
                      </a:cubicBezTo>
                      <a:cubicBezTo>
                        <a:pt x="114" y="16"/>
                        <a:pt x="75" y="69"/>
                        <a:pt x="75" y="127"/>
                      </a:cubicBezTo>
                      <a:cubicBezTo>
                        <a:pt x="75" y="159"/>
                        <a:pt x="87" y="189"/>
                        <a:pt x="108" y="211"/>
                      </a:cubicBezTo>
                      <a:cubicBezTo>
                        <a:pt x="41" y="245"/>
                        <a:pt x="0" y="313"/>
                        <a:pt x="0" y="388"/>
                      </a:cubicBezTo>
                      <a:cubicBezTo>
                        <a:pt x="0" y="427"/>
                        <a:pt x="0" y="427"/>
                        <a:pt x="0" y="427"/>
                      </a:cubicBezTo>
                      <a:cubicBezTo>
                        <a:pt x="0" y="440"/>
                        <a:pt x="11" y="452"/>
                        <a:pt x="25" y="452"/>
                      </a:cubicBezTo>
                      <a:cubicBezTo>
                        <a:pt x="39" y="452"/>
                        <a:pt x="50" y="440"/>
                        <a:pt x="50" y="427"/>
                      </a:cubicBezTo>
                      <a:cubicBezTo>
                        <a:pt x="50" y="388"/>
                        <a:pt x="50" y="388"/>
                        <a:pt x="50" y="388"/>
                      </a:cubicBezTo>
                      <a:cubicBezTo>
                        <a:pt x="50" y="319"/>
                        <a:pt x="97" y="260"/>
                        <a:pt x="163" y="244"/>
                      </a:cubicBezTo>
                      <a:cubicBezTo>
                        <a:pt x="172" y="242"/>
                        <a:pt x="179" y="237"/>
                        <a:pt x="183" y="2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45" name="Freeform 6"/>
                <p:cNvSpPr>
                  <a:spLocks noEditPoints="1"/>
                </p:cNvSpPr>
                <p:nvPr/>
              </p:nvSpPr>
              <p:spPr bwMode="auto">
                <a:xfrm>
                  <a:off x="543" y="1763"/>
                  <a:ext cx="196" cy="235"/>
                </a:xfrm>
                <a:custGeom>
                  <a:avLst/>
                  <a:gdLst>
                    <a:gd name="T0" fmla="*/ 343 w 500"/>
                    <a:gd name="T1" fmla="*/ 268 h 600"/>
                    <a:gd name="T2" fmla="*/ 400 w 500"/>
                    <a:gd name="T3" fmla="*/ 150 h 600"/>
                    <a:gd name="T4" fmla="*/ 250 w 500"/>
                    <a:gd name="T5" fmla="*/ 0 h 600"/>
                    <a:gd name="T6" fmla="*/ 100 w 500"/>
                    <a:gd name="T7" fmla="*/ 150 h 600"/>
                    <a:gd name="T8" fmla="*/ 158 w 500"/>
                    <a:gd name="T9" fmla="*/ 268 h 600"/>
                    <a:gd name="T10" fmla="*/ 0 w 500"/>
                    <a:gd name="T11" fmla="*/ 526 h 600"/>
                    <a:gd name="T12" fmla="*/ 0 w 500"/>
                    <a:gd name="T13" fmla="*/ 600 h 600"/>
                    <a:gd name="T14" fmla="*/ 500 w 500"/>
                    <a:gd name="T15" fmla="*/ 600 h 600"/>
                    <a:gd name="T16" fmla="*/ 500 w 500"/>
                    <a:gd name="T17" fmla="*/ 526 h 600"/>
                    <a:gd name="T18" fmla="*/ 343 w 500"/>
                    <a:gd name="T19" fmla="*/ 268 h 600"/>
                    <a:gd name="T20" fmla="*/ 150 w 500"/>
                    <a:gd name="T21" fmla="*/ 150 h 600"/>
                    <a:gd name="T22" fmla="*/ 253 w 500"/>
                    <a:gd name="T23" fmla="*/ 54 h 600"/>
                    <a:gd name="T24" fmla="*/ 350 w 500"/>
                    <a:gd name="T25" fmla="*/ 150 h 600"/>
                    <a:gd name="T26" fmla="*/ 247 w 500"/>
                    <a:gd name="T27" fmla="*/ 247 h 600"/>
                    <a:gd name="T28" fmla="*/ 150 w 500"/>
                    <a:gd name="T29" fmla="*/ 150 h 600"/>
                    <a:gd name="T30" fmla="*/ 450 w 500"/>
                    <a:gd name="T31" fmla="*/ 551 h 600"/>
                    <a:gd name="T32" fmla="*/ 50 w 500"/>
                    <a:gd name="T33" fmla="*/ 551 h 600"/>
                    <a:gd name="T34" fmla="*/ 50 w 500"/>
                    <a:gd name="T35" fmla="*/ 526 h 600"/>
                    <a:gd name="T36" fmla="*/ 250 w 500"/>
                    <a:gd name="T37" fmla="*/ 300 h 600"/>
                    <a:gd name="T38" fmla="*/ 450 w 500"/>
                    <a:gd name="T39" fmla="*/ 526 h 600"/>
                    <a:gd name="T40" fmla="*/ 450 w 500"/>
                    <a:gd name="T41" fmla="*/ 551 h 600"/>
                    <a:gd name="T42" fmla="*/ 450 w 500"/>
                    <a:gd name="T43" fmla="*/ 551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0" h="600">
                      <a:moveTo>
                        <a:pt x="343" y="268"/>
                      </a:moveTo>
                      <a:cubicBezTo>
                        <a:pt x="379" y="240"/>
                        <a:pt x="400" y="196"/>
                        <a:pt x="400" y="150"/>
                      </a:cubicBezTo>
                      <a:cubicBezTo>
                        <a:pt x="400" y="68"/>
                        <a:pt x="333" y="0"/>
                        <a:pt x="250" y="0"/>
                      </a:cubicBezTo>
                      <a:cubicBezTo>
                        <a:pt x="167" y="0"/>
                        <a:pt x="100" y="68"/>
                        <a:pt x="100" y="150"/>
                      </a:cubicBezTo>
                      <a:cubicBezTo>
                        <a:pt x="100" y="198"/>
                        <a:pt x="123" y="241"/>
                        <a:pt x="158" y="268"/>
                      </a:cubicBezTo>
                      <a:cubicBezTo>
                        <a:pt x="66" y="305"/>
                        <a:pt x="0" y="420"/>
                        <a:pt x="0" y="526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500" y="600"/>
                        <a:pt x="500" y="600"/>
                        <a:pt x="500" y="600"/>
                      </a:cubicBezTo>
                      <a:cubicBezTo>
                        <a:pt x="500" y="526"/>
                        <a:pt x="500" y="526"/>
                        <a:pt x="500" y="526"/>
                      </a:cubicBezTo>
                      <a:cubicBezTo>
                        <a:pt x="500" y="420"/>
                        <a:pt x="435" y="305"/>
                        <a:pt x="343" y="268"/>
                      </a:cubicBezTo>
                      <a:close/>
                      <a:moveTo>
                        <a:pt x="150" y="150"/>
                      </a:moveTo>
                      <a:cubicBezTo>
                        <a:pt x="152" y="95"/>
                        <a:pt x="198" y="52"/>
                        <a:pt x="253" y="54"/>
                      </a:cubicBezTo>
                      <a:cubicBezTo>
                        <a:pt x="306" y="55"/>
                        <a:pt x="348" y="98"/>
                        <a:pt x="350" y="150"/>
                      </a:cubicBezTo>
                      <a:cubicBezTo>
                        <a:pt x="348" y="206"/>
                        <a:pt x="302" y="249"/>
                        <a:pt x="247" y="247"/>
                      </a:cubicBezTo>
                      <a:cubicBezTo>
                        <a:pt x="194" y="246"/>
                        <a:pt x="152" y="203"/>
                        <a:pt x="150" y="150"/>
                      </a:cubicBezTo>
                      <a:close/>
                      <a:moveTo>
                        <a:pt x="450" y="551"/>
                      </a:moveTo>
                      <a:cubicBezTo>
                        <a:pt x="50" y="551"/>
                        <a:pt x="50" y="551"/>
                        <a:pt x="50" y="551"/>
                      </a:cubicBezTo>
                      <a:cubicBezTo>
                        <a:pt x="50" y="526"/>
                        <a:pt x="50" y="526"/>
                        <a:pt x="50" y="526"/>
                      </a:cubicBezTo>
                      <a:cubicBezTo>
                        <a:pt x="50" y="415"/>
                        <a:pt x="140" y="300"/>
                        <a:pt x="250" y="300"/>
                      </a:cubicBezTo>
                      <a:cubicBezTo>
                        <a:pt x="360" y="300"/>
                        <a:pt x="450" y="415"/>
                        <a:pt x="450" y="526"/>
                      </a:cubicBezTo>
                      <a:cubicBezTo>
                        <a:pt x="450" y="551"/>
                        <a:pt x="450" y="551"/>
                        <a:pt x="450" y="551"/>
                      </a:cubicBezTo>
                      <a:cubicBezTo>
                        <a:pt x="450" y="551"/>
                        <a:pt x="450" y="551"/>
                        <a:pt x="450" y="5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46" name="Freeform 7"/>
                <p:cNvSpPr/>
                <p:nvPr/>
              </p:nvSpPr>
              <p:spPr bwMode="auto">
                <a:xfrm>
                  <a:off x="699" y="1781"/>
                  <a:ext cx="79" cy="177"/>
                </a:xfrm>
                <a:custGeom>
                  <a:avLst/>
                  <a:gdLst>
                    <a:gd name="T0" fmla="*/ 94 w 201"/>
                    <a:gd name="T1" fmla="*/ 211 h 452"/>
                    <a:gd name="T2" fmla="*/ 126 w 201"/>
                    <a:gd name="T3" fmla="*/ 127 h 452"/>
                    <a:gd name="T4" fmla="*/ 34 w 201"/>
                    <a:gd name="T5" fmla="*/ 4 h 452"/>
                    <a:gd name="T6" fmla="*/ 3 w 201"/>
                    <a:gd name="T7" fmla="*/ 22 h 452"/>
                    <a:gd name="T8" fmla="*/ 21 w 201"/>
                    <a:gd name="T9" fmla="*/ 52 h 452"/>
                    <a:gd name="T10" fmla="*/ 76 w 201"/>
                    <a:gd name="T11" fmla="*/ 127 h 452"/>
                    <a:gd name="T12" fmla="*/ 31 w 201"/>
                    <a:gd name="T13" fmla="*/ 196 h 452"/>
                    <a:gd name="T14" fmla="*/ 24 w 201"/>
                    <a:gd name="T15" fmla="*/ 202 h 452"/>
                    <a:gd name="T16" fmla="*/ 18 w 201"/>
                    <a:gd name="T17" fmla="*/ 211 h 452"/>
                    <a:gd name="T18" fmla="*/ 17 w 201"/>
                    <a:gd name="T19" fmla="*/ 216 h 452"/>
                    <a:gd name="T20" fmla="*/ 18 w 201"/>
                    <a:gd name="T21" fmla="*/ 229 h 452"/>
                    <a:gd name="T22" fmla="*/ 38 w 201"/>
                    <a:gd name="T23" fmla="*/ 244 h 452"/>
                    <a:gd name="T24" fmla="*/ 151 w 201"/>
                    <a:gd name="T25" fmla="*/ 388 h 452"/>
                    <a:gd name="T26" fmla="*/ 151 w 201"/>
                    <a:gd name="T27" fmla="*/ 427 h 452"/>
                    <a:gd name="T28" fmla="*/ 176 w 201"/>
                    <a:gd name="T29" fmla="*/ 452 h 452"/>
                    <a:gd name="T30" fmla="*/ 201 w 201"/>
                    <a:gd name="T31" fmla="*/ 427 h 452"/>
                    <a:gd name="T32" fmla="*/ 201 w 201"/>
                    <a:gd name="T33" fmla="*/ 388 h 452"/>
                    <a:gd name="T34" fmla="*/ 94 w 201"/>
                    <a:gd name="T35" fmla="*/ 211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01" h="452">
                      <a:moveTo>
                        <a:pt x="94" y="211"/>
                      </a:moveTo>
                      <a:cubicBezTo>
                        <a:pt x="114" y="188"/>
                        <a:pt x="126" y="158"/>
                        <a:pt x="126" y="127"/>
                      </a:cubicBezTo>
                      <a:cubicBezTo>
                        <a:pt x="126" y="71"/>
                        <a:pt x="88" y="18"/>
                        <a:pt x="34" y="4"/>
                      </a:cubicBezTo>
                      <a:cubicBezTo>
                        <a:pt x="20" y="0"/>
                        <a:pt x="7" y="9"/>
                        <a:pt x="3" y="22"/>
                      </a:cubicBezTo>
                      <a:cubicBezTo>
                        <a:pt x="0" y="35"/>
                        <a:pt x="8" y="48"/>
                        <a:pt x="21" y="52"/>
                      </a:cubicBezTo>
                      <a:cubicBezTo>
                        <a:pt x="53" y="61"/>
                        <a:pt x="76" y="94"/>
                        <a:pt x="76" y="127"/>
                      </a:cubicBezTo>
                      <a:cubicBezTo>
                        <a:pt x="76" y="157"/>
                        <a:pt x="59" y="184"/>
                        <a:pt x="31" y="196"/>
                      </a:cubicBezTo>
                      <a:cubicBezTo>
                        <a:pt x="28" y="197"/>
                        <a:pt x="26" y="199"/>
                        <a:pt x="24" y="202"/>
                      </a:cubicBezTo>
                      <a:cubicBezTo>
                        <a:pt x="21" y="204"/>
                        <a:pt x="19" y="208"/>
                        <a:pt x="18" y="211"/>
                      </a:cubicBezTo>
                      <a:cubicBezTo>
                        <a:pt x="17" y="216"/>
                        <a:pt x="17" y="216"/>
                        <a:pt x="17" y="216"/>
                      </a:cubicBezTo>
                      <a:cubicBezTo>
                        <a:pt x="16" y="220"/>
                        <a:pt x="17" y="225"/>
                        <a:pt x="18" y="229"/>
                      </a:cubicBezTo>
                      <a:cubicBezTo>
                        <a:pt x="22" y="237"/>
                        <a:pt x="29" y="243"/>
                        <a:pt x="38" y="244"/>
                      </a:cubicBezTo>
                      <a:cubicBezTo>
                        <a:pt x="104" y="260"/>
                        <a:pt x="151" y="319"/>
                        <a:pt x="151" y="388"/>
                      </a:cubicBezTo>
                      <a:cubicBezTo>
                        <a:pt x="151" y="427"/>
                        <a:pt x="151" y="427"/>
                        <a:pt x="151" y="427"/>
                      </a:cubicBezTo>
                      <a:cubicBezTo>
                        <a:pt x="151" y="440"/>
                        <a:pt x="162" y="452"/>
                        <a:pt x="176" y="452"/>
                      </a:cubicBezTo>
                      <a:cubicBezTo>
                        <a:pt x="190" y="452"/>
                        <a:pt x="201" y="440"/>
                        <a:pt x="201" y="427"/>
                      </a:cubicBezTo>
                      <a:cubicBezTo>
                        <a:pt x="201" y="388"/>
                        <a:pt x="201" y="388"/>
                        <a:pt x="201" y="388"/>
                      </a:cubicBezTo>
                      <a:cubicBezTo>
                        <a:pt x="201" y="314"/>
                        <a:pt x="160" y="245"/>
                        <a:pt x="94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</p:grpSp>
        </p:grpSp>
        <p:grpSp>
          <p:nvGrpSpPr>
            <p:cNvPr id="30" name="组合 29"/>
            <p:cNvGrpSpPr/>
            <p:nvPr/>
          </p:nvGrpSpPr>
          <p:grpSpPr>
            <a:xfrm>
              <a:off x="1113014" y="4762886"/>
              <a:ext cx="221707" cy="221708"/>
              <a:chOff x="1169297" y="4762886"/>
              <a:chExt cx="221707" cy="221708"/>
            </a:xfrm>
          </p:grpSpPr>
          <p:sp>
            <p:nvSpPr>
              <p:cNvPr id="40" name="椭圆 39"/>
              <p:cNvSpPr/>
              <p:nvPr/>
            </p:nvSpPr>
            <p:spPr>
              <a:xfrm>
                <a:off x="1169297" y="4762886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41" name="Freeform 11"/>
              <p:cNvSpPr>
                <a:spLocks noEditPoints="1"/>
              </p:cNvSpPr>
              <p:nvPr/>
            </p:nvSpPr>
            <p:spPr bwMode="auto">
              <a:xfrm>
                <a:off x="1220242" y="4809583"/>
                <a:ext cx="123380" cy="126745"/>
              </a:xfrm>
              <a:custGeom>
                <a:avLst/>
                <a:gdLst>
                  <a:gd name="T0" fmla="*/ 570 w 675"/>
                  <a:gd name="T1" fmla="*/ 294 h 700"/>
                  <a:gd name="T2" fmla="*/ 564 w 675"/>
                  <a:gd name="T3" fmla="*/ 50 h 700"/>
                  <a:gd name="T4" fmla="*/ 50 w 675"/>
                  <a:gd name="T5" fmla="*/ 57 h 700"/>
                  <a:gd name="T6" fmla="*/ 56 w 675"/>
                  <a:gd name="T7" fmla="*/ 650 h 700"/>
                  <a:gd name="T8" fmla="*/ 307 w 675"/>
                  <a:gd name="T9" fmla="*/ 675 h 700"/>
                  <a:gd name="T10" fmla="*/ 25 w 675"/>
                  <a:gd name="T11" fmla="*/ 700 h 700"/>
                  <a:gd name="T12" fmla="*/ 0 w 675"/>
                  <a:gd name="T13" fmla="*/ 25 h 700"/>
                  <a:gd name="T14" fmla="*/ 595 w 675"/>
                  <a:gd name="T15" fmla="*/ 0 h 700"/>
                  <a:gd name="T16" fmla="*/ 620 w 675"/>
                  <a:gd name="T17" fmla="*/ 294 h 700"/>
                  <a:gd name="T18" fmla="*/ 114 w 675"/>
                  <a:gd name="T19" fmla="*/ 161 h 700"/>
                  <a:gd name="T20" fmla="*/ 507 w 675"/>
                  <a:gd name="T21" fmla="*/ 186 h 700"/>
                  <a:gd name="T22" fmla="*/ 114 w 675"/>
                  <a:gd name="T23" fmla="*/ 211 h 700"/>
                  <a:gd name="T24" fmla="*/ 114 w 675"/>
                  <a:gd name="T25" fmla="*/ 161 h 700"/>
                  <a:gd name="T26" fmla="*/ 284 w 675"/>
                  <a:gd name="T27" fmla="*/ 322 h 700"/>
                  <a:gd name="T28" fmla="*/ 284 w 675"/>
                  <a:gd name="T29" fmla="*/ 372 h 700"/>
                  <a:gd name="T30" fmla="*/ 93 w 675"/>
                  <a:gd name="T31" fmla="*/ 347 h 700"/>
                  <a:gd name="T32" fmla="*/ 118 w 675"/>
                  <a:gd name="T33" fmla="*/ 483 h 700"/>
                  <a:gd name="T34" fmla="*/ 309 w 675"/>
                  <a:gd name="T35" fmla="*/ 508 h 700"/>
                  <a:gd name="T36" fmla="*/ 118 w 675"/>
                  <a:gd name="T37" fmla="*/ 533 h 700"/>
                  <a:gd name="T38" fmla="*/ 118 w 675"/>
                  <a:gd name="T39" fmla="*/ 483 h 700"/>
                  <a:gd name="T40" fmla="*/ 390 w 675"/>
                  <a:gd name="T41" fmla="*/ 322 h 700"/>
                  <a:gd name="T42" fmla="*/ 390 w 675"/>
                  <a:gd name="T43" fmla="*/ 372 h 700"/>
                  <a:gd name="T44" fmla="*/ 331 w 675"/>
                  <a:gd name="T45" fmla="*/ 347 h 700"/>
                  <a:gd name="T46" fmla="*/ 373 w 675"/>
                  <a:gd name="T47" fmla="*/ 492 h 700"/>
                  <a:gd name="T48" fmla="*/ 409 w 675"/>
                  <a:gd name="T49" fmla="*/ 450 h 700"/>
                  <a:gd name="T50" fmla="*/ 434 w 675"/>
                  <a:gd name="T51" fmla="*/ 398 h 700"/>
                  <a:gd name="T52" fmla="*/ 524 w 675"/>
                  <a:gd name="T53" fmla="*/ 399 h 700"/>
                  <a:gd name="T54" fmla="*/ 615 w 675"/>
                  <a:gd name="T55" fmla="*/ 399 h 700"/>
                  <a:gd name="T56" fmla="*/ 639 w 675"/>
                  <a:gd name="T57" fmla="*/ 450 h 700"/>
                  <a:gd name="T58" fmla="*/ 675 w 675"/>
                  <a:gd name="T59" fmla="*/ 493 h 700"/>
                  <a:gd name="T60" fmla="*/ 674 w 675"/>
                  <a:gd name="T61" fmla="*/ 554 h 700"/>
                  <a:gd name="T62" fmla="*/ 639 w 675"/>
                  <a:gd name="T63" fmla="*/ 602 h 700"/>
                  <a:gd name="T64" fmla="*/ 612 w 675"/>
                  <a:gd name="T65" fmla="*/ 649 h 700"/>
                  <a:gd name="T66" fmla="*/ 524 w 675"/>
                  <a:gd name="T67" fmla="*/ 649 h 700"/>
                  <a:gd name="T68" fmla="*/ 436 w 675"/>
                  <a:gd name="T69" fmla="*/ 650 h 700"/>
                  <a:gd name="T70" fmla="*/ 409 w 675"/>
                  <a:gd name="T71" fmla="*/ 602 h 700"/>
                  <a:gd name="T72" fmla="*/ 373 w 675"/>
                  <a:gd name="T73" fmla="*/ 555 h 700"/>
                  <a:gd name="T74" fmla="*/ 373 w 675"/>
                  <a:gd name="T75" fmla="*/ 492 h 700"/>
                  <a:gd name="T76" fmla="*/ 576 w 675"/>
                  <a:gd name="T77" fmla="*/ 523 h 700"/>
                  <a:gd name="T78" fmla="*/ 472 w 675"/>
                  <a:gd name="T79" fmla="*/ 523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5" h="700">
                    <a:moveTo>
                      <a:pt x="595" y="319"/>
                    </a:moveTo>
                    <a:cubicBezTo>
                      <a:pt x="581" y="319"/>
                      <a:pt x="570" y="308"/>
                      <a:pt x="570" y="294"/>
                    </a:cubicBezTo>
                    <a:cubicBezTo>
                      <a:pt x="570" y="57"/>
                      <a:pt x="570" y="57"/>
                      <a:pt x="570" y="57"/>
                    </a:cubicBezTo>
                    <a:cubicBezTo>
                      <a:pt x="570" y="53"/>
                      <a:pt x="567" y="50"/>
                      <a:pt x="564" y="50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2" y="50"/>
                      <a:pt x="50" y="53"/>
                      <a:pt x="50" y="57"/>
                    </a:cubicBezTo>
                    <a:cubicBezTo>
                      <a:pt x="50" y="644"/>
                      <a:pt x="50" y="644"/>
                      <a:pt x="50" y="644"/>
                    </a:cubicBezTo>
                    <a:cubicBezTo>
                      <a:pt x="50" y="648"/>
                      <a:pt x="52" y="650"/>
                      <a:pt x="56" y="650"/>
                    </a:cubicBezTo>
                    <a:cubicBezTo>
                      <a:pt x="282" y="650"/>
                      <a:pt x="282" y="650"/>
                      <a:pt x="282" y="650"/>
                    </a:cubicBezTo>
                    <a:cubicBezTo>
                      <a:pt x="295" y="650"/>
                      <a:pt x="307" y="662"/>
                      <a:pt x="307" y="675"/>
                    </a:cubicBezTo>
                    <a:cubicBezTo>
                      <a:pt x="307" y="689"/>
                      <a:pt x="295" y="700"/>
                      <a:pt x="282" y="700"/>
                    </a:cubicBezTo>
                    <a:cubicBezTo>
                      <a:pt x="25" y="700"/>
                      <a:pt x="25" y="700"/>
                      <a:pt x="25" y="700"/>
                    </a:cubicBezTo>
                    <a:cubicBezTo>
                      <a:pt x="11" y="700"/>
                      <a:pt x="0" y="689"/>
                      <a:pt x="0" y="67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9" y="0"/>
                      <a:pt x="620" y="12"/>
                      <a:pt x="620" y="25"/>
                    </a:cubicBezTo>
                    <a:cubicBezTo>
                      <a:pt x="620" y="294"/>
                      <a:pt x="620" y="294"/>
                      <a:pt x="620" y="294"/>
                    </a:cubicBezTo>
                    <a:cubicBezTo>
                      <a:pt x="620" y="308"/>
                      <a:pt x="609" y="319"/>
                      <a:pt x="595" y="319"/>
                    </a:cubicBezTo>
                    <a:close/>
                    <a:moveTo>
                      <a:pt x="114" y="161"/>
                    </a:moveTo>
                    <a:cubicBezTo>
                      <a:pt x="482" y="161"/>
                      <a:pt x="482" y="161"/>
                      <a:pt x="482" y="161"/>
                    </a:cubicBezTo>
                    <a:cubicBezTo>
                      <a:pt x="496" y="161"/>
                      <a:pt x="507" y="173"/>
                      <a:pt x="507" y="186"/>
                    </a:cubicBezTo>
                    <a:cubicBezTo>
                      <a:pt x="507" y="200"/>
                      <a:pt x="496" y="211"/>
                      <a:pt x="482" y="211"/>
                    </a:cubicBezTo>
                    <a:cubicBezTo>
                      <a:pt x="114" y="211"/>
                      <a:pt x="114" y="211"/>
                      <a:pt x="114" y="211"/>
                    </a:cubicBezTo>
                    <a:cubicBezTo>
                      <a:pt x="101" y="211"/>
                      <a:pt x="89" y="200"/>
                      <a:pt x="89" y="186"/>
                    </a:cubicBezTo>
                    <a:cubicBezTo>
                      <a:pt x="89" y="173"/>
                      <a:pt x="101" y="161"/>
                      <a:pt x="114" y="161"/>
                    </a:cubicBezTo>
                    <a:close/>
                    <a:moveTo>
                      <a:pt x="118" y="322"/>
                    </a:moveTo>
                    <a:cubicBezTo>
                      <a:pt x="284" y="322"/>
                      <a:pt x="284" y="322"/>
                      <a:pt x="284" y="322"/>
                    </a:cubicBezTo>
                    <a:cubicBezTo>
                      <a:pt x="298" y="322"/>
                      <a:pt x="309" y="334"/>
                      <a:pt x="309" y="347"/>
                    </a:cubicBezTo>
                    <a:cubicBezTo>
                      <a:pt x="309" y="361"/>
                      <a:pt x="298" y="372"/>
                      <a:pt x="284" y="372"/>
                    </a:cubicBezTo>
                    <a:cubicBezTo>
                      <a:pt x="118" y="372"/>
                      <a:pt x="118" y="372"/>
                      <a:pt x="118" y="372"/>
                    </a:cubicBezTo>
                    <a:cubicBezTo>
                      <a:pt x="104" y="372"/>
                      <a:pt x="93" y="361"/>
                      <a:pt x="93" y="347"/>
                    </a:cubicBezTo>
                    <a:cubicBezTo>
                      <a:pt x="93" y="334"/>
                      <a:pt x="104" y="322"/>
                      <a:pt x="118" y="322"/>
                    </a:cubicBezTo>
                    <a:close/>
                    <a:moveTo>
                      <a:pt x="118" y="483"/>
                    </a:moveTo>
                    <a:cubicBezTo>
                      <a:pt x="284" y="483"/>
                      <a:pt x="284" y="483"/>
                      <a:pt x="284" y="483"/>
                    </a:cubicBezTo>
                    <a:cubicBezTo>
                      <a:pt x="298" y="483"/>
                      <a:pt x="309" y="494"/>
                      <a:pt x="309" y="508"/>
                    </a:cubicBezTo>
                    <a:cubicBezTo>
                      <a:pt x="309" y="522"/>
                      <a:pt x="298" y="533"/>
                      <a:pt x="284" y="533"/>
                    </a:cubicBezTo>
                    <a:cubicBezTo>
                      <a:pt x="118" y="533"/>
                      <a:pt x="118" y="533"/>
                      <a:pt x="118" y="533"/>
                    </a:cubicBezTo>
                    <a:cubicBezTo>
                      <a:pt x="104" y="533"/>
                      <a:pt x="93" y="522"/>
                      <a:pt x="93" y="508"/>
                    </a:cubicBezTo>
                    <a:cubicBezTo>
                      <a:pt x="93" y="494"/>
                      <a:pt x="104" y="483"/>
                      <a:pt x="118" y="483"/>
                    </a:cubicBezTo>
                    <a:close/>
                    <a:moveTo>
                      <a:pt x="356" y="322"/>
                    </a:move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4" y="322"/>
                      <a:pt x="415" y="334"/>
                      <a:pt x="415" y="347"/>
                    </a:cubicBezTo>
                    <a:cubicBezTo>
                      <a:pt x="415" y="361"/>
                      <a:pt x="404" y="372"/>
                      <a:pt x="390" y="372"/>
                    </a:cubicBezTo>
                    <a:cubicBezTo>
                      <a:pt x="356" y="372"/>
                      <a:pt x="356" y="372"/>
                      <a:pt x="356" y="372"/>
                    </a:cubicBezTo>
                    <a:cubicBezTo>
                      <a:pt x="342" y="372"/>
                      <a:pt x="331" y="361"/>
                      <a:pt x="331" y="347"/>
                    </a:cubicBezTo>
                    <a:cubicBezTo>
                      <a:pt x="331" y="334"/>
                      <a:pt x="342" y="322"/>
                      <a:pt x="356" y="322"/>
                    </a:cubicBezTo>
                    <a:close/>
                    <a:moveTo>
                      <a:pt x="373" y="492"/>
                    </a:moveTo>
                    <a:cubicBezTo>
                      <a:pt x="376" y="476"/>
                      <a:pt x="383" y="460"/>
                      <a:pt x="391" y="445"/>
                    </a:cubicBezTo>
                    <a:cubicBezTo>
                      <a:pt x="397" y="448"/>
                      <a:pt x="403" y="450"/>
                      <a:pt x="409" y="450"/>
                    </a:cubicBezTo>
                    <a:cubicBezTo>
                      <a:pt x="427" y="450"/>
                      <a:pt x="441" y="436"/>
                      <a:pt x="441" y="419"/>
                    </a:cubicBezTo>
                    <a:cubicBezTo>
                      <a:pt x="441" y="411"/>
                      <a:pt x="438" y="404"/>
                      <a:pt x="434" y="398"/>
                    </a:cubicBezTo>
                    <a:cubicBezTo>
                      <a:pt x="451" y="386"/>
                      <a:pt x="471" y="377"/>
                      <a:pt x="493" y="372"/>
                    </a:cubicBezTo>
                    <a:cubicBezTo>
                      <a:pt x="495" y="387"/>
                      <a:pt x="508" y="399"/>
                      <a:pt x="524" y="399"/>
                    </a:cubicBezTo>
                    <a:cubicBezTo>
                      <a:pt x="540" y="399"/>
                      <a:pt x="553" y="387"/>
                      <a:pt x="555" y="372"/>
                    </a:cubicBezTo>
                    <a:cubicBezTo>
                      <a:pt x="577" y="377"/>
                      <a:pt x="597" y="386"/>
                      <a:pt x="615" y="399"/>
                    </a:cubicBezTo>
                    <a:cubicBezTo>
                      <a:pt x="610" y="404"/>
                      <a:pt x="607" y="411"/>
                      <a:pt x="607" y="419"/>
                    </a:cubicBezTo>
                    <a:cubicBezTo>
                      <a:pt x="607" y="436"/>
                      <a:pt x="622" y="450"/>
                      <a:pt x="639" y="450"/>
                    </a:cubicBezTo>
                    <a:cubicBezTo>
                      <a:pt x="645" y="450"/>
                      <a:pt x="651" y="449"/>
                      <a:pt x="657" y="445"/>
                    </a:cubicBezTo>
                    <a:cubicBezTo>
                      <a:pt x="665" y="460"/>
                      <a:pt x="671" y="476"/>
                      <a:pt x="675" y="493"/>
                    </a:cubicBezTo>
                    <a:cubicBezTo>
                      <a:pt x="660" y="496"/>
                      <a:pt x="650" y="508"/>
                      <a:pt x="650" y="523"/>
                    </a:cubicBezTo>
                    <a:cubicBezTo>
                      <a:pt x="650" y="539"/>
                      <a:pt x="660" y="551"/>
                      <a:pt x="674" y="554"/>
                    </a:cubicBezTo>
                    <a:cubicBezTo>
                      <a:pt x="671" y="573"/>
                      <a:pt x="664" y="590"/>
                      <a:pt x="654" y="606"/>
                    </a:cubicBezTo>
                    <a:cubicBezTo>
                      <a:pt x="649" y="603"/>
                      <a:pt x="644" y="602"/>
                      <a:pt x="639" y="602"/>
                    </a:cubicBezTo>
                    <a:cubicBezTo>
                      <a:pt x="622" y="602"/>
                      <a:pt x="607" y="616"/>
                      <a:pt x="607" y="634"/>
                    </a:cubicBezTo>
                    <a:cubicBezTo>
                      <a:pt x="607" y="639"/>
                      <a:pt x="609" y="645"/>
                      <a:pt x="612" y="649"/>
                    </a:cubicBezTo>
                    <a:cubicBezTo>
                      <a:pt x="595" y="661"/>
                      <a:pt x="576" y="670"/>
                      <a:pt x="555" y="674"/>
                    </a:cubicBezTo>
                    <a:cubicBezTo>
                      <a:pt x="552" y="660"/>
                      <a:pt x="539" y="649"/>
                      <a:pt x="524" y="649"/>
                    </a:cubicBezTo>
                    <a:cubicBezTo>
                      <a:pt x="509" y="649"/>
                      <a:pt x="496" y="660"/>
                      <a:pt x="493" y="674"/>
                    </a:cubicBezTo>
                    <a:cubicBezTo>
                      <a:pt x="472" y="670"/>
                      <a:pt x="453" y="661"/>
                      <a:pt x="436" y="650"/>
                    </a:cubicBezTo>
                    <a:cubicBezTo>
                      <a:pt x="439" y="645"/>
                      <a:pt x="441" y="639"/>
                      <a:pt x="441" y="634"/>
                    </a:cubicBezTo>
                    <a:cubicBezTo>
                      <a:pt x="441" y="616"/>
                      <a:pt x="427" y="602"/>
                      <a:pt x="409" y="602"/>
                    </a:cubicBezTo>
                    <a:cubicBezTo>
                      <a:pt x="404" y="602"/>
                      <a:pt x="399" y="603"/>
                      <a:pt x="394" y="606"/>
                    </a:cubicBezTo>
                    <a:cubicBezTo>
                      <a:pt x="384" y="590"/>
                      <a:pt x="377" y="573"/>
                      <a:pt x="373" y="555"/>
                    </a:cubicBezTo>
                    <a:cubicBezTo>
                      <a:pt x="388" y="552"/>
                      <a:pt x="399" y="539"/>
                      <a:pt x="399" y="523"/>
                    </a:cubicBezTo>
                    <a:cubicBezTo>
                      <a:pt x="399" y="508"/>
                      <a:pt x="388" y="495"/>
                      <a:pt x="373" y="492"/>
                    </a:cubicBezTo>
                    <a:close/>
                    <a:moveTo>
                      <a:pt x="524" y="575"/>
                    </a:moveTo>
                    <a:cubicBezTo>
                      <a:pt x="553" y="575"/>
                      <a:pt x="576" y="552"/>
                      <a:pt x="576" y="523"/>
                    </a:cubicBezTo>
                    <a:cubicBezTo>
                      <a:pt x="576" y="495"/>
                      <a:pt x="553" y="472"/>
                      <a:pt x="524" y="472"/>
                    </a:cubicBezTo>
                    <a:cubicBezTo>
                      <a:pt x="495" y="472"/>
                      <a:pt x="472" y="495"/>
                      <a:pt x="472" y="523"/>
                    </a:cubicBezTo>
                    <a:cubicBezTo>
                      <a:pt x="472" y="552"/>
                      <a:pt x="495" y="575"/>
                      <a:pt x="524" y="5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1590895" y="4758817"/>
              <a:ext cx="221707" cy="221708"/>
              <a:chOff x="1730384" y="4758817"/>
              <a:chExt cx="221707" cy="221708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1730384" y="4758817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36" name="Group 14"/>
              <p:cNvGrpSpPr>
                <a:grpSpLocks noChangeAspect="1"/>
              </p:cNvGrpSpPr>
              <p:nvPr/>
            </p:nvGrpSpPr>
            <p:grpSpPr bwMode="auto">
              <a:xfrm>
                <a:off x="1767228" y="4799225"/>
                <a:ext cx="148019" cy="140892"/>
                <a:chOff x="2503" y="1782"/>
                <a:chExt cx="270" cy="257"/>
              </a:xfrm>
              <a:solidFill>
                <a:schemeClr val="bg1"/>
              </a:solidFill>
            </p:grpSpPr>
            <p:sp>
              <p:nvSpPr>
                <p:cNvPr id="37" name="Freeform 15"/>
                <p:cNvSpPr/>
                <p:nvPr/>
              </p:nvSpPr>
              <p:spPr bwMode="auto">
                <a:xfrm>
                  <a:off x="2558" y="1822"/>
                  <a:ext cx="162" cy="62"/>
                </a:xfrm>
                <a:custGeom>
                  <a:avLst/>
                  <a:gdLst>
                    <a:gd name="T0" fmla="*/ 28 w 434"/>
                    <a:gd name="T1" fmla="*/ 148 h 168"/>
                    <a:gd name="T2" fmla="*/ 167 w 434"/>
                    <a:gd name="T3" fmla="*/ 48 h 168"/>
                    <a:gd name="T4" fmla="*/ 186 w 434"/>
                    <a:gd name="T5" fmla="*/ 51 h 168"/>
                    <a:gd name="T6" fmla="*/ 264 w 434"/>
                    <a:gd name="T7" fmla="*/ 156 h 168"/>
                    <a:gd name="T8" fmla="*/ 298 w 434"/>
                    <a:gd name="T9" fmla="*/ 160 h 168"/>
                    <a:gd name="T10" fmla="*/ 426 w 434"/>
                    <a:gd name="T11" fmla="*/ 65 h 168"/>
                    <a:gd name="T12" fmla="*/ 429 w 434"/>
                    <a:gd name="T13" fmla="*/ 42 h 168"/>
                    <a:gd name="T14" fmla="*/ 406 w 434"/>
                    <a:gd name="T15" fmla="*/ 38 h 168"/>
                    <a:gd name="T16" fmla="*/ 297 w 434"/>
                    <a:gd name="T17" fmla="*/ 120 h 168"/>
                    <a:gd name="T18" fmla="*/ 277 w 434"/>
                    <a:gd name="T19" fmla="*/ 117 h 168"/>
                    <a:gd name="T20" fmla="*/ 196 w 434"/>
                    <a:gd name="T21" fmla="*/ 8 h 168"/>
                    <a:gd name="T22" fmla="*/ 174 w 434"/>
                    <a:gd name="T23" fmla="*/ 5 h 168"/>
                    <a:gd name="T24" fmla="*/ 10 w 434"/>
                    <a:gd name="T25" fmla="*/ 119 h 168"/>
                    <a:gd name="T26" fmla="*/ 5 w 434"/>
                    <a:gd name="T27" fmla="*/ 142 h 168"/>
                    <a:gd name="T28" fmla="*/ 28 w 434"/>
                    <a:gd name="T29" fmla="*/ 14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4" h="168">
                      <a:moveTo>
                        <a:pt x="28" y="148"/>
                      </a:moveTo>
                      <a:cubicBezTo>
                        <a:pt x="167" y="48"/>
                        <a:pt x="167" y="48"/>
                        <a:pt x="167" y="48"/>
                      </a:cubicBezTo>
                      <a:cubicBezTo>
                        <a:pt x="173" y="44"/>
                        <a:pt x="181" y="45"/>
                        <a:pt x="186" y="51"/>
                      </a:cubicBezTo>
                      <a:cubicBezTo>
                        <a:pt x="264" y="156"/>
                        <a:pt x="264" y="156"/>
                        <a:pt x="264" y="156"/>
                      </a:cubicBezTo>
                      <a:cubicBezTo>
                        <a:pt x="272" y="166"/>
                        <a:pt x="288" y="168"/>
                        <a:pt x="298" y="160"/>
                      </a:cubicBezTo>
                      <a:cubicBezTo>
                        <a:pt x="426" y="65"/>
                        <a:pt x="426" y="65"/>
                        <a:pt x="426" y="65"/>
                      </a:cubicBezTo>
                      <a:cubicBezTo>
                        <a:pt x="433" y="59"/>
                        <a:pt x="434" y="49"/>
                        <a:pt x="429" y="42"/>
                      </a:cubicBezTo>
                      <a:cubicBezTo>
                        <a:pt x="423" y="34"/>
                        <a:pt x="413" y="33"/>
                        <a:pt x="406" y="38"/>
                      </a:cubicBezTo>
                      <a:cubicBezTo>
                        <a:pt x="297" y="120"/>
                        <a:pt x="297" y="120"/>
                        <a:pt x="297" y="120"/>
                      </a:cubicBezTo>
                      <a:cubicBezTo>
                        <a:pt x="291" y="125"/>
                        <a:pt x="282" y="123"/>
                        <a:pt x="277" y="117"/>
                      </a:cubicBezTo>
                      <a:cubicBezTo>
                        <a:pt x="196" y="8"/>
                        <a:pt x="196" y="8"/>
                        <a:pt x="196" y="8"/>
                      </a:cubicBezTo>
                      <a:cubicBezTo>
                        <a:pt x="191" y="2"/>
                        <a:pt x="181" y="0"/>
                        <a:pt x="174" y="5"/>
                      </a:cubicBezTo>
                      <a:cubicBezTo>
                        <a:pt x="10" y="119"/>
                        <a:pt x="10" y="119"/>
                        <a:pt x="10" y="119"/>
                      </a:cubicBezTo>
                      <a:cubicBezTo>
                        <a:pt x="3" y="124"/>
                        <a:pt x="0" y="134"/>
                        <a:pt x="5" y="142"/>
                      </a:cubicBezTo>
                      <a:cubicBezTo>
                        <a:pt x="9" y="150"/>
                        <a:pt x="20" y="153"/>
                        <a:pt x="28" y="1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38" name="Freeform 16"/>
                <p:cNvSpPr>
                  <a:spLocks noEditPoints="1"/>
                </p:cNvSpPr>
                <p:nvPr/>
              </p:nvSpPr>
              <p:spPr bwMode="auto">
                <a:xfrm>
                  <a:off x="2503" y="1782"/>
                  <a:ext cx="270" cy="189"/>
                </a:xfrm>
                <a:custGeom>
                  <a:avLst/>
                  <a:gdLst>
                    <a:gd name="T0" fmla="*/ 709 w 728"/>
                    <a:gd name="T1" fmla="*/ 0 h 509"/>
                    <a:gd name="T2" fmla="*/ 19 w 728"/>
                    <a:gd name="T3" fmla="*/ 0 h 509"/>
                    <a:gd name="T4" fmla="*/ 0 w 728"/>
                    <a:gd name="T5" fmla="*/ 18 h 509"/>
                    <a:gd name="T6" fmla="*/ 19 w 728"/>
                    <a:gd name="T7" fmla="*/ 36 h 509"/>
                    <a:gd name="T8" fmla="*/ 73 w 728"/>
                    <a:gd name="T9" fmla="*/ 36 h 509"/>
                    <a:gd name="T10" fmla="*/ 73 w 728"/>
                    <a:gd name="T11" fmla="*/ 466 h 509"/>
                    <a:gd name="T12" fmla="*/ 117 w 728"/>
                    <a:gd name="T13" fmla="*/ 509 h 509"/>
                    <a:gd name="T14" fmla="*/ 611 w 728"/>
                    <a:gd name="T15" fmla="*/ 509 h 509"/>
                    <a:gd name="T16" fmla="*/ 655 w 728"/>
                    <a:gd name="T17" fmla="*/ 466 h 509"/>
                    <a:gd name="T18" fmla="*/ 655 w 728"/>
                    <a:gd name="T19" fmla="*/ 36 h 509"/>
                    <a:gd name="T20" fmla="*/ 709 w 728"/>
                    <a:gd name="T21" fmla="*/ 36 h 509"/>
                    <a:gd name="T22" fmla="*/ 728 w 728"/>
                    <a:gd name="T23" fmla="*/ 18 h 509"/>
                    <a:gd name="T24" fmla="*/ 709 w 728"/>
                    <a:gd name="T25" fmla="*/ 0 h 509"/>
                    <a:gd name="T26" fmla="*/ 619 w 728"/>
                    <a:gd name="T27" fmla="*/ 466 h 509"/>
                    <a:gd name="T28" fmla="*/ 611 w 728"/>
                    <a:gd name="T29" fmla="*/ 473 h 509"/>
                    <a:gd name="T30" fmla="*/ 117 w 728"/>
                    <a:gd name="T31" fmla="*/ 473 h 509"/>
                    <a:gd name="T32" fmla="*/ 109 w 728"/>
                    <a:gd name="T33" fmla="*/ 466 h 509"/>
                    <a:gd name="T34" fmla="*/ 109 w 728"/>
                    <a:gd name="T35" fmla="*/ 36 h 509"/>
                    <a:gd name="T36" fmla="*/ 619 w 728"/>
                    <a:gd name="T37" fmla="*/ 36 h 509"/>
                    <a:gd name="T38" fmla="*/ 619 w 728"/>
                    <a:gd name="T39" fmla="*/ 466 h 5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28" h="509">
                      <a:moveTo>
                        <a:pt x="709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9" y="0"/>
                        <a:pt x="0" y="8"/>
                        <a:pt x="0" y="18"/>
                      </a:cubicBezTo>
                      <a:cubicBezTo>
                        <a:pt x="0" y="28"/>
                        <a:pt x="9" y="36"/>
                        <a:pt x="19" y="36"/>
                      </a:cubicBezTo>
                      <a:cubicBezTo>
                        <a:pt x="73" y="36"/>
                        <a:pt x="73" y="36"/>
                        <a:pt x="73" y="36"/>
                      </a:cubicBezTo>
                      <a:cubicBezTo>
                        <a:pt x="73" y="466"/>
                        <a:pt x="73" y="466"/>
                        <a:pt x="73" y="466"/>
                      </a:cubicBezTo>
                      <a:cubicBezTo>
                        <a:pt x="73" y="490"/>
                        <a:pt x="93" y="509"/>
                        <a:pt x="117" y="509"/>
                      </a:cubicBezTo>
                      <a:cubicBezTo>
                        <a:pt x="611" y="509"/>
                        <a:pt x="611" y="509"/>
                        <a:pt x="611" y="509"/>
                      </a:cubicBezTo>
                      <a:cubicBezTo>
                        <a:pt x="635" y="509"/>
                        <a:pt x="655" y="490"/>
                        <a:pt x="655" y="466"/>
                      </a:cubicBezTo>
                      <a:cubicBezTo>
                        <a:pt x="655" y="36"/>
                        <a:pt x="655" y="36"/>
                        <a:pt x="655" y="36"/>
                      </a:cubicBezTo>
                      <a:cubicBezTo>
                        <a:pt x="709" y="36"/>
                        <a:pt x="709" y="36"/>
                        <a:pt x="709" y="36"/>
                      </a:cubicBezTo>
                      <a:cubicBezTo>
                        <a:pt x="719" y="36"/>
                        <a:pt x="728" y="28"/>
                        <a:pt x="728" y="18"/>
                      </a:cubicBezTo>
                      <a:cubicBezTo>
                        <a:pt x="728" y="8"/>
                        <a:pt x="719" y="0"/>
                        <a:pt x="709" y="0"/>
                      </a:cubicBezTo>
                      <a:close/>
                      <a:moveTo>
                        <a:pt x="619" y="466"/>
                      </a:moveTo>
                      <a:cubicBezTo>
                        <a:pt x="619" y="470"/>
                        <a:pt x="615" y="473"/>
                        <a:pt x="611" y="473"/>
                      </a:cubicBezTo>
                      <a:cubicBezTo>
                        <a:pt x="117" y="473"/>
                        <a:pt x="117" y="473"/>
                        <a:pt x="117" y="473"/>
                      </a:cubicBezTo>
                      <a:cubicBezTo>
                        <a:pt x="113" y="473"/>
                        <a:pt x="109" y="470"/>
                        <a:pt x="109" y="466"/>
                      </a:cubicBezTo>
                      <a:cubicBezTo>
                        <a:pt x="109" y="36"/>
                        <a:pt x="109" y="36"/>
                        <a:pt x="109" y="36"/>
                      </a:cubicBezTo>
                      <a:cubicBezTo>
                        <a:pt x="619" y="36"/>
                        <a:pt x="619" y="36"/>
                        <a:pt x="619" y="36"/>
                      </a:cubicBezTo>
                      <a:cubicBezTo>
                        <a:pt x="619" y="466"/>
                        <a:pt x="619" y="466"/>
                        <a:pt x="619" y="4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39" name="Freeform 17"/>
                <p:cNvSpPr>
                  <a:spLocks noEditPoints="1"/>
                </p:cNvSpPr>
                <p:nvPr/>
              </p:nvSpPr>
              <p:spPr bwMode="auto">
                <a:xfrm>
                  <a:off x="2536" y="1904"/>
                  <a:ext cx="201" cy="135"/>
                </a:xfrm>
                <a:custGeom>
                  <a:avLst/>
                  <a:gdLst>
                    <a:gd name="T0" fmla="*/ 110 w 539"/>
                    <a:gd name="T1" fmla="*/ 37 h 366"/>
                    <a:gd name="T2" fmla="*/ 365 w 539"/>
                    <a:gd name="T3" fmla="*/ 37 h 366"/>
                    <a:gd name="T4" fmla="*/ 383 w 539"/>
                    <a:gd name="T5" fmla="*/ 19 h 366"/>
                    <a:gd name="T6" fmla="*/ 365 w 539"/>
                    <a:gd name="T7" fmla="*/ 0 h 366"/>
                    <a:gd name="T8" fmla="*/ 110 w 539"/>
                    <a:gd name="T9" fmla="*/ 0 h 366"/>
                    <a:gd name="T10" fmla="*/ 92 w 539"/>
                    <a:gd name="T11" fmla="*/ 19 h 366"/>
                    <a:gd name="T12" fmla="*/ 110 w 539"/>
                    <a:gd name="T13" fmla="*/ 37 h 366"/>
                    <a:gd name="T14" fmla="*/ 438 w 539"/>
                    <a:gd name="T15" fmla="*/ 73 h 366"/>
                    <a:gd name="T16" fmla="*/ 110 w 539"/>
                    <a:gd name="T17" fmla="*/ 73 h 366"/>
                    <a:gd name="T18" fmla="*/ 92 w 539"/>
                    <a:gd name="T19" fmla="*/ 91 h 366"/>
                    <a:gd name="T20" fmla="*/ 110 w 539"/>
                    <a:gd name="T21" fmla="*/ 109 h 366"/>
                    <a:gd name="T22" fmla="*/ 438 w 539"/>
                    <a:gd name="T23" fmla="*/ 109 h 366"/>
                    <a:gd name="T24" fmla="*/ 456 w 539"/>
                    <a:gd name="T25" fmla="*/ 91 h 366"/>
                    <a:gd name="T26" fmla="*/ 438 w 539"/>
                    <a:gd name="T27" fmla="*/ 73 h 366"/>
                    <a:gd name="T28" fmla="*/ 6 w 539"/>
                    <a:gd name="T29" fmla="*/ 335 h 366"/>
                    <a:gd name="T30" fmla="*/ 5 w 539"/>
                    <a:gd name="T31" fmla="*/ 358 h 366"/>
                    <a:gd name="T32" fmla="*/ 30 w 539"/>
                    <a:gd name="T33" fmla="*/ 359 h 366"/>
                    <a:gd name="T34" fmla="*/ 207 w 539"/>
                    <a:gd name="T35" fmla="*/ 182 h 366"/>
                    <a:gd name="T36" fmla="*/ 160 w 539"/>
                    <a:gd name="T37" fmla="*/ 182 h 366"/>
                    <a:gd name="T38" fmla="*/ 6 w 539"/>
                    <a:gd name="T39" fmla="*/ 335 h 366"/>
                    <a:gd name="T40" fmla="*/ 379 w 539"/>
                    <a:gd name="T41" fmla="*/ 182 h 366"/>
                    <a:gd name="T42" fmla="*/ 331 w 539"/>
                    <a:gd name="T43" fmla="*/ 182 h 366"/>
                    <a:gd name="T44" fmla="*/ 508 w 539"/>
                    <a:gd name="T45" fmla="*/ 359 h 366"/>
                    <a:gd name="T46" fmla="*/ 520 w 539"/>
                    <a:gd name="T47" fmla="*/ 364 h 366"/>
                    <a:gd name="T48" fmla="*/ 533 w 539"/>
                    <a:gd name="T49" fmla="*/ 358 h 366"/>
                    <a:gd name="T50" fmla="*/ 532 w 539"/>
                    <a:gd name="T51" fmla="*/ 335 h 366"/>
                    <a:gd name="T52" fmla="*/ 379 w 539"/>
                    <a:gd name="T53" fmla="*/ 182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39" h="366">
                      <a:moveTo>
                        <a:pt x="110" y="37"/>
                      </a:moveTo>
                      <a:cubicBezTo>
                        <a:pt x="365" y="37"/>
                        <a:pt x="365" y="37"/>
                        <a:pt x="365" y="37"/>
                      </a:cubicBezTo>
                      <a:cubicBezTo>
                        <a:pt x="375" y="37"/>
                        <a:pt x="383" y="29"/>
                        <a:pt x="383" y="19"/>
                      </a:cubicBezTo>
                      <a:cubicBezTo>
                        <a:pt x="383" y="9"/>
                        <a:pt x="375" y="0"/>
                        <a:pt x="365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00" y="0"/>
                        <a:pt x="92" y="9"/>
                        <a:pt x="92" y="19"/>
                      </a:cubicBezTo>
                      <a:cubicBezTo>
                        <a:pt x="92" y="29"/>
                        <a:pt x="100" y="37"/>
                        <a:pt x="110" y="37"/>
                      </a:cubicBezTo>
                      <a:close/>
                      <a:moveTo>
                        <a:pt x="438" y="73"/>
                      </a:moveTo>
                      <a:cubicBezTo>
                        <a:pt x="110" y="73"/>
                        <a:pt x="110" y="73"/>
                        <a:pt x="110" y="73"/>
                      </a:cubicBezTo>
                      <a:cubicBezTo>
                        <a:pt x="100" y="73"/>
                        <a:pt x="92" y="81"/>
                        <a:pt x="92" y="91"/>
                      </a:cubicBezTo>
                      <a:cubicBezTo>
                        <a:pt x="92" y="101"/>
                        <a:pt x="100" y="109"/>
                        <a:pt x="110" y="109"/>
                      </a:cubicBezTo>
                      <a:cubicBezTo>
                        <a:pt x="438" y="109"/>
                        <a:pt x="438" y="109"/>
                        <a:pt x="438" y="109"/>
                      </a:cubicBezTo>
                      <a:cubicBezTo>
                        <a:pt x="448" y="109"/>
                        <a:pt x="456" y="101"/>
                        <a:pt x="456" y="91"/>
                      </a:cubicBezTo>
                      <a:cubicBezTo>
                        <a:pt x="456" y="81"/>
                        <a:pt x="448" y="73"/>
                        <a:pt x="438" y="73"/>
                      </a:cubicBezTo>
                      <a:close/>
                      <a:moveTo>
                        <a:pt x="6" y="335"/>
                      </a:moveTo>
                      <a:cubicBezTo>
                        <a:pt x="0" y="341"/>
                        <a:pt x="0" y="351"/>
                        <a:pt x="5" y="358"/>
                      </a:cubicBezTo>
                      <a:cubicBezTo>
                        <a:pt x="11" y="366"/>
                        <a:pt x="23" y="366"/>
                        <a:pt x="30" y="359"/>
                      </a:cubicBezTo>
                      <a:cubicBezTo>
                        <a:pt x="207" y="182"/>
                        <a:pt x="207" y="182"/>
                        <a:pt x="207" y="182"/>
                      </a:cubicBezTo>
                      <a:cubicBezTo>
                        <a:pt x="160" y="182"/>
                        <a:pt x="160" y="182"/>
                        <a:pt x="160" y="182"/>
                      </a:cubicBezTo>
                      <a:lnTo>
                        <a:pt x="6" y="335"/>
                      </a:lnTo>
                      <a:close/>
                      <a:moveTo>
                        <a:pt x="379" y="182"/>
                      </a:moveTo>
                      <a:cubicBezTo>
                        <a:pt x="331" y="182"/>
                        <a:pt x="331" y="182"/>
                        <a:pt x="331" y="182"/>
                      </a:cubicBezTo>
                      <a:cubicBezTo>
                        <a:pt x="508" y="359"/>
                        <a:pt x="508" y="359"/>
                        <a:pt x="508" y="359"/>
                      </a:cubicBezTo>
                      <a:cubicBezTo>
                        <a:pt x="512" y="362"/>
                        <a:pt x="516" y="364"/>
                        <a:pt x="520" y="364"/>
                      </a:cubicBezTo>
                      <a:cubicBezTo>
                        <a:pt x="525" y="364"/>
                        <a:pt x="530" y="362"/>
                        <a:pt x="533" y="358"/>
                      </a:cubicBezTo>
                      <a:cubicBezTo>
                        <a:pt x="539" y="352"/>
                        <a:pt x="538" y="342"/>
                        <a:pt x="532" y="335"/>
                      </a:cubicBezTo>
                      <a:lnTo>
                        <a:pt x="379" y="1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</p:grpSp>
        </p:grpSp>
        <p:grpSp>
          <p:nvGrpSpPr>
            <p:cNvPr id="32" name="组合 31"/>
            <p:cNvGrpSpPr/>
            <p:nvPr/>
          </p:nvGrpSpPr>
          <p:grpSpPr>
            <a:xfrm>
              <a:off x="2068775" y="4758817"/>
              <a:ext cx="221707" cy="221708"/>
              <a:chOff x="2248905" y="4755996"/>
              <a:chExt cx="221707" cy="221708"/>
            </a:xfrm>
          </p:grpSpPr>
          <p:sp>
            <p:nvSpPr>
              <p:cNvPr id="33" name="椭圆 32"/>
              <p:cNvSpPr/>
              <p:nvPr/>
            </p:nvSpPr>
            <p:spPr>
              <a:xfrm>
                <a:off x="2248905" y="4755996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4" name="Freeform 21"/>
              <p:cNvSpPr>
                <a:spLocks noEditPoints="1"/>
              </p:cNvSpPr>
              <p:nvPr/>
            </p:nvSpPr>
            <p:spPr bwMode="auto">
              <a:xfrm>
                <a:off x="2292876" y="4796691"/>
                <a:ext cx="133765" cy="143633"/>
              </a:xfrm>
              <a:custGeom>
                <a:avLst/>
                <a:gdLst>
                  <a:gd name="T0" fmla="*/ 133 w 657"/>
                  <a:gd name="T1" fmla="*/ 133 h 707"/>
                  <a:gd name="T2" fmla="*/ 487 w 657"/>
                  <a:gd name="T3" fmla="*/ 133 h 707"/>
                  <a:gd name="T4" fmla="*/ 487 w 657"/>
                  <a:gd name="T5" fmla="*/ 178 h 707"/>
                  <a:gd name="T6" fmla="*/ 133 w 657"/>
                  <a:gd name="T7" fmla="*/ 178 h 707"/>
                  <a:gd name="T8" fmla="*/ 133 w 657"/>
                  <a:gd name="T9" fmla="*/ 133 h 707"/>
                  <a:gd name="T10" fmla="*/ 132 w 657"/>
                  <a:gd name="T11" fmla="*/ 222 h 707"/>
                  <a:gd name="T12" fmla="*/ 485 w 657"/>
                  <a:gd name="T13" fmla="*/ 222 h 707"/>
                  <a:gd name="T14" fmla="*/ 485 w 657"/>
                  <a:gd name="T15" fmla="*/ 266 h 707"/>
                  <a:gd name="T16" fmla="*/ 132 w 657"/>
                  <a:gd name="T17" fmla="*/ 266 h 707"/>
                  <a:gd name="T18" fmla="*/ 132 w 657"/>
                  <a:gd name="T19" fmla="*/ 222 h 707"/>
                  <a:gd name="T20" fmla="*/ 45 w 657"/>
                  <a:gd name="T21" fmla="*/ 44 h 707"/>
                  <a:gd name="T22" fmla="*/ 575 w 657"/>
                  <a:gd name="T23" fmla="*/ 44 h 707"/>
                  <a:gd name="T24" fmla="*/ 575 w 657"/>
                  <a:gd name="T25" fmla="*/ 398 h 707"/>
                  <a:gd name="T26" fmla="*/ 619 w 657"/>
                  <a:gd name="T27" fmla="*/ 398 h 707"/>
                  <a:gd name="T28" fmla="*/ 619 w 657"/>
                  <a:gd name="T29" fmla="*/ 44 h 707"/>
                  <a:gd name="T30" fmla="*/ 575 w 657"/>
                  <a:gd name="T31" fmla="*/ 0 h 707"/>
                  <a:gd name="T32" fmla="*/ 45 w 657"/>
                  <a:gd name="T33" fmla="*/ 0 h 707"/>
                  <a:gd name="T34" fmla="*/ 0 w 657"/>
                  <a:gd name="T35" fmla="*/ 44 h 707"/>
                  <a:gd name="T36" fmla="*/ 0 w 657"/>
                  <a:gd name="T37" fmla="*/ 663 h 707"/>
                  <a:gd name="T38" fmla="*/ 45 w 657"/>
                  <a:gd name="T39" fmla="*/ 707 h 707"/>
                  <a:gd name="T40" fmla="*/ 354 w 657"/>
                  <a:gd name="T41" fmla="*/ 707 h 707"/>
                  <a:gd name="T42" fmla="*/ 354 w 657"/>
                  <a:gd name="T43" fmla="*/ 663 h 707"/>
                  <a:gd name="T44" fmla="*/ 45 w 657"/>
                  <a:gd name="T45" fmla="*/ 663 h 707"/>
                  <a:gd name="T46" fmla="*/ 45 w 657"/>
                  <a:gd name="T47" fmla="*/ 44 h 707"/>
                  <a:gd name="T48" fmla="*/ 133 w 657"/>
                  <a:gd name="T49" fmla="*/ 399 h 707"/>
                  <a:gd name="T50" fmla="*/ 133 w 657"/>
                  <a:gd name="T51" fmla="*/ 443 h 707"/>
                  <a:gd name="T52" fmla="*/ 240 w 657"/>
                  <a:gd name="T53" fmla="*/ 443 h 707"/>
                  <a:gd name="T54" fmla="*/ 247 w 657"/>
                  <a:gd name="T55" fmla="*/ 399 h 707"/>
                  <a:gd name="T56" fmla="*/ 133 w 657"/>
                  <a:gd name="T57" fmla="*/ 399 h 707"/>
                  <a:gd name="T58" fmla="*/ 313 w 657"/>
                  <a:gd name="T59" fmla="*/ 311 h 707"/>
                  <a:gd name="T60" fmla="*/ 132 w 657"/>
                  <a:gd name="T61" fmla="*/ 311 h 707"/>
                  <a:gd name="T62" fmla="*/ 132 w 657"/>
                  <a:gd name="T63" fmla="*/ 355 h 707"/>
                  <a:gd name="T64" fmla="*/ 266 w 657"/>
                  <a:gd name="T65" fmla="*/ 355 h 707"/>
                  <a:gd name="T66" fmla="*/ 313 w 657"/>
                  <a:gd name="T67" fmla="*/ 311 h 707"/>
                  <a:gd name="T68" fmla="*/ 648 w 657"/>
                  <a:gd name="T69" fmla="*/ 666 h 707"/>
                  <a:gd name="T70" fmla="*/ 547 w 657"/>
                  <a:gd name="T71" fmla="*/ 566 h 707"/>
                  <a:gd name="T72" fmla="*/ 584 w 657"/>
                  <a:gd name="T73" fmla="*/ 465 h 707"/>
                  <a:gd name="T74" fmla="*/ 429 w 657"/>
                  <a:gd name="T75" fmla="*/ 311 h 707"/>
                  <a:gd name="T76" fmla="*/ 275 w 657"/>
                  <a:gd name="T77" fmla="*/ 465 h 707"/>
                  <a:gd name="T78" fmla="*/ 429 w 657"/>
                  <a:gd name="T79" fmla="*/ 620 h 707"/>
                  <a:gd name="T80" fmla="*/ 513 w 657"/>
                  <a:gd name="T81" fmla="*/ 595 h 707"/>
                  <a:gd name="T82" fmla="*/ 617 w 657"/>
                  <a:gd name="T83" fmla="*/ 698 h 707"/>
                  <a:gd name="T84" fmla="*/ 648 w 657"/>
                  <a:gd name="T85" fmla="*/ 698 h 707"/>
                  <a:gd name="T86" fmla="*/ 648 w 657"/>
                  <a:gd name="T87" fmla="*/ 666 h 707"/>
                  <a:gd name="T88" fmla="*/ 319 w 657"/>
                  <a:gd name="T89" fmla="*/ 465 h 707"/>
                  <a:gd name="T90" fmla="*/ 429 w 657"/>
                  <a:gd name="T91" fmla="*/ 355 h 707"/>
                  <a:gd name="T92" fmla="*/ 540 w 657"/>
                  <a:gd name="T93" fmla="*/ 465 h 707"/>
                  <a:gd name="T94" fmla="*/ 429 w 657"/>
                  <a:gd name="T95" fmla="*/ 576 h 707"/>
                  <a:gd name="T96" fmla="*/ 319 w 657"/>
                  <a:gd name="T97" fmla="*/ 465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7" h="707">
                    <a:moveTo>
                      <a:pt x="133" y="133"/>
                    </a:moveTo>
                    <a:cubicBezTo>
                      <a:pt x="487" y="133"/>
                      <a:pt x="487" y="133"/>
                      <a:pt x="487" y="133"/>
                    </a:cubicBezTo>
                    <a:cubicBezTo>
                      <a:pt x="487" y="178"/>
                      <a:pt x="487" y="178"/>
                      <a:pt x="487" y="178"/>
                    </a:cubicBezTo>
                    <a:cubicBezTo>
                      <a:pt x="133" y="178"/>
                      <a:pt x="133" y="178"/>
                      <a:pt x="133" y="178"/>
                    </a:cubicBezTo>
                    <a:lnTo>
                      <a:pt x="133" y="133"/>
                    </a:lnTo>
                    <a:close/>
                    <a:moveTo>
                      <a:pt x="132" y="222"/>
                    </a:moveTo>
                    <a:cubicBezTo>
                      <a:pt x="485" y="222"/>
                      <a:pt x="485" y="222"/>
                      <a:pt x="485" y="222"/>
                    </a:cubicBezTo>
                    <a:cubicBezTo>
                      <a:pt x="485" y="266"/>
                      <a:pt x="485" y="266"/>
                      <a:pt x="485" y="266"/>
                    </a:cubicBezTo>
                    <a:cubicBezTo>
                      <a:pt x="132" y="266"/>
                      <a:pt x="132" y="266"/>
                      <a:pt x="132" y="266"/>
                    </a:cubicBezTo>
                    <a:lnTo>
                      <a:pt x="132" y="222"/>
                    </a:lnTo>
                    <a:close/>
                    <a:moveTo>
                      <a:pt x="45" y="44"/>
                    </a:moveTo>
                    <a:cubicBezTo>
                      <a:pt x="575" y="44"/>
                      <a:pt x="575" y="44"/>
                      <a:pt x="575" y="44"/>
                    </a:cubicBezTo>
                    <a:cubicBezTo>
                      <a:pt x="575" y="398"/>
                      <a:pt x="575" y="398"/>
                      <a:pt x="575" y="398"/>
                    </a:cubicBezTo>
                    <a:cubicBezTo>
                      <a:pt x="619" y="398"/>
                      <a:pt x="619" y="398"/>
                      <a:pt x="619" y="398"/>
                    </a:cubicBezTo>
                    <a:cubicBezTo>
                      <a:pt x="619" y="44"/>
                      <a:pt x="619" y="44"/>
                      <a:pt x="619" y="44"/>
                    </a:cubicBezTo>
                    <a:cubicBezTo>
                      <a:pt x="619" y="20"/>
                      <a:pt x="599" y="0"/>
                      <a:pt x="57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63"/>
                      <a:pt x="0" y="663"/>
                      <a:pt x="0" y="663"/>
                    </a:cubicBezTo>
                    <a:cubicBezTo>
                      <a:pt x="0" y="687"/>
                      <a:pt x="20" y="707"/>
                      <a:pt x="45" y="707"/>
                    </a:cubicBezTo>
                    <a:cubicBezTo>
                      <a:pt x="354" y="707"/>
                      <a:pt x="354" y="707"/>
                      <a:pt x="354" y="707"/>
                    </a:cubicBezTo>
                    <a:cubicBezTo>
                      <a:pt x="354" y="663"/>
                      <a:pt x="354" y="663"/>
                      <a:pt x="354" y="663"/>
                    </a:cubicBezTo>
                    <a:cubicBezTo>
                      <a:pt x="45" y="663"/>
                      <a:pt x="45" y="663"/>
                      <a:pt x="45" y="663"/>
                    </a:cubicBezTo>
                    <a:lnTo>
                      <a:pt x="45" y="44"/>
                    </a:lnTo>
                    <a:close/>
                    <a:moveTo>
                      <a:pt x="133" y="399"/>
                    </a:moveTo>
                    <a:cubicBezTo>
                      <a:pt x="133" y="443"/>
                      <a:pt x="133" y="443"/>
                      <a:pt x="133" y="443"/>
                    </a:cubicBezTo>
                    <a:cubicBezTo>
                      <a:pt x="240" y="443"/>
                      <a:pt x="240" y="443"/>
                      <a:pt x="240" y="443"/>
                    </a:cubicBezTo>
                    <a:cubicBezTo>
                      <a:pt x="240" y="428"/>
                      <a:pt x="242" y="413"/>
                      <a:pt x="247" y="399"/>
                    </a:cubicBezTo>
                    <a:lnTo>
                      <a:pt x="133" y="399"/>
                    </a:lnTo>
                    <a:close/>
                    <a:moveTo>
                      <a:pt x="313" y="311"/>
                    </a:moveTo>
                    <a:cubicBezTo>
                      <a:pt x="132" y="311"/>
                      <a:pt x="132" y="311"/>
                      <a:pt x="132" y="311"/>
                    </a:cubicBezTo>
                    <a:cubicBezTo>
                      <a:pt x="132" y="355"/>
                      <a:pt x="132" y="355"/>
                      <a:pt x="132" y="355"/>
                    </a:cubicBezTo>
                    <a:cubicBezTo>
                      <a:pt x="266" y="355"/>
                      <a:pt x="266" y="355"/>
                      <a:pt x="266" y="355"/>
                    </a:cubicBezTo>
                    <a:cubicBezTo>
                      <a:pt x="279" y="337"/>
                      <a:pt x="295" y="322"/>
                      <a:pt x="313" y="311"/>
                    </a:cubicBezTo>
                    <a:close/>
                    <a:moveTo>
                      <a:pt x="648" y="666"/>
                    </a:moveTo>
                    <a:cubicBezTo>
                      <a:pt x="547" y="566"/>
                      <a:pt x="547" y="566"/>
                      <a:pt x="547" y="566"/>
                    </a:cubicBezTo>
                    <a:cubicBezTo>
                      <a:pt x="570" y="539"/>
                      <a:pt x="584" y="504"/>
                      <a:pt x="584" y="465"/>
                    </a:cubicBezTo>
                    <a:cubicBezTo>
                      <a:pt x="584" y="380"/>
                      <a:pt x="515" y="311"/>
                      <a:pt x="429" y="311"/>
                    </a:cubicBezTo>
                    <a:cubicBezTo>
                      <a:pt x="344" y="311"/>
                      <a:pt x="275" y="380"/>
                      <a:pt x="275" y="465"/>
                    </a:cubicBezTo>
                    <a:cubicBezTo>
                      <a:pt x="275" y="551"/>
                      <a:pt x="344" y="620"/>
                      <a:pt x="429" y="620"/>
                    </a:cubicBezTo>
                    <a:cubicBezTo>
                      <a:pt x="460" y="620"/>
                      <a:pt x="489" y="611"/>
                      <a:pt x="513" y="595"/>
                    </a:cubicBezTo>
                    <a:cubicBezTo>
                      <a:pt x="617" y="698"/>
                      <a:pt x="617" y="698"/>
                      <a:pt x="617" y="698"/>
                    </a:cubicBezTo>
                    <a:cubicBezTo>
                      <a:pt x="626" y="706"/>
                      <a:pt x="640" y="706"/>
                      <a:pt x="648" y="698"/>
                    </a:cubicBezTo>
                    <a:cubicBezTo>
                      <a:pt x="657" y="689"/>
                      <a:pt x="657" y="675"/>
                      <a:pt x="648" y="666"/>
                    </a:cubicBezTo>
                    <a:close/>
                    <a:moveTo>
                      <a:pt x="319" y="465"/>
                    </a:moveTo>
                    <a:cubicBezTo>
                      <a:pt x="319" y="404"/>
                      <a:pt x="368" y="355"/>
                      <a:pt x="429" y="355"/>
                    </a:cubicBezTo>
                    <a:cubicBezTo>
                      <a:pt x="490" y="355"/>
                      <a:pt x="540" y="404"/>
                      <a:pt x="540" y="465"/>
                    </a:cubicBezTo>
                    <a:cubicBezTo>
                      <a:pt x="540" y="526"/>
                      <a:pt x="490" y="576"/>
                      <a:pt x="429" y="576"/>
                    </a:cubicBezTo>
                    <a:cubicBezTo>
                      <a:pt x="368" y="576"/>
                      <a:pt x="319" y="526"/>
                      <a:pt x="319" y="4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</p:grpSp>
      <p:cxnSp>
        <p:nvCxnSpPr>
          <p:cNvPr id="47" name="直接连接符 46"/>
          <p:cNvCxnSpPr/>
          <p:nvPr/>
        </p:nvCxnSpPr>
        <p:spPr>
          <a:xfrm>
            <a:off x="8875311" y="3083091"/>
            <a:ext cx="0" cy="1115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7954637" y="4847949"/>
            <a:ext cx="10297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50">
                <a:solidFill>
                  <a:schemeClr val="bg1"/>
                </a:solidFill>
                <a:latin typeface="+mj-lt"/>
                <a:ea typeface="方正书宋简体" panose="03000509000000000000" pitchFamily="65" charset="-122"/>
                <a:sym typeface="+mn-lt"/>
              </a:rPr>
              <a:t>2019/3/18</a:t>
            </a:r>
            <a:endParaRPr lang="en-US" altLang="zh-CN" sz="1050">
              <a:solidFill>
                <a:schemeClr val="bg1"/>
              </a:solidFill>
              <a:latin typeface="+mj-lt"/>
              <a:ea typeface="方正书宋简体" panose="03000509000000000000" pitchFamily="65" charset="-122"/>
              <a:sym typeface="+mn-lt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0" y="368300"/>
            <a:ext cx="7456170" cy="3846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sr-Cyrl-RS" altLang="en-US" sz="2800" b="0">
                <a:latin typeface="Times Cirilica" panose="020B7200000000000000" charset="0"/>
                <a:cs typeface="Times Cirilica" panose="020B7200000000000000" charset="0"/>
              </a:rPr>
              <a:t>  </a:t>
            </a:r>
            <a:r>
              <a:rPr lang="sr-Cyrl-RS" altLang="en-US" sz="2800" b="1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2800" b="1">
                <a:latin typeface="Times Cirilica" panose="020B7200000000000000" charset="0"/>
                <a:cs typeface="Times Cirilica" panose="020B7200000000000000" charset="0"/>
              </a:rPr>
              <a:t>7. 	</a:t>
            </a:r>
            <a:r>
              <a:rPr lang="sr-Cyrl-RS" altLang="en-US" sz="2800" b="1">
                <a:latin typeface="Times Cirilica" panose="020B7200000000000000" charset="0"/>
                <a:cs typeface="Times Cirilica" panose="020B7200000000000000" charset="0"/>
              </a:rPr>
              <a:t>   </a:t>
            </a:r>
            <a:r>
              <a:rPr lang="en-US" sz="2800" b="1">
                <a:latin typeface="Times Cirilica" panose="020B7200000000000000" charset="0"/>
                <a:cs typeface="Times Cirilica" panose="020B7200000000000000" charset="0"/>
              </a:rPr>
              <a:t>ПОЈАМ	ИНОВАЦИЈА	</a:t>
            </a:r>
            <a:endParaRPr lang="en-US" sz="2800" b="1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l"/>
            <a:r>
              <a:rPr lang="en-US" b="0">
                <a:latin typeface="Calibri" panose="020F0502020204030204" pitchFamily="34" charset="0"/>
              </a:rPr>
              <a:t>Термин иновација потиче од латинске речи инноваре што значи направити нешто ново. </a:t>
            </a:r>
            <a:endParaRPr lang="en-US" b="0">
              <a:latin typeface="Calibri" panose="020F0502020204030204" pitchFamily="34" charset="0"/>
            </a:endParaRPr>
          </a:p>
          <a:p>
            <a:pPr indent="0" algn="l"/>
            <a:r>
              <a:rPr lang="en-US" b="0">
                <a:latin typeface="Calibri" panose="020F0502020204030204" pitchFamily="34" charset="0"/>
              </a:rPr>
              <a:t>Иновација је примена нове и побо</a:t>
            </a:r>
            <a:r>
              <a:rPr lang="sr-Cyrl-RS" b="0">
                <a:latin typeface="Calibri" panose="020F0502020204030204" pitchFamily="34" charset="0"/>
              </a:rPr>
              <a:t>љ</a:t>
            </a:r>
            <a:r>
              <a:rPr lang="en-US" b="0">
                <a:latin typeface="Calibri" panose="020F0502020204030204" pitchFamily="34" charset="0"/>
              </a:rPr>
              <a:t>шане идеје, поступка, добра, услуге, процеса која доноси нове користи или квалитет у примени.</a:t>
            </a:r>
            <a:endParaRPr lang="en-US" b="0">
              <a:latin typeface="Calibri" panose="020F0502020204030204" pitchFamily="34" charset="0"/>
            </a:endParaRPr>
          </a:p>
          <a:p>
            <a:pPr indent="0" algn="l"/>
            <a:endParaRPr lang="en-US" b="0">
              <a:latin typeface="Calibri" panose="020F0502020204030204" pitchFamily="34" charset="0"/>
            </a:endParaRPr>
          </a:p>
          <a:p>
            <a:pPr indent="0" algn="l"/>
            <a:r>
              <a:rPr lang="en-US" b="0">
                <a:latin typeface="Calibri" panose="020F0502020204030204" pitchFamily="34" charset="0"/>
              </a:rPr>
              <a:t> Иновација је процес претварања идеје у практичну примену – реализацију што је и једна од</a:t>
            </a:r>
            <a:r>
              <a:rPr lang="sr-Cyrl-RS" altLang="en-US" b="0">
                <a:latin typeface="Calibri" panose="020F0502020204030204" pitchFamily="34" charset="0"/>
              </a:rPr>
              <a:t> </a:t>
            </a:r>
            <a:r>
              <a:rPr lang="en-US" b="0">
                <a:latin typeface="Calibri" panose="020F0502020204030204" pitchFamily="34" charset="0"/>
              </a:rPr>
              <a:t>најједноставнијих и</a:t>
            </a:r>
            <a:r>
              <a:rPr lang="sr-Cyrl-RS" altLang="en-US" b="0">
                <a:latin typeface="Calibri" panose="020F0502020204030204" pitchFamily="34" charset="0"/>
              </a:rPr>
              <a:t> </a:t>
            </a:r>
            <a:r>
              <a:rPr lang="en-US" b="0">
                <a:latin typeface="Calibri" panose="020F0502020204030204" pitchFamily="34" charset="0"/>
              </a:rPr>
              <a:t>најпознатијих дефиниција иновације. </a:t>
            </a:r>
            <a:endParaRPr lang="en-US" b="0">
              <a:latin typeface="Calibri" panose="020F0502020204030204" pitchFamily="34" charset="0"/>
            </a:endParaRPr>
          </a:p>
          <a:p>
            <a:pPr indent="0" algn="l"/>
            <a:endParaRPr lang="en-US" b="0">
              <a:latin typeface="Calibri" panose="020F0502020204030204" pitchFamily="34" charset="0"/>
            </a:endParaRPr>
          </a:p>
          <a:p>
            <a:pPr indent="0" algn="l"/>
            <a:r>
              <a:rPr lang="en-US" b="1">
                <a:latin typeface="Calibri" panose="020F0502020204030204" pitchFamily="34" charset="0"/>
              </a:rPr>
              <a:t>Иновација = теоријски концепт + техничка инвенција +комерцијална експлоатација </a:t>
            </a:r>
            <a:endParaRPr lang="en-US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0" y="683260"/>
            <a:ext cx="880173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Због тога се иновација односи и на излаз (аутпут) и на сам процес од идеје до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реализације (верификације на тржишту, комерцијализације).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Иновација је свако средство уз помоћ којег предузетници могу да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профитирају, захва</a:t>
            </a:r>
            <a:r>
              <a:rPr lang="sr-Cyrl-RS" altLang="en-US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ујући могућностима које се крију у променама у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окружењу. Иновацијама претходе инвенције, и оне су у ствари примењени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проналасци.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Иновације се директно могу применити од стране предузетника, у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производњи или у било којој другој области </a:t>
            </a:r>
            <a:r>
              <a:rPr lang="sr-Cyrl-RS" altLang="en-US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удске делатности.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Иновација, или увођење исплативих новина, подразумева увођење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новог производа или унапређивање постојећег, смањење инпута (трошкови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производње и администрације), повећавање продуктивности и/или искоришћење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опреме или времена, побо</a:t>
            </a:r>
            <a:r>
              <a:rPr lang="sr-Cyrl-RS" altLang="en-US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шавање квалитета производа и/или услуга,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повећавање сигурности, унапређење пласмана и др., односно сваку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предузету меру која води ка порасту конкурентности пословног система.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180975" y="243205"/>
            <a:ext cx="8353425" cy="47999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1">
                <a:latin typeface="Calibri" panose="020F0502020204030204" pitchFamily="34" charset="0"/>
              </a:rPr>
              <a:t>Пословна иновација може интегрисати иновације у подручјима: </a:t>
            </a:r>
            <a:endParaRPr lang="en-US" b="1">
              <a:latin typeface="Calibri" panose="020F0502020204030204" pitchFamily="34" charset="0"/>
            </a:endParaRPr>
          </a:p>
          <a:p>
            <a:pPr indent="0"/>
            <a:endParaRPr lang="en-US" b="1">
              <a:latin typeface="Calibri" panose="020F0502020204030204" pitchFamily="34" charset="0"/>
            </a:endParaRPr>
          </a:p>
          <a:p>
            <a:pPr indent="0"/>
            <a:r>
              <a:rPr lang="en-US" b="0">
                <a:latin typeface="Calibri" panose="020F0502020204030204" pitchFamily="34" charset="0"/>
              </a:rPr>
              <a:t>· производа /услуга, · процеса и технологије, · маркетинга и · организације. </a:t>
            </a:r>
            <a:endParaRPr lang="en-US" b="0">
              <a:latin typeface="Calibri" panose="020F0502020204030204" pitchFamily="34" charset="0"/>
            </a:endParaRPr>
          </a:p>
          <a:p>
            <a:pPr indent="0"/>
            <a:endParaRPr lang="en-US" b="0">
              <a:latin typeface="Calibri" panose="020F0502020204030204" pitchFamily="34" charset="0"/>
            </a:endParaRPr>
          </a:p>
          <a:p>
            <a:pPr indent="0"/>
            <a:r>
              <a:rPr lang="en-US" b="1">
                <a:latin typeface="Calibri" panose="020F0502020204030204" pitchFamily="34" charset="0"/>
              </a:rPr>
              <a:t>Иновације у ширем смислу доносе побо</a:t>
            </a:r>
            <a:r>
              <a:rPr lang="sr-Cyrl-RS" altLang="en-US" b="1">
                <a:latin typeface="Calibri" panose="020F0502020204030204" pitchFamily="34" charset="0"/>
              </a:rPr>
              <a:t>љ</a:t>
            </a:r>
            <a:r>
              <a:rPr lang="en-US" b="1">
                <a:latin typeface="Calibri" panose="020F0502020204030204" pitchFamily="34" charset="0"/>
              </a:rPr>
              <a:t>шања у подручју: </a:t>
            </a:r>
            <a:endParaRPr lang="en-US" b="1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/>
            <a:r>
              <a:rPr lang="en-US" b="0">
                <a:latin typeface="Calibri" panose="020F0502020204030204" pitchFamily="34" charset="0"/>
              </a:rPr>
              <a:t>· конструкције производа (технолошке иновације), · иновација процеса, · организације рада или пословања, · маркетинга, · иновације услуга и др. </a:t>
            </a:r>
            <a:endParaRPr lang="en-US" b="0">
              <a:latin typeface="Calibri" panose="020F0502020204030204" pitchFamily="34" charset="0"/>
            </a:endParaRPr>
          </a:p>
          <a:p>
            <a:pPr indent="0"/>
            <a:r>
              <a:rPr lang="en-US" b="1">
                <a:latin typeface="Calibri" panose="020F0502020204030204" pitchFamily="34" charset="0"/>
              </a:rPr>
              <a:t>Класификација иновација на основу њиховог атрибута – степен новине: </a:t>
            </a:r>
            <a:endParaRPr lang="en-US" b="1">
              <a:latin typeface="Calibri" panose="020F0502020204030204" pitchFamily="34" charset="0"/>
            </a:endParaRPr>
          </a:p>
          <a:p>
            <a:pPr indent="0"/>
            <a:r>
              <a:rPr lang="en-US" b="0">
                <a:latin typeface="Calibri" panose="020F0502020204030204" pitchFamily="34" charset="0"/>
              </a:rPr>
              <a:t>· природа иновације · тип новине 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60325" y="140970"/>
            <a:ext cx="882904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1600" b="1">
                <a:latin typeface="Times Cirilica" panose="020B7200000000000000" charset="0"/>
                <a:cs typeface="Times Cirilica" panose="020B7200000000000000" charset="0"/>
              </a:rPr>
              <a:t>Према критеријуму природа иновације, имамо две широке класе иновација: </a:t>
            </a:r>
            <a:endParaRPr lang="en-US" sz="1600" b="1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sr-Cyrl-RS" altLang="en-US" sz="1400" b="0">
                <a:latin typeface="Times Cirilica" panose="020B7200000000000000" charset="0"/>
                <a:cs typeface="Times Cirilica" panose="020B7200000000000000" charset="0"/>
              </a:rPr>
              <a:t>-</a:t>
            </a:r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радикалне (суштинске) иновације и инкременталне (еволутивне) иновације.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1">
                <a:latin typeface="Times Cirilica" panose="020B7200000000000000" charset="0"/>
                <a:cs typeface="Times Cirilica" panose="020B7200000000000000" charset="0"/>
              </a:rPr>
              <a:t> Према критеријуму тип новине, имамо такође две класе иновација</a:t>
            </a:r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: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иновације производа/услуга и иновације процеса.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 П. Дракер је дефинисао 7 различитих извора за иновације, који се међусобно разликују по ризику и неизвесности коју носе у себи, као и месту настанка. Они су: · Неочекиваност · Неподударност · Потреба процеса · Привредне и тржишне структуре · Демографска кретања · Промене у опажању · Ново знање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Иновативност можемо посматрати и као својство организације и огледа се пре свега у отворености према променама, успешном управ</a:t>
            </a:r>
            <a:r>
              <a:rPr lang="sr-Cyrl-RS" altLang="en-US" sz="1200" b="0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ању променама и успешном прихватању промена. Иновативност организације, посматрана као својство организације да иницира и бави се иновирањем и иновационим процесима, представ</a:t>
            </a:r>
            <a:r>
              <a:rPr lang="sr-Cyrl-RS" altLang="en-US" sz="1200" b="0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а неопходан услов успешног функционисања, у смислу остваривања дугорочног пословног успеха – пре свега, профитабилности, те одржања баланса између ефикасности и ефективности. </a:t>
            </a:r>
            <a:endParaRPr lang="en-US" sz="12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/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Савремена предузећа полазе од потребе успостав</a:t>
            </a:r>
            <a:r>
              <a:rPr lang="sr-Cyrl-RS" altLang="en-US" sz="1200" b="0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ања иновативне</a:t>
            </a:r>
            <a:r>
              <a:rPr lang="sr-Cyrl-RS" altLang="en-US" sz="1200" b="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организације, која је у сваком тренутку отворена ка промени и способна да промену у што краћем року апсорбује у ци</a:t>
            </a:r>
            <a:r>
              <a:rPr lang="sr-Cyrl-RS" altLang="en-US" sz="1200" b="0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 sz="1200" b="0">
                <a:latin typeface="Times Cirilica" panose="020B7200000000000000" charset="0"/>
                <a:cs typeface="Times Cirilica" panose="020B7200000000000000" charset="0"/>
              </a:rPr>
              <a:t>у очувања виталности и конкурентности на тржишту.</a:t>
            </a:r>
            <a:endParaRPr lang="en-US" sz="12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115570" y="278765"/>
            <a:ext cx="8151495" cy="4061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400" b="0">
                <a:latin typeface="Times Cirilica" panose="020B7200000000000000" charset="0"/>
                <a:cs typeface="Times Cirilica" panose="020B7200000000000000" charset="0"/>
              </a:rPr>
              <a:t>7.1 Технологија и иновације</a:t>
            </a:r>
            <a:endParaRPr lang="en-US" sz="2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 </a:t>
            </a:r>
            <a:r>
              <a:rPr lang="en-US" b="0">
                <a:latin typeface="Calibri" panose="020F0502020204030204" pitchFamily="34" charset="0"/>
              </a:rPr>
              <a:t>Технолошке иновације у предузећу догађају се у сфери настанка нових производа (иновације производа) и у сфери усвајања нових и унапређивања постојећих технолошких процеса (иновације процеса). </a:t>
            </a:r>
            <a:endParaRPr lang="en-US" b="0">
              <a:latin typeface="Calibri" panose="020F0502020204030204" pitchFamily="34" charset="0"/>
            </a:endParaRPr>
          </a:p>
          <a:p>
            <a:pPr indent="0" algn="just"/>
            <a:endParaRPr lang="en-US" b="0">
              <a:latin typeface="Calibri" panose="020F0502020204030204" pitchFamily="34" charset="0"/>
            </a:endParaRPr>
          </a:p>
          <a:p>
            <a:pPr indent="0" algn="just"/>
            <a:endParaRPr lang="en-US" b="0">
              <a:latin typeface="Calibri" panose="020F0502020204030204" pitchFamily="3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</a:rPr>
              <a:t>Појам технологије и технолошких иновација досад је углавном став</a:t>
            </a:r>
            <a:r>
              <a:rPr lang="sr-Cyrl-RS" altLang="en-US" b="0">
                <a:latin typeface="Calibri" panose="020F0502020204030204" pitchFamily="34" charset="0"/>
              </a:rPr>
              <a:t>љ</a:t>
            </a:r>
            <a:r>
              <a:rPr lang="en-US" b="0">
                <a:latin typeface="Calibri" panose="020F0502020204030204" pitchFamily="34" charset="0"/>
              </a:rPr>
              <a:t>ао нагласак на иновације процеса, док савремени приступ стратешком управ</a:t>
            </a:r>
            <a:r>
              <a:rPr lang="sr-Cyrl-RS" altLang="en-US" b="0">
                <a:latin typeface="Calibri" panose="020F0502020204030204" pitchFamily="34" charset="0"/>
              </a:rPr>
              <a:t>љ</a:t>
            </a:r>
            <a:r>
              <a:rPr lang="en-US" b="0">
                <a:latin typeface="Calibri" panose="020F0502020204030204" pitchFamily="34" charset="0"/>
              </a:rPr>
              <a:t>ању технологијом у иновативној организацији целовито приступа проблему иновације технологије и разматра све значајне аспекте промена везаних за њу. </a:t>
            </a:r>
            <a:endParaRPr lang="en-US" b="0">
              <a:latin typeface="Calibri" panose="020F0502020204030204" pitchFamily="34" charset="0"/>
            </a:endParaRPr>
          </a:p>
          <a:p>
            <a:pPr indent="0" algn="just"/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132080" y="93345"/>
            <a:ext cx="8151495" cy="51695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en-US" sz="2400" b="0">
                <a:latin typeface="Times Cirilica" panose="020B7200000000000000" charset="0"/>
                <a:cs typeface="Times Cirilica" panose="020B7200000000000000" charset="0"/>
              </a:rPr>
              <a:t>7.</a:t>
            </a:r>
            <a:r>
              <a:rPr lang="sr-Cyrl-RS" altLang="en-US" sz="2400" b="0">
                <a:latin typeface="Times Cirilica" panose="020B7200000000000000" charset="0"/>
                <a:cs typeface="Times Cirilica" panose="020B7200000000000000" charset="0"/>
              </a:rPr>
              <a:t>2</a:t>
            </a:r>
            <a:r>
              <a:rPr lang="en-US" sz="2400" b="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sr-Cyrl-RS" altLang="en-US" sz="2400" b="0">
                <a:latin typeface="Times Cirilica" panose="020B7200000000000000" charset="0"/>
                <a:cs typeface="Times Cirilica" panose="020B7200000000000000" charset="0"/>
              </a:rPr>
              <a:t>Информационе технологије и иновације</a:t>
            </a:r>
            <a:endParaRPr lang="en-US" sz="2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Један од ефективних начина за достизање и одржавање конкурентске позиције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пословног система на тржишту је примена иновација.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Појам иновација је једнако значајан и у савременом информационом друштву, чију инфраструктурну основу чине информационо-комуникационе технологије (ИКТ).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Иновација или увођење исплативих новина подразумева проширење скупа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производа и услуга, успостављање нових метода производње, снабдевања и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дистрибуције, увођење промена у менаџменту и организацији рада.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Бројне научне студије у свету, које се баве питањем утицаја савремених ИКТ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на економске резултате пословних система, истичу као главне факторе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убрзаног раста продуктивности и економског развоја - развој и примену ИКТ.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Стога је од посебног интереса да се истражи подручје утицаја савремених ИКТ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на појаву иновација. 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20980" y="100965"/>
            <a:ext cx="815149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sr-Cyrl-RS" altLang="en-US" sz="3600" b="0">
                <a:latin typeface="Times Cirilica" panose="020B7200000000000000" charset="0"/>
                <a:cs typeface="Times Cirilica" panose="020B7200000000000000" charset="0"/>
              </a:rPr>
              <a:t>8. Значај </a:t>
            </a:r>
            <a:r>
              <a:rPr lang="en-US" sz="3600" b="0">
                <a:latin typeface="Times Cirilica" panose="020B7200000000000000" charset="0"/>
                <a:cs typeface="Times Cirilica" panose="020B7200000000000000" charset="0"/>
              </a:rPr>
              <a:t>иновациј</a:t>
            </a:r>
            <a:r>
              <a:rPr lang="sr-Cyrl-RS" altLang="en-US" sz="3600" b="0">
                <a:latin typeface="Times Cirilica" panose="020B7200000000000000" charset="0"/>
                <a:cs typeface="Times Cirilica" panose="020B7200000000000000" charset="0"/>
              </a:rPr>
              <a:t>а</a:t>
            </a:r>
            <a:endParaRPr lang="en-US" sz="36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b="0">
                <a:latin typeface="Calibri" panose="020F0502020204030204" pitchFamily="34" charset="0"/>
                <a:cs typeface="Times New Roman" panose="02020603050405020304" charset="0"/>
              </a:rPr>
              <a:t> Менаџери треба да размотре пресудну улогу иновација и способности </a:t>
            </a:r>
            <a:endParaRPr lang="en-US" b="0">
              <a:latin typeface="Calibri" panose="020F0502020204030204" pitchFamily="34" charset="0"/>
              <a:cs typeface="Times New Roman" panose="02020603050405020304" charset="0"/>
            </a:endParaRPr>
          </a:p>
          <a:p>
            <a:pPr indent="0" algn="just"/>
            <a:r>
              <a:rPr lang="en-US"/>
              <a:t>дизајнирања нових производа, у циљу постизања конкурентске предности над </a:t>
            </a:r>
            <a:endParaRPr lang="en-US"/>
          </a:p>
          <a:p>
            <a:pPr indent="0" algn="just"/>
            <a:r>
              <a:rPr lang="en-US"/>
              <a:t>потенцијалном конкуренцијом. Висок квалитет производа је кључни фактор </a:t>
            </a:r>
            <a:endParaRPr lang="en-US"/>
          </a:p>
          <a:p>
            <a:pPr indent="0" algn="just"/>
            <a:r>
              <a:rPr lang="en-US"/>
              <a:t>задовољства и лојалности потрошача. </a:t>
            </a:r>
            <a:endParaRPr lang="en-US"/>
          </a:p>
          <a:p>
            <a:pPr indent="0" algn="just"/>
            <a:r>
              <a:rPr lang="en-US"/>
              <a:t>Компаније треба да буду флексибилне када су у питању технолошке </a:t>
            </a:r>
            <a:endParaRPr lang="en-US"/>
          </a:p>
          <a:p>
            <a:pPr indent="0" algn="just"/>
            <a:r>
              <a:rPr lang="en-US"/>
              <a:t>промене и захтеви потрошача. </a:t>
            </a:r>
            <a:endParaRPr lang="en-US"/>
          </a:p>
          <a:p>
            <a:pPr indent="0" algn="just"/>
            <a:r>
              <a:rPr lang="en-US" b="1"/>
              <a:t>Иновативне могућности </a:t>
            </a:r>
            <a:r>
              <a:rPr lang="en-US"/>
              <a:t>и развој нових производа имају позитиван утицај на перформансе компаније, а тиме и на остварење конкурентске предности. </a:t>
            </a:r>
            <a:r>
              <a:rPr lang="en-US" b="1"/>
              <a:t>Савремена тржишта </a:t>
            </a:r>
            <a:r>
              <a:rPr lang="en-US"/>
              <a:t>се одликују брзим технолошким иновацијама, брзим променама потреба потрошача и сталним скраћивањем животног циклуса производа.</a:t>
            </a:r>
            <a:endParaRPr lang="en-US"/>
          </a:p>
          <a:p>
            <a:pPr indent="0" algn="just"/>
            <a:r>
              <a:rPr lang="en-US"/>
              <a:t> Сходно томе, компаније морају размотрити иновативне стратегије које смањују време неопходно да се производи који задоволјавају потребе потрошача доставе до тржишта. </a:t>
            </a:r>
            <a:r>
              <a:rPr lang="en-US" b="1"/>
              <a:t>Иновације се могу дефинисати</a:t>
            </a:r>
            <a:r>
              <a:rPr lang="en-US"/>
              <a:t> као сложени процес генерисања нових идеја и превођења идеја у праксу. </a:t>
            </a:r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13360" y="60960"/>
            <a:ext cx="8716645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sr-Cyrl-RS" altLang="en-US" sz="3600" b="0">
                <a:latin typeface="Times Cirilica" panose="020B7200000000000000" charset="0"/>
                <a:cs typeface="Times Cirilica" panose="020B7200000000000000" charset="0"/>
              </a:rPr>
              <a:t>8.1 Значај отворених </a:t>
            </a:r>
            <a:r>
              <a:rPr lang="en-US" sz="3600" b="0">
                <a:latin typeface="Times Cirilica" panose="020B7200000000000000" charset="0"/>
                <a:cs typeface="Times Cirilica" panose="020B7200000000000000" charset="0"/>
              </a:rPr>
              <a:t>иновациј</a:t>
            </a:r>
            <a:r>
              <a:rPr lang="sr-Cyrl-RS" altLang="en-US" sz="3600" b="0">
                <a:latin typeface="Times Cirilica" panose="020B7200000000000000" charset="0"/>
                <a:cs typeface="Times Cirilica" panose="020B7200000000000000" charset="0"/>
              </a:rPr>
              <a:t>а</a:t>
            </a:r>
            <a:endParaRPr lang="en-US" sz="36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sz="16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 b="1">
                <a:latin typeface="Times Cirilica" panose="020B7200000000000000" charset="0"/>
                <a:cs typeface="Times Cirilica" panose="020B7200000000000000" charset="0"/>
              </a:rPr>
              <a:t>Феномен отворених иновација</a:t>
            </a:r>
            <a:r>
              <a:rPr lang="en-US" sz="1600" b="0">
                <a:latin typeface="Times Cirilica" panose="020B7200000000000000" charset="0"/>
                <a:cs typeface="Times Cirilica" panose="020B7200000000000000" charset="0"/>
              </a:rPr>
              <a:t> постаје све значајнији у последњих неколико </a:t>
            </a:r>
            <a:endParaRPr lang="en-US" sz="16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година. Отворене иновације се односе на идеју да је најбољи начин за </a:t>
            </a:r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иновирање пословања компаније да се донесу свеже идеје из екстерног </a:t>
            </a:r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окружења, док се размењују идеје које су интерно креиране.</a:t>
            </a:r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 b="1">
                <a:latin typeface="Times Cirilica" panose="020B7200000000000000" charset="0"/>
                <a:cs typeface="Times Cirilica" panose="020B7200000000000000" charset="0"/>
              </a:rPr>
              <a:t>Званична дефиниција коју је дао </a:t>
            </a:r>
            <a:r>
              <a:rPr lang="sr-Latn-RS" altLang="en-US" sz="1600" b="1">
                <a:latin typeface="TimesRoman" charset="0"/>
                <a:cs typeface="TimesRoman" charset="0"/>
              </a:rPr>
              <a:t>Chesbrough</a:t>
            </a:r>
            <a:r>
              <a:rPr lang="en-US" sz="1600" b="1">
                <a:latin typeface="Times Cirilica" panose="020B7200000000000000" charset="0"/>
                <a:cs typeface="Times Cirilica" panose="020B7200000000000000" charset="0"/>
              </a:rPr>
              <a:t> гласи:</a:t>
            </a:r>
            <a:endParaRPr lang="en-US" sz="1600" b="1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 „Отворене иновације подразумевају приливе и одливе знања како би се убрзале интерне иновације и проширило тржиште за екстерну употебу иновација“. </a:t>
            </a:r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 b="1">
                <a:latin typeface="Times Cirilica" panose="020B7200000000000000" charset="0"/>
                <a:cs typeface="Times Cirilica" panose="020B7200000000000000" charset="0"/>
              </a:rPr>
              <a:t>Модел отворених иновација</a:t>
            </a:r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 тежи да се фокусира на генерисање вредности кроз сарадњу са екстерним партнерима.Конкретно, сарадња са екстерним партнерима побо</a:t>
            </a:r>
            <a:r>
              <a:rPr lang="sr-Cyrl-RS" altLang="en-US" sz="1600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шава перформансе иновације производа, што има позитиван утицај и на финансијске перформансе . </a:t>
            </a:r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600" b="1">
                <a:latin typeface="Times Cirilica" panose="020B7200000000000000" charset="0"/>
                <a:cs typeface="Times Cirilica" panose="020B7200000000000000" charset="0"/>
              </a:rPr>
              <a:t>Отворене иновације могу постати кључ</a:t>
            </a:r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 за развој компаније и остварење конкурентске предности. Модел отворених иновација омогућава компанијама да своје чврсте границе трансформишу у полупропустљиву мембрану која омогућава иновацијама да се лакше крећу између екстерног окружења и интерних иновативних процеса компаније.</a:t>
            </a:r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sz="16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D95A0"/>
            </a:gs>
            <a:gs pos="100000">
              <a:srgbClr val="3A3F4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50190" y="1118235"/>
            <a:ext cx="58267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sr-Cyrl-RS" altLang="en-US" sz="6000" b="1">
                <a:solidFill>
                  <a:schemeClr val="bg1"/>
                </a:solidFill>
                <a:latin typeface="Times Cirilica" panose="020B7200000000000000" charset="0"/>
                <a:ea typeface="Microsoft YaHei" panose="020B0503020204020204" pitchFamily="34" charset="-122"/>
                <a:cs typeface="Times Cirilica" panose="020B7200000000000000" charset="0"/>
              </a:rPr>
              <a:t>ХВАЛА НА ПАЖЊИ!</a:t>
            </a:r>
            <a:endParaRPr lang="sr-Cyrl-RS" altLang="en-US" sz="6000" b="1">
              <a:solidFill>
                <a:schemeClr val="bg1"/>
              </a:solidFill>
              <a:latin typeface="Times Cirilica" panose="020B7200000000000000" charset="0"/>
              <a:ea typeface="Microsoft YaHei" panose="020B0503020204020204" pitchFamily="34" charset="-122"/>
              <a:cs typeface="Times Cirilica" panose="020B7200000000000000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11737" y="651501"/>
            <a:ext cx="2429773" cy="4271867"/>
            <a:chOff x="5955241" y="310055"/>
            <a:chExt cx="2572835" cy="45233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4" r="20257"/>
            <a:stretch>
              <a:fillRect/>
            </a:stretch>
          </p:blipFill>
          <p:spPr>
            <a:xfrm>
              <a:off x="6295727" y="530231"/>
              <a:ext cx="1891862" cy="4146097"/>
            </a:xfrm>
            <a:prstGeom prst="roundRect">
              <a:avLst>
                <a:gd name="adj" fmla="val 13334"/>
              </a:avLst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40" t="-834" r="31207" b="835"/>
            <a:stretch>
              <a:fillRect/>
            </a:stretch>
          </p:blipFill>
          <p:spPr>
            <a:xfrm>
              <a:off x="5955241" y="310055"/>
              <a:ext cx="2572835" cy="4523390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715971" y="368260"/>
            <a:ext cx="173182" cy="103909"/>
            <a:chOff x="4637809" y="654453"/>
            <a:chExt cx="173182" cy="103909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637809" y="654453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4637809" y="706407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637809" y="758362"/>
              <a:ext cx="173182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接连接符 19"/>
          <p:cNvCxnSpPr/>
          <p:nvPr/>
        </p:nvCxnSpPr>
        <p:spPr>
          <a:xfrm>
            <a:off x="8877493" y="1378528"/>
            <a:ext cx="0" cy="1115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/>
          <p:cNvGrpSpPr>
            <a:grpSpLocks noChangeAspect="1"/>
          </p:cNvGrpSpPr>
          <p:nvPr/>
        </p:nvGrpSpPr>
        <p:grpSpPr bwMode="auto">
          <a:xfrm>
            <a:off x="8776257" y="2631931"/>
            <a:ext cx="225792" cy="311005"/>
            <a:chOff x="3077" y="690"/>
            <a:chExt cx="522" cy="719"/>
          </a:xfrm>
          <a:solidFill>
            <a:schemeClr val="bg1"/>
          </a:solidFill>
        </p:grpSpPr>
        <p:sp>
          <p:nvSpPr>
            <p:cNvPr id="24" name="Freeform 5"/>
            <p:cNvSpPr>
              <a:spLocks noEditPoints="1"/>
            </p:cNvSpPr>
            <p:nvPr/>
          </p:nvSpPr>
          <p:spPr bwMode="auto">
            <a:xfrm>
              <a:off x="3077" y="690"/>
              <a:ext cx="522" cy="719"/>
            </a:xfrm>
            <a:custGeom>
              <a:avLst/>
              <a:gdLst>
                <a:gd name="T0" fmla="*/ 234 w 426"/>
                <a:gd name="T1" fmla="*/ 591 h 591"/>
                <a:gd name="T2" fmla="*/ 192 w 426"/>
                <a:gd name="T3" fmla="*/ 591 h 591"/>
                <a:gd name="T4" fmla="*/ 0 w 426"/>
                <a:gd name="T5" fmla="*/ 400 h 591"/>
                <a:gd name="T6" fmla="*/ 0 w 426"/>
                <a:gd name="T7" fmla="*/ 191 h 591"/>
                <a:gd name="T8" fmla="*/ 192 w 426"/>
                <a:gd name="T9" fmla="*/ 0 h 591"/>
                <a:gd name="T10" fmla="*/ 234 w 426"/>
                <a:gd name="T11" fmla="*/ 0 h 591"/>
                <a:gd name="T12" fmla="*/ 426 w 426"/>
                <a:gd name="T13" fmla="*/ 191 h 591"/>
                <a:gd name="T14" fmla="*/ 426 w 426"/>
                <a:gd name="T15" fmla="*/ 400 h 591"/>
                <a:gd name="T16" fmla="*/ 234 w 426"/>
                <a:gd name="T17" fmla="*/ 591 h 591"/>
                <a:gd name="T18" fmla="*/ 192 w 426"/>
                <a:gd name="T19" fmla="*/ 51 h 591"/>
                <a:gd name="T20" fmla="*/ 51 w 426"/>
                <a:gd name="T21" fmla="*/ 191 h 591"/>
                <a:gd name="T22" fmla="*/ 51 w 426"/>
                <a:gd name="T23" fmla="*/ 400 h 591"/>
                <a:gd name="T24" fmla="*/ 192 w 426"/>
                <a:gd name="T25" fmla="*/ 540 h 591"/>
                <a:gd name="T26" fmla="*/ 234 w 426"/>
                <a:gd name="T27" fmla="*/ 540 h 591"/>
                <a:gd name="T28" fmla="*/ 375 w 426"/>
                <a:gd name="T29" fmla="*/ 400 h 591"/>
                <a:gd name="T30" fmla="*/ 375 w 426"/>
                <a:gd name="T31" fmla="*/ 191 h 591"/>
                <a:gd name="T32" fmla="*/ 234 w 426"/>
                <a:gd name="T33" fmla="*/ 51 h 591"/>
                <a:gd name="T34" fmla="*/ 192 w 426"/>
                <a:gd name="T35" fmla="*/ 51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6" h="591">
                  <a:moveTo>
                    <a:pt x="234" y="591"/>
                  </a:moveTo>
                  <a:cubicBezTo>
                    <a:pt x="192" y="591"/>
                    <a:pt x="192" y="591"/>
                    <a:pt x="192" y="591"/>
                  </a:cubicBezTo>
                  <a:cubicBezTo>
                    <a:pt x="86" y="591"/>
                    <a:pt x="0" y="505"/>
                    <a:pt x="0" y="400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86"/>
                    <a:pt x="86" y="0"/>
                    <a:pt x="192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340" y="0"/>
                    <a:pt x="426" y="86"/>
                    <a:pt x="426" y="191"/>
                  </a:cubicBezTo>
                  <a:cubicBezTo>
                    <a:pt x="426" y="400"/>
                    <a:pt x="426" y="400"/>
                    <a:pt x="426" y="400"/>
                  </a:cubicBezTo>
                  <a:cubicBezTo>
                    <a:pt x="426" y="505"/>
                    <a:pt x="340" y="591"/>
                    <a:pt x="234" y="591"/>
                  </a:cubicBezTo>
                  <a:close/>
                  <a:moveTo>
                    <a:pt x="192" y="51"/>
                  </a:moveTo>
                  <a:cubicBezTo>
                    <a:pt x="114" y="51"/>
                    <a:pt x="51" y="114"/>
                    <a:pt x="51" y="191"/>
                  </a:cubicBezTo>
                  <a:cubicBezTo>
                    <a:pt x="51" y="400"/>
                    <a:pt x="51" y="400"/>
                    <a:pt x="51" y="400"/>
                  </a:cubicBezTo>
                  <a:cubicBezTo>
                    <a:pt x="51" y="477"/>
                    <a:pt x="114" y="540"/>
                    <a:pt x="192" y="540"/>
                  </a:cubicBezTo>
                  <a:cubicBezTo>
                    <a:pt x="234" y="540"/>
                    <a:pt x="234" y="540"/>
                    <a:pt x="234" y="540"/>
                  </a:cubicBezTo>
                  <a:cubicBezTo>
                    <a:pt x="312" y="540"/>
                    <a:pt x="375" y="477"/>
                    <a:pt x="375" y="400"/>
                  </a:cubicBezTo>
                  <a:cubicBezTo>
                    <a:pt x="375" y="191"/>
                    <a:pt x="375" y="191"/>
                    <a:pt x="375" y="191"/>
                  </a:cubicBezTo>
                  <a:cubicBezTo>
                    <a:pt x="375" y="114"/>
                    <a:pt x="312" y="51"/>
                    <a:pt x="234" y="51"/>
                  </a:cubicBezTo>
                  <a:lnTo>
                    <a:pt x="19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3306" y="816"/>
              <a:ext cx="62" cy="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795026" y="4847949"/>
            <a:ext cx="1516258" cy="206806"/>
            <a:chOff x="635133" y="4758817"/>
            <a:chExt cx="1655349" cy="225777"/>
          </a:xfrm>
        </p:grpSpPr>
        <p:grpSp>
          <p:nvGrpSpPr>
            <p:cNvPr id="43" name="组合 42"/>
            <p:cNvGrpSpPr/>
            <p:nvPr/>
          </p:nvGrpSpPr>
          <p:grpSpPr>
            <a:xfrm>
              <a:off x="635133" y="4758817"/>
              <a:ext cx="221707" cy="221708"/>
              <a:chOff x="635133" y="4758817"/>
              <a:chExt cx="221707" cy="221708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635133" y="4758817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32" name="Group 4"/>
              <p:cNvGrpSpPr>
                <a:grpSpLocks noChangeAspect="1"/>
              </p:cNvGrpSpPr>
              <p:nvPr/>
            </p:nvGrpSpPr>
            <p:grpSpPr bwMode="auto">
              <a:xfrm>
                <a:off x="672524" y="4804589"/>
                <a:ext cx="150212" cy="128831"/>
                <a:chOff x="504" y="1763"/>
                <a:chExt cx="274" cy="235"/>
              </a:xfrm>
              <a:solidFill>
                <a:schemeClr val="bg1"/>
              </a:solidFill>
            </p:grpSpPr>
            <p:sp>
              <p:nvSpPr>
                <p:cNvPr id="39" name="Freeform 5"/>
                <p:cNvSpPr/>
                <p:nvPr/>
              </p:nvSpPr>
              <p:spPr bwMode="auto">
                <a:xfrm>
                  <a:off x="504" y="1781"/>
                  <a:ext cx="80" cy="177"/>
                </a:xfrm>
                <a:custGeom>
                  <a:avLst/>
                  <a:gdLst>
                    <a:gd name="T0" fmla="*/ 183 w 204"/>
                    <a:gd name="T1" fmla="*/ 229 h 452"/>
                    <a:gd name="T2" fmla="*/ 170 w 204"/>
                    <a:gd name="T3" fmla="*/ 196 h 452"/>
                    <a:gd name="T4" fmla="*/ 125 w 204"/>
                    <a:gd name="T5" fmla="*/ 127 h 452"/>
                    <a:gd name="T6" fmla="*/ 182 w 204"/>
                    <a:gd name="T7" fmla="*/ 52 h 452"/>
                    <a:gd name="T8" fmla="*/ 200 w 204"/>
                    <a:gd name="T9" fmla="*/ 21 h 452"/>
                    <a:gd name="T10" fmla="*/ 171 w 204"/>
                    <a:gd name="T11" fmla="*/ 3 h 452"/>
                    <a:gd name="T12" fmla="*/ 75 w 204"/>
                    <a:gd name="T13" fmla="*/ 127 h 452"/>
                    <a:gd name="T14" fmla="*/ 108 w 204"/>
                    <a:gd name="T15" fmla="*/ 211 h 452"/>
                    <a:gd name="T16" fmla="*/ 0 w 204"/>
                    <a:gd name="T17" fmla="*/ 388 h 452"/>
                    <a:gd name="T18" fmla="*/ 0 w 204"/>
                    <a:gd name="T19" fmla="*/ 427 h 452"/>
                    <a:gd name="T20" fmla="*/ 25 w 204"/>
                    <a:gd name="T21" fmla="*/ 452 h 452"/>
                    <a:gd name="T22" fmla="*/ 50 w 204"/>
                    <a:gd name="T23" fmla="*/ 427 h 452"/>
                    <a:gd name="T24" fmla="*/ 50 w 204"/>
                    <a:gd name="T25" fmla="*/ 388 h 452"/>
                    <a:gd name="T26" fmla="*/ 163 w 204"/>
                    <a:gd name="T27" fmla="*/ 244 h 452"/>
                    <a:gd name="T28" fmla="*/ 183 w 204"/>
                    <a:gd name="T29" fmla="*/ 229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04" h="452">
                      <a:moveTo>
                        <a:pt x="183" y="229"/>
                      </a:moveTo>
                      <a:cubicBezTo>
                        <a:pt x="188" y="216"/>
                        <a:pt x="182" y="202"/>
                        <a:pt x="170" y="196"/>
                      </a:cubicBezTo>
                      <a:cubicBezTo>
                        <a:pt x="142" y="184"/>
                        <a:pt x="125" y="157"/>
                        <a:pt x="125" y="127"/>
                      </a:cubicBezTo>
                      <a:cubicBezTo>
                        <a:pt x="125" y="93"/>
                        <a:pt x="149" y="60"/>
                        <a:pt x="182" y="52"/>
                      </a:cubicBezTo>
                      <a:cubicBezTo>
                        <a:pt x="196" y="48"/>
                        <a:pt x="204" y="34"/>
                        <a:pt x="200" y="21"/>
                      </a:cubicBezTo>
                      <a:cubicBezTo>
                        <a:pt x="197" y="8"/>
                        <a:pt x="184" y="0"/>
                        <a:pt x="171" y="3"/>
                      </a:cubicBezTo>
                      <a:cubicBezTo>
                        <a:pt x="114" y="16"/>
                        <a:pt x="75" y="69"/>
                        <a:pt x="75" y="127"/>
                      </a:cubicBezTo>
                      <a:cubicBezTo>
                        <a:pt x="75" y="159"/>
                        <a:pt x="87" y="189"/>
                        <a:pt x="108" y="211"/>
                      </a:cubicBezTo>
                      <a:cubicBezTo>
                        <a:pt x="41" y="245"/>
                        <a:pt x="0" y="313"/>
                        <a:pt x="0" y="388"/>
                      </a:cubicBezTo>
                      <a:cubicBezTo>
                        <a:pt x="0" y="427"/>
                        <a:pt x="0" y="427"/>
                        <a:pt x="0" y="427"/>
                      </a:cubicBezTo>
                      <a:cubicBezTo>
                        <a:pt x="0" y="440"/>
                        <a:pt x="11" y="452"/>
                        <a:pt x="25" y="452"/>
                      </a:cubicBezTo>
                      <a:cubicBezTo>
                        <a:pt x="39" y="452"/>
                        <a:pt x="50" y="440"/>
                        <a:pt x="50" y="427"/>
                      </a:cubicBezTo>
                      <a:cubicBezTo>
                        <a:pt x="50" y="388"/>
                        <a:pt x="50" y="388"/>
                        <a:pt x="50" y="388"/>
                      </a:cubicBezTo>
                      <a:cubicBezTo>
                        <a:pt x="50" y="319"/>
                        <a:pt x="97" y="260"/>
                        <a:pt x="163" y="244"/>
                      </a:cubicBezTo>
                      <a:cubicBezTo>
                        <a:pt x="172" y="242"/>
                        <a:pt x="179" y="237"/>
                        <a:pt x="183" y="2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40" name="Freeform 6"/>
                <p:cNvSpPr>
                  <a:spLocks noEditPoints="1"/>
                </p:cNvSpPr>
                <p:nvPr/>
              </p:nvSpPr>
              <p:spPr bwMode="auto">
                <a:xfrm>
                  <a:off x="543" y="1763"/>
                  <a:ext cx="196" cy="235"/>
                </a:xfrm>
                <a:custGeom>
                  <a:avLst/>
                  <a:gdLst>
                    <a:gd name="T0" fmla="*/ 343 w 500"/>
                    <a:gd name="T1" fmla="*/ 268 h 600"/>
                    <a:gd name="T2" fmla="*/ 400 w 500"/>
                    <a:gd name="T3" fmla="*/ 150 h 600"/>
                    <a:gd name="T4" fmla="*/ 250 w 500"/>
                    <a:gd name="T5" fmla="*/ 0 h 600"/>
                    <a:gd name="T6" fmla="*/ 100 w 500"/>
                    <a:gd name="T7" fmla="*/ 150 h 600"/>
                    <a:gd name="T8" fmla="*/ 158 w 500"/>
                    <a:gd name="T9" fmla="*/ 268 h 600"/>
                    <a:gd name="T10" fmla="*/ 0 w 500"/>
                    <a:gd name="T11" fmla="*/ 526 h 600"/>
                    <a:gd name="T12" fmla="*/ 0 w 500"/>
                    <a:gd name="T13" fmla="*/ 600 h 600"/>
                    <a:gd name="T14" fmla="*/ 500 w 500"/>
                    <a:gd name="T15" fmla="*/ 600 h 600"/>
                    <a:gd name="T16" fmla="*/ 500 w 500"/>
                    <a:gd name="T17" fmla="*/ 526 h 600"/>
                    <a:gd name="T18" fmla="*/ 343 w 500"/>
                    <a:gd name="T19" fmla="*/ 268 h 600"/>
                    <a:gd name="T20" fmla="*/ 150 w 500"/>
                    <a:gd name="T21" fmla="*/ 150 h 600"/>
                    <a:gd name="T22" fmla="*/ 253 w 500"/>
                    <a:gd name="T23" fmla="*/ 54 h 600"/>
                    <a:gd name="T24" fmla="*/ 350 w 500"/>
                    <a:gd name="T25" fmla="*/ 150 h 600"/>
                    <a:gd name="T26" fmla="*/ 247 w 500"/>
                    <a:gd name="T27" fmla="*/ 247 h 600"/>
                    <a:gd name="T28" fmla="*/ 150 w 500"/>
                    <a:gd name="T29" fmla="*/ 150 h 600"/>
                    <a:gd name="T30" fmla="*/ 450 w 500"/>
                    <a:gd name="T31" fmla="*/ 551 h 600"/>
                    <a:gd name="T32" fmla="*/ 50 w 500"/>
                    <a:gd name="T33" fmla="*/ 551 h 600"/>
                    <a:gd name="T34" fmla="*/ 50 w 500"/>
                    <a:gd name="T35" fmla="*/ 526 h 600"/>
                    <a:gd name="T36" fmla="*/ 250 w 500"/>
                    <a:gd name="T37" fmla="*/ 300 h 600"/>
                    <a:gd name="T38" fmla="*/ 450 w 500"/>
                    <a:gd name="T39" fmla="*/ 526 h 600"/>
                    <a:gd name="T40" fmla="*/ 450 w 500"/>
                    <a:gd name="T41" fmla="*/ 551 h 600"/>
                    <a:gd name="T42" fmla="*/ 450 w 500"/>
                    <a:gd name="T43" fmla="*/ 551 h 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00" h="600">
                      <a:moveTo>
                        <a:pt x="343" y="268"/>
                      </a:moveTo>
                      <a:cubicBezTo>
                        <a:pt x="379" y="240"/>
                        <a:pt x="400" y="196"/>
                        <a:pt x="400" y="150"/>
                      </a:cubicBezTo>
                      <a:cubicBezTo>
                        <a:pt x="400" y="68"/>
                        <a:pt x="333" y="0"/>
                        <a:pt x="250" y="0"/>
                      </a:cubicBezTo>
                      <a:cubicBezTo>
                        <a:pt x="167" y="0"/>
                        <a:pt x="100" y="68"/>
                        <a:pt x="100" y="150"/>
                      </a:cubicBezTo>
                      <a:cubicBezTo>
                        <a:pt x="100" y="198"/>
                        <a:pt x="123" y="241"/>
                        <a:pt x="158" y="268"/>
                      </a:cubicBezTo>
                      <a:cubicBezTo>
                        <a:pt x="66" y="305"/>
                        <a:pt x="0" y="420"/>
                        <a:pt x="0" y="526"/>
                      </a:cubicBezTo>
                      <a:cubicBezTo>
                        <a:pt x="0" y="600"/>
                        <a:pt x="0" y="600"/>
                        <a:pt x="0" y="600"/>
                      </a:cubicBezTo>
                      <a:cubicBezTo>
                        <a:pt x="500" y="600"/>
                        <a:pt x="500" y="600"/>
                        <a:pt x="500" y="600"/>
                      </a:cubicBezTo>
                      <a:cubicBezTo>
                        <a:pt x="500" y="526"/>
                        <a:pt x="500" y="526"/>
                        <a:pt x="500" y="526"/>
                      </a:cubicBezTo>
                      <a:cubicBezTo>
                        <a:pt x="500" y="420"/>
                        <a:pt x="435" y="305"/>
                        <a:pt x="343" y="268"/>
                      </a:cubicBezTo>
                      <a:close/>
                      <a:moveTo>
                        <a:pt x="150" y="150"/>
                      </a:moveTo>
                      <a:cubicBezTo>
                        <a:pt x="152" y="95"/>
                        <a:pt x="198" y="52"/>
                        <a:pt x="253" y="54"/>
                      </a:cubicBezTo>
                      <a:cubicBezTo>
                        <a:pt x="306" y="55"/>
                        <a:pt x="348" y="98"/>
                        <a:pt x="350" y="150"/>
                      </a:cubicBezTo>
                      <a:cubicBezTo>
                        <a:pt x="348" y="206"/>
                        <a:pt x="302" y="249"/>
                        <a:pt x="247" y="247"/>
                      </a:cubicBezTo>
                      <a:cubicBezTo>
                        <a:pt x="194" y="246"/>
                        <a:pt x="152" y="203"/>
                        <a:pt x="150" y="150"/>
                      </a:cubicBezTo>
                      <a:close/>
                      <a:moveTo>
                        <a:pt x="450" y="551"/>
                      </a:moveTo>
                      <a:cubicBezTo>
                        <a:pt x="50" y="551"/>
                        <a:pt x="50" y="551"/>
                        <a:pt x="50" y="551"/>
                      </a:cubicBezTo>
                      <a:cubicBezTo>
                        <a:pt x="50" y="526"/>
                        <a:pt x="50" y="526"/>
                        <a:pt x="50" y="526"/>
                      </a:cubicBezTo>
                      <a:cubicBezTo>
                        <a:pt x="50" y="415"/>
                        <a:pt x="140" y="300"/>
                        <a:pt x="250" y="300"/>
                      </a:cubicBezTo>
                      <a:cubicBezTo>
                        <a:pt x="360" y="300"/>
                        <a:pt x="450" y="415"/>
                        <a:pt x="450" y="526"/>
                      </a:cubicBezTo>
                      <a:cubicBezTo>
                        <a:pt x="450" y="551"/>
                        <a:pt x="450" y="551"/>
                        <a:pt x="450" y="551"/>
                      </a:cubicBezTo>
                      <a:cubicBezTo>
                        <a:pt x="450" y="551"/>
                        <a:pt x="450" y="551"/>
                        <a:pt x="450" y="55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41" name="Freeform 7"/>
                <p:cNvSpPr/>
                <p:nvPr/>
              </p:nvSpPr>
              <p:spPr bwMode="auto">
                <a:xfrm>
                  <a:off x="699" y="1781"/>
                  <a:ext cx="79" cy="177"/>
                </a:xfrm>
                <a:custGeom>
                  <a:avLst/>
                  <a:gdLst>
                    <a:gd name="T0" fmla="*/ 94 w 201"/>
                    <a:gd name="T1" fmla="*/ 211 h 452"/>
                    <a:gd name="T2" fmla="*/ 126 w 201"/>
                    <a:gd name="T3" fmla="*/ 127 h 452"/>
                    <a:gd name="T4" fmla="*/ 34 w 201"/>
                    <a:gd name="T5" fmla="*/ 4 h 452"/>
                    <a:gd name="T6" fmla="*/ 3 w 201"/>
                    <a:gd name="T7" fmla="*/ 22 h 452"/>
                    <a:gd name="T8" fmla="*/ 21 w 201"/>
                    <a:gd name="T9" fmla="*/ 52 h 452"/>
                    <a:gd name="T10" fmla="*/ 76 w 201"/>
                    <a:gd name="T11" fmla="*/ 127 h 452"/>
                    <a:gd name="T12" fmla="*/ 31 w 201"/>
                    <a:gd name="T13" fmla="*/ 196 h 452"/>
                    <a:gd name="T14" fmla="*/ 24 w 201"/>
                    <a:gd name="T15" fmla="*/ 202 h 452"/>
                    <a:gd name="T16" fmla="*/ 18 w 201"/>
                    <a:gd name="T17" fmla="*/ 211 h 452"/>
                    <a:gd name="T18" fmla="*/ 17 w 201"/>
                    <a:gd name="T19" fmla="*/ 216 h 452"/>
                    <a:gd name="T20" fmla="*/ 18 w 201"/>
                    <a:gd name="T21" fmla="*/ 229 h 452"/>
                    <a:gd name="T22" fmla="*/ 38 w 201"/>
                    <a:gd name="T23" fmla="*/ 244 h 452"/>
                    <a:gd name="T24" fmla="*/ 151 w 201"/>
                    <a:gd name="T25" fmla="*/ 388 h 452"/>
                    <a:gd name="T26" fmla="*/ 151 w 201"/>
                    <a:gd name="T27" fmla="*/ 427 h 452"/>
                    <a:gd name="T28" fmla="*/ 176 w 201"/>
                    <a:gd name="T29" fmla="*/ 452 h 452"/>
                    <a:gd name="T30" fmla="*/ 201 w 201"/>
                    <a:gd name="T31" fmla="*/ 427 h 452"/>
                    <a:gd name="T32" fmla="*/ 201 w 201"/>
                    <a:gd name="T33" fmla="*/ 388 h 452"/>
                    <a:gd name="T34" fmla="*/ 94 w 201"/>
                    <a:gd name="T35" fmla="*/ 211 h 4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01" h="452">
                      <a:moveTo>
                        <a:pt x="94" y="211"/>
                      </a:moveTo>
                      <a:cubicBezTo>
                        <a:pt x="114" y="188"/>
                        <a:pt x="126" y="158"/>
                        <a:pt x="126" y="127"/>
                      </a:cubicBezTo>
                      <a:cubicBezTo>
                        <a:pt x="126" y="71"/>
                        <a:pt x="88" y="18"/>
                        <a:pt x="34" y="4"/>
                      </a:cubicBezTo>
                      <a:cubicBezTo>
                        <a:pt x="20" y="0"/>
                        <a:pt x="7" y="9"/>
                        <a:pt x="3" y="22"/>
                      </a:cubicBezTo>
                      <a:cubicBezTo>
                        <a:pt x="0" y="35"/>
                        <a:pt x="8" y="48"/>
                        <a:pt x="21" y="52"/>
                      </a:cubicBezTo>
                      <a:cubicBezTo>
                        <a:pt x="53" y="61"/>
                        <a:pt x="76" y="94"/>
                        <a:pt x="76" y="127"/>
                      </a:cubicBezTo>
                      <a:cubicBezTo>
                        <a:pt x="76" y="157"/>
                        <a:pt x="59" y="184"/>
                        <a:pt x="31" y="196"/>
                      </a:cubicBezTo>
                      <a:cubicBezTo>
                        <a:pt x="28" y="197"/>
                        <a:pt x="26" y="199"/>
                        <a:pt x="24" y="202"/>
                      </a:cubicBezTo>
                      <a:cubicBezTo>
                        <a:pt x="21" y="204"/>
                        <a:pt x="19" y="208"/>
                        <a:pt x="18" y="211"/>
                      </a:cubicBezTo>
                      <a:cubicBezTo>
                        <a:pt x="17" y="216"/>
                        <a:pt x="17" y="216"/>
                        <a:pt x="17" y="216"/>
                      </a:cubicBezTo>
                      <a:cubicBezTo>
                        <a:pt x="16" y="220"/>
                        <a:pt x="17" y="225"/>
                        <a:pt x="18" y="229"/>
                      </a:cubicBezTo>
                      <a:cubicBezTo>
                        <a:pt x="22" y="237"/>
                        <a:pt x="29" y="243"/>
                        <a:pt x="38" y="244"/>
                      </a:cubicBezTo>
                      <a:cubicBezTo>
                        <a:pt x="104" y="260"/>
                        <a:pt x="151" y="319"/>
                        <a:pt x="151" y="388"/>
                      </a:cubicBezTo>
                      <a:cubicBezTo>
                        <a:pt x="151" y="427"/>
                        <a:pt x="151" y="427"/>
                        <a:pt x="151" y="427"/>
                      </a:cubicBezTo>
                      <a:cubicBezTo>
                        <a:pt x="151" y="440"/>
                        <a:pt x="162" y="452"/>
                        <a:pt x="176" y="452"/>
                      </a:cubicBezTo>
                      <a:cubicBezTo>
                        <a:pt x="190" y="452"/>
                        <a:pt x="201" y="440"/>
                        <a:pt x="201" y="427"/>
                      </a:cubicBezTo>
                      <a:cubicBezTo>
                        <a:pt x="201" y="388"/>
                        <a:pt x="201" y="388"/>
                        <a:pt x="201" y="388"/>
                      </a:cubicBezTo>
                      <a:cubicBezTo>
                        <a:pt x="201" y="314"/>
                        <a:pt x="160" y="245"/>
                        <a:pt x="94" y="2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</p:grpSp>
        </p:grpSp>
        <p:grpSp>
          <p:nvGrpSpPr>
            <p:cNvPr id="42" name="组合 41"/>
            <p:cNvGrpSpPr/>
            <p:nvPr/>
          </p:nvGrpSpPr>
          <p:grpSpPr>
            <a:xfrm>
              <a:off x="1113014" y="4762886"/>
              <a:ext cx="221707" cy="221708"/>
              <a:chOff x="1169297" y="4762886"/>
              <a:chExt cx="221707" cy="221708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1169297" y="4762886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3" name="Freeform 11"/>
              <p:cNvSpPr>
                <a:spLocks noEditPoints="1"/>
              </p:cNvSpPr>
              <p:nvPr/>
            </p:nvSpPr>
            <p:spPr bwMode="auto">
              <a:xfrm>
                <a:off x="1220242" y="4809583"/>
                <a:ext cx="123380" cy="126745"/>
              </a:xfrm>
              <a:custGeom>
                <a:avLst/>
                <a:gdLst>
                  <a:gd name="T0" fmla="*/ 570 w 675"/>
                  <a:gd name="T1" fmla="*/ 294 h 700"/>
                  <a:gd name="T2" fmla="*/ 564 w 675"/>
                  <a:gd name="T3" fmla="*/ 50 h 700"/>
                  <a:gd name="T4" fmla="*/ 50 w 675"/>
                  <a:gd name="T5" fmla="*/ 57 h 700"/>
                  <a:gd name="T6" fmla="*/ 56 w 675"/>
                  <a:gd name="T7" fmla="*/ 650 h 700"/>
                  <a:gd name="T8" fmla="*/ 307 w 675"/>
                  <a:gd name="T9" fmla="*/ 675 h 700"/>
                  <a:gd name="T10" fmla="*/ 25 w 675"/>
                  <a:gd name="T11" fmla="*/ 700 h 700"/>
                  <a:gd name="T12" fmla="*/ 0 w 675"/>
                  <a:gd name="T13" fmla="*/ 25 h 700"/>
                  <a:gd name="T14" fmla="*/ 595 w 675"/>
                  <a:gd name="T15" fmla="*/ 0 h 700"/>
                  <a:gd name="T16" fmla="*/ 620 w 675"/>
                  <a:gd name="T17" fmla="*/ 294 h 700"/>
                  <a:gd name="T18" fmla="*/ 114 w 675"/>
                  <a:gd name="T19" fmla="*/ 161 h 700"/>
                  <a:gd name="T20" fmla="*/ 507 w 675"/>
                  <a:gd name="T21" fmla="*/ 186 h 700"/>
                  <a:gd name="T22" fmla="*/ 114 w 675"/>
                  <a:gd name="T23" fmla="*/ 211 h 700"/>
                  <a:gd name="T24" fmla="*/ 114 w 675"/>
                  <a:gd name="T25" fmla="*/ 161 h 700"/>
                  <a:gd name="T26" fmla="*/ 284 w 675"/>
                  <a:gd name="T27" fmla="*/ 322 h 700"/>
                  <a:gd name="T28" fmla="*/ 284 w 675"/>
                  <a:gd name="T29" fmla="*/ 372 h 700"/>
                  <a:gd name="T30" fmla="*/ 93 w 675"/>
                  <a:gd name="T31" fmla="*/ 347 h 700"/>
                  <a:gd name="T32" fmla="*/ 118 w 675"/>
                  <a:gd name="T33" fmla="*/ 483 h 700"/>
                  <a:gd name="T34" fmla="*/ 309 w 675"/>
                  <a:gd name="T35" fmla="*/ 508 h 700"/>
                  <a:gd name="T36" fmla="*/ 118 w 675"/>
                  <a:gd name="T37" fmla="*/ 533 h 700"/>
                  <a:gd name="T38" fmla="*/ 118 w 675"/>
                  <a:gd name="T39" fmla="*/ 483 h 700"/>
                  <a:gd name="T40" fmla="*/ 390 w 675"/>
                  <a:gd name="T41" fmla="*/ 322 h 700"/>
                  <a:gd name="T42" fmla="*/ 390 w 675"/>
                  <a:gd name="T43" fmla="*/ 372 h 700"/>
                  <a:gd name="T44" fmla="*/ 331 w 675"/>
                  <a:gd name="T45" fmla="*/ 347 h 700"/>
                  <a:gd name="T46" fmla="*/ 373 w 675"/>
                  <a:gd name="T47" fmla="*/ 492 h 700"/>
                  <a:gd name="T48" fmla="*/ 409 w 675"/>
                  <a:gd name="T49" fmla="*/ 450 h 700"/>
                  <a:gd name="T50" fmla="*/ 434 w 675"/>
                  <a:gd name="T51" fmla="*/ 398 h 700"/>
                  <a:gd name="T52" fmla="*/ 524 w 675"/>
                  <a:gd name="T53" fmla="*/ 399 h 700"/>
                  <a:gd name="T54" fmla="*/ 615 w 675"/>
                  <a:gd name="T55" fmla="*/ 399 h 700"/>
                  <a:gd name="T56" fmla="*/ 639 w 675"/>
                  <a:gd name="T57" fmla="*/ 450 h 700"/>
                  <a:gd name="T58" fmla="*/ 675 w 675"/>
                  <a:gd name="T59" fmla="*/ 493 h 700"/>
                  <a:gd name="T60" fmla="*/ 674 w 675"/>
                  <a:gd name="T61" fmla="*/ 554 h 700"/>
                  <a:gd name="T62" fmla="*/ 639 w 675"/>
                  <a:gd name="T63" fmla="*/ 602 h 700"/>
                  <a:gd name="T64" fmla="*/ 612 w 675"/>
                  <a:gd name="T65" fmla="*/ 649 h 700"/>
                  <a:gd name="T66" fmla="*/ 524 w 675"/>
                  <a:gd name="T67" fmla="*/ 649 h 700"/>
                  <a:gd name="T68" fmla="*/ 436 w 675"/>
                  <a:gd name="T69" fmla="*/ 650 h 700"/>
                  <a:gd name="T70" fmla="*/ 409 w 675"/>
                  <a:gd name="T71" fmla="*/ 602 h 700"/>
                  <a:gd name="T72" fmla="*/ 373 w 675"/>
                  <a:gd name="T73" fmla="*/ 555 h 700"/>
                  <a:gd name="T74" fmla="*/ 373 w 675"/>
                  <a:gd name="T75" fmla="*/ 492 h 700"/>
                  <a:gd name="T76" fmla="*/ 576 w 675"/>
                  <a:gd name="T77" fmla="*/ 523 h 700"/>
                  <a:gd name="T78" fmla="*/ 472 w 675"/>
                  <a:gd name="T79" fmla="*/ 523 h 7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75" h="700">
                    <a:moveTo>
                      <a:pt x="595" y="319"/>
                    </a:moveTo>
                    <a:cubicBezTo>
                      <a:pt x="581" y="319"/>
                      <a:pt x="570" y="308"/>
                      <a:pt x="570" y="294"/>
                    </a:cubicBezTo>
                    <a:cubicBezTo>
                      <a:pt x="570" y="57"/>
                      <a:pt x="570" y="57"/>
                      <a:pt x="570" y="57"/>
                    </a:cubicBezTo>
                    <a:cubicBezTo>
                      <a:pt x="570" y="53"/>
                      <a:pt x="567" y="50"/>
                      <a:pt x="564" y="50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2" y="50"/>
                      <a:pt x="50" y="53"/>
                      <a:pt x="50" y="57"/>
                    </a:cubicBezTo>
                    <a:cubicBezTo>
                      <a:pt x="50" y="644"/>
                      <a:pt x="50" y="644"/>
                      <a:pt x="50" y="644"/>
                    </a:cubicBezTo>
                    <a:cubicBezTo>
                      <a:pt x="50" y="648"/>
                      <a:pt x="52" y="650"/>
                      <a:pt x="56" y="650"/>
                    </a:cubicBezTo>
                    <a:cubicBezTo>
                      <a:pt x="282" y="650"/>
                      <a:pt x="282" y="650"/>
                      <a:pt x="282" y="650"/>
                    </a:cubicBezTo>
                    <a:cubicBezTo>
                      <a:pt x="295" y="650"/>
                      <a:pt x="307" y="662"/>
                      <a:pt x="307" y="675"/>
                    </a:cubicBezTo>
                    <a:cubicBezTo>
                      <a:pt x="307" y="689"/>
                      <a:pt x="295" y="700"/>
                      <a:pt x="282" y="700"/>
                    </a:cubicBezTo>
                    <a:cubicBezTo>
                      <a:pt x="25" y="700"/>
                      <a:pt x="25" y="700"/>
                      <a:pt x="25" y="700"/>
                    </a:cubicBezTo>
                    <a:cubicBezTo>
                      <a:pt x="11" y="700"/>
                      <a:pt x="0" y="689"/>
                      <a:pt x="0" y="67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12"/>
                      <a:pt x="11" y="0"/>
                      <a:pt x="25" y="0"/>
                    </a:cubicBezTo>
                    <a:cubicBezTo>
                      <a:pt x="595" y="0"/>
                      <a:pt x="595" y="0"/>
                      <a:pt x="595" y="0"/>
                    </a:cubicBezTo>
                    <a:cubicBezTo>
                      <a:pt x="609" y="0"/>
                      <a:pt x="620" y="12"/>
                      <a:pt x="620" y="25"/>
                    </a:cubicBezTo>
                    <a:cubicBezTo>
                      <a:pt x="620" y="294"/>
                      <a:pt x="620" y="294"/>
                      <a:pt x="620" y="294"/>
                    </a:cubicBezTo>
                    <a:cubicBezTo>
                      <a:pt x="620" y="308"/>
                      <a:pt x="609" y="319"/>
                      <a:pt x="595" y="319"/>
                    </a:cubicBezTo>
                    <a:close/>
                    <a:moveTo>
                      <a:pt x="114" y="161"/>
                    </a:moveTo>
                    <a:cubicBezTo>
                      <a:pt x="482" y="161"/>
                      <a:pt x="482" y="161"/>
                      <a:pt x="482" y="161"/>
                    </a:cubicBezTo>
                    <a:cubicBezTo>
                      <a:pt x="496" y="161"/>
                      <a:pt x="507" y="173"/>
                      <a:pt x="507" y="186"/>
                    </a:cubicBezTo>
                    <a:cubicBezTo>
                      <a:pt x="507" y="200"/>
                      <a:pt x="496" y="211"/>
                      <a:pt x="482" y="211"/>
                    </a:cubicBezTo>
                    <a:cubicBezTo>
                      <a:pt x="114" y="211"/>
                      <a:pt x="114" y="211"/>
                      <a:pt x="114" y="211"/>
                    </a:cubicBezTo>
                    <a:cubicBezTo>
                      <a:pt x="101" y="211"/>
                      <a:pt x="89" y="200"/>
                      <a:pt x="89" y="186"/>
                    </a:cubicBezTo>
                    <a:cubicBezTo>
                      <a:pt x="89" y="173"/>
                      <a:pt x="101" y="161"/>
                      <a:pt x="114" y="161"/>
                    </a:cubicBezTo>
                    <a:close/>
                    <a:moveTo>
                      <a:pt x="118" y="322"/>
                    </a:moveTo>
                    <a:cubicBezTo>
                      <a:pt x="284" y="322"/>
                      <a:pt x="284" y="322"/>
                      <a:pt x="284" y="322"/>
                    </a:cubicBezTo>
                    <a:cubicBezTo>
                      <a:pt x="298" y="322"/>
                      <a:pt x="309" y="334"/>
                      <a:pt x="309" y="347"/>
                    </a:cubicBezTo>
                    <a:cubicBezTo>
                      <a:pt x="309" y="361"/>
                      <a:pt x="298" y="372"/>
                      <a:pt x="284" y="372"/>
                    </a:cubicBezTo>
                    <a:cubicBezTo>
                      <a:pt x="118" y="372"/>
                      <a:pt x="118" y="372"/>
                      <a:pt x="118" y="372"/>
                    </a:cubicBezTo>
                    <a:cubicBezTo>
                      <a:pt x="104" y="372"/>
                      <a:pt x="93" y="361"/>
                      <a:pt x="93" y="347"/>
                    </a:cubicBezTo>
                    <a:cubicBezTo>
                      <a:pt x="93" y="334"/>
                      <a:pt x="104" y="322"/>
                      <a:pt x="118" y="322"/>
                    </a:cubicBezTo>
                    <a:close/>
                    <a:moveTo>
                      <a:pt x="118" y="483"/>
                    </a:moveTo>
                    <a:cubicBezTo>
                      <a:pt x="284" y="483"/>
                      <a:pt x="284" y="483"/>
                      <a:pt x="284" y="483"/>
                    </a:cubicBezTo>
                    <a:cubicBezTo>
                      <a:pt x="298" y="483"/>
                      <a:pt x="309" y="494"/>
                      <a:pt x="309" y="508"/>
                    </a:cubicBezTo>
                    <a:cubicBezTo>
                      <a:pt x="309" y="522"/>
                      <a:pt x="298" y="533"/>
                      <a:pt x="284" y="533"/>
                    </a:cubicBezTo>
                    <a:cubicBezTo>
                      <a:pt x="118" y="533"/>
                      <a:pt x="118" y="533"/>
                      <a:pt x="118" y="533"/>
                    </a:cubicBezTo>
                    <a:cubicBezTo>
                      <a:pt x="104" y="533"/>
                      <a:pt x="93" y="522"/>
                      <a:pt x="93" y="508"/>
                    </a:cubicBezTo>
                    <a:cubicBezTo>
                      <a:pt x="93" y="494"/>
                      <a:pt x="104" y="483"/>
                      <a:pt x="118" y="483"/>
                    </a:cubicBezTo>
                    <a:close/>
                    <a:moveTo>
                      <a:pt x="356" y="322"/>
                    </a:moveTo>
                    <a:cubicBezTo>
                      <a:pt x="390" y="322"/>
                      <a:pt x="390" y="322"/>
                      <a:pt x="390" y="322"/>
                    </a:cubicBezTo>
                    <a:cubicBezTo>
                      <a:pt x="404" y="322"/>
                      <a:pt x="415" y="334"/>
                      <a:pt x="415" y="347"/>
                    </a:cubicBezTo>
                    <a:cubicBezTo>
                      <a:pt x="415" y="361"/>
                      <a:pt x="404" y="372"/>
                      <a:pt x="390" y="372"/>
                    </a:cubicBezTo>
                    <a:cubicBezTo>
                      <a:pt x="356" y="372"/>
                      <a:pt x="356" y="372"/>
                      <a:pt x="356" y="372"/>
                    </a:cubicBezTo>
                    <a:cubicBezTo>
                      <a:pt x="342" y="372"/>
                      <a:pt x="331" y="361"/>
                      <a:pt x="331" y="347"/>
                    </a:cubicBezTo>
                    <a:cubicBezTo>
                      <a:pt x="331" y="334"/>
                      <a:pt x="342" y="322"/>
                      <a:pt x="356" y="322"/>
                    </a:cubicBezTo>
                    <a:close/>
                    <a:moveTo>
                      <a:pt x="373" y="492"/>
                    </a:moveTo>
                    <a:cubicBezTo>
                      <a:pt x="376" y="476"/>
                      <a:pt x="383" y="460"/>
                      <a:pt x="391" y="445"/>
                    </a:cubicBezTo>
                    <a:cubicBezTo>
                      <a:pt x="397" y="448"/>
                      <a:pt x="403" y="450"/>
                      <a:pt x="409" y="450"/>
                    </a:cubicBezTo>
                    <a:cubicBezTo>
                      <a:pt x="427" y="450"/>
                      <a:pt x="441" y="436"/>
                      <a:pt x="441" y="419"/>
                    </a:cubicBezTo>
                    <a:cubicBezTo>
                      <a:pt x="441" y="411"/>
                      <a:pt x="438" y="404"/>
                      <a:pt x="434" y="398"/>
                    </a:cubicBezTo>
                    <a:cubicBezTo>
                      <a:pt x="451" y="386"/>
                      <a:pt x="471" y="377"/>
                      <a:pt x="493" y="372"/>
                    </a:cubicBezTo>
                    <a:cubicBezTo>
                      <a:pt x="495" y="387"/>
                      <a:pt x="508" y="399"/>
                      <a:pt x="524" y="399"/>
                    </a:cubicBezTo>
                    <a:cubicBezTo>
                      <a:pt x="540" y="399"/>
                      <a:pt x="553" y="387"/>
                      <a:pt x="555" y="372"/>
                    </a:cubicBezTo>
                    <a:cubicBezTo>
                      <a:pt x="577" y="377"/>
                      <a:pt x="597" y="386"/>
                      <a:pt x="615" y="399"/>
                    </a:cubicBezTo>
                    <a:cubicBezTo>
                      <a:pt x="610" y="404"/>
                      <a:pt x="607" y="411"/>
                      <a:pt x="607" y="419"/>
                    </a:cubicBezTo>
                    <a:cubicBezTo>
                      <a:pt x="607" y="436"/>
                      <a:pt x="622" y="450"/>
                      <a:pt x="639" y="450"/>
                    </a:cubicBezTo>
                    <a:cubicBezTo>
                      <a:pt x="645" y="450"/>
                      <a:pt x="651" y="449"/>
                      <a:pt x="657" y="445"/>
                    </a:cubicBezTo>
                    <a:cubicBezTo>
                      <a:pt x="665" y="460"/>
                      <a:pt x="671" y="476"/>
                      <a:pt x="675" y="493"/>
                    </a:cubicBezTo>
                    <a:cubicBezTo>
                      <a:pt x="660" y="496"/>
                      <a:pt x="650" y="508"/>
                      <a:pt x="650" y="523"/>
                    </a:cubicBezTo>
                    <a:cubicBezTo>
                      <a:pt x="650" y="539"/>
                      <a:pt x="660" y="551"/>
                      <a:pt x="674" y="554"/>
                    </a:cubicBezTo>
                    <a:cubicBezTo>
                      <a:pt x="671" y="573"/>
                      <a:pt x="664" y="590"/>
                      <a:pt x="654" y="606"/>
                    </a:cubicBezTo>
                    <a:cubicBezTo>
                      <a:pt x="649" y="603"/>
                      <a:pt x="644" y="602"/>
                      <a:pt x="639" y="602"/>
                    </a:cubicBezTo>
                    <a:cubicBezTo>
                      <a:pt x="622" y="602"/>
                      <a:pt x="607" y="616"/>
                      <a:pt x="607" y="634"/>
                    </a:cubicBezTo>
                    <a:cubicBezTo>
                      <a:pt x="607" y="639"/>
                      <a:pt x="609" y="645"/>
                      <a:pt x="612" y="649"/>
                    </a:cubicBezTo>
                    <a:cubicBezTo>
                      <a:pt x="595" y="661"/>
                      <a:pt x="576" y="670"/>
                      <a:pt x="555" y="674"/>
                    </a:cubicBezTo>
                    <a:cubicBezTo>
                      <a:pt x="552" y="660"/>
                      <a:pt x="539" y="649"/>
                      <a:pt x="524" y="649"/>
                    </a:cubicBezTo>
                    <a:cubicBezTo>
                      <a:pt x="509" y="649"/>
                      <a:pt x="496" y="660"/>
                      <a:pt x="493" y="674"/>
                    </a:cubicBezTo>
                    <a:cubicBezTo>
                      <a:pt x="472" y="670"/>
                      <a:pt x="453" y="661"/>
                      <a:pt x="436" y="650"/>
                    </a:cubicBezTo>
                    <a:cubicBezTo>
                      <a:pt x="439" y="645"/>
                      <a:pt x="441" y="639"/>
                      <a:pt x="441" y="634"/>
                    </a:cubicBezTo>
                    <a:cubicBezTo>
                      <a:pt x="441" y="616"/>
                      <a:pt x="427" y="602"/>
                      <a:pt x="409" y="602"/>
                    </a:cubicBezTo>
                    <a:cubicBezTo>
                      <a:pt x="404" y="602"/>
                      <a:pt x="399" y="603"/>
                      <a:pt x="394" y="606"/>
                    </a:cubicBezTo>
                    <a:cubicBezTo>
                      <a:pt x="384" y="590"/>
                      <a:pt x="377" y="573"/>
                      <a:pt x="373" y="555"/>
                    </a:cubicBezTo>
                    <a:cubicBezTo>
                      <a:pt x="388" y="552"/>
                      <a:pt x="399" y="539"/>
                      <a:pt x="399" y="523"/>
                    </a:cubicBezTo>
                    <a:cubicBezTo>
                      <a:pt x="399" y="508"/>
                      <a:pt x="388" y="495"/>
                      <a:pt x="373" y="492"/>
                    </a:cubicBezTo>
                    <a:close/>
                    <a:moveTo>
                      <a:pt x="524" y="575"/>
                    </a:moveTo>
                    <a:cubicBezTo>
                      <a:pt x="553" y="575"/>
                      <a:pt x="576" y="552"/>
                      <a:pt x="576" y="523"/>
                    </a:cubicBezTo>
                    <a:cubicBezTo>
                      <a:pt x="576" y="495"/>
                      <a:pt x="553" y="472"/>
                      <a:pt x="524" y="472"/>
                    </a:cubicBezTo>
                    <a:cubicBezTo>
                      <a:pt x="495" y="472"/>
                      <a:pt x="472" y="495"/>
                      <a:pt x="472" y="523"/>
                    </a:cubicBezTo>
                    <a:cubicBezTo>
                      <a:pt x="472" y="552"/>
                      <a:pt x="495" y="575"/>
                      <a:pt x="524" y="5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  <p:grpSp>
          <p:nvGrpSpPr>
            <p:cNvPr id="44" name="组合 43"/>
            <p:cNvGrpSpPr/>
            <p:nvPr/>
          </p:nvGrpSpPr>
          <p:grpSpPr>
            <a:xfrm>
              <a:off x="1590895" y="4758817"/>
              <a:ext cx="221707" cy="221708"/>
              <a:chOff x="1730384" y="4758817"/>
              <a:chExt cx="221707" cy="221708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730384" y="4758817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grpSp>
            <p:nvGrpSpPr>
              <p:cNvPr id="34" name="Group 14"/>
              <p:cNvGrpSpPr>
                <a:grpSpLocks noChangeAspect="1"/>
              </p:cNvGrpSpPr>
              <p:nvPr/>
            </p:nvGrpSpPr>
            <p:grpSpPr bwMode="auto">
              <a:xfrm>
                <a:off x="1767228" y="4799225"/>
                <a:ext cx="148019" cy="140892"/>
                <a:chOff x="2503" y="1782"/>
                <a:chExt cx="270" cy="257"/>
              </a:xfrm>
              <a:solidFill>
                <a:schemeClr val="bg1"/>
              </a:solidFill>
            </p:grpSpPr>
            <p:sp>
              <p:nvSpPr>
                <p:cNvPr id="36" name="Freeform 15"/>
                <p:cNvSpPr/>
                <p:nvPr/>
              </p:nvSpPr>
              <p:spPr bwMode="auto">
                <a:xfrm>
                  <a:off x="2558" y="1822"/>
                  <a:ext cx="162" cy="62"/>
                </a:xfrm>
                <a:custGeom>
                  <a:avLst/>
                  <a:gdLst>
                    <a:gd name="T0" fmla="*/ 28 w 434"/>
                    <a:gd name="T1" fmla="*/ 148 h 168"/>
                    <a:gd name="T2" fmla="*/ 167 w 434"/>
                    <a:gd name="T3" fmla="*/ 48 h 168"/>
                    <a:gd name="T4" fmla="*/ 186 w 434"/>
                    <a:gd name="T5" fmla="*/ 51 h 168"/>
                    <a:gd name="T6" fmla="*/ 264 w 434"/>
                    <a:gd name="T7" fmla="*/ 156 h 168"/>
                    <a:gd name="T8" fmla="*/ 298 w 434"/>
                    <a:gd name="T9" fmla="*/ 160 h 168"/>
                    <a:gd name="T10" fmla="*/ 426 w 434"/>
                    <a:gd name="T11" fmla="*/ 65 h 168"/>
                    <a:gd name="T12" fmla="*/ 429 w 434"/>
                    <a:gd name="T13" fmla="*/ 42 h 168"/>
                    <a:gd name="T14" fmla="*/ 406 w 434"/>
                    <a:gd name="T15" fmla="*/ 38 h 168"/>
                    <a:gd name="T16" fmla="*/ 297 w 434"/>
                    <a:gd name="T17" fmla="*/ 120 h 168"/>
                    <a:gd name="T18" fmla="*/ 277 w 434"/>
                    <a:gd name="T19" fmla="*/ 117 h 168"/>
                    <a:gd name="T20" fmla="*/ 196 w 434"/>
                    <a:gd name="T21" fmla="*/ 8 h 168"/>
                    <a:gd name="T22" fmla="*/ 174 w 434"/>
                    <a:gd name="T23" fmla="*/ 5 h 168"/>
                    <a:gd name="T24" fmla="*/ 10 w 434"/>
                    <a:gd name="T25" fmla="*/ 119 h 168"/>
                    <a:gd name="T26" fmla="*/ 5 w 434"/>
                    <a:gd name="T27" fmla="*/ 142 h 168"/>
                    <a:gd name="T28" fmla="*/ 28 w 434"/>
                    <a:gd name="T29" fmla="*/ 148 h 1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4" h="168">
                      <a:moveTo>
                        <a:pt x="28" y="148"/>
                      </a:moveTo>
                      <a:cubicBezTo>
                        <a:pt x="167" y="48"/>
                        <a:pt x="167" y="48"/>
                        <a:pt x="167" y="48"/>
                      </a:cubicBezTo>
                      <a:cubicBezTo>
                        <a:pt x="173" y="44"/>
                        <a:pt x="181" y="45"/>
                        <a:pt x="186" y="51"/>
                      </a:cubicBezTo>
                      <a:cubicBezTo>
                        <a:pt x="264" y="156"/>
                        <a:pt x="264" y="156"/>
                        <a:pt x="264" y="156"/>
                      </a:cubicBezTo>
                      <a:cubicBezTo>
                        <a:pt x="272" y="166"/>
                        <a:pt x="288" y="168"/>
                        <a:pt x="298" y="160"/>
                      </a:cubicBezTo>
                      <a:cubicBezTo>
                        <a:pt x="426" y="65"/>
                        <a:pt x="426" y="65"/>
                        <a:pt x="426" y="65"/>
                      </a:cubicBezTo>
                      <a:cubicBezTo>
                        <a:pt x="433" y="59"/>
                        <a:pt x="434" y="49"/>
                        <a:pt x="429" y="42"/>
                      </a:cubicBezTo>
                      <a:cubicBezTo>
                        <a:pt x="423" y="34"/>
                        <a:pt x="413" y="33"/>
                        <a:pt x="406" y="38"/>
                      </a:cubicBezTo>
                      <a:cubicBezTo>
                        <a:pt x="297" y="120"/>
                        <a:pt x="297" y="120"/>
                        <a:pt x="297" y="120"/>
                      </a:cubicBezTo>
                      <a:cubicBezTo>
                        <a:pt x="291" y="125"/>
                        <a:pt x="282" y="123"/>
                        <a:pt x="277" y="117"/>
                      </a:cubicBezTo>
                      <a:cubicBezTo>
                        <a:pt x="196" y="8"/>
                        <a:pt x="196" y="8"/>
                        <a:pt x="196" y="8"/>
                      </a:cubicBezTo>
                      <a:cubicBezTo>
                        <a:pt x="191" y="2"/>
                        <a:pt x="181" y="0"/>
                        <a:pt x="174" y="5"/>
                      </a:cubicBezTo>
                      <a:cubicBezTo>
                        <a:pt x="10" y="119"/>
                        <a:pt x="10" y="119"/>
                        <a:pt x="10" y="119"/>
                      </a:cubicBezTo>
                      <a:cubicBezTo>
                        <a:pt x="3" y="124"/>
                        <a:pt x="0" y="134"/>
                        <a:pt x="5" y="142"/>
                      </a:cubicBezTo>
                      <a:cubicBezTo>
                        <a:pt x="9" y="150"/>
                        <a:pt x="20" y="153"/>
                        <a:pt x="28" y="1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37" name="Freeform 16"/>
                <p:cNvSpPr>
                  <a:spLocks noEditPoints="1"/>
                </p:cNvSpPr>
                <p:nvPr/>
              </p:nvSpPr>
              <p:spPr bwMode="auto">
                <a:xfrm>
                  <a:off x="2503" y="1782"/>
                  <a:ext cx="270" cy="189"/>
                </a:xfrm>
                <a:custGeom>
                  <a:avLst/>
                  <a:gdLst>
                    <a:gd name="T0" fmla="*/ 709 w 728"/>
                    <a:gd name="T1" fmla="*/ 0 h 509"/>
                    <a:gd name="T2" fmla="*/ 19 w 728"/>
                    <a:gd name="T3" fmla="*/ 0 h 509"/>
                    <a:gd name="T4" fmla="*/ 0 w 728"/>
                    <a:gd name="T5" fmla="*/ 18 h 509"/>
                    <a:gd name="T6" fmla="*/ 19 w 728"/>
                    <a:gd name="T7" fmla="*/ 36 h 509"/>
                    <a:gd name="T8" fmla="*/ 73 w 728"/>
                    <a:gd name="T9" fmla="*/ 36 h 509"/>
                    <a:gd name="T10" fmla="*/ 73 w 728"/>
                    <a:gd name="T11" fmla="*/ 466 h 509"/>
                    <a:gd name="T12" fmla="*/ 117 w 728"/>
                    <a:gd name="T13" fmla="*/ 509 h 509"/>
                    <a:gd name="T14" fmla="*/ 611 w 728"/>
                    <a:gd name="T15" fmla="*/ 509 h 509"/>
                    <a:gd name="T16" fmla="*/ 655 w 728"/>
                    <a:gd name="T17" fmla="*/ 466 h 509"/>
                    <a:gd name="T18" fmla="*/ 655 w 728"/>
                    <a:gd name="T19" fmla="*/ 36 h 509"/>
                    <a:gd name="T20" fmla="*/ 709 w 728"/>
                    <a:gd name="T21" fmla="*/ 36 h 509"/>
                    <a:gd name="T22" fmla="*/ 728 w 728"/>
                    <a:gd name="T23" fmla="*/ 18 h 509"/>
                    <a:gd name="T24" fmla="*/ 709 w 728"/>
                    <a:gd name="T25" fmla="*/ 0 h 509"/>
                    <a:gd name="T26" fmla="*/ 619 w 728"/>
                    <a:gd name="T27" fmla="*/ 466 h 509"/>
                    <a:gd name="T28" fmla="*/ 611 w 728"/>
                    <a:gd name="T29" fmla="*/ 473 h 509"/>
                    <a:gd name="T30" fmla="*/ 117 w 728"/>
                    <a:gd name="T31" fmla="*/ 473 h 509"/>
                    <a:gd name="T32" fmla="*/ 109 w 728"/>
                    <a:gd name="T33" fmla="*/ 466 h 509"/>
                    <a:gd name="T34" fmla="*/ 109 w 728"/>
                    <a:gd name="T35" fmla="*/ 36 h 509"/>
                    <a:gd name="T36" fmla="*/ 619 w 728"/>
                    <a:gd name="T37" fmla="*/ 36 h 509"/>
                    <a:gd name="T38" fmla="*/ 619 w 728"/>
                    <a:gd name="T39" fmla="*/ 466 h 5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28" h="509">
                      <a:moveTo>
                        <a:pt x="709" y="0"/>
                      </a:move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9" y="0"/>
                        <a:pt x="0" y="8"/>
                        <a:pt x="0" y="18"/>
                      </a:cubicBezTo>
                      <a:cubicBezTo>
                        <a:pt x="0" y="28"/>
                        <a:pt x="9" y="36"/>
                        <a:pt x="19" y="36"/>
                      </a:cubicBezTo>
                      <a:cubicBezTo>
                        <a:pt x="73" y="36"/>
                        <a:pt x="73" y="36"/>
                        <a:pt x="73" y="36"/>
                      </a:cubicBezTo>
                      <a:cubicBezTo>
                        <a:pt x="73" y="466"/>
                        <a:pt x="73" y="466"/>
                        <a:pt x="73" y="466"/>
                      </a:cubicBezTo>
                      <a:cubicBezTo>
                        <a:pt x="73" y="490"/>
                        <a:pt x="93" y="509"/>
                        <a:pt x="117" y="509"/>
                      </a:cubicBezTo>
                      <a:cubicBezTo>
                        <a:pt x="611" y="509"/>
                        <a:pt x="611" y="509"/>
                        <a:pt x="611" y="509"/>
                      </a:cubicBezTo>
                      <a:cubicBezTo>
                        <a:pt x="635" y="509"/>
                        <a:pt x="655" y="490"/>
                        <a:pt x="655" y="466"/>
                      </a:cubicBezTo>
                      <a:cubicBezTo>
                        <a:pt x="655" y="36"/>
                        <a:pt x="655" y="36"/>
                        <a:pt x="655" y="36"/>
                      </a:cubicBezTo>
                      <a:cubicBezTo>
                        <a:pt x="709" y="36"/>
                        <a:pt x="709" y="36"/>
                        <a:pt x="709" y="36"/>
                      </a:cubicBezTo>
                      <a:cubicBezTo>
                        <a:pt x="719" y="36"/>
                        <a:pt x="728" y="28"/>
                        <a:pt x="728" y="18"/>
                      </a:cubicBezTo>
                      <a:cubicBezTo>
                        <a:pt x="728" y="8"/>
                        <a:pt x="719" y="0"/>
                        <a:pt x="709" y="0"/>
                      </a:cubicBezTo>
                      <a:close/>
                      <a:moveTo>
                        <a:pt x="619" y="466"/>
                      </a:moveTo>
                      <a:cubicBezTo>
                        <a:pt x="619" y="470"/>
                        <a:pt x="615" y="473"/>
                        <a:pt x="611" y="473"/>
                      </a:cubicBezTo>
                      <a:cubicBezTo>
                        <a:pt x="117" y="473"/>
                        <a:pt x="117" y="473"/>
                        <a:pt x="117" y="473"/>
                      </a:cubicBezTo>
                      <a:cubicBezTo>
                        <a:pt x="113" y="473"/>
                        <a:pt x="109" y="470"/>
                        <a:pt x="109" y="466"/>
                      </a:cubicBezTo>
                      <a:cubicBezTo>
                        <a:pt x="109" y="36"/>
                        <a:pt x="109" y="36"/>
                        <a:pt x="109" y="36"/>
                      </a:cubicBezTo>
                      <a:cubicBezTo>
                        <a:pt x="619" y="36"/>
                        <a:pt x="619" y="36"/>
                        <a:pt x="619" y="36"/>
                      </a:cubicBezTo>
                      <a:cubicBezTo>
                        <a:pt x="619" y="466"/>
                        <a:pt x="619" y="466"/>
                        <a:pt x="619" y="4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  <p:sp>
              <p:nvSpPr>
                <p:cNvPr id="38" name="Freeform 17"/>
                <p:cNvSpPr>
                  <a:spLocks noEditPoints="1"/>
                </p:cNvSpPr>
                <p:nvPr/>
              </p:nvSpPr>
              <p:spPr bwMode="auto">
                <a:xfrm>
                  <a:off x="2536" y="1904"/>
                  <a:ext cx="201" cy="135"/>
                </a:xfrm>
                <a:custGeom>
                  <a:avLst/>
                  <a:gdLst>
                    <a:gd name="T0" fmla="*/ 110 w 539"/>
                    <a:gd name="T1" fmla="*/ 37 h 366"/>
                    <a:gd name="T2" fmla="*/ 365 w 539"/>
                    <a:gd name="T3" fmla="*/ 37 h 366"/>
                    <a:gd name="T4" fmla="*/ 383 w 539"/>
                    <a:gd name="T5" fmla="*/ 19 h 366"/>
                    <a:gd name="T6" fmla="*/ 365 w 539"/>
                    <a:gd name="T7" fmla="*/ 0 h 366"/>
                    <a:gd name="T8" fmla="*/ 110 w 539"/>
                    <a:gd name="T9" fmla="*/ 0 h 366"/>
                    <a:gd name="T10" fmla="*/ 92 w 539"/>
                    <a:gd name="T11" fmla="*/ 19 h 366"/>
                    <a:gd name="T12" fmla="*/ 110 w 539"/>
                    <a:gd name="T13" fmla="*/ 37 h 366"/>
                    <a:gd name="T14" fmla="*/ 438 w 539"/>
                    <a:gd name="T15" fmla="*/ 73 h 366"/>
                    <a:gd name="T16" fmla="*/ 110 w 539"/>
                    <a:gd name="T17" fmla="*/ 73 h 366"/>
                    <a:gd name="T18" fmla="*/ 92 w 539"/>
                    <a:gd name="T19" fmla="*/ 91 h 366"/>
                    <a:gd name="T20" fmla="*/ 110 w 539"/>
                    <a:gd name="T21" fmla="*/ 109 h 366"/>
                    <a:gd name="T22" fmla="*/ 438 w 539"/>
                    <a:gd name="T23" fmla="*/ 109 h 366"/>
                    <a:gd name="T24" fmla="*/ 456 w 539"/>
                    <a:gd name="T25" fmla="*/ 91 h 366"/>
                    <a:gd name="T26" fmla="*/ 438 w 539"/>
                    <a:gd name="T27" fmla="*/ 73 h 366"/>
                    <a:gd name="T28" fmla="*/ 6 w 539"/>
                    <a:gd name="T29" fmla="*/ 335 h 366"/>
                    <a:gd name="T30" fmla="*/ 5 w 539"/>
                    <a:gd name="T31" fmla="*/ 358 h 366"/>
                    <a:gd name="T32" fmla="*/ 30 w 539"/>
                    <a:gd name="T33" fmla="*/ 359 h 366"/>
                    <a:gd name="T34" fmla="*/ 207 w 539"/>
                    <a:gd name="T35" fmla="*/ 182 h 366"/>
                    <a:gd name="T36" fmla="*/ 160 w 539"/>
                    <a:gd name="T37" fmla="*/ 182 h 366"/>
                    <a:gd name="T38" fmla="*/ 6 w 539"/>
                    <a:gd name="T39" fmla="*/ 335 h 366"/>
                    <a:gd name="T40" fmla="*/ 379 w 539"/>
                    <a:gd name="T41" fmla="*/ 182 h 366"/>
                    <a:gd name="T42" fmla="*/ 331 w 539"/>
                    <a:gd name="T43" fmla="*/ 182 h 366"/>
                    <a:gd name="T44" fmla="*/ 508 w 539"/>
                    <a:gd name="T45" fmla="*/ 359 h 366"/>
                    <a:gd name="T46" fmla="*/ 520 w 539"/>
                    <a:gd name="T47" fmla="*/ 364 h 366"/>
                    <a:gd name="T48" fmla="*/ 533 w 539"/>
                    <a:gd name="T49" fmla="*/ 358 h 366"/>
                    <a:gd name="T50" fmla="*/ 532 w 539"/>
                    <a:gd name="T51" fmla="*/ 335 h 366"/>
                    <a:gd name="T52" fmla="*/ 379 w 539"/>
                    <a:gd name="T53" fmla="*/ 182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39" h="366">
                      <a:moveTo>
                        <a:pt x="110" y="37"/>
                      </a:moveTo>
                      <a:cubicBezTo>
                        <a:pt x="365" y="37"/>
                        <a:pt x="365" y="37"/>
                        <a:pt x="365" y="37"/>
                      </a:cubicBezTo>
                      <a:cubicBezTo>
                        <a:pt x="375" y="37"/>
                        <a:pt x="383" y="29"/>
                        <a:pt x="383" y="19"/>
                      </a:cubicBezTo>
                      <a:cubicBezTo>
                        <a:pt x="383" y="9"/>
                        <a:pt x="375" y="0"/>
                        <a:pt x="365" y="0"/>
                      </a:cubicBezTo>
                      <a:cubicBezTo>
                        <a:pt x="110" y="0"/>
                        <a:pt x="110" y="0"/>
                        <a:pt x="110" y="0"/>
                      </a:cubicBezTo>
                      <a:cubicBezTo>
                        <a:pt x="100" y="0"/>
                        <a:pt x="92" y="9"/>
                        <a:pt x="92" y="19"/>
                      </a:cubicBezTo>
                      <a:cubicBezTo>
                        <a:pt x="92" y="29"/>
                        <a:pt x="100" y="37"/>
                        <a:pt x="110" y="37"/>
                      </a:cubicBezTo>
                      <a:close/>
                      <a:moveTo>
                        <a:pt x="438" y="73"/>
                      </a:moveTo>
                      <a:cubicBezTo>
                        <a:pt x="110" y="73"/>
                        <a:pt x="110" y="73"/>
                        <a:pt x="110" y="73"/>
                      </a:cubicBezTo>
                      <a:cubicBezTo>
                        <a:pt x="100" y="73"/>
                        <a:pt x="92" y="81"/>
                        <a:pt x="92" y="91"/>
                      </a:cubicBezTo>
                      <a:cubicBezTo>
                        <a:pt x="92" y="101"/>
                        <a:pt x="100" y="109"/>
                        <a:pt x="110" y="109"/>
                      </a:cubicBezTo>
                      <a:cubicBezTo>
                        <a:pt x="438" y="109"/>
                        <a:pt x="438" y="109"/>
                        <a:pt x="438" y="109"/>
                      </a:cubicBezTo>
                      <a:cubicBezTo>
                        <a:pt x="448" y="109"/>
                        <a:pt x="456" y="101"/>
                        <a:pt x="456" y="91"/>
                      </a:cubicBezTo>
                      <a:cubicBezTo>
                        <a:pt x="456" y="81"/>
                        <a:pt x="448" y="73"/>
                        <a:pt x="438" y="73"/>
                      </a:cubicBezTo>
                      <a:close/>
                      <a:moveTo>
                        <a:pt x="6" y="335"/>
                      </a:moveTo>
                      <a:cubicBezTo>
                        <a:pt x="0" y="341"/>
                        <a:pt x="0" y="351"/>
                        <a:pt x="5" y="358"/>
                      </a:cubicBezTo>
                      <a:cubicBezTo>
                        <a:pt x="11" y="366"/>
                        <a:pt x="23" y="366"/>
                        <a:pt x="30" y="359"/>
                      </a:cubicBezTo>
                      <a:cubicBezTo>
                        <a:pt x="207" y="182"/>
                        <a:pt x="207" y="182"/>
                        <a:pt x="207" y="182"/>
                      </a:cubicBezTo>
                      <a:cubicBezTo>
                        <a:pt x="160" y="182"/>
                        <a:pt x="160" y="182"/>
                        <a:pt x="160" y="182"/>
                      </a:cubicBezTo>
                      <a:lnTo>
                        <a:pt x="6" y="335"/>
                      </a:lnTo>
                      <a:close/>
                      <a:moveTo>
                        <a:pt x="379" y="182"/>
                      </a:moveTo>
                      <a:cubicBezTo>
                        <a:pt x="331" y="182"/>
                        <a:pt x="331" y="182"/>
                        <a:pt x="331" y="182"/>
                      </a:cubicBezTo>
                      <a:cubicBezTo>
                        <a:pt x="508" y="359"/>
                        <a:pt x="508" y="359"/>
                        <a:pt x="508" y="359"/>
                      </a:cubicBezTo>
                      <a:cubicBezTo>
                        <a:pt x="512" y="362"/>
                        <a:pt x="516" y="364"/>
                        <a:pt x="520" y="364"/>
                      </a:cubicBezTo>
                      <a:cubicBezTo>
                        <a:pt x="525" y="364"/>
                        <a:pt x="530" y="362"/>
                        <a:pt x="533" y="358"/>
                      </a:cubicBezTo>
                      <a:cubicBezTo>
                        <a:pt x="539" y="352"/>
                        <a:pt x="538" y="342"/>
                        <a:pt x="532" y="335"/>
                      </a:cubicBezTo>
                      <a:lnTo>
                        <a:pt x="379" y="18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1400"/>
                </a:p>
              </p:txBody>
            </p:sp>
          </p:grpSp>
        </p:grpSp>
        <p:grpSp>
          <p:nvGrpSpPr>
            <p:cNvPr id="45" name="组合 44"/>
            <p:cNvGrpSpPr/>
            <p:nvPr/>
          </p:nvGrpSpPr>
          <p:grpSpPr>
            <a:xfrm>
              <a:off x="2068775" y="4758817"/>
              <a:ext cx="221707" cy="221708"/>
              <a:chOff x="2248905" y="4755996"/>
              <a:chExt cx="221707" cy="221708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2248905" y="4755996"/>
                <a:ext cx="221707" cy="221708"/>
              </a:xfrm>
              <a:prstGeom prst="ellipse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2292876" y="4796691"/>
                <a:ext cx="133765" cy="143633"/>
              </a:xfrm>
              <a:custGeom>
                <a:avLst/>
                <a:gdLst>
                  <a:gd name="T0" fmla="*/ 133 w 657"/>
                  <a:gd name="T1" fmla="*/ 133 h 707"/>
                  <a:gd name="T2" fmla="*/ 487 w 657"/>
                  <a:gd name="T3" fmla="*/ 133 h 707"/>
                  <a:gd name="T4" fmla="*/ 487 w 657"/>
                  <a:gd name="T5" fmla="*/ 178 h 707"/>
                  <a:gd name="T6" fmla="*/ 133 w 657"/>
                  <a:gd name="T7" fmla="*/ 178 h 707"/>
                  <a:gd name="T8" fmla="*/ 133 w 657"/>
                  <a:gd name="T9" fmla="*/ 133 h 707"/>
                  <a:gd name="T10" fmla="*/ 132 w 657"/>
                  <a:gd name="T11" fmla="*/ 222 h 707"/>
                  <a:gd name="T12" fmla="*/ 485 w 657"/>
                  <a:gd name="T13" fmla="*/ 222 h 707"/>
                  <a:gd name="T14" fmla="*/ 485 w 657"/>
                  <a:gd name="T15" fmla="*/ 266 h 707"/>
                  <a:gd name="T16" fmla="*/ 132 w 657"/>
                  <a:gd name="T17" fmla="*/ 266 h 707"/>
                  <a:gd name="T18" fmla="*/ 132 w 657"/>
                  <a:gd name="T19" fmla="*/ 222 h 707"/>
                  <a:gd name="T20" fmla="*/ 45 w 657"/>
                  <a:gd name="T21" fmla="*/ 44 h 707"/>
                  <a:gd name="T22" fmla="*/ 575 w 657"/>
                  <a:gd name="T23" fmla="*/ 44 h 707"/>
                  <a:gd name="T24" fmla="*/ 575 w 657"/>
                  <a:gd name="T25" fmla="*/ 398 h 707"/>
                  <a:gd name="T26" fmla="*/ 619 w 657"/>
                  <a:gd name="T27" fmla="*/ 398 h 707"/>
                  <a:gd name="T28" fmla="*/ 619 w 657"/>
                  <a:gd name="T29" fmla="*/ 44 h 707"/>
                  <a:gd name="T30" fmla="*/ 575 w 657"/>
                  <a:gd name="T31" fmla="*/ 0 h 707"/>
                  <a:gd name="T32" fmla="*/ 45 w 657"/>
                  <a:gd name="T33" fmla="*/ 0 h 707"/>
                  <a:gd name="T34" fmla="*/ 0 w 657"/>
                  <a:gd name="T35" fmla="*/ 44 h 707"/>
                  <a:gd name="T36" fmla="*/ 0 w 657"/>
                  <a:gd name="T37" fmla="*/ 663 h 707"/>
                  <a:gd name="T38" fmla="*/ 45 w 657"/>
                  <a:gd name="T39" fmla="*/ 707 h 707"/>
                  <a:gd name="T40" fmla="*/ 354 w 657"/>
                  <a:gd name="T41" fmla="*/ 707 h 707"/>
                  <a:gd name="T42" fmla="*/ 354 w 657"/>
                  <a:gd name="T43" fmla="*/ 663 h 707"/>
                  <a:gd name="T44" fmla="*/ 45 w 657"/>
                  <a:gd name="T45" fmla="*/ 663 h 707"/>
                  <a:gd name="T46" fmla="*/ 45 w 657"/>
                  <a:gd name="T47" fmla="*/ 44 h 707"/>
                  <a:gd name="T48" fmla="*/ 133 w 657"/>
                  <a:gd name="T49" fmla="*/ 399 h 707"/>
                  <a:gd name="T50" fmla="*/ 133 w 657"/>
                  <a:gd name="T51" fmla="*/ 443 h 707"/>
                  <a:gd name="T52" fmla="*/ 240 w 657"/>
                  <a:gd name="T53" fmla="*/ 443 h 707"/>
                  <a:gd name="T54" fmla="*/ 247 w 657"/>
                  <a:gd name="T55" fmla="*/ 399 h 707"/>
                  <a:gd name="T56" fmla="*/ 133 w 657"/>
                  <a:gd name="T57" fmla="*/ 399 h 707"/>
                  <a:gd name="T58" fmla="*/ 313 w 657"/>
                  <a:gd name="T59" fmla="*/ 311 h 707"/>
                  <a:gd name="T60" fmla="*/ 132 w 657"/>
                  <a:gd name="T61" fmla="*/ 311 h 707"/>
                  <a:gd name="T62" fmla="*/ 132 w 657"/>
                  <a:gd name="T63" fmla="*/ 355 h 707"/>
                  <a:gd name="T64" fmla="*/ 266 w 657"/>
                  <a:gd name="T65" fmla="*/ 355 h 707"/>
                  <a:gd name="T66" fmla="*/ 313 w 657"/>
                  <a:gd name="T67" fmla="*/ 311 h 707"/>
                  <a:gd name="T68" fmla="*/ 648 w 657"/>
                  <a:gd name="T69" fmla="*/ 666 h 707"/>
                  <a:gd name="T70" fmla="*/ 547 w 657"/>
                  <a:gd name="T71" fmla="*/ 566 h 707"/>
                  <a:gd name="T72" fmla="*/ 584 w 657"/>
                  <a:gd name="T73" fmla="*/ 465 h 707"/>
                  <a:gd name="T74" fmla="*/ 429 w 657"/>
                  <a:gd name="T75" fmla="*/ 311 h 707"/>
                  <a:gd name="T76" fmla="*/ 275 w 657"/>
                  <a:gd name="T77" fmla="*/ 465 h 707"/>
                  <a:gd name="T78" fmla="*/ 429 w 657"/>
                  <a:gd name="T79" fmla="*/ 620 h 707"/>
                  <a:gd name="T80" fmla="*/ 513 w 657"/>
                  <a:gd name="T81" fmla="*/ 595 h 707"/>
                  <a:gd name="T82" fmla="*/ 617 w 657"/>
                  <a:gd name="T83" fmla="*/ 698 h 707"/>
                  <a:gd name="T84" fmla="*/ 648 w 657"/>
                  <a:gd name="T85" fmla="*/ 698 h 707"/>
                  <a:gd name="T86" fmla="*/ 648 w 657"/>
                  <a:gd name="T87" fmla="*/ 666 h 707"/>
                  <a:gd name="T88" fmla="*/ 319 w 657"/>
                  <a:gd name="T89" fmla="*/ 465 h 707"/>
                  <a:gd name="T90" fmla="*/ 429 w 657"/>
                  <a:gd name="T91" fmla="*/ 355 h 707"/>
                  <a:gd name="T92" fmla="*/ 540 w 657"/>
                  <a:gd name="T93" fmla="*/ 465 h 707"/>
                  <a:gd name="T94" fmla="*/ 429 w 657"/>
                  <a:gd name="T95" fmla="*/ 576 h 707"/>
                  <a:gd name="T96" fmla="*/ 319 w 657"/>
                  <a:gd name="T97" fmla="*/ 465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57" h="707">
                    <a:moveTo>
                      <a:pt x="133" y="133"/>
                    </a:moveTo>
                    <a:cubicBezTo>
                      <a:pt x="487" y="133"/>
                      <a:pt x="487" y="133"/>
                      <a:pt x="487" y="133"/>
                    </a:cubicBezTo>
                    <a:cubicBezTo>
                      <a:pt x="487" y="178"/>
                      <a:pt x="487" y="178"/>
                      <a:pt x="487" y="178"/>
                    </a:cubicBezTo>
                    <a:cubicBezTo>
                      <a:pt x="133" y="178"/>
                      <a:pt x="133" y="178"/>
                      <a:pt x="133" y="178"/>
                    </a:cubicBezTo>
                    <a:lnTo>
                      <a:pt x="133" y="133"/>
                    </a:lnTo>
                    <a:close/>
                    <a:moveTo>
                      <a:pt x="132" y="222"/>
                    </a:moveTo>
                    <a:cubicBezTo>
                      <a:pt x="485" y="222"/>
                      <a:pt x="485" y="222"/>
                      <a:pt x="485" y="222"/>
                    </a:cubicBezTo>
                    <a:cubicBezTo>
                      <a:pt x="485" y="266"/>
                      <a:pt x="485" y="266"/>
                      <a:pt x="485" y="266"/>
                    </a:cubicBezTo>
                    <a:cubicBezTo>
                      <a:pt x="132" y="266"/>
                      <a:pt x="132" y="266"/>
                      <a:pt x="132" y="266"/>
                    </a:cubicBezTo>
                    <a:lnTo>
                      <a:pt x="132" y="222"/>
                    </a:lnTo>
                    <a:close/>
                    <a:moveTo>
                      <a:pt x="45" y="44"/>
                    </a:moveTo>
                    <a:cubicBezTo>
                      <a:pt x="575" y="44"/>
                      <a:pt x="575" y="44"/>
                      <a:pt x="575" y="44"/>
                    </a:cubicBezTo>
                    <a:cubicBezTo>
                      <a:pt x="575" y="398"/>
                      <a:pt x="575" y="398"/>
                      <a:pt x="575" y="398"/>
                    </a:cubicBezTo>
                    <a:cubicBezTo>
                      <a:pt x="619" y="398"/>
                      <a:pt x="619" y="398"/>
                      <a:pt x="619" y="398"/>
                    </a:cubicBezTo>
                    <a:cubicBezTo>
                      <a:pt x="619" y="44"/>
                      <a:pt x="619" y="44"/>
                      <a:pt x="619" y="44"/>
                    </a:cubicBezTo>
                    <a:cubicBezTo>
                      <a:pt x="619" y="20"/>
                      <a:pt x="599" y="0"/>
                      <a:pt x="57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4"/>
                    </a:cubicBezTo>
                    <a:cubicBezTo>
                      <a:pt x="0" y="663"/>
                      <a:pt x="0" y="663"/>
                      <a:pt x="0" y="663"/>
                    </a:cubicBezTo>
                    <a:cubicBezTo>
                      <a:pt x="0" y="687"/>
                      <a:pt x="20" y="707"/>
                      <a:pt x="45" y="707"/>
                    </a:cubicBezTo>
                    <a:cubicBezTo>
                      <a:pt x="354" y="707"/>
                      <a:pt x="354" y="707"/>
                      <a:pt x="354" y="707"/>
                    </a:cubicBezTo>
                    <a:cubicBezTo>
                      <a:pt x="354" y="663"/>
                      <a:pt x="354" y="663"/>
                      <a:pt x="354" y="663"/>
                    </a:cubicBezTo>
                    <a:cubicBezTo>
                      <a:pt x="45" y="663"/>
                      <a:pt x="45" y="663"/>
                      <a:pt x="45" y="663"/>
                    </a:cubicBezTo>
                    <a:lnTo>
                      <a:pt x="45" y="44"/>
                    </a:lnTo>
                    <a:close/>
                    <a:moveTo>
                      <a:pt x="133" y="399"/>
                    </a:moveTo>
                    <a:cubicBezTo>
                      <a:pt x="133" y="443"/>
                      <a:pt x="133" y="443"/>
                      <a:pt x="133" y="443"/>
                    </a:cubicBezTo>
                    <a:cubicBezTo>
                      <a:pt x="240" y="443"/>
                      <a:pt x="240" y="443"/>
                      <a:pt x="240" y="443"/>
                    </a:cubicBezTo>
                    <a:cubicBezTo>
                      <a:pt x="240" y="428"/>
                      <a:pt x="242" y="413"/>
                      <a:pt x="247" y="399"/>
                    </a:cubicBezTo>
                    <a:lnTo>
                      <a:pt x="133" y="399"/>
                    </a:lnTo>
                    <a:close/>
                    <a:moveTo>
                      <a:pt x="313" y="311"/>
                    </a:moveTo>
                    <a:cubicBezTo>
                      <a:pt x="132" y="311"/>
                      <a:pt x="132" y="311"/>
                      <a:pt x="132" y="311"/>
                    </a:cubicBezTo>
                    <a:cubicBezTo>
                      <a:pt x="132" y="355"/>
                      <a:pt x="132" y="355"/>
                      <a:pt x="132" y="355"/>
                    </a:cubicBezTo>
                    <a:cubicBezTo>
                      <a:pt x="266" y="355"/>
                      <a:pt x="266" y="355"/>
                      <a:pt x="266" y="355"/>
                    </a:cubicBezTo>
                    <a:cubicBezTo>
                      <a:pt x="279" y="337"/>
                      <a:pt x="295" y="322"/>
                      <a:pt x="313" y="311"/>
                    </a:cubicBezTo>
                    <a:close/>
                    <a:moveTo>
                      <a:pt x="648" y="666"/>
                    </a:moveTo>
                    <a:cubicBezTo>
                      <a:pt x="547" y="566"/>
                      <a:pt x="547" y="566"/>
                      <a:pt x="547" y="566"/>
                    </a:cubicBezTo>
                    <a:cubicBezTo>
                      <a:pt x="570" y="539"/>
                      <a:pt x="584" y="504"/>
                      <a:pt x="584" y="465"/>
                    </a:cubicBezTo>
                    <a:cubicBezTo>
                      <a:pt x="584" y="380"/>
                      <a:pt x="515" y="311"/>
                      <a:pt x="429" y="311"/>
                    </a:cubicBezTo>
                    <a:cubicBezTo>
                      <a:pt x="344" y="311"/>
                      <a:pt x="275" y="380"/>
                      <a:pt x="275" y="465"/>
                    </a:cubicBezTo>
                    <a:cubicBezTo>
                      <a:pt x="275" y="551"/>
                      <a:pt x="344" y="620"/>
                      <a:pt x="429" y="620"/>
                    </a:cubicBezTo>
                    <a:cubicBezTo>
                      <a:pt x="460" y="620"/>
                      <a:pt x="489" y="611"/>
                      <a:pt x="513" y="595"/>
                    </a:cubicBezTo>
                    <a:cubicBezTo>
                      <a:pt x="617" y="698"/>
                      <a:pt x="617" y="698"/>
                      <a:pt x="617" y="698"/>
                    </a:cubicBezTo>
                    <a:cubicBezTo>
                      <a:pt x="626" y="706"/>
                      <a:pt x="640" y="706"/>
                      <a:pt x="648" y="698"/>
                    </a:cubicBezTo>
                    <a:cubicBezTo>
                      <a:pt x="657" y="689"/>
                      <a:pt x="657" y="675"/>
                      <a:pt x="648" y="666"/>
                    </a:cubicBezTo>
                    <a:close/>
                    <a:moveTo>
                      <a:pt x="319" y="465"/>
                    </a:moveTo>
                    <a:cubicBezTo>
                      <a:pt x="319" y="404"/>
                      <a:pt x="368" y="355"/>
                      <a:pt x="429" y="355"/>
                    </a:cubicBezTo>
                    <a:cubicBezTo>
                      <a:pt x="490" y="355"/>
                      <a:pt x="540" y="404"/>
                      <a:pt x="540" y="465"/>
                    </a:cubicBezTo>
                    <a:cubicBezTo>
                      <a:pt x="540" y="526"/>
                      <a:pt x="490" y="576"/>
                      <a:pt x="429" y="576"/>
                    </a:cubicBezTo>
                    <a:cubicBezTo>
                      <a:pt x="368" y="576"/>
                      <a:pt x="319" y="526"/>
                      <a:pt x="319" y="4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400"/>
              </a:p>
            </p:txBody>
          </p:sp>
        </p:grpSp>
      </p:grpSp>
      <p:cxnSp>
        <p:nvCxnSpPr>
          <p:cNvPr id="48" name="直接连接符 47"/>
          <p:cNvCxnSpPr/>
          <p:nvPr/>
        </p:nvCxnSpPr>
        <p:spPr>
          <a:xfrm>
            <a:off x="8875311" y="3083091"/>
            <a:ext cx="0" cy="111525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6"/>
          <p:cNvSpPr txBox="1"/>
          <p:nvPr/>
        </p:nvSpPr>
        <p:spPr>
          <a:xfrm>
            <a:off x="177165" y="4139565"/>
            <a:ext cx="4196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sr-Cyrl-RS" altLang="en-US" sz="1600"/>
              <a:t>АКАДЕМИЈА СТРУКОВНИХ СТУДИЈА БЕОГРАД</a:t>
            </a:r>
            <a:endParaRPr lang="sr-Cyrl-RS" altLang="en-US" sz="1600"/>
          </a:p>
          <a:p>
            <a:pPr algn="ctr"/>
            <a:r>
              <a:rPr lang="sr-Cyrl-RS" altLang="en-US" sz="1600"/>
              <a:t>Одсек Висока хотелијерска школа</a:t>
            </a:r>
            <a:endParaRPr lang="sr-Cyrl-RS" altLang="en-US"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090041" cy="514350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>
            <a:off x="667243" y="488731"/>
            <a:ext cx="3124529" cy="416603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3089910" y="28575"/>
            <a:ext cx="595566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r-Latn-RS" altLang="zh-CN" sz="2400">
                <a:solidFill>
                  <a:srgbClr val="3A3F4D"/>
                </a:solidFill>
                <a:latin typeface="+mj-lt"/>
                <a:ea typeface="方正书宋简体" panose="03000509000000000000" pitchFamily="65" charset="-122"/>
              </a:rPr>
              <a:t>5.1 </a:t>
            </a:r>
            <a:r>
              <a:rPr lang="sr-Cyrl-RS" altLang="zh-CN" sz="2400">
                <a:solidFill>
                  <a:srgbClr val="3A3F4D"/>
                </a:solidFill>
                <a:latin typeface="+mj-lt"/>
                <a:ea typeface="方正书宋简体" panose="03000509000000000000" pitchFamily="65" charset="-122"/>
              </a:rPr>
              <a:t>Груписање објеката ресторатерства</a:t>
            </a:r>
            <a:endParaRPr lang="sr-Cyrl-RS" altLang="zh-CN" sz="2400">
              <a:solidFill>
                <a:srgbClr val="3A3F4D"/>
              </a:solidFill>
              <a:latin typeface="+mj-lt"/>
              <a:ea typeface="方正书宋简体" panose="03000509000000000000" pitchFamily="65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287525" y="489235"/>
            <a:ext cx="504497" cy="0"/>
          </a:xfrm>
          <a:prstGeom prst="line">
            <a:avLst/>
          </a:prstGeom>
          <a:ln w="38100">
            <a:solidFill>
              <a:srgbClr val="3A3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 Box 99"/>
          <p:cNvSpPr txBox="1"/>
          <p:nvPr/>
        </p:nvSpPr>
        <p:spPr>
          <a:xfrm>
            <a:off x="4121150" y="642620"/>
            <a:ext cx="4761230" cy="41846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Груписање ресторанских објеката је процес који се врши са циљем ближег дефинисања делатности и заузимања одређених позиција на тржишту.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Синергетски ефекат деловања сплета тржишних фактора и локације искристалисао је утицај и других фактора као што су: асортиман и начин пружања услуга, временски период пружања услуга, техничко-технолошка екипираност, организационо-кадровски модел, обим и структура капитала.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Локација, асортиман, начин и временски период пружања услуга условљавају техничко-технолошку екипираност и организационо-кадровски модел, а тиме и обим и структуру капитала.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Доминантан утицај поједине групе фактора опредељује кључне критеријуме даље систематизације објеката ресторатерства</a:t>
            </a:r>
            <a:r>
              <a:rPr lang="sr-Cyrl-RS" altLang="en-US" sz="1400" b="0">
                <a:latin typeface="Times Cirilica" panose="020B7200000000000000" charset="0"/>
                <a:cs typeface="Times Cirilica" panose="020B7200000000000000" charset="0"/>
              </a:rPr>
              <a:t>.</a:t>
            </a:r>
            <a:endParaRPr lang="sr-Cyrl-RS" altLang="en-US" sz="1400" b="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" b="514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87325" y="120650"/>
            <a:ext cx="4104005" cy="488696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 Box 1"/>
          <p:cNvSpPr txBox="1"/>
          <p:nvPr/>
        </p:nvSpPr>
        <p:spPr>
          <a:xfrm>
            <a:off x="187325" y="388620"/>
            <a:ext cx="4104640" cy="42767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>
                <a:solidFill>
                  <a:schemeClr val="bg2"/>
                </a:solidFill>
                <a:latin typeface="Times Cirilica" panose="020B7200000000000000" charset="0"/>
                <a:cs typeface="Times Cirilica" panose="020B7200000000000000" charset="0"/>
              </a:rPr>
              <a:t>Груписање објеката ресторатерства претпоставља уважавање критеријума за диференцирање различитих облика туризма.</a:t>
            </a:r>
            <a:endParaRPr lang="en-US" sz="1600">
              <a:solidFill>
                <a:schemeClr val="bg2"/>
              </a:solidFill>
              <a:latin typeface="Times Cirilica" panose="020B7200000000000000" charset="0"/>
              <a:cs typeface="Times Cirilica" panose="020B7200000000000000" charset="0"/>
            </a:endParaRPr>
          </a:p>
          <a:p>
            <a:endParaRPr lang="en-US" sz="1600">
              <a:solidFill>
                <a:schemeClr val="bg2"/>
              </a:solidFill>
              <a:latin typeface="Times Cirilica" panose="020B7200000000000000" charset="0"/>
              <a:cs typeface="Times Cirilica" panose="020B7200000000000000" charset="0"/>
            </a:endParaRPr>
          </a:p>
          <a:p>
            <a:r>
              <a:rPr lang="en-US" sz="1600">
                <a:solidFill>
                  <a:schemeClr val="bg2"/>
                </a:solidFill>
                <a:latin typeface="Times Cirilica" panose="020B7200000000000000" charset="0"/>
                <a:cs typeface="Times Cirilica" panose="020B7200000000000000" charset="0"/>
              </a:rPr>
              <a:t>Синергетски деловање локације и мотива посете определило је поделу на културни и рекреативни туризам</a:t>
            </a:r>
            <a:r>
              <a:rPr lang="sr-Cyrl-RS" altLang="en-US" sz="1600">
                <a:solidFill>
                  <a:schemeClr val="bg2"/>
                </a:solidFill>
                <a:latin typeface="Times Cirilica" panose="020B7200000000000000" charset="0"/>
                <a:cs typeface="Times Cirilica" panose="020B7200000000000000" charset="0"/>
              </a:rPr>
              <a:t>.</a:t>
            </a:r>
            <a:endParaRPr lang="sr-Cyrl-RS" altLang="en-US" sz="1600">
              <a:solidFill>
                <a:schemeClr val="bg2"/>
              </a:solidFill>
              <a:latin typeface="Times Cirilica" panose="020B7200000000000000" charset="0"/>
              <a:cs typeface="Times Cirilica" panose="020B7200000000000000" charset="0"/>
            </a:endParaRPr>
          </a:p>
          <a:p>
            <a:endParaRPr lang="en-US" sz="1600">
              <a:solidFill>
                <a:schemeClr val="bg2"/>
              </a:solidFill>
              <a:latin typeface="Times Cirilica" panose="020B7200000000000000" charset="0"/>
              <a:cs typeface="Times Cirilica" panose="020B7200000000000000" charset="0"/>
            </a:endParaRPr>
          </a:p>
          <a:p>
            <a:r>
              <a:rPr lang="en-US" sz="1600">
                <a:solidFill>
                  <a:schemeClr val="bg2"/>
                </a:solidFill>
                <a:latin typeface="Times Cirilica" panose="020B7200000000000000" charset="0"/>
                <a:cs typeface="Times Cirilica" panose="020B7200000000000000" charset="0"/>
              </a:rPr>
              <a:t> Начин задовољавања културне, односно рекреативне компоненте туристичке потребе опредељује дужину боравка, односно трајање туристичког </a:t>
            </a:r>
            <a:endParaRPr lang="en-US" sz="1600">
              <a:solidFill>
                <a:schemeClr val="bg2"/>
              </a:solidFill>
              <a:latin typeface="Times Cirilica" panose="020B7200000000000000" charset="0"/>
              <a:cs typeface="Times Cirilica" panose="020B7200000000000000" charset="0"/>
            </a:endParaRPr>
          </a:p>
          <a:p>
            <a:r>
              <a:rPr lang="en-US" sz="1600">
                <a:solidFill>
                  <a:schemeClr val="bg2"/>
                </a:solidFill>
                <a:latin typeface="Times Cirilica" panose="020B7200000000000000" charset="0"/>
                <a:cs typeface="Times Cirilica" panose="020B7200000000000000" charset="0"/>
              </a:rPr>
              <a:t>путовања, што иницира поделу на стационарни и екскурзиони туризам, док се као међуоблик издваја пролазни, или транзитни туризам.</a:t>
            </a:r>
            <a:endParaRPr lang="en-US" sz="1600">
              <a:solidFill>
                <a:schemeClr val="bg2"/>
              </a:solidFill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8" b="17133"/>
          <a:stretch>
            <a:fillRect/>
          </a:stretch>
        </p:blipFill>
        <p:spPr>
          <a:xfrm>
            <a:off x="0" y="0"/>
            <a:ext cx="9144000" cy="282854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25568" y="0"/>
            <a:ext cx="4072128" cy="2828544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/>
              <a:t> Издвајање поменутих типских облика туризма условило је груписање хотелијерских објеката на основу критерујумима дужине боравка и периода рада, на стационарне и пролазне, односно објекте са сезонским и објекте са целогодишњим пословањем.</a:t>
            </a:r>
            <a:endParaRPr lang="zh-CN" altLang="en-US"/>
          </a:p>
        </p:txBody>
      </p:sp>
      <p:sp>
        <p:nvSpPr>
          <p:cNvPr id="13" name="AutoShape 112"/>
          <p:cNvSpPr/>
          <p:nvPr/>
        </p:nvSpPr>
        <p:spPr bwMode="auto">
          <a:xfrm>
            <a:off x="4756023" y="2829540"/>
            <a:ext cx="410969" cy="409158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rgbClr val="8D95A0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8D95A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02" y="2828275"/>
            <a:ext cx="281471" cy="410303"/>
            <a:chOff x="2528974" y="2863357"/>
            <a:chExt cx="246811" cy="359779"/>
          </a:xfrm>
          <a:solidFill>
            <a:srgbClr val="8D95A0"/>
          </a:solidFill>
        </p:grpSpPr>
        <p:sp>
          <p:nvSpPr>
            <p:cNvPr id="15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8D95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16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8D95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100" name="Text Box 99"/>
          <p:cNvSpPr txBox="1"/>
          <p:nvPr/>
        </p:nvSpPr>
        <p:spPr>
          <a:xfrm>
            <a:off x="63500" y="3150870"/>
            <a:ext cx="452818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Објекти хотелијерства, техничко-технолошки конципирани под искључивим утицајем локационог фактора и сезонске снаге атрактивних ресурса, као, на пример, објекти коју своју понуду базтирају на формули 3С у летњој (сун, сеа, санд - сунце, море, песак) или зимској (сун, сноњ, ски - сунце, снег, скијање) варијанти, све теже одржавају позиције на туристичком тржишту(Хју, Поверс, 2002).</a:t>
            </a:r>
            <a:endParaRPr lang="en-US" sz="1400"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925695" y="2935605"/>
            <a:ext cx="4267835" cy="2030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sr-Cyrl-RS" altLang="en-US" b="0">
                <a:latin typeface="Calibri" panose="020F0502020204030204" pitchFamily="34" charset="0"/>
              </a:rPr>
              <a:t>Г</a:t>
            </a:r>
            <a:r>
              <a:rPr lang="en-US" b="0">
                <a:latin typeface="Calibri" panose="020F0502020204030204" pitchFamily="34" charset="0"/>
              </a:rPr>
              <a:t>руписањ</a:t>
            </a:r>
            <a:r>
              <a:rPr lang="sr-Cyrl-RS" altLang="en-US" b="0">
                <a:latin typeface="Calibri" panose="020F0502020204030204" pitchFamily="34" charset="0"/>
              </a:rPr>
              <a:t>е </a:t>
            </a:r>
            <a:r>
              <a:rPr lang="en-US" b="0">
                <a:latin typeface="Calibri" panose="020F0502020204030204" pitchFamily="34" charset="0"/>
              </a:rPr>
              <a:t>хотелијерских објеката према цени, од баџета, преко објеката економске, средње и прве класе, до луксузних, које настаје као израз прилагођавања различитим тржишним сегментима од масовног до ексклузивног туризма.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8" name="Group 112"/>
          <p:cNvGrpSpPr/>
          <p:nvPr/>
        </p:nvGrpSpPr>
        <p:grpSpPr>
          <a:xfrm>
            <a:off x="2326434" y="3301373"/>
            <a:ext cx="185190" cy="173497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39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40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187960" y="977900"/>
            <a:ext cx="880173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Старост, породични статус и платежна моћ опредељују преференције према објектима различитих категорија, који сходно верификованом рангу квалитета понуде формирају цене, превасходно по принципу '' вредност за новац ''.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Груписање и рангирање хотелијерских објеката представља полазну 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претпоставку успешног пословања.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en-US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Динамика мењања потрошачких навика и понашања која доводи до настанка све бројнијих и разноврснијих облика туризма, намеће потребу да</a:t>
            </a:r>
            <a:r>
              <a:rPr lang="sr-Cyrl-RS" altLang="en-US">
                <a:latin typeface="Times Cirilica" panose="020B7200000000000000" charset="0"/>
                <a:cs typeface="Times Cirilica" panose="020B7200000000000000" charset="0"/>
              </a:rPr>
              <a:t>љ</a:t>
            </a:r>
            <a:r>
              <a:rPr lang="en-US">
                <a:latin typeface="Times Cirilica" panose="020B7200000000000000" charset="0"/>
                <a:cs typeface="Times Cirilica" panose="020B7200000000000000" charset="0"/>
              </a:rPr>
              <a:t>ег диференцирања хотелијерства, односно повећања степена његове флексибилности, у контексту трајне и доследне оријентације према кориснику.</a:t>
            </a:r>
            <a:endParaRPr lang="en-US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5090" y="683260"/>
            <a:ext cx="3121660" cy="43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099435" y="683895"/>
            <a:ext cx="2872105" cy="43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5971540" y="683895"/>
            <a:ext cx="3023870" cy="43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9144000" cy="683172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熊猫原创"/>
          <p:cNvSpPr/>
          <p:nvPr/>
        </p:nvSpPr>
        <p:spPr>
          <a:xfrm>
            <a:off x="276225" y="0"/>
            <a:ext cx="856424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altLang="zh-CN" sz="2800">
                <a:solidFill>
                  <a:schemeClr val="bg1"/>
                </a:solidFill>
                <a:latin typeface="Times Cirilica" panose="020B7200000000000000" charset="0"/>
                <a:cs typeface="Times Cirilica" panose="020B7200000000000000" charset="0"/>
              </a:rPr>
              <a:t>6.Иновативна стратегија развоја ресторатерства </a:t>
            </a:r>
            <a:endParaRPr lang="sr-Cyrl-RS" altLang="zh-CN" sz="2800">
              <a:solidFill>
                <a:schemeClr val="bg1"/>
              </a:solidFill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927100" y="904875"/>
            <a:ext cx="1030605" cy="861060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3951605" y="923925"/>
            <a:ext cx="1012825" cy="923925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7023100" y="948055"/>
            <a:ext cx="958215" cy="875030"/>
          </a:xfrm>
          <a:prstGeom prst="ellipse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Group 112"/>
          <p:cNvGrpSpPr/>
          <p:nvPr/>
        </p:nvGrpSpPr>
        <p:grpSpPr>
          <a:xfrm>
            <a:off x="7208520" y="1137285"/>
            <a:ext cx="628650" cy="495935"/>
            <a:chOff x="5368132" y="3540125"/>
            <a:chExt cx="465138" cy="435769"/>
          </a:xfrm>
          <a:solidFill>
            <a:schemeClr val="bg1"/>
          </a:solidFill>
        </p:grpSpPr>
        <p:sp>
          <p:nvSpPr>
            <p:cNvPr id="26" name="AutoShape 110"/>
            <p:cNvSpPr/>
            <p:nvPr/>
          </p:nvSpPr>
          <p:spPr bwMode="auto">
            <a:xfrm>
              <a:off x="5426869" y="3598069"/>
              <a:ext cx="347663" cy="2325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99" y="20255"/>
                  </a:moveTo>
                  <a:lnTo>
                    <a:pt x="899" y="20255"/>
                  </a:lnTo>
                  <a:lnTo>
                    <a:pt x="899" y="1350"/>
                  </a:lnTo>
                  <a:lnTo>
                    <a:pt x="20699" y="1350"/>
                  </a:lnTo>
                  <a:cubicBezTo>
                    <a:pt x="20699" y="1350"/>
                    <a:pt x="20699" y="20255"/>
                    <a:pt x="20699" y="20255"/>
                  </a:cubicBezTo>
                  <a:close/>
                  <a:moveTo>
                    <a:pt x="20699" y="0"/>
                  </a:moveTo>
                  <a:lnTo>
                    <a:pt x="899" y="5"/>
                  </a:lnTo>
                  <a:cubicBezTo>
                    <a:pt x="402" y="5"/>
                    <a:pt x="0" y="603"/>
                    <a:pt x="0" y="1350"/>
                  </a:cubicBezTo>
                  <a:lnTo>
                    <a:pt x="0" y="20249"/>
                  </a:lnTo>
                  <a:cubicBezTo>
                    <a:pt x="0" y="20996"/>
                    <a:pt x="402" y="21599"/>
                    <a:pt x="899" y="21599"/>
                  </a:cubicBezTo>
                  <a:lnTo>
                    <a:pt x="20699" y="21599"/>
                  </a:lnTo>
                  <a:cubicBezTo>
                    <a:pt x="21197" y="21599"/>
                    <a:pt x="21600" y="20996"/>
                    <a:pt x="21600" y="20249"/>
                  </a:cubicBezTo>
                  <a:lnTo>
                    <a:pt x="21600" y="1350"/>
                  </a:lnTo>
                  <a:cubicBezTo>
                    <a:pt x="21600" y="603"/>
                    <a:pt x="21197" y="0"/>
                    <a:pt x="20699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27" name="AutoShape 111"/>
            <p:cNvSpPr/>
            <p:nvPr/>
          </p:nvSpPr>
          <p:spPr bwMode="auto">
            <a:xfrm>
              <a:off x="5368132" y="3540125"/>
              <a:ext cx="465138" cy="43576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6562"/>
                  </a:moveTo>
                  <a:cubicBezTo>
                    <a:pt x="20249" y="16959"/>
                    <a:pt x="19946" y="17282"/>
                    <a:pt x="19575" y="17282"/>
                  </a:cubicBezTo>
                  <a:lnTo>
                    <a:pt x="13499" y="17282"/>
                  </a:lnTo>
                  <a:lnTo>
                    <a:pt x="8099" y="17282"/>
                  </a:lnTo>
                  <a:lnTo>
                    <a:pt x="2024" y="17282"/>
                  </a:lnTo>
                  <a:cubicBezTo>
                    <a:pt x="1651" y="17282"/>
                    <a:pt x="1349" y="16959"/>
                    <a:pt x="1349" y="16562"/>
                  </a:cubicBezTo>
                  <a:lnTo>
                    <a:pt x="1349" y="2160"/>
                  </a:lnTo>
                  <a:cubicBezTo>
                    <a:pt x="1349" y="1762"/>
                    <a:pt x="1651" y="1440"/>
                    <a:pt x="2024" y="1440"/>
                  </a:cubicBezTo>
                  <a:lnTo>
                    <a:pt x="19575" y="1440"/>
                  </a:lnTo>
                  <a:cubicBezTo>
                    <a:pt x="19946" y="1440"/>
                    <a:pt x="20249" y="1762"/>
                    <a:pt x="20249" y="2160"/>
                  </a:cubicBezTo>
                  <a:cubicBezTo>
                    <a:pt x="20249" y="2160"/>
                    <a:pt x="20249" y="16562"/>
                    <a:pt x="20249" y="16562"/>
                  </a:cubicBezTo>
                  <a:close/>
                  <a:moveTo>
                    <a:pt x="19575" y="0"/>
                  </a:moveTo>
                  <a:lnTo>
                    <a:pt x="2024" y="0"/>
                  </a:lnTo>
                  <a:cubicBezTo>
                    <a:pt x="905" y="0"/>
                    <a:pt x="0" y="966"/>
                    <a:pt x="0" y="2160"/>
                  </a:cubicBezTo>
                  <a:lnTo>
                    <a:pt x="0" y="16562"/>
                  </a:lnTo>
                  <a:cubicBezTo>
                    <a:pt x="0" y="17753"/>
                    <a:pt x="903" y="18718"/>
                    <a:pt x="2018" y="18721"/>
                  </a:cubicBezTo>
                  <a:lnTo>
                    <a:pt x="8774" y="18721"/>
                  </a:lnTo>
                  <a:lnTo>
                    <a:pt x="8774" y="19597"/>
                  </a:lnTo>
                  <a:lnTo>
                    <a:pt x="4561" y="20181"/>
                  </a:lnTo>
                  <a:cubicBezTo>
                    <a:pt x="4260" y="20262"/>
                    <a:pt x="4049" y="20549"/>
                    <a:pt x="4049" y="20879"/>
                  </a:cubicBezTo>
                  <a:cubicBezTo>
                    <a:pt x="4049" y="21277"/>
                    <a:pt x="4351" y="21599"/>
                    <a:pt x="4724" y="21599"/>
                  </a:cubicBezTo>
                  <a:lnTo>
                    <a:pt x="16874" y="21599"/>
                  </a:lnTo>
                  <a:cubicBezTo>
                    <a:pt x="17248" y="21599"/>
                    <a:pt x="17549" y="21277"/>
                    <a:pt x="17549" y="20879"/>
                  </a:cubicBezTo>
                  <a:cubicBezTo>
                    <a:pt x="17549" y="20549"/>
                    <a:pt x="17339" y="20262"/>
                    <a:pt x="17038" y="20181"/>
                  </a:cubicBezTo>
                  <a:lnTo>
                    <a:pt x="12824" y="19597"/>
                  </a:lnTo>
                  <a:lnTo>
                    <a:pt x="12824" y="18721"/>
                  </a:lnTo>
                  <a:lnTo>
                    <a:pt x="19581" y="18721"/>
                  </a:lnTo>
                  <a:cubicBezTo>
                    <a:pt x="20696" y="18718"/>
                    <a:pt x="21600" y="17753"/>
                    <a:pt x="21600" y="16562"/>
                  </a:cubicBezTo>
                  <a:lnTo>
                    <a:pt x="21600" y="2160"/>
                  </a:lnTo>
                  <a:cubicBezTo>
                    <a:pt x="21600" y="966"/>
                    <a:pt x="20692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8" name="AutoShape 112"/>
          <p:cNvSpPr/>
          <p:nvPr/>
        </p:nvSpPr>
        <p:spPr bwMode="auto">
          <a:xfrm>
            <a:off x="4116699" y="1103526"/>
            <a:ext cx="683228" cy="680217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sym typeface="Gill Sans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178070" y="1030184"/>
            <a:ext cx="467940" cy="682121"/>
            <a:chOff x="2528974" y="2863357"/>
            <a:chExt cx="246811" cy="359779"/>
          </a:xfrm>
          <a:solidFill>
            <a:schemeClr val="bg1"/>
          </a:solidFill>
        </p:grpSpPr>
        <p:sp>
          <p:nvSpPr>
            <p:cNvPr id="30" name="AutoShape 113"/>
            <p:cNvSpPr/>
            <p:nvPr/>
          </p:nvSpPr>
          <p:spPr bwMode="auto">
            <a:xfrm>
              <a:off x="2528974" y="2863357"/>
              <a:ext cx="246811" cy="3597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5386" y="14175"/>
                  </a:moveTo>
                  <a:lnTo>
                    <a:pt x="6223" y="14175"/>
                  </a:lnTo>
                  <a:cubicBezTo>
                    <a:pt x="5734" y="13446"/>
                    <a:pt x="5147" y="12716"/>
                    <a:pt x="4568" y="12003"/>
                  </a:cubicBezTo>
                  <a:cubicBezTo>
                    <a:pt x="3287" y="10427"/>
                    <a:pt x="1963" y="8797"/>
                    <a:pt x="1963" y="7425"/>
                  </a:cubicBezTo>
                  <a:cubicBezTo>
                    <a:pt x="1963" y="4075"/>
                    <a:pt x="5927" y="1350"/>
                    <a:pt x="10800" y="1350"/>
                  </a:cubicBezTo>
                  <a:cubicBezTo>
                    <a:pt x="15672" y="1350"/>
                    <a:pt x="19636" y="4075"/>
                    <a:pt x="19636" y="7425"/>
                  </a:cubicBezTo>
                  <a:cubicBezTo>
                    <a:pt x="19636" y="8787"/>
                    <a:pt x="18312" y="10425"/>
                    <a:pt x="17029" y="12011"/>
                  </a:cubicBezTo>
                  <a:cubicBezTo>
                    <a:pt x="16455" y="12723"/>
                    <a:pt x="15873" y="13449"/>
                    <a:pt x="15386" y="14175"/>
                  </a:cubicBezTo>
                  <a:moveTo>
                    <a:pt x="10800" y="20249"/>
                  </a:moveTo>
                  <a:cubicBezTo>
                    <a:pt x="9805" y="20249"/>
                    <a:pt x="9347" y="20171"/>
                    <a:pt x="8839" y="19406"/>
                  </a:cubicBezTo>
                  <a:lnTo>
                    <a:pt x="13000" y="19048"/>
                  </a:lnTo>
                  <a:cubicBezTo>
                    <a:pt x="12398" y="20164"/>
                    <a:pt x="11959" y="20249"/>
                    <a:pt x="10800" y="20249"/>
                  </a:cubicBezTo>
                  <a:moveTo>
                    <a:pt x="7595" y="16813"/>
                  </a:moveTo>
                  <a:cubicBezTo>
                    <a:pt x="7417" y="16407"/>
                    <a:pt x="7215" y="15978"/>
                    <a:pt x="6991" y="15525"/>
                  </a:cubicBezTo>
                  <a:lnTo>
                    <a:pt x="14616" y="15525"/>
                  </a:lnTo>
                  <a:cubicBezTo>
                    <a:pt x="14496" y="15767"/>
                    <a:pt x="14375" y="16010"/>
                    <a:pt x="14270" y="16239"/>
                  </a:cubicBezTo>
                  <a:cubicBezTo>
                    <a:pt x="14270" y="16239"/>
                    <a:pt x="7595" y="16813"/>
                    <a:pt x="7595" y="16813"/>
                  </a:cubicBezTo>
                  <a:close/>
                  <a:moveTo>
                    <a:pt x="13345" y="18343"/>
                  </a:moveTo>
                  <a:lnTo>
                    <a:pt x="8476" y="18762"/>
                  </a:lnTo>
                  <a:cubicBezTo>
                    <a:pt x="8303" y="18416"/>
                    <a:pt x="8116" y="18011"/>
                    <a:pt x="7890" y="17483"/>
                  </a:cubicBezTo>
                  <a:cubicBezTo>
                    <a:pt x="7887" y="17477"/>
                    <a:pt x="7883" y="17469"/>
                    <a:pt x="7881" y="17462"/>
                  </a:cubicBezTo>
                  <a:lnTo>
                    <a:pt x="13957" y="16941"/>
                  </a:lnTo>
                  <a:cubicBezTo>
                    <a:pt x="13871" y="17140"/>
                    <a:pt x="13778" y="17350"/>
                    <a:pt x="13698" y="17537"/>
                  </a:cubicBezTo>
                  <a:cubicBezTo>
                    <a:pt x="13569" y="17841"/>
                    <a:pt x="13453" y="18104"/>
                    <a:pt x="13345" y="18343"/>
                  </a:cubicBezTo>
                  <a:moveTo>
                    <a:pt x="10800" y="0"/>
                  </a:moveTo>
                  <a:cubicBezTo>
                    <a:pt x="4835" y="0"/>
                    <a:pt x="0" y="3324"/>
                    <a:pt x="0" y="7425"/>
                  </a:cubicBezTo>
                  <a:cubicBezTo>
                    <a:pt x="0" y="10146"/>
                    <a:pt x="3621" y="13029"/>
                    <a:pt x="4939" y="15562"/>
                  </a:cubicBezTo>
                  <a:cubicBezTo>
                    <a:pt x="6906" y="19339"/>
                    <a:pt x="6688" y="21599"/>
                    <a:pt x="10800" y="21599"/>
                  </a:cubicBezTo>
                  <a:cubicBezTo>
                    <a:pt x="14972" y="21599"/>
                    <a:pt x="14692" y="19349"/>
                    <a:pt x="16660" y="15577"/>
                  </a:cubicBezTo>
                  <a:cubicBezTo>
                    <a:pt x="17983" y="13039"/>
                    <a:pt x="21600" y="10124"/>
                    <a:pt x="21600" y="7425"/>
                  </a:cubicBezTo>
                  <a:cubicBezTo>
                    <a:pt x="21600" y="332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  <p:sp>
          <p:nvSpPr>
            <p:cNvPr id="31" name="AutoShape 114"/>
            <p:cNvSpPr/>
            <p:nvPr/>
          </p:nvSpPr>
          <p:spPr bwMode="auto">
            <a:xfrm>
              <a:off x="2584843" y="2919841"/>
              <a:ext cx="73061" cy="730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9938" y="0"/>
                  </a:moveTo>
                  <a:cubicBezTo>
                    <a:pt x="8943" y="0"/>
                    <a:pt x="0" y="8942"/>
                    <a:pt x="0" y="19938"/>
                  </a:cubicBezTo>
                  <a:cubicBezTo>
                    <a:pt x="0" y="20855"/>
                    <a:pt x="743" y="21600"/>
                    <a:pt x="1661" y="21600"/>
                  </a:cubicBezTo>
                  <a:cubicBezTo>
                    <a:pt x="2579" y="21600"/>
                    <a:pt x="3323" y="20855"/>
                    <a:pt x="3323" y="19938"/>
                  </a:cubicBezTo>
                  <a:cubicBezTo>
                    <a:pt x="3323" y="10777"/>
                    <a:pt x="10777" y="3323"/>
                    <a:pt x="19938" y="3323"/>
                  </a:cubicBezTo>
                  <a:cubicBezTo>
                    <a:pt x="20856" y="3323"/>
                    <a:pt x="21600" y="2578"/>
                    <a:pt x="21600" y="1661"/>
                  </a:cubicBezTo>
                  <a:cubicBezTo>
                    <a:pt x="21600" y="744"/>
                    <a:pt x="20856" y="0"/>
                    <a:pt x="19938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sym typeface="Gill Sans" charset="0"/>
              </a:endParaRPr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84455" y="2220595"/>
            <a:ext cx="28492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sr-Cyrl-RS" altLang="en-US">
                <a:latin typeface="Times Cirilica" panose="020B7200000000000000" charset="0"/>
                <a:cs typeface="Times Cirilica" panose="020B7200000000000000" charset="0"/>
              </a:rPr>
              <a:t>Способност организације да иновира и искористи предности иновација одлучујући је фактор преживљавања предузећа у данашњем брзопроменљивом пословном окружењу.</a:t>
            </a:r>
            <a:endParaRPr lang="sr-Cyrl-RS" altLang="en-US"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994660" y="2249805"/>
            <a:ext cx="29267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1600">
                <a:latin typeface="Times Cirilica" panose="020B7200000000000000" charset="0"/>
                <a:cs typeface="Times Cirilica" panose="020B7200000000000000" charset="0"/>
              </a:rPr>
              <a:t>Да би се обликовала истинска иновативна култура, челни људи у компанијама морају развијати пажљив приступ где свака активност и реч рефлектују стварну жељу за подстицање и развој нових идеја </a:t>
            </a:r>
            <a:r>
              <a:rPr lang="sr-Cyrl-RS" altLang="en-US" sz="1600">
                <a:latin typeface="Times Cirilica" panose="020B7200000000000000" charset="0"/>
                <a:cs typeface="Times Cirilica" panose="020B7200000000000000" charset="0"/>
              </a:rPr>
              <a:t>.</a:t>
            </a:r>
            <a:endParaRPr lang="sr-Cyrl-RS" altLang="en-US" sz="16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1600">
              <a:latin typeface="Times Cirilica" panose="020B7200000000000000" charset="0"/>
              <a:cs typeface="Times Cirilica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965190" y="2272030"/>
            <a:ext cx="2952750" cy="2461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1400">
                <a:latin typeface="Times Cirilica" panose="020B7200000000000000" charset="0"/>
                <a:cs typeface="Times Cirilica" panose="020B7200000000000000" charset="0"/>
              </a:rPr>
              <a:t>Бити иновативан,квалитетно се разликовати у</a:t>
            </a:r>
            <a:r>
              <a:rPr lang="sr-Cyrl-RS" altLang="en-US" sz="140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1400">
                <a:latin typeface="Times Cirilica" panose="020B7200000000000000" charset="0"/>
                <a:cs typeface="Times Cirilica" panose="020B7200000000000000" charset="0"/>
              </a:rPr>
              <a:t>позитивном смислу од конкуренције, једини је начин да се опстане на тржишту. </a:t>
            </a:r>
            <a:endParaRPr lang="en-US" sz="14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 sz="1400">
                <a:latin typeface="Times Cirilica" panose="020B7200000000000000" charset="0"/>
                <a:cs typeface="Times Cirilica" panose="020B7200000000000000" charset="0"/>
              </a:rPr>
              <a:t>Да би иновирали процесе </a:t>
            </a:r>
            <a:endParaRPr lang="en-US" sz="14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en-US" sz="1400">
                <a:latin typeface="Times Cirilica" panose="020B7200000000000000" charset="0"/>
                <a:cs typeface="Times Cirilica" panose="020B7200000000000000" charset="0"/>
              </a:rPr>
              <a:t>пословања и производе потребно је актуелно и специјалистичко знање које због динамике промена брзо застарева, што значи да је неопходно</a:t>
            </a:r>
            <a:r>
              <a:rPr lang="sr-Cyrl-RS" altLang="en-US" sz="1400">
                <a:latin typeface="Times Cirilica" panose="020B7200000000000000" charset="0"/>
                <a:cs typeface="Times Cirilica" panose="020B7200000000000000" charset="0"/>
              </a:rPr>
              <a:t> </a:t>
            </a:r>
            <a:r>
              <a:rPr lang="en-US" sz="1400">
                <a:latin typeface="Times Cirilica" panose="020B7200000000000000" charset="0"/>
                <a:cs typeface="Times Cirilica" panose="020B7200000000000000" charset="0"/>
              </a:rPr>
              <a:t>перманентно учење. </a:t>
            </a:r>
            <a:endParaRPr lang="en-US" sz="14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090041" cy="514350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43" y="488732"/>
            <a:ext cx="3124528" cy="4166038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3212595" y="489235"/>
            <a:ext cx="504497" cy="0"/>
          </a:xfrm>
          <a:prstGeom prst="line">
            <a:avLst/>
          </a:prstGeom>
          <a:ln w="38100">
            <a:solidFill>
              <a:srgbClr val="3A3F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3839845" y="408940"/>
            <a:ext cx="517271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Иновација представља успешан развој и примену идеја и знања и има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 за резултат знатно побољшан производ или услугу понуђену на тржишту (иновација производа) или нови и знатно поболјшани метод производње или испоруке комерцијалне користи (иновација процеса). У иновације се убрајају и промене у нивоу.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 Код дефинисања иновативности важно је разликовање појмова 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инвенције (нове идеје) и иновације. Инвенција је само први корак дугог 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процеса који води до распрострањивања и учинковите употребе добре идеје, те како би постала иновација, инвенција се мора конвертовати у производ или услугу коју потрошачи желе. 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Иновација подразумева обоје, инвенцију и комерцијализацију или другим речима успешну концептуализацију ипласман нових производа и услуга на тржиште. 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Према Закону о иновационој делатности иновација је успешна тржишна примена инвенције, односно примена новог или значајно побољшаног производа, процеса или услуге (укључује значајна побољшања техничких карактеристика, компоненти и материјала, уграђеног софтвера, корисничке орјентисаности или других функционалних карактеристика) или маркетиншке методе 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  <a:p>
            <a:pPr algn="just"/>
            <a:r>
              <a:rPr lang="sr-Cyrl-RS" altLang="en-US" sz="1200">
                <a:latin typeface="Times Cirilica" panose="020B7200000000000000" charset="0"/>
                <a:cs typeface="Times Cirilica" panose="020B7200000000000000" charset="0"/>
              </a:rPr>
              <a:t>или нове организационе методе у пословању, организацији рада или односима правног лица са окружењем. </a:t>
            </a:r>
            <a:endParaRPr lang="sr-Cyrl-RS" altLang="en-US" sz="12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4109545" cy="5143500"/>
          </a:xfrm>
          <a:prstGeom prst="rect">
            <a:avLst/>
          </a:prstGeom>
          <a:gradFill>
            <a:gsLst>
              <a:gs pos="0">
                <a:srgbClr val="8D95A0"/>
              </a:gs>
              <a:gs pos="100000">
                <a:srgbClr val="3A3F4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图表 15"/>
          <p:cNvGraphicFramePr/>
          <p:nvPr/>
        </p:nvGraphicFramePr>
        <p:xfrm>
          <a:off x="160655" y="634365"/>
          <a:ext cx="3577590" cy="366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Text Box 2"/>
          <p:cNvSpPr txBox="1"/>
          <p:nvPr/>
        </p:nvSpPr>
        <p:spPr>
          <a:xfrm>
            <a:off x="1616075" y="1115695"/>
            <a:ext cx="290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и</a:t>
            </a:r>
            <a:endParaRPr lang="sr-Cyrl-RS" altLang="en-US"/>
          </a:p>
        </p:txBody>
      </p:sp>
      <p:sp>
        <p:nvSpPr>
          <p:cNvPr id="5" name="Text Box 4"/>
          <p:cNvSpPr txBox="1"/>
          <p:nvPr/>
        </p:nvSpPr>
        <p:spPr>
          <a:xfrm>
            <a:off x="2190750" y="1285875"/>
            <a:ext cx="403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н</a:t>
            </a:r>
            <a:endParaRPr lang="sr-Cyrl-RS" altLang="en-US"/>
          </a:p>
        </p:txBody>
      </p:sp>
      <p:sp>
        <p:nvSpPr>
          <p:cNvPr id="6" name="Text Box 5"/>
          <p:cNvSpPr txBox="1"/>
          <p:nvPr/>
        </p:nvSpPr>
        <p:spPr>
          <a:xfrm>
            <a:off x="2715895" y="1754505"/>
            <a:ext cx="622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о</a:t>
            </a:r>
            <a:endParaRPr lang="sr-Cyrl-RS" altLang="en-US"/>
          </a:p>
        </p:txBody>
      </p:sp>
      <p:sp>
        <p:nvSpPr>
          <p:cNvPr id="7" name="Text Box 6"/>
          <p:cNvSpPr txBox="1"/>
          <p:nvPr/>
        </p:nvSpPr>
        <p:spPr>
          <a:xfrm>
            <a:off x="2715895" y="2425700"/>
            <a:ext cx="4286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в</a:t>
            </a:r>
            <a:endParaRPr lang="sr-Cyrl-RS" altLang="en-US"/>
          </a:p>
        </p:txBody>
      </p:sp>
      <p:sp>
        <p:nvSpPr>
          <p:cNvPr id="8" name="Text Box 7"/>
          <p:cNvSpPr txBox="1"/>
          <p:nvPr/>
        </p:nvSpPr>
        <p:spPr>
          <a:xfrm>
            <a:off x="2594610" y="2894330"/>
            <a:ext cx="800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а</a:t>
            </a:r>
            <a:endParaRPr lang="sr-Cyrl-RS" altLang="en-US"/>
          </a:p>
        </p:txBody>
      </p:sp>
      <p:sp>
        <p:nvSpPr>
          <p:cNvPr id="9" name="Text Box 8"/>
          <p:cNvSpPr txBox="1"/>
          <p:nvPr/>
        </p:nvSpPr>
        <p:spPr>
          <a:xfrm>
            <a:off x="2198370" y="3314700"/>
            <a:ext cx="3314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ц</a:t>
            </a:r>
            <a:endParaRPr lang="sr-Cyrl-RS" altLang="en-US"/>
          </a:p>
        </p:txBody>
      </p:sp>
      <p:sp>
        <p:nvSpPr>
          <p:cNvPr id="10" name="Text Box 9"/>
          <p:cNvSpPr txBox="1"/>
          <p:nvPr/>
        </p:nvSpPr>
        <p:spPr>
          <a:xfrm>
            <a:off x="1737360" y="3395980"/>
            <a:ext cx="299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и</a:t>
            </a:r>
            <a:endParaRPr lang="sr-Cyrl-RS" altLang="en-US"/>
          </a:p>
        </p:txBody>
      </p:sp>
      <p:sp>
        <p:nvSpPr>
          <p:cNvPr id="11" name="Text Box 10"/>
          <p:cNvSpPr txBox="1"/>
          <p:nvPr/>
        </p:nvSpPr>
        <p:spPr>
          <a:xfrm>
            <a:off x="1130935" y="3124200"/>
            <a:ext cx="485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ј</a:t>
            </a:r>
            <a:endParaRPr lang="sr-Cyrl-RS" altLang="en-US"/>
          </a:p>
        </p:txBody>
      </p:sp>
      <p:sp>
        <p:nvSpPr>
          <p:cNvPr id="12" name="Text Box 11"/>
          <p:cNvSpPr txBox="1"/>
          <p:nvPr/>
        </p:nvSpPr>
        <p:spPr>
          <a:xfrm>
            <a:off x="969010" y="2757170"/>
            <a:ext cx="421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sr-Cyrl-RS" altLang="en-US"/>
              <a:t>е</a:t>
            </a:r>
            <a:endParaRPr lang="sr-Cyrl-RS" altLang="en-US"/>
          </a:p>
        </p:txBody>
      </p:sp>
      <p:sp>
        <p:nvSpPr>
          <p:cNvPr id="100" name="Text Box 99"/>
          <p:cNvSpPr txBox="1"/>
          <p:nvPr/>
        </p:nvSpPr>
        <p:spPr>
          <a:xfrm>
            <a:off x="4182110" y="325755"/>
            <a:ext cx="485394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Гарсија и Калантоне (2002) нуде једну од универзалних дефниција па иновације у пословном окружењу описују као активности које су нове или другачије од постојећих.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Јанчетовић и сар. (2006) појам иновација описују као нешто ново, измењено, унапређено, а иновирање као увођење новина, унапређивање и осавремењавање постојећег.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Према Гриву и Тејлору (2000) иновације су нове идеје трансформисане и имплементиране у производе, услуге или процесе, које стварају вредност за фирму. У услужном сектору се под иновацијама подразумевају нове услуге и нови облици пружања услуга. </a:t>
            </a:r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endParaRPr lang="en-US" sz="1400" b="0">
              <a:latin typeface="Times Cirilica" panose="020B7200000000000000" charset="0"/>
              <a:cs typeface="Times Cirilica" panose="020B7200000000000000" charset="0"/>
            </a:endParaRPr>
          </a:p>
          <a:p>
            <a:pPr indent="0" algn="just"/>
            <a:r>
              <a:rPr lang="en-US" sz="1400" b="0">
                <a:latin typeface="Times Cirilica" panose="020B7200000000000000" charset="0"/>
                <a:cs typeface="Times Cirilica" panose="020B7200000000000000" charset="0"/>
              </a:rPr>
              <a:t>Ту се могу запазити три битна тренда: организационе иновације, увођење стандарда квалита и увођење нове технологије. </a:t>
            </a:r>
            <a:endParaRPr lang="en-US" sz="1400">
              <a:latin typeface="Times Cirilica" panose="020B7200000000000000" charset="0"/>
              <a:cs typeface="Times Cirilica" panose="020B7200000000000000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标准1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21795</Words>
  <Application>WPS Presentation</Application>
  <PresentationFormat>全屏显示(16:9)</PresentationFormat>
  <Paragraphs>349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4" baseType="lpstr">
      <vt:lpstr>Arial</vt:lpstr>
      <vt:lpstr>SimSun</vt:lpstr>
      <vt:lpstr>Wingdings</vt:lpstr>
      <vt:lpstr>Times Cirilica</vt:lpstr>
      <vt:lpstr>Microsoft YaHei</vt:lpstr>
      <vt:lpstr>方正书宋简体</vt:lpstr>
      <vt:lpstr>Calibri Light</vt:lpstr>
      <vt:lpstr>Microsoft YaHei Light</vt:lpstr>
      <vt:lpstr>Gill Sans</vt:lpstr>
      <vt:lpstr>Calibri</vt:lpstr>
      <vt:lpstr>Arial Unicode MS</vt:lpstr>
      <vt:lpstr>Arial</vt:lpstr>
      <vt:lpstr>Times New Roman</vt:lpstr>
      <vt:lpstr>TimesRoman</vt:lpstr>
      <vt:lpstr>Gill Sans MT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6.1 Подела иновација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熊猫 哒哒</dc:creator>
  <cp:lastModifiedBy>Milan</cp:lastModifiedBy>
  <cp:revision>122</cp:revision>
  <dcterms:created xsi:type="dcterms:W3CDTF">2018-12-02T08:18:00Z</dcterms:created>
  <dcterms:modified xsi:type="dcterms:W3CDTF">2022-11-04T09:19:09Z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FC2DA117FF564D1C9A7BA5FB3925124A</vt:lpwstr>
  </property>
</Properties>
</file>