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7" r:id="rId5"/>
    <p:sldId id="259" r:id="rId6"/>
    <p:sldId id="285" r:id="rId7"/>
    <p:sldId id="263" r:id="rId8"/>
    <p:sldId id="273" r:id="rId9"/>
    <p:sldId id="302" r:id="rId10"/>
    <p:sldId id="303" r:id="rId11"/>
    <p:sldId id="304" r:id="rId12"/>
    <p:sldId id="305" r:id="rId13"/>
    <p:sldId id="306" r:id="rId14"/>
    <p:sldId id="307" r:id="rId15"/>
    <p:sldId id="278"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B341F"/>
    <a:srgbClr val="D34A38"/>
    <a:srgbClr val="D24C3D"/>
    <a:srgbClr val="DD5E53"/>
    <a:srgbClr val="CA41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34" autoAdjust="0"/>
    <p:restoredTop sz="94660"/>
  </p:normalViewPr>
  <p:slideViewPr>
    <p:cSldViewPr snapToGrid="0">
      <p:cViewPr varScale="1">
        <p:scale>
          <a:sx n="70" d="100"/>
          <a:sy n="70" d="100"/>
        </p:scale>
        <p:origin x="9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column content">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and title">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and title">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60F3861-3FE7-4880-8C8B-7C2E8EB3DEB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95AF81A-74A3-477D-A1A0-0AB5B5F8E67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F3861-3FE7-4880-8C8B-7C2E8EB3DEBD}"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AF81A-74A3-477D-A1A0-0AB5B5F8E67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0959" y="21568"/>
            <a:ext cx="10341735" cy="6866912"/>
          </a:xfrm>
          <a:prstGeom prst="rect">
            <a:avLst/>
          </a:prstGeom>
        </p:spPr>
      </p:pic>
      <p:pic>
        <p:nvPicPr>
          <p:cNvPr id="6" name="图片 5"/>
          <p:cNvPicPr>
            <a:picLocks noChangeAspect="1"/>
          </p:cNvPicPr>
          <p:nvPr/>
        </p:nvPicPr>
        <p:blipFill rotWithShape="1">
          <a:blip r:embed="rId1" cstate="print">
            <a:extLst>
              <a:ext uri="{28A0092B-C50C-407E-A947-70E740481C1C}">
                <a14:useLocalDpi xmlns:a14="http://schemas.microsoft.com/office/drawing/2010/main" val="0"/>
              </a:ext>
            </a:extLst>
          </a:blip>
          <a:srcRect l="81206" t="16616" b="29854"/>
          <a:stretch>
            <a:fillRect/>
          </a:stretch>
        </p:blipFill>
        <p:spPr>
          <a:xfrm flipH="1">
            <a:off x="10341734" y="1122235"/>
            <a:ext cx="1943672" cy="3675906"/>
          </a:xfrm>
          <a:custGeom>
            <a:avLst/>
            <a:gdLst>
              <a:gd name="connsiteX0" fmla="*/ 0 w 6032231"/>
              <a:gd name="connsiteY0" fmla="*/ 0 h 3675906"/>
              <a:gd name="connsiteX1" fmla="*/ 6032231 w 6032231"/>
              <a:gd name="connsiteY1" fmla="*/ 0 h 3675906"/>
              <a:gd name="connsiteX2" fmla="*/ 6032231 w 6032231"/>
              <a:gd name="connsiteY2" fmla="*/ 3675906 h 3675906"/>
              <a:gd name="connsiteX3" fmla="*/ 0 w 6032231"/>
              <a:gd name="connsiteY3" fmla="*/ 3675906 h 3675906"/>
            </a:gdLst>
            <a:ahLst/>
            <a:cxnLst>
              <a:cxn ang="0">
                <a:pos x="connsiteX0" y="connsiteY0"/>
              </a:cxn>
              <a:cxn ang="0">
                <a:pos x="connsiteX1" y="connsiteY1"/>
              </a:cxn>
              <a:cxn ang="0">
                <a:pos x="connsiteX2" y="connsiteY2"/>
              </a:cxn>
              <a:cxn ang="0">
                <a:pos x="connsiteX3" y="connsiteY3"/>
              </a:cxn>
            </a:cxnLst>
            <a:rect l="l" t="t" r="r" b="b"/>
            <a:pathLst>
              <a:path w="6032231" h="3675906">
                <a:moveTo>
                  <a:pt x="0" y="0"/>
                </a:moveTo>
                <a:lnTo>
                  <a:pt x="6032231" y="0"/>
                </a:lnTo>
                <a:lnTo>
                  <a:pt x="6032231" y="3675906"/>
                </a:lnTo>
                <a:lnTo>
                  <a:pt x="0" y="3675906"/>
                </a:lnTo>
                <a:close/>
              </a:path>
            </a:pathLst>
          </a:custGeom>
        </p:spPr>
      </p:pic>
      <p:sp>
        <p:nvSpPr>
          <p:cNvPr id="7" name="矩形 6"/>
          <p:cNvSpPr/>
          <p:nvPr/>
        </p:nvSpPr>
        <p:spPr>
          <a:xfrm flipH="1">
            <a:off x="10341734" y="1864571"/>
            <a:ext cx="1943671" cy="252061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1" cstate="print">
            <a:extLst>
              <a:ext uri="{28A0092B-C50C-407E-A947-70E740481C1C}">
                <a14:useLocalDpi xmlns:a14="http://schemas.microsoft.com/office/drawing/2010/main" val="0"/>
              </a:ext>
            </a:extLst>
          </a:blip>
          <a:srcRect l="81491" b="84478"/>
          <a:stretch>
            <a:fillRect/>
          </a:stretch>
        </p:blipFill>
        <p:spPr>
          <a:xfrm flipH="1">
            <a:off x="10341732" y="-4417"/>
            <a:ext cx="1914177" cy="1126652"/>
          </a:xfrm>
          <a:prstGeom prst="rect">
            <a:avLst/>
          </a:prstGeom>
        </p:spPr>
      </p:pic>
      <p:pic>
        <p:nvPicPr>
          <p:cNvPr id="10" name="图片 9"/>
          <p:cNvPicPr>
            <a:picLocks noChangeAspect="1"/>
          </p:cNvPicPr>
          <p:nvPr/>
        </p:nvPicPr>
        <p:blipFill rotWithShape="1">
          <a:blip r:embed="rId1" cstate="print">
            <a:extLst>
              <a:ext uri="{28A0092B-C50C-407E-A947-70E740481C1C}">
                <a14:useLocalDpi xmlns:a14="http://schemas.microsoft.com/office/drawing/2010/main" val="0"/>
              </a:ext>
            </a:extLst>
          </a:blip>
          <a:srcRect l="88761" t="70075"/>
          <a:stretch>
            <a:fillRect/>
          </a:stretch>
        </p:blipFill>
        <p:spPr>
          <a:xfrm>
            <a:off x="10341731" y="4798141"/>
            <a:ext cx="1914177" cy="2054942"/>
          </a:xfrm>
          <a:prstGeom prst="rect">
            <a:avLst/>
          </a:prstGeom>
        </p:spPr>
      </p:pic>
      <p:sp>
        <p:nvSpPr>
          <p:cNvPr id="11" name="矩形 10"/>
          <p:cNvSpPr/>
          <p:nvPr/>
        </p:nvSpPr>
        <p:spPr>
          <a:xfrm flipH="1">
            <a:off x="4309500" y="1864571"/>
            <a:ext cx="6032231" cy="252061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descr="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
          <p:cNvSpPr txBox="1"/>
          <p:nvPr/>
        </p:nvSpPr>
        <p:spPr>
          <a:xfrm flipH="1">
            <a:off x="4742180" y="1933575"/>
            <a:ext cx="7543165" cy="2122805"/>
          </a:xfrm>
          <a:prstGeom prst="rect">
            <a:avLst/>
          </a:prstGeom>
          <a:noFill/>
        </p:spPr>
        <p:txBody>
          <a:bodyPr wrap="square" rtlCol="0">
            <a:spAutoFit/>
          </a:bodyPr>
          <a:lstStyle/>
          <a:p>
            <a:pPr algn="ctr"/>
            <a:r>
              <a:rPr lang="sr-Cyrl-RS" altLang="en-US" sz="6600" b="1" dirty="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rPr>
              <a:t>Иновације у угоститељству</a:t>
            </a:r>
            <a:endParaRPr lang="sr-Cyrl-RS" altLang="en-US" sz="6600" b="1" dirty="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endParaRPr>
          </a:p>
        </p:txBody>
      </p:sp>
      <p:sp>
        <p:nvSpPr>
          <p:cNvPr id="13" name="矩形 12"/>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 name="Text Box 1"/>
          <p:cNvSpPr txBox="1"/>
          <p:nvPr/>
        </p:nvSpPr>
        <p:spPr>
          <a:xfrm>
            <a:off x="205740" y="1503680"/>
            <a:ext cx="11652885" cy="3969385"/>
          </a:xfrm>
          <a:prstGeom prst="rect">
            <a:avLst/>
          </a:prstGeom>
          <a:noFill/>
        </p:spPr>
        <p:txBody>
          <a:bodyPr wrap="square" rtlCol="0">
            <a:spAutoFit/>
          </a:bodyPr>
          <a:p>
            <a:pPr algn="just"/>
            <a:r>
              <a:rPr lang="en-US">
                <a:latin typeface="Times Cirilica" panose="020B7200000000000000" charset="0"/>
                <a:cs typeface="Times Cirilica" panose="020B7200000000000000" charset="0"/>
                <a:sym typeface="+mn-ea"/>
              </a:rPr>
              <a:t>Zbog toga je potrebna detalјna analiza činjenica pre izrade programa i projekta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izgradnje i opremanja ugostitelјskih objekata, od kojih mogu da zavise proizvodno uslu</a:t>
            </a:r>
            <a:r>
              <a:rPr lang="sr-Cyrl-RS" altLang="en-US">
                <a:latin typeface="Times Cirilica" panose="020B7200000000000000" charset="0"/>
                <a:cs typeface="Times Cirilica" panose="020B7200000000000000" charset="0"/>
                <a:sym typeface="+mn-ea"/>
              </a:rPr>
              <a:t>ж</a:t>
            </a:r>
            <a:r>
              <a:rPr lang="en-US">
                <a:latin typeface="Times Cirilica" panose="020B7200000000000000" charset="0"/>
                <a:cs typeface="Times Cirilica" panose="020B7200000000000000" charset="0"/>
                <a:sym typeface="+mn-ea"/>
              </a:rPr>
              <a:t>ni rezultati i ukupna ugostitelјska ponuda. To znači da se za svaki proizvodno-uslu</a:t>
            </a:r>
            <a:r>
              <a:rPr lang="sr-Cyrl-RS" altLang="en-US">
                <a:latin typeface="Times Cirilica" panose="020B7200000000000000" charset="0"/>
                <a:cs typeface="Times Cirilica" panose="020B7200000000000000" charset="0"/>
                <a:sym typeface="+mn-ea"/>
              </a:rPr>
              <a:t>ж</a:t>
            </a:r>
            <a:r>
              <a:rPr lang="en-US">
                <a:latin typeface="Times Cirilica" panose="020B7200000000000000" charset="0"/>
                <a:cs typeface="Times Cirilica" panose="020B7200000000000000" charset="0"/>
                <a:sym typeface="+mn-ea"/>
              </a:rPr>
              <a:t>ni sme</a:t>
            </a:r>
            <a:r>
              <a:rPr lang="sr-Cyrl-RS" altLang="en-US">
                <a:latin typeface="Times Cirilica" panose="020B7200000000000000" charset="0"/>
                <a:cs typeface="Times Cirilica" panose="020B7200000000000000" charset="0"/>
                <a:sym typeface="+mn-ea"/>
              </a:rPr>
              <a:t>ш</a:t>
            </a:r>
            <a:r>
              <a:rPr lang="en-US">
                <a:latin typeface="Times Cirilica" panose="020B7200000000000000" charset="0"/>
                <a:cs typeface="Times Cirilica" panose="020B7200000000000000" charset="0"/>
                <a:sym typeface="+mn-ea"/>
              </a:rPr>
              <a:t>tajni objekat moraju sagledati odre</a:t>
            </a:r>
            <a:r>
              <a:rPr lang="sr-Cyrl-RS" altLang="en-US">
                <a:latin typeface="Times Cirilica" panose="020B7200000000000000" charset="0"/>
                <a:cs typeface="Times Cirilica" panose="020B7200000000000000" charset="0"/>
                <a:sym typeface="+mn-ea"/>
              </a:rPr>
              <a:t>ђ</a:t>
            </a:r>
            <a:r>
              <a:rPr lang="en-US">
                <a:latin typeface="Times Cirilica" panose="020B7200000000000000" charset="0"/>
                <a:cs typeface="Times Cirilica" panose="020B7200000000000000" charset="0"/>
                <a:sym typeface="+mn-ea"/>
              </a:rPr>
              <a:t>eni specifi</a:t>
            </a:r>
            <a:r>
              <a:rPr lang="sr-Cyrl-RS" altLang="en-US">
                <a:latin typeface="Times Cirilica" panose="020B7200000000000000" charset="0"/>
                <a:cs typeface="Times Cirilica" panose="020B7200000000000000" charset="0"/>
                <a:sym typeface="+mn-ea"/>
              </a:rPr>
              <a:t>ч</a:t>
            </a:r>
            <a:r>
              <a:rPr lang="en-US">
                <a:latin typeface="Times Cirilica" panose="020B7200000000000000" charset="0"/>
                <a:cs typeface="Times Cirilica" panose="020B7200000000000000" charset="0"/>
                <a:sym typeface="+mn-ea"/>
              </a:rPr>
              <a:t>ni prirodni resursi koji koji određuju proizvodno uslu</a:t>
            </a:r>
            <a:r>
              <a:rPr lang="sr-Cyrl-RS" altLang="en-US">
                <a:latin typeface="Times Cirilica" panose="020B7200000000000000" charset="0"/>
                <a:cs typeface="Times Cirilica" panose="020B7200000000000000" charset="0"/>
                <a:sym typeface="+mn-ea"/>
              </a:rPr>
              <a:t>ж</a:t>
            </a:r>
            <a:r>
              <a:rPr lang="en-US">
                <a:latin typeface="Times Cirilica" panose="020B7200000000000000" charset="0"/>
                <a:cs typeface="Times Cirilica" panose="020B7200000000000000" charset="0"/>
                <a:sym typeface="+mn-ea"/>
              </a:rPr>
              <a:t>nu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organizaciju na kojoj se zasnivaju ekonomski celishodno investicioni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programi. </a:t>
            </a:r>
            <a:endParaRPr lang="en-US">
              <a:latin typeface="Times Cirilica" panose="020B7200000000000000" charset="0"/>
              <a:cs typeface="Times Cirilica" panose="020B7200000000000000" charset="0"/>
              <a:sym typeface="+mn-ea"/>
            </a:endParaRPr>
          </a:p>
          <a:p>
            <a:pPr algn="just"/>
            <a:r>
              <a:rPr lang="en-US">
                <a:latin typeface="Times Cirilica" panose="020B7200000000000000" charset="0"/>
                <a:cs typeface="Times Cirilica" panose="020B7200000000000000" charset="0"/>
                <a:sym typeface="+mn-ea"/>
              </a:rPr>
              <a:t>Drugim re</a:t>
            </a:r>
            <a:r>
              <a:rPr lang="sr-Cyrl-RS" altLang="en-US">
                <a:latin typeface="Times Cirilica" panose="020B7200000000000000" charset="0"/>
                <a:cs typeface="Times Cirilica" panose="020B7200000000000000" charset="0"/>
                <a:sym typeface="+mn-ea"/>
              </a:rPr>
              <a:t>ч</a:t>
            </a:r>
            <a:r>
              <a:rPr lang="en-US">
                <a:latin typeface="Times Cirilica" panose="020B7200000000000000" charset="0"/>
                <a:cs typeface="Times Cirilica" panose="020B7200000000000000" charset="0"/>
                <a:sym typeface="+mn-ea"/>
              </a:rPr>
              <a:t>ima tehnologija i tehnika se neprekidno usavr</a:t>
            </a:r>
            <a:r>
              <a:rPr lang="sr-Cyrl-RS" altLang="en-US">
                <a:latin typeface="Times Cirilica" panose="020B7200000000000000" charset="0"/>
                <a:cs typeface="Times Cirilica" panose="020B7200000000000000" charset="0"/>
                <a:sym typeface="+mn-ea"/>
              </a:rPr>
              <a:t>ш</a:t>
            </a:r>
            <a:r>
              <a:rPr lang="en-US">
                <a:latin typeface="Times Cirilica" panose="020B7200000000000000" charset="0"/>
                <a:cs typeface="Times Cirilica" panose="020B7200000000000000" charset="0"/>
                <a:sym typeface="+mn-ea"/>
              </a:rPr>
              <a:t>avaju, stalno se javlјaju potrebe za ve</a:t>
            </a:r>
            <a:r>
              <a:rPr lang="sr-Cyrl-RS" altLang="en-US">
                <a:latin typeface="Times Cirilica" panose="020B7200000000000000" charset="0"/>
                <a:cs typeface="Times Cirilica" panose="020B7200000000000000" charset="0"/>
                <a:sym typeface="+mn-ea"/>
              </a:rPr>
              <a:t>ћ</a:t>
            </a:r>
            <a:r>
              <a:rPr lang="en-US">
                <a:latin typeface="Times Cirilica" panose="020B7200000000000000" charset="0"/>
                <a:cs typeface="Times Cirilica" panose="020B7200000000000000" charset="0"/>
                <a:sym typeface="+mn-ea"/>
              </a:rPr>
              <a:t>im ili manjim rekonstrukcijamaugostitelјskih objekata, kako enterijera tako i eksterijera, inventara i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sredstava za rad.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Metodologija tehnolo</a:t>
            </a:r>
            <a:r>
              <a:rPr lang="sr-Cyrl-RS" altLang="en-US">
                <a:latin typeface="Times Cirilica" panose="020B7200000000000000" charset="0"/>
                <a:cs typeface="Times Cirilica" panose="020B7200000000000000" charset="0"/>
                <a:sym typeface="+mn-ea"/>
              </a:rPr>
              <a:t>ш</a:t>
            </a:r>
            <a:r>
              <a:rPr lang="en-US">
                <a:latin typeface="Times Cirilica" panose="020B7200000000000000" charset="0"/>
                <a:cs typeface="Times Cirilica" panose="020B7200000000000000" charset="0"/>
                <a:sym typeface="+mn-ea"/>
              </a:rPr>
              <a:t>kog projektovanja i opremanja ugostitelјskih objekata zasniva se na svetskim i evropskim iskustvima koja su pretočena u pouku koja je dobra podloga za nauku. Ugostitelјski objekti, zgrade i unjima odgovarajuće instalacije, oprema i uređaji projektuju se posle utvđivanja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tehničke koncepcije proizvodno uslužnog programa i optimalne tehnologije u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sym typeface="+mn-ea"/>
              </a:rPr>
              <a:t>datim uslovima.</a:t>
            </a:r>
            <a:endParaRPr lang="sr-Cyrl-RS" altLang="en-US">
              <a:latin typeface="Times Cirilica" panose="020B7200000000000000" charset="0"/>
              <a:cs typeface="Times Cirilica" panose="020B7200000000000000"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7" name="Text Box 6"/>
          <p:cNvSpPr txBox="1"/>
          <p:nvPr/>
        </p:nvSpPr>
        <p:spPr>
          <a:xfrm>
            <a:off x="0" y="1609090"/>
            <a:ext cx="11522075" cy="5354320"/>
          </a:xfrm>
          <a:prstGeom prst="rect">
            <a:avLst/>
          </a:prstGeom>
          <a:noFill/>
        </p:spPr>
        <p:txBody>
          <a:bodyPr wrap="square" rtlCol="0" anchor="t">
            <a:spAutoFit/>
          </a:bodyPr>
          <a:p>
            <a:r>
              <a:rPr lang="en-US">
                <a:latin typeface="Times Cirilica" panose="020B7200000000000000" charset="0"/>
                <a:cs typeface="Times Cirilica" panose="020B7200000000000000" charset="0"/>
              </a:rPr>
              <a:t>Ve</a:t>
            </a:r>
            <a:r>
              <a:rPr lang="sr-Cyrl-RS" altLang="en-US">
                <a:latin typeface="Times Cirilica" panose="020B7200000000000000" charset="0"/>
                <a:cs typeface="Times Cirilica" panose="020B7200000000000000" charset="0"/>
              </a:rPr>
              <a:t>ћ</a:t>
            </a:r>
            <a:r>
              <a:rPr lang="en-US">
                <a:latin typeface="Times Cirilica" panose="020B7200000000000000" charset="0"/>
                <a:cs typeface="Times Cirilica" panose="020B7200000000000000" charset="0"/>
              </a:rPr>
              <a:t> smo istakli da se izgrad</a:t>
            </a:r>
            <a:r>
              <a:rPr lang="sr-Cyrl-RS" altLang="en-US">
                <a:latin typeface="Times Cirilica" panose="020B7200000000000000" charset="0"/>
                <a:cs typeface="Times Cirilica" panose="020B7200000000000000" charset="0"/>
              </a:rPr>
              <a:t>њ</a:t>
            </a:r>
            <a:r>
              <a:rPr lang="en-US">
                <a:latin typeface="Times Cirilica" panose="020B7200000000000000" charset="0"/>
                <a:cs typeface="Times Cirilica" panose="020B7200000000000000" charset="0"/>
              </a:rPr>
              <a:t>a i oprema</a:t>
            </a:r>
            <a:r>
              <a:rPr lang="sr-Cyrl-RS" altLang="en-US">
                <a:latin typeface="Times Cirilica" panose="020B7200000000000000" charset="0"/>
                <a:cs typeface="Times Cirilica" panose="020B7200000000000000" charset="0"/>
              </a:rPr>
              <a:t>њ</a:t>
            </a:r>
            <a:r>
              <a:rPr lang="en-US">
                <a:latin typeface="Times Cirilica" panose="020B7200000000000000" charset="0"/>
                <a:cs typeface="Times Cirilica" panose="020B7200000000000000" charset="0"/>
              </a:rPr>
              <a:t>e ugostite</a:t>
            </a:r>
            <a:r>
              <a:rPr lang="sr-Cyrl-RS" altLang="en-US">
                <a:latin typeface="Times Cirilica" panose="020B7200000000000000" charset="0"/>
                <a:cs typeface="Times Cirilica" panose="020B7200000000000000" charset="0"/>
              </a:rPr>
              <a:t>љ</a:t>
            </a:r>
            <a:r>
              <a:rPr lang="en-US">
                <a:latin typeface="Times Cirilica" panose="020B7200000000000000" charset="0"/>
                <a:cs typeface="Times Cirilica" panose="020B7200000000000000" charset="0"/>
              </a:rPr>
              <a:t>skih objekata zasniva i u skladu je sa zakonskim propisima. </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Tim propisima i normativnim aktima - pravilnicima je odre</a:t>
            </a:r>
            <a:r>
              <a:rPr lang="sr-Cyrl-RS" altLang="en-US">
                <a:latin typeface="Times Cirilica" panose="020B7200000000000000" charset="0"/>
                <a:cs typeface="Times Cirilica" panose="020B7200000000000000" charset="0"/>
              </a:rPr>
              <a:t>ђ</a:t>
            </a:r>
            <a:r>
              <a:rPr lang="en-US">
                <a:latin typeface="Times Cirilica" panose="020B7200000000000000" charset="0"/>
                <a:cs typeface="Times Cirilica" panose="020B7200000000000000" charset="0"/>
              </a:rPr>
              <a:t>eno kako treba da izgleda i bude oprem</a:t>
            </a:r>
            <a:r>
              <a:rPr lang="sr-Cyrl-RS" altLang="en-US">
                <a:latin typeface="Times Cirilica" panose="020B7200000000000000" charset="0"/>
                <a:cs typeface="Times Cirilica" panose="020B7200000000000000" charset="0"/>
              </a:rPr>
              <a:t>љ</a:t>
            </a:r>
            <a:r>
              <a:rPr lang="en-US">
                <a:latin typeface="Times Cirilica" panose="020B7200000000000000" charset="0"/>
                <a:cs typeface="Times Cirilica" panose="020B7200000000000000" charset="0"/>
              </a:rPr>
              <a:t>en neki od postoje</a:t>
            </a:r>
            <a:r>
              <a:rPr lang="sr-Cyrl-RS" altLang="en-US">
                <a:latin typeface="Times Cirilica" panose="020B7200000000000000" charset="0"/>
                <a:cs typeface="Times Cirilica" panose="020B7200000000000000" charset="0"/>
              </a:rPr>
              <a:t>ћ</a:t>
            </a:r>
            <a:r>
              <a:rPr lang="en-US">
                <a:latin typeface="Times Cirilica" panose="020B7200000000000000" charset="0"/>
                <a:cs typeface="Times Cirilica" panose="020B7200000000000000" charset="0"/>
              </a:rPr>
              <a:t>ih ugostite</a:t>
            </a:r>
            <a:r>
              <a:rPr lang="sr-Cyrl-RS" altLang="en-US">
                <a:latin typeface="Times Cirilica" panose="020B7200000000000000" charset="0"/>
                <a:cs typeface="Times Cirilica" panose="020B7200000000000000" charset="0"/>
              </a:rPr>
              <a:t>љ</a:t>
            </a:r>
            <a:r>
              <a:rPr lang="en-US">
                <a:latin typeface="Times Cirilica" panose="020B7200000000000000" charset="0"/>
                <a:cs typeface="Times Cirilica" panose="020B7200000000000000" charset="0"/>
              </a:rPr>
              <a:t>skih objekata za sme</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taj, hoteli ili ugostite</a:t>
            </a:r>
            <a:r>
              <a:rPr lang="sr-Cyrl-RS" altLang="en-US">
                <a:latin typeface="Times Cirilica" panose="020B7200000000000000" charset="0"/>
                <a:cs typeface="Times Cirilica" panose="020B7200000000000000" charset="0"/>
              </a:rPr>
              <a:t>љ</a:t>
            </a:r>
            <a:r>
              <a:rPr lang="en-US">
                <a:latin typeface="Times Cirilica" panose="020B7200000000000000" charset="0"/>
                <a:cs typeface="Times Cirilica" panose="020B7200000000000000" charset="0"/>
              </a:rPr>
              <a:t>ski objekat za pru</a:t>
            </a:r>
            <a:r>
              <a:rPr lang="sr-Cyrl-RS" altLang="en-US">
                <a:latin typeface="Times Cirilica" panose="020B7200000000000000" charset="0"/>
                <a:cs typeface="Times Cirilica" panose="020B7200000000000000" charset="0"/>
              </a:rPr>
              <a:t>ж</a:t>
            </a:r>
            <a:r>
              <a:rPr lang="en-US">
                <a:latin typeface="Times Cirilica" panose="020B7200000000000000" charset="0"/>
                <a:cs typeface="Times Cirilica" panose="020B7200000000000000" charset="0"/>
              </a:rPr>
              <a:t>a</a:t>
            </a:r>
            <a:r>
              <a:rPr lang="sr-Cyrl-RS" altLang="en-US">
                <a:latin typeface="Times Cirilica" panose="020B7200000000000000" charset="0"/>
                <a:cs typeface="Times Cirilica" panose="020B7200000000000000" charset="0"/>
              </a:rPr>
              <a:t>њ</a:t>
            </a:r>
            <a:r>
              <a:rPr lang="en-US">
                <a:latin typeface="Times Cirilica" panose="020B7200000000000000" charset="0"/>
                <a:cs typeface="Times Cirilica" panose="020B7200000000000000" charset="0"/>
              </a:rPr>
              <a:t>e usluga, hrane, pića, na </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ugostitelјski način. </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Nije čest slučaj određeni objekat zadovolјava arhitektonske, gra</a:t>
            </a:r>
            <a:r>
              <a:rPr lang="sr-Cyrl-RS" altLang="en-US">
                <a:latin typeface="Times Cirilica" panose="020B7200000000000000" charset="0"/>
                <a:cs typeface="Times Cirilica" panose="020B7200000000000000" charset="0"/>
              </a:rPr>
              <a:t>ђ</a:t>
            </a:r>
            <a:r>
              <a:rPr lang="en-US">
                <a:latin typeface="Times Cirilica" panose="020B7200000000000000" charset="0"/>
                <a:cs typeface="Times Cirilica" panose="020B7200000000000000" charset="0"/>
              </a:rPr>
              <a:t>evinske zahteve, dok tehni</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ko-tehnolo</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ka re</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e</a:t>
            </a:r>
            <a:r>
              <a:rPr lang="sr-Cyrl-RS" altLang="en-US">
                <a:latin typeface="Times Cirilica" panose="020B7200000000000000" charset="0"/>
                <a:cs typeface="Times Cirilica" panose="020B7200000000000000" charset="0"/>
              </a:rPr>
              <a:t>ња</a:t>
            </a:r>
            <a:r>
              <a:rPr lang="en-US">
                <a:latin typeface="Times Cirilica" panose="020B7200000000000000" charset="0"/>
                <a:cs typeface="Times Cirilica" panose="020B7200000000000000" charset="0"/>
              </a:rPr>
              <a:t> ne </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odgovaraju odre</a:t>
            </a:r>
            <a:r>
              <a:rPr lang="sr-Cyrl-RS" altLang="en-US">
                <a:latin typeface="Times Cirilica" panose="020B7200000000000000" charset="0"/>
                <a:cs typeface="Times Cirilica" panose="020B7200000000000000" charset="0"/>
              </a:rPr>
              <a:t>ђ</a:t>
            </a:r>
            <a:r>
              <a:rPr lang="en-US">
                <a:latin typeface="Times Cirilica" panose="020B7200000000000000" charset="0"/>
                <a:cs typeface="Times Cirilica" panose="020B7200000000000000" charset="0"/>
              </a:rPr>
              <a:t>enom ambijentu i funkcionalnosti. Na osnovu spoznajnih i iskustvenih saznanja i </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i</a:t>
            </a:r>
            <a:r>
              <a:rPr lang="sr-Cyrl-RS" altLang="en-US">
                <a:latin typeface="Times Cirilica" panose="020B7200000000000000" charset="0"/>
                <a:cs typeface="Times Cirilica" panose="020B7200000000000000" charset="0"/>
              </a:rPr>
              <a:t>њ</a:t>
            </a:r>
            <a:r>
              <a:rPr lang="en-US">
                <a:latin typeface="Times Cirilica" panose="020B7200000000000000" charset="0"/>
                <a:cs typeface="Times Cirilica" panose="020B7200000000000000" charset="0"/>
              </a:rPr>
              <a:t>enica, ugoste</a:t>
            </a:r>
            <a:r>
              <a:rPr lang="sr-Cyrl-RS" altLang="en-US">
                <a:latin typeface="Times Cirilica" panose="020B7200000000000000" charset="0"/>
                <a:cs typeface="Times Cirilica" panose="020B7200000000000000" charset="0"/>
              </a:rPr>
              <a:t>љ</a:t>
            </a:r>
            <a:r>
              <a:rPr lang="en-US">
                <a:latin typeface="Times Cirilica" panose="020B7200000000000000" charset="0"/>
                <a:cs typeface="Times Cirilica" panose="020B7200000000000000" charset="0"/>
              </a:rPr>
              <a:t>ski objekti anga</a:t>
            </a:r>
            <a:r>
              <a:rPr lang="sr-Cyrl-RS" altLang="en-US">
                <a:latin typeface="Times Cirilica" panose="020B7200000000000000" charset="0"/>
                <a:cs typeface="Times Cirilica" panose="020B7200000000000000" charset="0"/>
              </a:rPr>
              <a:t>ж</a:t>
            </a:r>
            <a:r>
              <a:rPr lang="en-US">
                <a:latin typeface="Times Cirilica" panose="020B7200000000000000" charset="0"/>
                <a:cs typeface="Times Cirilica" panose="020B7200000000000000" charset="0"/>
              </a:rPr>
              <a:t>uju raznovrsnu opremu, sredstva različitih proizvodnih i tehni</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kih mogu</a:t>
            </a:r>
            <a:r>
              <a:rPr lang="sr-Cyrl-RS" altLang="en-US">
                <a:latin typeface="Times Cirilica" panose="020B7200000000000000" charset="0"/>
                <a:cs typeface="Times Cirilica" panose="020B7200000000000000" charset="0"/>
              </a:rPr>
              <a:t>ћ</a:t>
            </a:r>
            <a:r>
              <a:rPr lang="en-US">
                <a:latin typeface="Times Cirilica" panose="020B7200000000000000" charset="0"/>
                <a:cs typeface="Times Cirilica" panose="020B7200000000000000" charset="0"/>
              </a:rPr>
              <a:t>nosti i kapaciteta i </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pri tome primenjuju razne tehnolo</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ko-tehni</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ke metode i procese.</a:t>
            </a:r>
            <a:endParaRPr lang="en-US">
              <a:latin typeface="Times Cirilica" panose="020B7200000000000000" charset="0"/>
              <a:cs typeface="Times Cirilica" panose="020B7200000000000000" charset="0"/>
            </a:endParaRPr>
          </a:p>
          <a:p>
            <a:r>
              <a:rPr lang="en-US">
                <a:latin typeface="Times Cirilica" panose="020B7200000000000000" charset="0"/>
                <a:cs typeface="Times Cirilica" panose="020B7200000000000000" charset="0"/>
              </a:rPr>
              <a:t>Kombinovanjem novih sredstava, tehnike-tehnologije stvara se ekonomsko racionalana celina u kojoj se ostvaruje dobit - profit, </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to je i kraj</a:t>
            </a:r>
            <a:r>
              <a:rPr lang="sr-Cyrl-RS" altLang="en-US">
                <a:latin typeface="Times Cirilica" panose="020B7200000000000000" charset="0"/>
                <a:cs typeface="Times Cirilica" panose="020B7200000000000000" charset="0"/>
              </a:rPr>
              <a:t>њи</a:t>
            </a:r>
            <a:r>
              <a:rPr lang="en-US">
                <a:latin typeface="Times Cirilica" panose="020B7200000000000000" charset="0"/>
                <a:cs typeface="Times Cirilica" panose="020B7200000000000000" charset="0"/>
              </a:rPr>
              <a:t> </a:t>
            </a:r>
            <a:r>
              <a:rPr lang="sr-Cyrl-RS" altLang="en-US">
                <a:latin typeface="Times Cirilica" panose="020B7200000000000000" charset="0"/>
                <a:cs typeface="Times Cirilica" panose="020B7200000000000000" charset="0"/>
              </a:rPr>
              <a:t>циљ </a:t>
            </a:r>
            <a:r>
              <a:rPr lang="en-US">
                <a:latin typeface="Times Cirilica" panose="020B7200000000000000" charset="0"/>
                <a:cs typeface="Times Cirilica" panose="020B7200000000000000" charset="0"/>
              </a:rPr>
              <a:t>svakog preduze</a:t>
            </a:r>
            <a:r>
              <a:rPr lang="sr-Cyrl-RS" altLang="en-US">
                <a:latin typeface="Times Cirilica" panose="020B7200000000000000" charset="0"/>
                <a:cs typeface="Times Cirilica" panose="020B7200000000000000" charset="0"/>
              </a:rPr>
              <a:t>ћ</a:t>
            </a:r>
            <a:r>
              <a:rPr lang="en-US">
                <a:latin typeface="Times Cirilica" panose="020B7200000000000000" charset="0"/>
                <a:cs typeface="Times Cirilica" panose="020B7200000000000000" charset="0"/>
              </a:rPr>
              <a:t>a</a:t>
            </a:r>
            <a:r>
              <a:rPr lang="sr-Cyrl-RS" altLang="en-US">
                <a:latin typeface="Times Cirilica" panose="020B7200000000000000" charset="0"/>
                <a:cs typeface="Times Cirilica" panose="020B7200000000000000" charset="0"/>
              </a:rPr>
              <a:t>.</a:t>
            </a:r>
            <a:endParaRPr lang="sr-Cyrl-RS" altLang="en-US">
              <a:latin typeface="Times Cirilica" panose="020B7200000000000000" charset="0"/>
              <a:cs typeface="Times Cirilica" panose="020B7200000000000000" charset="0"/>
            </a:endParaRPr>
          </a:p>
          <a:p>
            <a:r>
              <a:rPr lang="sr-Cyrl-RS" altLang="en-US">
                <a:latin typeface="Times Cirilica" panose="020B7200000000000000" charset="0"/>
                <a:cs typeface="Times Cirilica" panose="020B7200000000000000" charset="0"/>
              </a:rPr>
              <a:t>Дrugim potrebama vezanim za ugostitelјski objekat mora posvetiti posebna paжnja. Primena nove tehnike i tehnologije zahteva organizacionu strukturu preduzeћa po horizontali i vertikali. Uvoђeњe i transfera znaњa i visoko produktivne opreme sredstava i inventara u ugostiteљskim objektima zadњih </a:t>
            </a:r>
            <a:endParaRPr lang="sr-Cyrl-RS" altLang="en-US">
              <a:latin typeface="Times Cirilica" panose="020B7200000000000000" charset="0"/>
              <a:cs typeface="Times Cirilica" panose="020B7200000000000000" charset="0"/>
            </a:endParaRPr>
          </a:p>
          <a:p>
            <a:r>
              <a:rPr lang="sr-Cyrl-RS" altLang="en-US">
                <a:latin typeface="Times Cirilica" panose="020B7200000000000000" charset="0"/>
                <a:cs typeface="Times Cirilica" panose="020B7200000000000000" charset="0"/>
              </a:rPr>
              <a:t>godina je proizaшlo iz potraжnje i ponude, odnosno potrebe koja je priznata na međunarodnom ugostitelјsko turističkom trжiшtu. Danas se ne može zamisliti rad jednog savremenog ugostitelјskogobjekta bez kompjuterske tehnike i tehnologija. Nekvalitetan porcelan, staklo, drvenina i drugi materijali su zamenjeni visoko kvalitetnim </a:t>
            </a:r>
            <a:endParaRPr lang="sr-Cyrl-RS" altLang="en-US">
              <a:latin typeface="Times Cirilica" panose="020B7200000000000000" charset="0"/>
              <a:cs typeface="Times Cirilica" panose="020B7200000000000000" charset="0"/>
            </a:endParaRPr>
          </a:p>
          <a:p>
            <a:r>
              <a:rPr lang="sr-Cyrl-RS" altLang="en-US">
                <a:latin typeface="Times Cirilica" panose="020B7200000000000000" charset="0"/>
                <a:cs typeface="Times Cirilica" panose="020B7200000000000000" charset="0"/>
              </a:rPr>
              <a:t>materijalima. Hronologija izlaganja o savremenoj izgradnji, opremanju i tehnologiji - tehnici kao i savremena organizaciaj rada upućuje nas na potrebu premanentnog predviđanja budućeg napretka.</a:t>
            </a:r>
            <a:endParaRPr lang="sr-Cyrl-RS" altLang="en-US">
              <a:latin typeface="Times Cirilica" panose="020B7200000000000000" charset="0"/>
              <a:cs typeface="Times Cirilica" panose="020B7200000000000000"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7" name="Text Box 6"/>
          <p:cNvSpPr txBox="1"/>
          <p:nvPr/>
        </p:nvSpPr>
        <p:spPr>
          <a:xfrm>
            <a:off x="458470" y="1609090"/>
            <a:ext cx="11222355" cy="4399915"/>
          </a:xfrm>
          <a:prstGeom prst="rect">
            <a:avLst/>
          </a:prstGeom>
          <a:noFill/>
        </p:spPr>
        <p:txBody>
          <a:bodyPr wrap="square" rtlCol="0" anchor="t">
            <a:spAutoFit/>
          </a:bodyPr>
          <a:p>
            <a:pPr algn="just"/>
            <a:r>
              <a:rPr lang="en-US" sz="2000">
                <a:latin typeface="Times Cirilica" panose="020B7200000000000000" charset="0"/>
                <a:cs typeface="Times Cirilica" panose="020B7200000000000000" charset="0"/>
              </a:rPr>
              <a:t>Savremeno restoraterstva danas je mnogo vi</a:t>
            </a:r>
            <a:r>
              <a:rPr lang="sr-Cyrl-RS" altLang="en-US" sz="2000">
                <a:latin typeface="Times Cirilica" panose="020B7200000000000000" charset="0"/>
                <a:cs typeface="Times Cirilica" panose="020B7200000000000000" charset="0"/>
              </a:rPr>
              <a:t>ш</a:t>
            </a:r>
            <a:r>
              <a:rPr lang="en-US" sz="2000">
                <a:latin typeface="Times Cirilica" panose="020B7200000000000000" charset="0"/>
                <a:cs typeface="Times Cirilica" panose="020B7200000000000000" charset="0"/>
              </a:rPr>
              <a:t>e od materijalne osnove turizma. Drugim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re</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ima, simplifikovan pristup turisti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kom tr</a:t>
            </a:r>
            <a:r>
              <a:rPr lang="sr-Cyrl-RS" altLang="en-US" sz="2000">
                <a:latin typeface="Times Cirilica" panose="020B7200000000000000" charset="0"/>
                <a:cs typeface="Times Cirilica" panose="020B7200000000000000" charset="0"/>
              </a:rPr>
              <a:t>ж</a:t>
            </a:r>
            <a:r>
              <a:rPr lang="en-US" sz="2000">
                <a:latin typeface="Times Cirilica" panose="020B7200000000000000" charset="0"/>
                <a:cs typeface="Times Cirilica" panose="020B7200000000000000" charset="0"/>
              </a:rPr>
              <a:t>i</a:t>
            </a:r>
            <a:r>
              <a:rPr lang="sr-Cyrl-RS" altLang="en-US" sz="2000">
                <a:latin typeface="Times Cirilica" panose="020B7200000000000000" charset="0"/>
                <a:cs typeface="Times Cirilica" panose="020B7200000000000000" charset="0"/>
              </a:rPr>
              <a:t>ш</a:t>
            </a:r>
            <a:r>
              <a:rPr lang="en-US" sz="2000">
                <a:latin typeface="Times Cirilica" panose="020B7200000000000000" charset="0"/>
                <a:cs typeface="Times Cirilica" panose="020B7200000000000000" charset="0"/>
              </a:rPr>
              <a:t>tu kao odnosu ponude i tra</a:t>
            </a:r>
            <a:r>
              <a:rPr lang="sr-Cyrl-RS" altLang="en-US" sz="2000">
                <a:latin typeface="Times Cirilica" panose="020B7200000000000000" charset="0"/>
                <a:cs typeface="Times Cirilica" panose="020B7200000000000000" charset="0"/>
              </a:rPr>
              <a:t>жњ</a:t>
            </a:r>
            <a:r>
              <a:rPr lang="en-US" sz="2000">
                <a:latin typeface="Times Cirilica" panose="020B7200000000000000" charset="0"/>
                <a:cs typeface="Times Cirilica" panose="020B7200000000000000" charset="0"/>
              </a:rPr>
              <a:t>e, pri </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emu je ponuda kruta (nepromen</a:t>
            </a:r>
            <a:r>
              <a:rPr lang="sr-Cyrl-RS" altLang="en-US" sz="2000">
                <a:latin typeface="Times Cirilica" panose="020B7200000000000000" charset="0"/>
                <a:cs typeface="Times Cirilica" panose="020B7200000000000000" charset="0"/>
              </a:rPr>
              <a:t>љ</a:t>
            </a:r>
            <a:r>
              <a:rPr lang="en-US" sz="2000">
                <a:latin typeface="Times Cirilica" panose="020B7200000000000000" charset="0"/>
                <a:cs typeface="Times Cirilica" panose="020B7200000000000000" charset="0"/>
              </a:rPr>
              <a:t>iva), a tra</a:t>
            </a:r>
            <a:r>
              <a:rPr lang="sr-Cyrl-RS" altLang="en-US" sz="2000">
                <a:latin typeface="Times Cirilica" panose="020B7200000000000000" charset="0"/>
                <a:cs typeface="Times Cirilica" panose="020B7200000000000000" charset="0"/>
              </a:rPr>
              <a:t>жњ</a:t>
            </a:r>
            <a:r>
              <a:rPr lang="en-US" sz="2000">
                <a:latin typeface="Times Cirilica" panose="020B7200000000000000" charset="0"/>
                <a:cs typeface="Times Cirilica" panose="020B7200000000000000" charset="0"/>
              </a:rPr>
              <a:t>a elasti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na (promen</a:t>
            </a:r>
            <a:r>
              <a:rPr lang="sr-Cyrl-RS" altLang="en-US" sz="2000">
                <a:latin typeface="Times Cirilica" panose="020B7200000000000000" charset="0"/>
                <a:cs typeface="Times Cirilica" panose="020B7200000000000000" charset="0"/>
              </a:rPr>
              <a:t>љ</a:t>
            </a:r>
            <a:r>
              <a:rPr lang="en-US" sz="2000">
                <a:latin typeface="Times Cirilica" panose="020B7200000000000000" charset="0"/>
                <a:cs typeface="Times Cirilica" panose="020B7200000000000000" charset="0"/>
              </a:rPr>
              <a:t>iva), odslikava tradicionalno u</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e</a:t>
            </a:r>
            <a:r>
              <a:rPr lang="sr-Cyrl-RS" altLang="en-US" sz="2000">
                <a:latin typeface="Times Cirilica" panose="020B7200000000000000" charset="0"/>
                <a:cs typeface="Times Cirilica" panose="020B7200000000000000" charset="0"/>
              </a:rPr>
              <a:t>њ</a:t>
            </a:r>
            <a:r>
              <a:rPr lang="en-US" sz="2000">
                <a:latin typeface="Times Cirilica" panose="020B7200000000000000" charset="0"/>
                <a:cs typeface="Times Cirilica" panose="020B7200000000000000" charset="0"/>
              </a:rPr>
              <a:t>e koje praksa prevazilazi.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Neminovno je, dakle, da se ponuda </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iju bazu </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ini hotelijerstvo,restoraterstva prilago</a:t>
            </a:r>
            <a:r>
              <a:rPr lang="sr-Cyrl-RS" altLang="en-US" sz="2000">
                <a:latin typeface="Times Cirilica" panose="020B7200000000000000" charset="0"/>
                <a:cs typeface="Times Cirilica" panose="020B7200000000000000" charset="0"/>
              </a:rPr>
              <a:t>ђ</a:t>
            </a:r>
            <a:r>
              <a:rPr lang="en-US" sz="2000">
                <a:latin typeface="Times Cirilica" panose="020B7200000000000000" charset="0"/>
                <a:cs typeface="Times Cirilica" panose="020B7200000000000000" charset="0"/>
              </a:rPr>
              <a:t>ava tra</a:t>
            </a:r>
            <a:r>
              <a:rPr lang="sr-Cyrl-RS" altLang="en-US" sz="2000">
                <a:latin typeface="Times Cirilica" panose="020B7200000000000000" charset="0"/>
                <a:cs typeface="Times Cirilica" panose="020B7200000000000000" charset="0"/>
              </a:rPr>
              <a:t>жњи</a:t>
            </a:r>
            <a:r>
              <a:rPr lang="en-US" sz="2000">
                <a:latin typeface="Times Cirilica" panose="020B7200000000000000" charset="0"/>
                <a:cs typeface="Times Cirilica" panose="020B7200000000000000" charset="0"/>
              </a:rPr>
              <a:t> i to ne samo u pripremnoj fazi svog nastanka, ve</a:t>
            </a:r>
            <a:r>
              <a:rPr lang="sr-Cyrl-RS" altLang="en-US" sz="2000">
                <a:latin typeface="Times Cirilica" panose="020B7200000000000000" charset="0"/>
                <a:cs typeface="Times Cirilica" panose="020B7200000000000000" charset="0"/>
              </a:rPr>
              <a:t>ћ</a:t>
            </a:r>
            <a:r>
              <a:rPr lang="en-US" sz="2000">
                <a:latin typeface="Times Cirilica" panose="020B7200000000000000" charset="0"/>
                <a:cs typeface="Times Cirilica" panose="020B7200000000000000" charset="0"/>
              </a:rPr>
              <a:t> i u fazi funkcionisa</a:t>
            </a:r>
            <a:r>
              <a:rPr lang="sr-Cyrl-RS" altLang="en-US" sz="2000">
                <a:latin typeface="Times Cirilica" panose="020B7200000000000000" charset="0"/>
                <a:cs typeface="Times Cirilica" panose="020B7200000000000000" charset="0"/>
              </a:rPr>
              <a:t>њ</a:t>
            </a:r>
            <a:r>
              <a:rPr lang="en-US" sz="2000">
                <a:latin typeface="Times Cirilica" panose="020B7200000000000000" charset="0"/>
                <a:cs typeface="Times Cirilica" panose="020B7200000000000000" charset="0"/>
              </a:rPr>
              <a:t>a.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Promene na strani tra</a:t>
            </a:r>
            <a:r>
              <a:rPr lang="sr-Cyrl-RS" altLang="en-US" sz="2000">
                <a:latin typeface="Times Cirilica" panose="020B7200000000000000" charset="0"/>
                <a:cs typeface="Times Cirilica" panose="020B7200000000000000" charset="0"/>
              </a:rPr>
              <a:t>жње</a:t>
            </a:r>
            <a:r>
              <a:rPr lang="en-US" sz="2000">
                <a:latin typeface="Times Cirilica" panose="020B7200000000000000" charset="0"/>
                <a:cs typeface="Times Cirilica" panose="020B7200000000000000" charset="0"/>
              </a:rPr>
              <a:t> su brze i te</a:t>
            </a:r>
            <a:r>
              <a:rPr lang="sr-Cyrl-RS" altLang="en-US" sz="2000">
                <a:latin typeface="Times Cirilica" panose="020B7200000000000000" charset="0"/>
                <a:cs typeface="Times Cirilica" panose="020B7200000000000000" charset="0"/>
              </a:rPr>
              <a:t>ш</a:t>
            </a:r>
            <a:r>
              <a:rPr lang="en-US" sz="2000">
                <a:latin typeface="Times Cirilica" panose="020B7200000000000000" charset="0"/>
                <a:cs typeface="Times Cirilica" panose="020B7200000000000000" charset="0"/>
              </a:rPr>
              <a:t>ko predvidive. Potrebe, </a:t>
            </a:r>
            <a:r>
              <a:rPr lang="sr-Cyrl-RS" altLang="en-US" sz="2000">
                <a:latin typeface="Times Cirilica" panose="020B7200000000000000" charset="0"/>
                <a:cs typeface="Times Cirilica" panose="020B7200000000000000" charset="0"/>
              </a:rPr>
              <a:t>жење</a:t>
            </a:r>
            <a:r>
              <a:rPr lang="en-US" sz="2000">
                <a:latin typeface="Times Cirilica" panose="020B7200000000000000" charset="0"/>
                <a:cs typeface="Times Cirilica" panose="020B7200000000000000" charset="0"/>
              </a:rPr>
              <a:t> i zahtevi razli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itih kategorija korisnika diktiraju nove trendove u turizmu, odnosno nove oblike turisti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kih kreta</a:t>
            </a:r>
            <a:r>
              <a:rPr lang="sr-Cyrl-RS" altLang="en-US" sz="2000">
                <a:latin typeface="Times Cirilica" panose="020B7200000000000000" charset="0"/>
                <a:cs typeface="Times Cirilica" panose="020B7200000000000000" charset="0"/>
              </a:rPr>
              <a:t>њ</a:t>
            </a:r>
            <a:r>
              <a:rPr lang="en-US" sz="2000">
                <a:latin typeface="Times Cirilica" panose="020B7200000000000000" charset="0"/>
                <a:cs typeface="Times Cirilica" panose="020B7200000000000000" charset="0"/>
              </a:rPr>
              <a:t>a.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Motivi kreta</a:t>
            </a:r>
            <a:r>
              <a:rPr lang="sr-Cyrl-RS" altLang="en-US" sz="2000">
                <a:latin typeface="Times Cirilica" panose="020B7200000000000000" charset="0"/>
                <a:cs typeface="Times Cirilica" panose="020B7200000000000000" charset="0"/>
              </a:rPr>
              <a:t>њ</a:t>
            </a:r>
            <a:r>
              <a:rPr lang="en-US" sz="2000">
                <a:latin typeface="Times Cirilica" panose="020B7200000000000000" charset="0"/>
                <a:cs typeface="Times Cirilica" panose="020B7200000000000000" charset="0"/>
              </a:rPr>
              <a:t>a sve su uslov</a:t>
            </a:r>
            <a:r>
              <a:rPr lang="sr-Cyrl-RS" altLang="en-US" sz="2000">
                <a:latin typeface="Times Cirilica" panose="020B7200000000000000" charset="0"/>
                <a:cs typeface="Times Cirilica" panose="020B7200000000000000" charset="0"/>
              </a:rPr>
              <a:t>љ</a:t>
            </a:r>
            <a:r>
              <a:rPr lang="en-US" sz="2000">
                <a:latin typeface="Times Cirilica" panose="020B7200000000000000" charset="0"/>
                <a:cs typeface="Times Cirilica" panose="020B7200000000000000" charset="0"/>
              </a:rPr>
              <a:t>eniji socio-psiholo</a:t>
            </a:r>
            <a:r>
              <a:rPr lang="sr-Cyrl-RS" altLang="en-US" sz="2000">
                <a:latin typeface="Times Cirilica" panose="020B7200000000000000" charset="0"/>
                <a:cs typeface="Times Cirilica" panose="020B7200000000000000" charset="0"/>
              </a:rPr>
              <a:t>ш</a:t>
            </a:r>
            <a:r>
              <a:rPr lang="en-US" sz="2000">
                <a:latin typeface="Times Cirilica" panose="020B7200000000000000" charset="0"/>
                <a:cs typeface="Times Cirilica" panose="020B7200000000000000" charset="0"/>
              </a:rPr>
              <a:t>kim i kulturolo</a:t>
            </a:r>
            <a:r>
              <a:rPr lang="sr-Cyrl-RS" altLang="en-US" sz="2000">
                <a:latin typeface="Times Cirilica" panose="020B7200000000000000" charset="0"/>
                <a:cs typeface="Times Cirilica" panose="020B7200000000000000" charset="0"/>
              </a:rPr>
              <a:t>ш</a:t>
            </a:r>
            <a:r>
              <a:rPr lang="en-US" sz="2000">
                <a:latin typeface="Times Cirilica" panose="020B7200000000000000" charset="0"/>
                <a:cs typeface="Times Cirilica" panose="020B7200000000000000" charset="0"/>
              </a:rPr>
              <a:t>kim faktorima. Turisti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ka potreba postaje sve kompleksnija kategorija.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Kolektivizacija turisti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ke potrebe iz sredine 20. veka dovela je do masovnog turizma </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iju je materijalnu bazu </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inilo hotelijerstvo stereotipne ponude. </a:t>
            </a:r>
            <a:endParaRPr lang="en-US" sz="2000">
              <a:latin typeface="Times Cirilica" panose="020B7200000000000000" charset="0"/>
              <a:cs typeface="Times Cirilica" panose="020B7200000000000000" charset="0"/>
            </a:endParaRPr>
          </a:p>
          <a:p>
            <a:pPr algn="just"/>
            <a:r>
              <a:rPr lang="en-US" sz="2000">
                <a:latin typeface="Times Cirilica" panose="020B7200000000000000" charset="0"/>
                <a:cs typeface="Times Cirilica" panose="020B7200000000000000" charset="0"/>
              </a:rPr>
              <a:t>Po</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etkom 21. veka turisti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ka potreba je individualizovana. Rezultat ove individualizacije je nastanak razli</a:t>
            </a:r>
            <a:r>
              <a:rPr lang="sr-Cyrl-RS" altLang="en-US" sz="2000">
                <a:latin typeface="Times Cirilica" panose="020B7200000000000000" charset="0"/>
                <a:cs typeface="Times Cirilica" panose="020B7200000000000000" charset="0"/>
              </a:rPr>
              <a:t>ч</a:t>
            </a:r>
            <a:r>
              <a:rPr lang="en-US" sz="2000">
                <a:latin typeface="Times Cirilica" panose="020B7200000000000000" charset="0"/>
                <a:cs typeface="Times Cirilica" panose="020B7200000000000000" charset="0"/>
              </a:rPr>
              <a:t>itih oblika turizma kojima hotelijerstvo </a:t>
            </a:r>
            <a:r>
              <a:rPr lang="sr-Cyrl-RS" altLang="en-US" sz="2000">
                <a:latin typeface="Times Cirilica" panose="020B7200000000000000" charset="0"/>
                <a:cs typeface="Times Cirilica" panose="020B7200000000000000" charset="0"/>
              </a:rPr>
              <a:t>и</a:t>
            </a:r>
            <a:r>
              <a:rPr lang="en-US" sz="2000">
                <a:latin typeface="Times Cirilica" panose="020B7200000000000000" charset="0"/>
                <a:cs typeface="Times Cirilica" panose="020B7200000000000000" charset="0"/>
              </a:rPr>
              <a:t> restoraterstva mora da se prilago</a:t>
            </a:r>
            <a:r>
              <a:rPr lang="sr-Cyrl-RS" altLang="en-US" sz="2000">
                <a:latin typeface="Times Cirilica" panose="020B7200000000000000" charset="0"/>
                <a:cs typeface="Times Cirilica" panose="020B7200000000000000" charset="0"/>
              </a:rPr>
              <a:t>ђ</a:t>
            </a:r>
            <a:r>
              <a:rPr lang="en-US" sz="2000">
                <a:latin typeface="Times Cirilica" panose="020B7200000000000000" charset="0"/>
                <a:cs typeface="Times Cirilica" panose="020B7200000000000000" charset="0"/>
              </a:rPr>
              <a:t>ava.</a:t>
            </a:r>
            <a:endParaRPr lang="en-US" sz="2000">
              <a:latin typeface="Times Cirilica" panose="020B7200000000000000" charset="0"/>
              <a:cs typeface="Times Cirilica" panose="020B7200000000000000"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0"/>
            <a:ext cx="12192000" cy="1038225"/>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7" name="Text Box 6"/>
          <p:cNvSpPr txBox="1"/>
          <p:nvPr/>
        </p:nvSpPr>
        <p:spPr>
          <a:xfrm>
            <a:off x="255905" y="1038225"/>
            <a:ext cx="11518900" cy="4892675"/>
          </a:xfrm>
          <a:prstGeom prst="rect">
            <a:avLst/>
          </a:prstGeom>
          <a:noFill/>
        </p:spPr>
        <p:txBody>
          <a:bodyPr wrap="square" rtlCol="0" anchor="t">
            <a:spAutoFit/>
          </a:bodyPr>
          <a:p>
            <a:pPr algn="just"/>
            <a:r>
              <a:rPr lang="en-US" sz="2400">
                <a:latin typeface="Times Cirilica" panose="020B7200000000000000" charset="0"/>
                <a:cs typeface="Times Cirilica" panose="020B7200000000000000" charset="0"/>
              </a:rPr>
              <a:t>Potrebe, </a:t>
            </a:r>
            <a:r>
              <a:rPr lang="sr-Cyrl-RS" sz="2400">
                <a:latin typeface="Times Cirilica" panose="020B7200000000000000" charset="0"/>
                <a:cs typeface="Times Cirilica" panose="020B7200000000000000" charset="0"/>
              </a:rPr>
              <a:t>ж</a:t>
            </a:r>
            <a:r>
              <a:rPr lang="en-US" sz="2400">
                <a:latin typeface="Times Cirilica" panose="020B7200000000000000" charset="0"/>
                <a:cs typeface="Times Cirilica" panose="020B7200000000000000" charset="0"/>
              </a:rPr>
              <a:t>e</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e i zahtevi razli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itih kategorija korisnika diktiraju nove trendove u turizmu, odnosno nove oblike turisti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kih kretanja.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Motivi kretanja sve su uslov</a:t>
            </a:r>
            <a:r>
              <a:rPr lang="sr-Cyrl-RS" altLang="en-US" sz="2400">
                <a:latin typeface="Times Cirilica" panose="020B7200000000000000" charset="0"/>
                <a:cs typeface="Times Cirilica" panose="020B7200000000000000" charset="0"/>
              </a:rPr>
              <a:t>ље</a:t>
            </a:r>
            <a:r>
              <a:rPr lang="en-US" sz="2400">
                <a:latin typeface="Times Cirilica" panose="020B7200000000000000" charset="0"/>
                <a:cs typeface="Times Cirilica" panose="020B7200000000000000" charset="0"/>
              </a:rPr>
              <a:t>niji socio-psiholo</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kim i kulturolo</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kim faktorima. Turisti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ka potreba postaje sve kompleksnija kategorija.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Kolektivizacija turisti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ke potrebe iz sredine 20. veka dovela je do masovnog turizma </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iju je materijalnu bazu </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inilo hotelijerstvo stereotipne ponude. </a:t>
            </a:r>
            <a:endParaRPr lang="en-US" sz="2400">
              <a:latin typeface="Times Cirilica" panose="020B7200000000000000" charset="0"/>
              <a:cs typeface="Times Cirilica" panose="020B7200000000000000" charset="0"/>
            </a:endParaRPr>
          </a:p>
          <a:p>
            <a:pPr algn="just"/>
            <a:r>
              <a:rPr lang="en-US" sz="2400" b="1">
                <a:latin typeface="Times Cirilica" panose="020B7200000000000000" charset="0"/>
                <a:cs typeface="Times Cirilica" panose="020B7200000000000000" charset="0"/>
              </a:rPr>
              <a:t>Po</a:t>
            </a:r>
            <a:r>
              <a:rPr lang="sr-Cyrl-RS" altLang="en-US" sz="2400" b="1">
                <a:latin typeface="Times Cirilica" panose="020B7200000000000000" charset="0"/>
                <a:cs typeface="Times Cirilica" panose="020B7200000000000000" charset="0"/>
              </a:rPr>
              <a:t>ч</a:t>
            </a:r>
            <a:r>
              <a:rPr lang="en-US" sz="2400" b="1">
                <a:latin typeface="Times Cirilica" panose="020B7200000000000000" charset="0"/>
                <a:cs typeface="Times Cirilica" panose="020B7200000000000000" charset="0"/>
              </a:rPr>
              <a:t>etkom 21. veka turisti</a:t>
            </a:r>
            <a:r>
              <a:rPr lang="sr-Cyrl-RS" altLang="en-US" sz="2400" b="1">
                <a:latin typeface="Times Cirilica" panose="020B7200000000000000" charset="0"/>
                <a:cs typeface="Times Cirilica" panose="020B7200000000000000" charset="0"/>
              </a:rPr>
              <a:t>ч</a:t>
            </a:r>
            <a:r>
              <a:rPr lang="en-US" sz="2400" b="1">
                <a:latin typeface="Times Cirilica" panose="020B7200000000000000" charset="0"/>
                <a:cs typeface="Times Cirilica" panose="020B7200000000000000" charset="0"/>
              </a:rPr>
              <a:t>ka potreba je individualizovana</a:t>
            </a:r>
            <a:r>
              <a:rPr lang="en-US" sz="2400">
                <a:latin typeface="Times Cirilica" panose="020B7200000000000000" charset="0"/>
                <a:cs typeface="Times Cirilica" panose="020B7200000000000000" charset="0"/>
              </a:rPr>
              <a:t>. Rezultat ove individualizacije je nastanak razli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itih oblika turizma kojima hotelijerstvo </a:t>
            </a:r>
            <a:r>
              <a:rPr lang="sr-Cyrl-RS" altLang="en-US" sz="2400">
                <a:latin typeface="Times Cirilica" panose="020B7200000000000000" charset="0"/>
                <a:cs typeface="Times Cirilica" panose="020B7200000000000000" charset="0"/>
              </a:rPr>
              <a:t>и </a:t>
            </a:r>
            <a:r>
              <a:rPr lang="en-US" sz="2400">
                <a:latin typeface="Times Cirilica" panose="020B7200000000000000" charset="0"/>
                <a:cs typeface="Times Cirilica" panose="020B7200000000000000" charset="0"/>
              </a:rPr>
              <a:t>restoraterstv</a:t>
            </a:r>
            <a:r>
              <a:rPr lang="sr-Cyrl-RS" altLang="en-US" sz="2400">
                <a:latin typeface="Times Cirilica" panose="020B7200000000000000" charset="0"/>
                <a:cs typeface="Times Cirilica" panose="020B7200000000000000" charset="0"/>
              </a:rPr>
              <a:t>о</a:t>
            </a:r>
            <a:r>
              <a:rPr lang="en-US" sz="2400">
                <a:latin typeface="Times Cirilica" panose="020B7200000000000000" charset="0"/>
                <a:cs typeface="Times Cirilica" panose="020B7200000000000000" charset="0"/>
              </a:rPr>
              <a:t> mora da se prilago</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ava. Prilago</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avanje restoraterstva razli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itim oblicima turizma u praksi se ispo</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ava prevashodno razli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itim nivoima diferenciranja hotelijerskih objekata.</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 Diferenciranje se vr</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i na osnovu spleta raznovrsnih kriterijuma, uslov</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enih sinergetskim delovanjem</a:t>
            </a:r>
            <a:r>
              <a:rPr lang="sr-Cyrl-RS" altLang="en-US" sz="2400">
                <a:latin typeface="Times Cirilica" panose="020B7200000000000000" charset="0"/>
                <a:cs typeface="Times Cirilica" panose="020B7200000000000000" charset="0"/>
              </a:rPr>
              <a:t> бројних фактора.</a:t>
            </a:r>
            <a:endParaRPr lang="sr-Cyrl-RS" altLang="en-US" sz="2400">
              <a:latin typeface="Times Cirilica" panose="020B7200000000000000" charset="0"/>
              <a:cs typeface="Times Cirilica" panose="020B7200000000000000"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 y="-8912"/>
            <a:ext cx="10341735" cy="6866912"/>
          </a:xfrm>
          <a:prstGeom prst="rect">
            <a:avLst/>
          </a:prstGeom>
        </p:spPr>
      </p:pic>
      <p:pic>
        <p:nvPicPr>
          <p:cNvPr id="6" name="图片 5"/>
          <p:cNvPicPr>
            <a:picLocks noChangeAspect="1"/>
          </p:cNvPicPr>
          <p:nvPr/>
        </p:nvPicPr>
        <p:blipFill rotWithShape="1">
          <a:blip r:embed="rId1" cstate="print">
            <a:extLst>
              <a:ext uri="{28A0092B-C50C-407E-A947-70E740481C1C}">
                <a14:useLocalDpi xmlns:a14="http://schemas.microsoft.com/office/drawing/2010/main" val="0"/>
              </a:ext>
            </a:extLst>
          </a:blip>
          <a:srcRect l="81206" t="16616" b="29854"/>
          <a:stretch>
            <a:fillRect/>
          </a:stretch>
        </p:blipFill>
        <p:spPr>
          <a:xfrm flipH="1">
            <a:off x="10341734" y="1122235"/>
            <a:ext cx="1943672" cy="3675906"/>
          </a:xfrm>
          <a:custGeom>
            <a:avLst/>
            <a:gdLst>
              <a:gd name="connsiteX0" fmla="*/ 0 w 6032231"/>
              <a:gd name="connsiteY0" fmla="*/ 0 h 3675906"/>
              <a:gd name="connsiteX1" fmla="*/ 6032231 w 6032231"/>
              <a:gd name="connsiteY1" fmla="*/ 0 h 3675906"/>
              <a:gd name="connsiteX2" fmla="*/ 6032231 w 6032231"/>
              <a:gd name="connsiteY2" fmla="*/ 3675906 h 3675906"/>
              <a:gd name="connsiteX3" fmla="*/ 0 w 6032231"/>
              <a:gd name="connsiteY3" fmla="*/ 3675906 h 3675906"/>
            </a:gdLst>
            <a:ahLst/>
            <a:cxnLst>
              <a:cxn ang="0">
                <a:pos x="connsiteX0" y="connsiteY0"/>
              </a:cxn>
              <a:cxn ang="0">
                <a:pos x="connsiteX1" y="connsiteY1"/>
              </a:cxn>
              <a:cxn ang="0">
                <a:pos x="connsiteX2" y="connsiteY2"/>
              </a:cxn>
              <a:cxn ang="0">
                <a:pos x="connsiteX3" y="connsiteY3"/>
              </a:cxn>
            </a:cxnLst>
            <a:rect l="l" t="t" r="r" b="b"/>
            <a:pathLst>
              <a:path w="6032231" h="3675906">
                <a:moveTo>
                  <a:pt x="0" y="0"/>
                </a:moveTo>
                <a:lnTo>
                  <a:pt x="6032231" y="0"/>
                </a:lnTo>
                <a:lnTo>
                  <a:pt x="6032231" y="3675906"/>
                </a:lnTo>
                <a:lnTo>
                  <a:pt x="0" y="3675906"/>
                </a:lnTo>
                <a:close/>
              </a:path>
            </a:pathLst>
          </a:custGeom>
        </p:spPr>
      </p:pic>
      <p:sp>
        <p:nvSpPr>
          <p:cNvPr id="7" name="矩形 6"/>
          <p:cNvSpPr/>
          <p:nvPr/>
        </p:nvSpPr>
        <p:spPr>
          <a:xfrm flipH="1">
            <a:off x="10341734" y="1864571"/>
            <a:ext cx="1943671" cy="252061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1" cstate="print">
            <a:extLst>
              <a:ext uri="{28A0092B-C50C-407E-A947-70E740481C1C}">
                <a14:useLocalDpi xmlns:a14="http://schemas.microsoft.com/office/drawing/2010/main" val="0"/>
              </a:ext>
            </a:extLst>
          </a:blip>
          <a:srcRect l="81491" b="84478"/>
          <a:stretch>
            <a:fillRect/>
          </a:stretch>
        </p:blipFill>
        <p:spPr>
          <a:xfrm flipH="1">
            <a:off x="10341732" y="-4417"/>
            <a:ext cx="1914177" cy="1126652"/>
          </a:xfrm>
          <a:prstGeom prst="rect">
            <a:avLst/>
          </a:prstGeom>
        </p:spPr>
      </p:pic>
      <p:pic>
        <p:nvPicPr>
          <p:cNvPr id="10" name="图片 9"/>
          <p:cNvPicPr>
            <a:picLocks noChangeAspect="1"/>
          </p:cNvPicPr>
          <p:nvPr/>
        </p:nvPicPr>
        <p:blipFill rotWithShape="1">
          <a:blip r:embed="rId1" cstate="print">
            <a:extLst>
              <a:ext uri="{28A0092B-C50C-407E-A947-70E740481C1C}">
                <a14:useLocalDpi xmlns:a14="http://schemas.microsoft.com/office/drawing/2010/main" val="0"/>
              </a:ext>
            </a:extLst>
          </a:blip>
          <a:srcRect l="88761" t="70075"/>
          <a:stretch>
            <a:fillRect/>
          </a:stretch>
        </p:blipFill>
        <p:spPr>
          <a:xfrm>
            <a:off x="10341731" y="4798141"/>
            <a:ext cx="1914177" cy="2054942"/>
          </a:xfrm>
          <a:prstGeom prst="rect">
            <a:avLst/>
          </a:prstGeom>
        </p:spPr>
      </p:pic>
      <p:sp>
        <p:nvSpPr>
          <p:cNvPr id="11" name="矩形 10"/>
          <p:cNvSpPr/>
          <p:nvPr/>
        </p:nvSpPr>
        <p:spPr>
          <a:xfrm flipH="1">
            <a:off x="4309500" y="1864571"/>
            <a:ext cx="6032231" cy="252061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descr="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
          <p:cNvSpPr txBox="1"/>
          <p:nvPr/>
        </p:nvSpPr>
        <p:spPr>
          <a:xfrm flipH="1">
            <a:off x="4452915" y="2248887"/>
            <a:ext cx="7629901" cy="922020"/>
          </a:xfrm>
          <a:prstGeom prst="rect">
            <a:avLst/>
          </a:prstGeom>
          <a:noFill/>
        </p:spPr>
        <p:txBody>
          <a:bodyPr wrap="square" rtlCol="0">
            <a:spAutoFit/>
          </a:bodyPr>
          <a:lstStyle/>
          <a:p>
            <a:pPr algn="ctr"/>
            <a:r>
              <a:rPr lang="sr-Cyrl-RS" altLang="en-US" sz="5400" b="1" dirty="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rPr>
              <a:t>ХВАЛА НА ПАЖЊИ!</a:t>
            </a:r>
            <a:endParaRPr lang="sr-Cyrl-RS" altLang="en-US" sz="5400" b="1" dirty="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endParaRPr>
          </a:p>
        </p:txBody>
      </p:sp>
      <p:sp>
        <p:nvSpPr>
          <p:cNvPr id="13" name="矩形 12"/>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243865" y="2163954"/>
            <a:ext cx="11820315" cy="419259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rotWithShape="1">
          <a:blip r:embed="rId1" cstate="print">
            <a:extLst>
              <a:ext uri="{28A0092B-C50C-407E-A947-70E740481C1C}">
                <a14:useLocalDpi xmlns:a14="http://schemas.microsoft.com/office/drawing/2010/main" val="0"/>
              </a:ext>
            </a:extLst>
          </a:blip>
          <a:srcRect l="39788" t="64047"/>
          <a:stretch>
            <a:fillRect/>
          </a:stretch>
        </p:blipFill>
        <p:spPr>
          <a:xfrm>
            <a:off x="0" y="471170"/>
            <a:ext cx="4368165" cy="6457950"/>
          </a:xfrm>
          <a:prstGeom prst="rect">
            <a:avLst/>
          </a:prstGeom>
        </p:spPr>
      </p:pic>
      <p:pic>
        <p:nvPicPr>
          <p:cNvPr id="19" name="图片 18"/>
          <p:cNvPicPr>
            <a:picLocks noChangeAspect="1"/>
          </p:cNvPicPr>
          <p:nvPr/>
        </p:nvPicPr>
        <p:blipFill rotWithShape="1">
          <a:blip r:embed="rId1" cstate="print">
            <a:extLst>
              <a:ext uri="{28A0092B-C50C-407E-A947-70E740481C1C}">
                <a14:useLocalDpi xmlns:a14="http://schemas.microsoft.com/office/drawing/2010/main" val="0"/>
              </a:ext>
            </a:extLst>
          </a:blip>
          <a:srcRect l="88496" t="64047" r="-1"/>
          <a:stretch>
            <a:fillRect/>
          </a:stretch>
        </p:blipFill>
        <p:spPr>
          <a:xfrm>
            <a:off x="3060065" y="364490"/>
            <a:ext cx="9131935" cy="6565265"/>
          </a:xfrm>
          <a:prstGeom prst="rect">
            <a:avLst/>
          </a:prstGeom>
        </p:spPr>
      </p:pic>
      <p:sp>
        <p:nvSpPr>
          <p:cNvPr id="20" name="文本框 19"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2444518" y="121106"/>
            <a:ext cx="7831455" cy="768350"/>
          </a:xfrm>
          <a:prstGeom prst="rect">
            <a:avLst/>
          </a:prstGeom>
          <a:noFill/>
          <a:effectLst/>
        </p:spPr>
        <p:txBody>
          <a:bodyPr wrap="none" rtlCol="0">
            <a:spAutoFit/>
          </a:bodyPr>
          <a:lstStyle/>
          <a:p>
            <a:r>
              <a:rPr lang="sr-Cyrl-RS" altLang="en-US" sz="4400" b="1" dirty="0" smtClean="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rPr>
              <a:t>Иновације у угоститељству</a:t>
            </a:r>
            <a:endParaRPr lang="sr-Cyrl-RS" altLang="en-US" sz="4400" b="1" dirty="0" smtClean="0">
              <a:blipFill>
                <a:blip r:embed="rId2"/>
                <a:stretch>
                  <a:fillRect/>
                </a:stretch>
              </a:blipFill>
              <a:latin typeface="Arial" panose="020B0604020202020204" pitchFamily="34" charset="0"/>
              <a:ea typeface="张海山锐线体2.0" panose="02000000000000000000" pitchFamily="2" charset="-122"/>
              <a:cs typeface="Arial" panose="020B0604020202020204" pitchFamily="34" charset="0"/>
            </a:endParaRPr>
          </a:p>
        </p:txBody>
      </p:sp>
      <p:sp>
        <p:nvSpPr>
          <p:cNvPr id="22" name="等腰三角形 21"/>
          <p:cNvSpPr/>
          <p:nvPr/>
        </p:nvSpPr>
        <p:spPr>
          <a:xfrm rot="16200000" flipV="1">
            <a:off x="6936806" y="2185658"/>
            <a:ext cx="314455" cy="27108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6176640" y="2000277"/>
            <a:ext cx="746760" cy="768350"/>
          </a:xfrm>
          <a:prstGeom prst="rect">
            <a:avLst/>
          </a:prstGeom>
          <a:noFill/>
          <a:effectLst/>
        </p:spPr>
        <p:txBody>
          <a:bodyPr wrap="none" rtlCol="0">
            <a:spAutoFit/>
          </a:bodyPr>
          <a:lstStyle/>
          <a:p>
            <a:r>
              <a:rPr lang="en-US" altLang="zh-CN" sz="44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0</a:t>
            </a:r>
            <a:r>
              <a:rPr lang="sr-Cyrl-RS" altLang="en-US" sz="44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3</a:t>
            </a:r>
            <a:endParaRPr lang="sr-Cyrl-RS" altLang="en-US" sz="44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endParaRPr>
          </a:p>
        </p:txBody>
      </p:sp>
      <p:sp>
        <p:nvSpPr>
          <p:cNvPr id="25" name="文本框 24"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5641975" y="3688715"/>
            <a:ext cx="2014220" cy="706755"/>
          </a:xfrm>
          <a:prstGeom prst="rect">
            <a:avLst/>
          </a:prstGeom>
          <a:noFill/>
          <a:effectLst/>
        </p:spPr>
        <p:txBody>
          <a:bodyPr wrap="square" rtlCol="0">
            <a:spAutoFit/>
          </a:bodyPr>
          <a:lstStyle/>
          <a:p>
            <a:r>
              <a:rPr lang="en-US" altLang="zh-CN"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0</a:t>
            </a:r>
            <a:r>
              <a:rPr lang="sr-Cyrl-RS" altLang="en-US"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4.1</a:t>
            </a:r>
            <a:endParaRPr lang="sr-Cyrl-RS" altLang="en-US"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endParaRPr>
          </a:p>
        </p:txBody>
      </p:sp>
      <p:sp>
        <p:nvSpPr>
          <p:cNvPr id="26" name="等腰三角形 25"/>
          <p:cNvSpPr/>
          <p:nvPr/>
        </p:nvSpPr>
        <p:spPr>
          <a:xfrm rot="16200000" flipV="1">
            <a:off x="6929755" y="3112135"/>
            <a:ext cx="315595" cy="271145"/>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6158230" y="2894330"/>
            <a:ext cx="811530" cy="706755"/>
          </a:xfrm>
          <a:prstGeom prst="rect">
            <a:avLst/>
          </a:prstGeom>
          <a:noFill/>
          <a:effectLst/>
        </p:spPr>
        <p:txBody>
          <a:bodyPr wrap="square" rtlCol="0">
            <a:spAutoFit/>
          </a:bodyPr>
          <a:lstStyle/>
          <a:p>
            <a:r>
              <a:rPr lang="en-US" altLang="zh-CN"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0</a:t>
            </a:r>
            <a:r>
              <a:rPr lang="sr-Cyrl-RS" altLang="en-US"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4</a:t>
            </a:r>
            <a:endParaRPr lang="sr-Cyrl-RS" altLang="en-US" sz="40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endParaRPr>
          </a:p>
        </p:txBody>
      </p:sp>
      <p:sp>
        <p:nvSpPr>
          <p:cNvPr id="28" name="等腰三角形 27"/>
          <p:cNvSpPr/>
          <p:nvPr/>
        </p:nvSpPr>
        <p:spPr>
          <a:xfrm rot="16200000" flipV="1">
            <a:off x="6983794" y="5627292"/>
            <a:ext cx="314455" cy="27108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6158230" y="4483100"/>
            <a:ext cx="793750" cy="583565"/>
          </a:xfrm>
          <a:prstGeom prst="rect">
            <a:avLst/>
          </a:prstGeom>
          <a:noFill/>
          <a:effectLst/>
        </p:spPr>
        <p:txBody>
          <a:bodyPr wrap="square" rtlCol="0">
            <a:spAutoFit/>
          </a:bodyPr>
          <a:lstStyle/>
          <a:p>
            <a:r>
              <a:rPr lang="en-US" altLang="zh-CN"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0</a:t>
            </a:r>
            <a:r>
              <a:rPr lang="sr-Cyrl-RS" altLang="en-US"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5</a:t>
            </a:r>
            <a:endParaRPr lang="sr-Cyrl-RS" altLang="en-US"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endParaRPr>
          </a:p>
        </p:txBody>
      </p:sp>
      <p:sp>
        <p:nvSpPr>
          <p:cNvPr id="30" name="文本框 29"/>
          <p:cNvSpPr txBox="1"/>
          <p:nvPr/>
        </p:nvSpPr>
        <p:spPr>
          <a:xfrm>
            <a:off x="7297420" y="1906270"/>
            <a:ext cx="4867910" cy="829945"/>
          </a:xfrm>
          <a:prstGeom prst="rect">
            <a:avLst/>
          </a:prstGeom>
          <a:noFill/>
        </p:spPr>
        <p:txBody>
          <a:bodyPr wrap="square" rtlCol="0">
            <a:spAutoFit/>
          </a:bodyPr>
          <a:lstStyle/>
          <a:p>
            <a:pPr algn="ctr"/>
            <a:r>
              <a:rPr lang="sr-Cyrl-RS" altLang="en-US" sz="24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Ресторани у древним временима</a:t>
            </a:r>
            <a:endParaRPr lang="sr-Cyrl-RS" altLang="en-US" sz="24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31" name="文本框 30"/>
          <p:cNvSpPr txBox="1"/>
          <p:nvPr/>
        </p:nvSpPr>
        <p:spPr>
          <a:xfrm>
            <a:off x="7656439" y="3004644"/>
            <a:ext cx="4253865" cy="460375"/>
          </a:xfrm>
          <a:prstGeom prst="rect">
            <a:avLst/>
          </a:prstGeom>
          <a:noFill/>
        </p:spPr>
        <p:txBody>
          <a:bodyPr wrap="none" rtlCol="0">
            <a:spAutoFit/>
          </a:bodyPr>
          <a:lstStyle/>
          <a:p>
            <a:pPr algn="ctr"/>
            <a:r>
              <a:rPr lang="sr-Cyrl-RS" altLang="en-US" sz="24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Ресторани у средњем веку</a:t>
            </a:r>
            <a:endParaRPr lang="sr-Cyrl-RS" altLang="en-US" sz="24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32" name="文本框 31"/>
          <p:cNvSpPr txBox="1"/>
          <p:nvPr/>
        </p:nvSpPr>
        <p:spPr>
          <a:xfrm>
            <a:off x="7656195" y="3642995"/>
            <a:ext cx="3793490" cy="706755"/>
          </a:xfrm>
          <a:prstGeom prst="rect">
            <a:avLst/>
          </a:prstGeom>
          <a:noFill/>
        </p:spPr>
        <p:txBody>
          <a:bodyPr wrap="square" rtlCol="0">
            <a:spAutoFit/>
          </a:bodyPr>
          <a:lstStyle/>
          <a:p>
            <a:pPr algn="ctr"/>
            <a:r>
              <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Француска револуција и успон ресторатерства</a:t>
            </a:r>
            <a:endPar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33" name="文本框 32"/>
          <p:cNvSpPr txBox="1"/>
          <p:nvPr/>
        </p:nvSpPr>
        <p:spPr>
          <a:xfrm>
            <a:off x="7656195" y="4527550"/>
            <a:ext cx="4162425" cy="1014730"/>
          </a:xfrm>
          <a:prstGeom prst="rect">
            <a:avLst/>
          </a:prstGeom>
          <a:noFill/>
        </p:spPr>
        <p:txBody>
          <a:bodyPr wrap="square" rtlCol="0">
            <a:spAutoFit/>
          </a:bodyPr>
          <a:lstStyle/>
          <a:p>
            <a:pPr algn="ctr"/>
            <a:r>
              <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Значајне одреднице будућег развоја ресторатерства у свету</a:t>
            </a:r>
            <a:endPar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2" name="等腰三角形 23"/>
          <p:cNvSpPr/>
          <p:nvPr/>
        </p:nvSpPr>
        <p:spPr>
          <a:xfrm rot="16200000" flipV="1">
            <a:off x="6983795" y="3867335"/>
            <a:ext cx="314455" cy="27108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等腰三角形 23"/>
          <p:cNvSpPr/>
          <p:nvPr/>
        </p:nvSpPr>
        <p:spPr>
          <a:xfrm rot="16200000" flipV="1">
            <a:off x="6983795" y="4640765"/>
            <a:ext cx="314455" cy="271082"/>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28"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5746750" y="5542280"/>
            <a:ext cx="1634490" cy="583565"/>
          </a:xfrm>
          <a:prstGeom prst="rect">
            <a:avLst/>
          </a:prstGeom>
          <a:noFill/>
          <a:effectLst/>
        </p:spPr>
        <p:txBody>
          <a:bodyPr wrap="square" rtlCol="0">
            <a:spAutoFit/>
          </a:bodyPr>
          <a:p>
            <a:r>
              <a:rPr lang="en-US" altLang="zh-CN"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0</a:t>
            </a:r>
            <a:r>
              <a:rPr lang="sr-Cyrl-RS" altLang="en-US"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rPr>
              <a:t>5.1</a:t>
            </a:r>
            <a:endParaRPr lang="sr-Cyrl-RS" altLang="en-US" sz="3200" b="1" dirty="0" smtClean="0">
              <a:solidFill>
                <a:srgbClr val="FFFFFF"/>
              </a:solidFill>
              <a:latin typeface="张海山锐线体2.0" panose="02000000000000000000" pitchFamily="2" charset="-122"/>
              <a:ea typeface="张海山锐线体2.0" panose="02000000000000000000" pitchFamily="2" charset="-122"/>
              <a:cs typeface="Kartika" panose="02020503030404060203" pitchFamily="18" charset="0"/>
            </a:endParaRPr>
          </a:p>
        </p:txBody>
      </p:sp>
      <p:sp>
        <p:nvSpPr>
          <p:cNvPr id="5" name="文本框 32"/>
          <p:cNvSpPr txBox="1"/>
          <p:nvPr/>
        </p:nvSpPr>
        <p:spPr>
          <a:xfrm>
            <a:off x="7747635" y="5614035"/>
            <a:ext cx="4162425" cy="706755"/>
          </a:xfrm>
          <a:prstGeom prst="rect">
            <a:avLst/>
          </a:prstGeom>
          <a:noFill/>
        </p:spPr>
        <p:txBody>
          <a:bodyPr wrap="square" rtlCol="0">
            <a:spAutoFit/>
          </a:bodyPr>
          <a:p>
            <a:pPr algn="ctr"/>
            <a:r>
              <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Груписање објеката ресторатерства</a:t>
            </a:r>
            <a:endParaRPr lang="sr-Cyrl-RS" altLang="en-US" sz="20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0" presetClass="entr" presetSubtype="0" fill="hold" grpId="0" nodeType="withEffect">
                                  <p:stCondLst>
                                    <p:cond delay="75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75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3" grpId="0" bldLvl="0" animBg="1"/>
      <p:bldP spid="25" grpId="0" bldLvl="0" animBg="1"/>
      <p:bldP spid="27" grpId="0" bldLvl="0" animBg="1"/>
      <p:bldP spid="29" grpId="0" bldLvl="0" animBg="1"/>
      <p:bldP spid="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flipH="1">
            <a:off x="2215374" y="2163953"/>
            <a:ext cx="6032231" cy="252061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50764" y="2470685"/>
            <a:ext cx="3627069" cy="238721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rotWithShape="1">
          <a:blip r:embed="rId1" cstate="print">
            <a:extLst>
              <a:ext uri="{28A0092B-C50C-407E-A947-70E740481C1C}">
                <a14:useLocalDpi xmlns:a14="http://schemas.microsoft.com/office/drawing/2010/main" val="0"/>
              </a:ext>
            </a:extLst>
          </a:blip>
          <a:srcRect l="40853" t="63928"/>
          <a:stretch>
            <a:fillRect/>
          </a:stretch>
        </p:blipFill>
        <p:spPr>
          <a:xfrm>
            <a:off x="0" y="6460490"/>
            <a:ext cx="12508230" cy="1668780"/>
          </a:xfrm>
          <a:prstGeom prst="rect">
            <a:avLst/>
          </a:prstGeom>
        </p:spPr>
      </p:pic>
      <p:pic>
        <p:nvPicPr>
          <p:cNvPr id="19" name="图片 18"/>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0"/>
            <a:ext cx="12192000" cy="1241425"/>
          </a:xfrm>
          <a:prstGeom prst="rect">
            <a:avLst/>
          </a:prstGeom>
        </p:spPr>
      </p:pic>
      <p:sp>
        <p:nvSpPr>
          <p:cNvPr id="8" name="文本框 7" descr="e7d195523061f1c0deeec63e560781cfd59afb0ea006f2a87ABB68BF51EA6619813959095094C18C62A12F549504892A4AAA8C1554C6663626E05CA27F281A14E6983772AFC3FB97135759321DEA3D704CB8FFD9D2544D20427D00997056F5C96BEB36E87B176A9A2B0208D5F0253CAA64F289E16775627845AD05F6A8DA43D217D906D92F737DD9"/>
          <p:cNvSpPr txBox="1"/>
          <p:nvPr/>
        </p:nvSpPr>
        <p:spPr>
          <a:xfrm>
            <a:off x="2127250" y="237490"/>
            <a:ext cx="9441815" cy="706755"/>
          </a:xfrm>
          <a:prstGeom prst="rect">
            <a:avLst/>
          </a:prstGeom>
          <a:noFill/>
          <a:effectLst/>
        </p:spPr>
        <p:txBody>
          <a:bodyPr wrap="square" rtlCol="0">
            <a:spAutoFit/>
          </a:bodyPr>
          <a:lstStyle/>
          <a:p>
            <a:pPr algn="ctr"/>
            <a:r>
              <a:rPr lang="sr-Cyrl-RS" altLang="en-US" sz="4000" b="1" dirty="0" smtClean="0">
                <a:solidFill>
                  <a:srgbClr val="FFFFFF"/>
                </a:solidFill>
                <a:latin typeface="Arial" panose="020B0604020202020204" pitchFamily="34" charset="0"/>
                <a:ea typeface="张海山锐线体2.0" panose="02000000000000000000" pitchFamily="2" charset="-122"/>
                <a:cs typeface="Arial" panose="020B0604020202020204" pitchFamily="34" charset="0"/>
              </a:rPr>
              <a:t>03. Ресторани у древним временима</a:t>
            </a:r>
            <a:endParaRPr lang="sr-Cyrl-RS" altLang="en-US" sz="4000" b="1" dirty="0" smtClean="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2" name="Text Box 1"/>
          <p:cNvSpPr txBox="1"/>
          <p:nvPr/>
        </p:nvSpPr>
        <p:spPr>
          <a:xfrm>
            <a:off x="119380" y="1038225"/>
            <a:ext cx="11984990" cy="6554470"/>
          </a:xfrm>
          <a:prstGeom prst="rect">
            <a:avLst/>
          </a:prstGeom>
          <a:noFill/>
        </p:spPr>
        <p:txBody>
          <a:bodyPr wrap="square" rtlCol="0">
            <a:spAutoFit/>
          </a:bodyPr>
          <a:p>
            <a:pPr algn="just"/>
            <a:r>
              <a:rPr lang="sr-Cyrl-RS" altLang="en-US" sz="2000">
                <a:latin typeface="TimesRoman" charset="0"/>
                <a:cs typeface="TimesRoman" charset="0"/>
              </a:rPr>
              <a:t> </a:t>
            </a:r>
            <a:r>
              <a:rPr lang="en-US" sz="2000">
                <a:latin typeface="TimesRoman" charset="0"/>
                <a:cs typeface="TimesRoman" charset="0"/>
              </a:rPr>
              <a:t>Идеја о продаји хране за неку добит сеже све до најраније цивилизације. Свакако не чуди чињеница да је развој ресторатерства уско повезан са развојем првих градова.</a:t>
            </a:r>
            <a:endParaRPr lang="en-US" sz="2000">
              <a:latin typeface="TimesRoman" charset="0"/>
              <a:cs typeface="TimesRoman" charset="0"/>
            </a:endParaRPr>
          </a:p>
          <a:p>
            <a:pPr algn="just"/>
            <a:r>
              <a:rPr lang="sr-Cyrl-RS" altLang="en-US" sz="2000">
                <a:latin typeface="TimesRoman" charset="0"/>
                <a:cs typeface="TimesRoman" charset="0"/>
              </a:rPr>
              <a:t> </a:t>
            </a:r>
            <a:r>
              <a:rPr lang="en-US" sz="2000">
                <a:latin typeface="TimesRoman" charset="0"/>
                <a:cs typeface="TimesRoman" charset="0"/>
              </a:rPr>
              <a:t>Потреба за јавним просторима где се послужује храна је чврсто успостав</a:t>
            </a:r>
            <a:r>
              <a:rPr lang="sr-Cyrl-RS" altLang="en-US" sz="2000">
                <a:latin typeface="TimesRoman" charset="0"/>
                <a:cs typeface="TimesRoman" charset="0"/>
              </a:rPr>
              <a:t>љ</a:t>
            </a:r>
            <a:r>
              <a:rPr lang="en-US" sz="2000">
                <a:latin typeface="TimesRoman" charset="0"/>
                <a:cs typeface="TimesRoman" charset="0"/>
              </a:rPr>
              <a:t>ен још у Римском Царству и древној Кини. </a:t>
            </a:r>
            <a:endParaRPr lang="en-US" sz="2000">
              <a:latin typeface="TimesRoman" charset="0"/>
              <a:cs typeface="TimesRoman" charset="0"/>
            </a:endParaRPr>
          </a:p>
          <a:p>
            <a:pPr algn="just"/>
            <a:r>
              <a:rPr lang="sr-Cyrl-RS" altLang="en-US" sz="2000">
                <a:latin typeface="TimesRoman" charset="0"/>
                <a:cs typeface="TimesRoman" charset="0"/>
              </a:rPr>
              <a:t> </a:t>
            </a:r>
            <a:r>
              <a:rPr lang="en-US" sz="2000">
                <a:latin typeface="TimesRoman" charset="0"/>
                <a:cs typeface="TimesRoman" charset="0"/>
              </a:rPr>
              <a:t>Ова потреба је постала изражена у ситуацијама када би се</a:t>
            </a:r>
            <a:r>
              <a:rPr lang="sr-Cyrl-RS" altLang="en-US" sz="2000">
                <a:latin typeface="TimesRoman" charset="0"/>
                <a:cs typeface="TimesRoman" charset="0"/>
              </a:rPr>
              <a:t>љ</a:t>
            </a:r>
            <a:r>
              <a:rPr lang="en-US" sz="2000">
                <a:latin typeface="TimesRoman" charset="0"/>
                <a:cs typeface="TimesRoman" charset="0"/>
              </a:rPr>
              <a:t>аци и</a:t>
            </a:r>
            <a:r>
              <a:rPr lang="sr-Cyrl-RS" altLang="en-US" sz="2000">
                <a:latin typeface="TimesRoman" charset="0"/>
                <a:cs typeface="TimesRoman" charset="0"/>
              </a:rPr>
              <a:t> </a:t>
            </a:r>
            <a:r>
              <a:rPr lang="en-US" sz="2000">
                <a:latin typeface="TimesRoman" charset="0"/>
                <a:cs typeface="TimesRoman" charset="0"/>
              </a:rPr>
              <a:t>по</a:t>
            </a:r>
            <a:r>
              <a:rPr lang="sr-Cyrl-RS" altLang="en-US" sz="2000">
                <a:latin typeface="TimesRoman" charset="0"/>
                <a:cs typeface="TimesRoman" charset="0"/>
              </a:rPr>
              <a:t>љ</a:t>
            </a:r>
            <a:r>
              <a:rPr lang="en-US" sz="2000">
                <a:latin typeface="TimesRoman" charset="0"/>
                <a:cs typeface="TimesRoman" charset="0"/>
              </a:rPr>
              <a:t>опривредници прелазили дуг пут како би продавали своје производе на градској тржници.</a:t>
            </a:r>
            <a:endParaRPr lang="en-US" sz="2000">
              <a:latin typeface="TimesRoman" charset="0"/>
              <a:cs typeface="TimesRoman" charset="0"/>
            </a:endParaRPr>
          </a:p>
          <a:p>
            <a:pPr algn="just"/>
            <a:r>
              <a:rPr lang="en-US" sz="2000">
                <a:latin typeface="TimesRoman" charset="0"/>
                <a:cs typeface="TimesRoman" charset="0"/>
              </a:rPr>
              <a:t> Пошто су у путу проводили и неколико дана, тим </a:t>
            </a:r>
            <a:r>
              <a:rPr lang="sr-Cyrl-RS" altLang="en-US" sz="2000">
                <a:latin typeface="TimesRoman" charset="0"/>
                <a:cs typeface="TimesRoman" charset="0"/>
              </a:rPr>
              <a:t>љ</a:t>
            </a:r>
            <a:r>
              <a:rPr lang="en-US" sz="2000">
                <a:latin typeface="TimesRoman" charset="0"/>
                <a:cs typeface="TimesRoman" charset="0"/>
              </a:rPr>
              <a:t>удима се није исплатило да се одмах и враћају кућама, па се </a:t>
            </a:r>
            <a:r>
              <a:rPr lang="sr-Cyrl-RS" altLang="en-US" sz="2000">
                <a:latin typeface="TimesRoman" charset="0"/>
                <a:cs typeface="TimesRoman" charset="0"/>
              </a:rPr>
              <a:t>јавила</a:t>
            </a:r>
            <a:r>
              <a:rPr lang="en-US" sz="2000">
                <a:latin typeface="TimesRoman" charset="0"/>
                <a:cs typeface="TimesRoman" charset="0"/>
              </a:rPr>
              <a:t> потреба да се ти </a:t>
            </a:r>
            <a:r>
              <a:rPr lang="sr-Cyrl-RS" altLang="en-US" sz="2000">
                <a:latin typeface="TimesRoman" charset="0"/>
                <a:cs typeface="TimesRoman" charset="0"/>
              </a:rPr>
              <a:t>љ</a:t>
            </a:r>
            <a:r>
              <a:rPr lang="en-US" sz="2000">
                <a:latin typeface="TimesRoman" charset="0"/>
                <a:cs typeface="TimesRoman" charset="0"/>
              </a:rPr>
              <a:t>уди негде и хране.</a:t>
            </a:r>
            <a:r>
              <a:rPr lang="sr-Cyrl-RS" altLang="en-US" sz="2000">
                <a:latin typeface="TimesRoman" charset="0"/>
                <a:cs typeface="TimesRoman" charset="0"/>
              </a:rPr>
              <a:t>По</a:t>
            </a:r>
            <a:r>
              <a:rPr lang="en-US" sz="2000">
                <a:latin typeface="TimesRoman" charset="0"/>
                <a:cs typeface="TimesRoman" charset="0"/>
              </a:rPr>
              <a:t>дузетни </a:t>
            </a:r>
            <a:r>
              <a:rPr lang="sr-Cyrl-RS" altLang="en-US" sz="2000">
                <a:latin typeface="TimesRoman" charset="0"/>
                <a:cs typeface="TimesRoman" charset="0"/>
              </a:rPr>
              <a:t>љ</a:t>
            </a:r>
            <a:r>
              <a:rPr lang="en-US" sz="2000">
                <a:latin typeface="TimesRoman" charset="0"/>
                <a:cs typeface="TimesRoman" charset="0"/>
              </a:rPr>
              <a:t>уди тог доба су из тог разлога отварали нешто што би се могло сматрати првобитном формом ресторана, тзв. гостионице поред пута. Те гостионице су се обично налазиле у средишту места, где се храна послуживала на заједничком столу за све путнике.</a:t>
            </a:r>
            <a:endParaRPr lang="en-US" sz="2000">
              <a:latin typeface="TimesRoman" charset="0"/>
              <a:cs typeface="TimesRoman" charset="0"/>
            </a:endParaRPr>
          </a:p>
          <a:p>
            <a:pPr algn="just"/>
            <a:r>
              <a:rPr lang="en-US" sz="2000">
                <a:latin typeface="TimesRoman" charset="0"/>
                <a:cs typeface="TimesRoman" charset="0"/>
              </a:rPr>
              <a:t> Није постојао избор хране, већ се служила храна коју је кувар тај дан припремио. Ове најраније гостионице су поред своје примарне делатности, служења хране и пића, имале и веома значајну друштвену улогу јер су постале места где су се </a:t>
            </a:r>
            <a:r>
              <a:rPr lang="sr-Cyrl-RS" altLang="en-US" sz="2000">
                <a:latin typeface="TimesRoman" charset="0"/>
                <a:cs typeface="TimesRoman" charset="0"/>
              </a:rPr>
              <a:t>љ</a:t>
            </a:r>
            <a:r>
              <a:rPr lang="en-US" sz="2000">
                <a:latin typeface="TimesRoman" charset="0"/>
                <a:cs typeface="TimesRoman" charset="0"/>
              </a:rPr>
              <a:t>уди окуп</a:t>
            </a:r>
            <a:r>
              <a:rPr lang="sr-Cyrl-RS" altLang="en-US" sz="2000">
                <a:latin typeface="TimesRoman" charset="0"/>
                <a:cs typeface="TimesRoman" charset="0"/>
              </a:rPr>
              <a:t>љ</a:t>
            </a:r>
            <a:r>
              <a:rPr lang="en-US" sz="2000">
                <a:latin typeface="TimesRoman" charset="0"/>
                <a:cs typeface="TimesRoman" charset="0"/>
              </a:rPr>
              <a:t>али</a:t>
            </a:r>
            <a:r>
              <a:rPr lang="sr-Cyrl-RS" altLang="en-US" sz="2000">
                <a:latin typeface="TimesRoman" charset="0"/>
                <a:cs typeface="TimesRoman" charset="0"/>
              </a:rPr>
              <a:t>.</a:t>
            </a:r>
            <a:endParaRPr lang="en-US" sz="2000">
              <a:latin typeface="TimesRoman" charset="0"/>
              <a:cs typeface="TimesRoman" charset="0"/>
            </a:endParaRPr>
          </a:p>
          <a:p>
            <a:pPr algn="just"/>
            <a:r>
              <a:rPr lang="en-US" sz="2000">
                <a:latin typeface="TimesRoman" charset="0"/>
                <a:cs typeface="TimesRoman" charset="0"/>
              </a:rPr>
              <a:t>Унутар градских зидина, где су услови за живот били прилично тешки, где се живело на веома малом простору, многи становници нису имали средства да припремају сопствену храну. Углавном су се прехрањивали купујући храну од </a:t>
            </a:r>
            <a:r>
              <a:rPr lang="sr-Cyrl-RS" altLang="en-US" sz="2000">
                <a:latin typeface="TimesRoman" charset="0"/>
                <a:cs typeface="TimesRoman" charset="0"/>
              </a:rPr>
              <a:t>љ</a:t>
            </a:r>
            <a:r>
              <a:rPr lang="en-US" sz="2000">
                <a:latin typeface="TimesRoman" charset="0"/>
                <a:cs typeface="TimesRoman" charset="0"/>
              </a:rPr>
              <a:t>уди који су је продавали доносећи је у малим колицима. Храна која се тако продавала је била углавном унапред спрем</a:t>
            </a:r>
            <a:r>
              <a:rPr lang="sr-Cyrl-RS" altLang="en-US" sz="2000">
                <a:latin typeface="TimesRoman" charset="0"/>
                <a:cs typeface="TimesRoman" charset="0"/>
              </a:rPr>
              <a:t>љ</a:t>
            </a:r>
            <a:r>
              <a:rPr lang="en-US" sz="2000">
                <a:latin typeface="TimesRoman" charset="0"/>
                <a:cs typeface="TimesRoman" charset="0"/>
              </a:rPr>
              <a:t>ена и јефтина, па би се овај начин </a:t>
            </a:r>
            <a:endParaRPr lang="en-US" sz="2000">
              <a:latin typeface="TimesRoman" charset="0"/>
              <a:cs typeface="TimesRoman" charset="0"/>
            </a:endParaRPr>
          </a:p>
          <a:p>
            <a:pPr algn="just"/>
            <a:r>
              <a:rPr lang="en-US" sz="2000">
                <a:latin typeface="TimesRoman" charset="0"/>
                <a:cs typeface="TimesRoman" charset="0"/>
              </a:rPr>
              <a:t>служења хране могао сматрати претечом данашње "брзе хране".</a:t>
            </a:r>
            <a:endParaRPr lang="en-US" sz="2000">
              <a:latin typeface="TimesRoman" charset="0"/>
              <a:cs typeface="TimesRoman" charset="0"/>
            </a:endParaRPr>
          </a:p>
          <a:p>
            <a:pPr algn="just"/>
            <a:endParaRPr lang="en-US" sz="2000">
              <a:latin typeface="TimesRoman" charset="0"/>
              <a:cs typeface="TimesRoman" charset="0"/>
            </a:endParaRPr>
          </a:p>
          <a:p>
            <a:pPr algn="just"/>
            <a:endParaRPr lang="en-US" sz="2000">
              <a:latin typeface="TimesRoman" charset="0"/>
              <a:cs typeface="Times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04047" y="215408"/>
            <a:ext cx="9921875" cy="922020"/>
          </a:xfrm>
          <a:prstGeom prst="rect">
            <a:avLst/>
          </a:prstGeom>
          <a:noFill/>
        </p:spPr>
        <p:txBody>
          <a:bodyPr wrap="none" rtlCol="0">
            <a:spAutoFit/>
          </a:bodyPr>
          <a:lstStyle/>
          <a:p>
            <a:pPr algn="ctr"/>
            <a:r>
              <a:rPr lang="sr-Cyrl-RS" altLang="en-US" sz="54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4.Ресторани у средњем веку</a:t>
            </a:r>
            <a:endParaRPr lang="sr-Cyrl-RS" altLang="en-US" sz="54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741" y="2223247"/>
            <a:ext cx="4564105" cy="3801035"/>
          </a:xfrm>
          <a:custGeom>
            <a:avLst/>
            <a:gdLst>
              <a:gd name="connsiteX0" fmla="*/ 0 w 6660927"/>
              <a:gd name="connsiteY0" fmla="*/ 0 h 3746772"/>
              <a:gd name="connsiteX1" fmla="*/ 6660927 w 6660927"/>
              <a:gd name="connsiteY1" fmla="*/ 0 h 3746772"/>
              <a:gd name="connsiteX2" fmla="*/ 6660927 w 6660927"/>
              <a:gd name="connsiteY2" fmla="*/ 3746772 h 3746772"/>
              <a:gd name="connsiteX3" fmla="*/ 0 w 6660927"/>
              <a:gd name="connsiteY3" fmla="*/ 3746772 h 3746772"/>
            </a:gdLst>
            <a:ahLst/>
            <a:cxnLst>
              <a:cxn ang="0">
                <a:pos x="connsiteX0" y="connsiteY0"/>
              </a:cxn>
              <a:cxn ang="0">
                <a:pos x="connsiteX1" y="connsiteY1"/>
              </a:cxn>
              <a:cxn ang="0">
                <a:pos x="connsiteX2" y="connsiteY2"/>
              </a:cxn>
              <a:cxn ang="0">
                <a:pos x="connsiteX3" y="connsiteY3"/>
              </a:cxn>
            </a:cxnLst>
            <a:rect l="l" t="t" r="r" b="b"/>
            <a:pathLst>
              <a:path w="6660927" h="3746772">
                <a:moveTo>
                  <a:pt x="0" y="0"/>
                </a:moveTo>
                <a:lnTo>
                  <a:pt x="6660927" y="0"/>
                </a:lnTo>
                <a:lnTo>
                  <a:pt x="6660927" y="3746772"/>
                </a:lnTo>
                <a:lnTo>
                  <a:pt x="0" y="3746772"/>
                </a:lnTo>
                <a:close/>
              </a:path>
            </a:pathLst>
          </a:custGeom>
        </p:spPr>
      </p:pic>
      <p:sp>
        <p:nvSpPr>
          <p:cNvPr id="8" name="矩形 7"/>
          <p:cNvSpPr/>
          <p:nvPr/>
        </p:nvSpPr>
        <p:spPr>
          <a:xfrm>
            <a:off x="5137959" y="2745945"/>
            <a:ext cx="6709235" cy="3309256"/>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5443220" y="2978150"/>
            <a:ext cx="6073775" cy="406400"/>
          </a:xfrm>
          <a:prstGeom prst="rect">
            <a:avLst/>
          </a:prstGeom>
          <a:noFill/>
        </p:spPr>
        <p:txBody>
          <a:bodyPr wrap="square" rtlCol="0">
            <a:spAutoFit/>
            <a:scene3d>
              <a:camera prst="orthographicFront"/>
              <a:lightRig rig="threePt" dir="t"/>
            </a:scene3d>
            <a:sp3d contourW="12700"/>
          </a:bodyPr>
          <a:lstStyle/>
          <a:p>
            <a:pPr>
              <a:lnSpc>
                <a:spcPct val="114000"/>
              </a:lnSpc>
            </a:pPr>
            <a:r>
              <a:rPr lang="sr-Cyrl-RS" altLang="en-US" b="1" dirty="0">
                <a:solidFill>
                  <a:schemeClr val="bg1"/>
                </a:solidFill>
                <a:latin typeface="Arial" panose="020B0604020202020204" pitchFamily="34" charset="0"/>
                <a:ea typeface="+mj-ea"/>
                <a:cs typeface="Arial" panose="020B0604020202020204" pitchFamily="34" charset="0"/>
              </a:rPr>
              <a:t>4.1Француска револуција и успон ресторатерства</a:t>
            </a:r>
            <a:endParaRPr lang="sr-Cyrl-RS" altLang="en-US" b="1" dirty="0">
              <a:solidFill>
                <a:schemeClr val="bg1"/>
              </a:solidFill>
              <a:latin typeface="Arial" panose="020B0604020202020204" pitchFamily="34" charset="0"/>
              <a:ea typeface="+mj-ea"/>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76885" y="244475"/>
            <a:ext cx="10837545" cy="6000750"/>
          </a:xfrm>
          <a:prstGeom prst="rect">
            <a:avLst/>
          </a:prstGeom>
          <a:noFill/>
        </p:spPr>
        <p:txBody>
          <a:bodyPr wrap="square" rtlCol="0" anchor="t">
            <a:spAutoFit/>
          </a:bodyPr>
          <a:p>
            <a:pPr algn="ctr"/>
            <a:r>
              <a:rPr lang="sr-Cyrl-RS" altLang="en-US" sz="2400">
                <a:latin typeface="Times Cirilica" panose="020B7200000000000000" charset="0"/>
                <a:cs typeface="Times Cirilica" panose="020B7200000000000000" charset="0"/>
              </a:rPr>
              <a:t>4.РЕСТОРАНИ У СРЕДЊЕМ ВЕКУ</a:t>
            </a:r>
            <a:endParaRPr lang="sr-Cyrl-RS" altLang="en-US" sz="2400">
              <a:latin typeface="Times Cirilica" panose="020B7200000000000000" charset="0"/>
              <a:cs typeface="Times Cirilica" panose="020B7200000000000000" charset="0"/>
            </a:endParaRPr>
          </a:p>
          <a:p>
            <a:pPr algn="ct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U Evropi, kroz srednji vek i period renesanse, konobe i gostionice su i da</a:t>
            </a:r>
            <a:r>
              <a:rPr lang="sr-Latn-RS" altLang="en-US" sz="2400">
                <a:latin typeface="Times Cirilica" panose="020B7200000000000000" charset="0"/>
                <a:cs typeface="Times Cirilica" panose="020B7200000000000000" charset="0"/>
              </a:rPr>
              <a:t>q</a:t>
            </a:r>
            <a:r>
              <a:rPr lang="en-US" sz="2400">
                <a:latin typeface="Times Cirilica" panose="020B7200000000000000" charset="0"/>
                <a:cs typeface="Times Cirilica" panose="020B7200000000000000" charset="0"/>
              </a:rPr>
              <a:t>e bile glavno mesto gde se mogao kupiti priprem</a:t>
            </a:r>
            <a:r>
              <a:rPr lang="sr-Latn-RS" altLang="en-US" sz="2400">
                <a:latin typeface="Times Cirilica" panose="020B7200000000000000" charset="0"/>
                <a:cs typeface="Times Cirilica" panose="020B7200000000000000" charset="0"/>
              </a:rPr>
              <a:t>q</a:t>
            </a:r>
            <a:r>
              <a:rPr lang="en-US" sz="2400">
                <a:latin typeface="Times Cirilica" panose="020B7200000000000000" charset="0"/>
                <a:cs typeface="Times Cirilica" panose="020B7200000000000000" charset="0"/>
              </a:rPr>
              <a:t>en obrok.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U </a:t>
            </a:r>
            <a:r>
              <a:rPr lang="sr-Cyrl-R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paniji su ovakve gostionice prozvali "Bodegas" i u </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ima se uglavnom slu</a:t>
            </a:r>
            <a:r>
              <a:rPr lang="sr-Cyrl-RS" altLang="en-US" sz="2400">
                <a:latin typeface="Times Cirilica" panose="020B7200000000000000" charset="0"/>
                <a:cs typeface="Times Cirilica" panose="020B7200000000000000" charset="0"/>
              </a:rPr>
              <a:t>жи</a:t>
            </a:r>
            <a:r>
              <a:rPr lang="en-US" sz="2400">
                <a:latin typeface="Times Cirilica" panose="020B7200000000000000" charset="0"/>
                <a:cs typeface="Times Cirilica" panose="020B7200000000000000" charset="0"/>
              </a:rPr>
              <a:t>o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"tapas". U Engleskoj u to vreme, vrlo popularna je bila hrana tipa - kobasice i "pastirska pita", dok su se u Francuskoj u gostionicama nudila uglavnom variva i supe.</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 Svi ovi rani restorani su slu</a:t>
            </a:r>
            <a:r>
              <a:rPr lang="sr-Cyrl-RS" altLang="en-US" sz="2400">
                <a:latin typeface="Times Cirilica" panose="020B7200000000000000" charset="0"/>
                <a:cs typeface="Times Cirilica" panose="020B7200000000000000" charset="0"/>
              </a:rPr>
              <a:t>ж</a:t>
            </a:r>
            <a:r>
              <a:rPr lang="en-US" sz="2400">
                <a:latin typeface="Times Cirilica" panose="020B7200000000000000" charset="0"/>
                <a:cs typeface="Times Cirilica" panose="020B7200000000000000" charset="0"/>
              </a:rPr>
              <a:t>ili jednostavna, prosto priprem</a:t>
            </a:r>
            <a:r>
              <a:rPr lang="sr-Cyrl-RS" altLang="en-US" sz="2400">
                <a:latin typeface="Times Cirilica" panose="020B7200000000000000" charset="0"/>
                <a:cs typeface="Times Cirilica" panose="020B7200000000000000" charset="0"/>
              </a:rPr>
              <a:t>ље</a:t>
            </a:r>
            <a:r>
              <a:rPr lang="en-US" sz="2400">
                <a:latin typeface="Times Cirilica" panose="020B7200000000000000" charset="0"/>
                <a:cs typeface="Times Cirilica" panose="020B7200000000000000" charset="0"/>
              </a:rPr>
              <a:t>na jela, kakva bi se i ina</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e mogla zate</a:t>
            </a:r>
            <a:r>
              <a:rPr lang="sr-Cyrl-RS" altLang="en-US" sz="2400">
                <a:latin typeface="Times Cirilica" panose="020B7200000000000000" charset="0"/>
                <a:cs typeface="Times Cirilica" panose="020B7200000000000000" charset="0"/>
              </a:rPr>
              <a:t>ћи</a:t>
            </a:r>
            <a:r>
              <a:rPr lang="en-US" sz="2400">
                <a:latin typeface="Times Cirilica" panose="020B7200000000000000" charset="0"/>
                <a:cs typeface="Times Cirilica" panose="020B7200000000000000" charset="0"/>
              </a:rPr>
              <a:t> u zemlјoradni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kim ili radni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kim domovima.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Nakon Kolumbovog otkri</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a Amerike 1492.godine, globalna trgovina je u </a:t>
            </a:r>
            <a:r>
              <a:rPr lang="sr-Cyrl-RS" altLang="en-US" sz="2400">
                <a:latin typeface="Times Cirilica" panose="020B7200000000000000" charset="0"/>
                <a:cs typeface="Times Cirilica" panose="020B7200000000000000" charset="0"/>
              </a:rPr>
              <a:t> </a:t>
            </a:r>
            <a:r>
              <a:rPr lang="en-US" sz="2400">
                <a:latin typeface="Times Cirilica" panose="020B7200000000000000" charset="0"/>
                <a:cs typeface="Times Cirilica" panose="020B7200000000000000" charset="0"/>
              </a:rPr>
              <a:t>mnogome porasla, donose</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i nove vrste hrane u Evropu. Kafa, </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aj i </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okolada uskoro su se slu</a:t>
            </a:r>
            <a:r>
              <a:rPr lang="sr-Cyrl-RS" altLang="en-US" sz="2400">
                <a:latin typeface="Times Cirilica" panose="020B7200000000000000" charset="0"/>
                <a:cs typeface="Times Cirilica" panose="020B7200000000000000" charset="0"/>
              </a:rPr>
              <a:t>ж</a:t>
            </a:r>
            <a:r>
              <a:rPr lang="en-US" sz="2400">
                <a:latin typeface="Times Cirilica" panose="020B7200000000000000" charset="0"/>
                <a:cs typeface="Times Cirilica" panose="020B7200000000000000" charset="0"/>
              </a:rPr>
              <a:t>ili u privatnim ku</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ama uz vino i pivo.</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 I u 17. veku obi</a:t>
            </a:r>
            <a:r>
              <a:rPr lang="sr-Cyrl-RS" altLang="en-US" sz="2400">
                <a:latin typeface="Times Cirilica" panose="020B7200000000000000" charset="0"/>
                <a:cs typeface="Times Cirilica" panose="020B7200000000000000" charset="0"/>
              </a:rPr>
              <a:t>ч</a:t>
            </a:r>
            <a:r>
              <a:rPr lang="en-US" sz="2400">
                <a:latin typeface="Times Cirilica" panose="020B7200000000000000" charset="0"/>
                <a:cs typeface="Times Cirilica" panose="020B7200000000000000" charset="0"/>
              </a:rPr>
              <a:t>aj je bio da se glavni obrok jede kod ku</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e, ali su dobrostoje</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i </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udi bili u prilici da zapo</a:t>
            </a:r>
            <a:r>
              <a:rPr lang="sr-Cyrl-RS" altLang="en-US" sz="2400">
                <a:latin typeface="Times Cirilica" panose="020B7200000000000000" charset="0"/>
                <a:cs typeface="Times Cirilica" panose="020B7200000000000000" charset="0"/>
              </a:rPr>
              <a:t>шљ</a:t>
            </a:r>
            <a:r>
              <a:rPr lang="en-US" sz="2400">
                <a:latin typeface="Times Cirilica" panose="020B7200000000000000" charset="0"/>
                <a:cs typeface="Times Cirilica" panose="020B7200000000000000" charset="0"/>
              </a:rPr>
              <a:t>avaju "trattatorie" (ugostite</a:t>
            </a:r>
            <a:r>
              <a:rPr lang="sr-Cyrl-RS" altLang="en-US" sz="2400">
                <a:latin typeface="Times Cirilica" panose="020B7200000000000000" charset="0"/>
                <a:cs typeface="Times Cirilica" panose="020B7200000000000000" charset="0"/>
              </a:rPr>
              <a:t>ље</a:t>
            </a:r>
            <a:r>
              <a:rPr lang="en-US" sz="2400">
                <a:latin typeface="Times Cirilica" panose="020B7200000000000000" charset="0"/>
                <a:cs typeface="Times Cirilica" panose="020B7200000000000000" charset="0"/>
              </a:rPr>
              <a:t>) i da svoje obroke konzumiraju u posebnim privatnim salonima.</a:t>
            </a:r>
            <a:endParaRPr lang="en-US" sz="2400">
              <a:latin typeface="Times Cirilica" panose="020B7200000000000000" charset="0"/>
              <a:cs typeface="Times Cirilica" panose="020B720000000000000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36295" y="0"/>
            <a:ext cx="10539095" cy="1322070"/>
          </a:xfrm>
          <a:prstGeom prst="rect">
            <a:avLst/>
          </a:prstGeom>
          <a:noFill/>
        </p:spPr>
        <p:txBody>
          <a:bodyPr wrap="square" rtlCol="0">
            <a:spAutoFit/>
          </a:bodyPr>
          <a:lstStyle/>
          <a:p>
            <a:pPr algn="ctr"/>
            <a:r>
              <a:rPr lang="sr-Cyrl-RS" altLang="en-US" sz="4000" b="1" dirty="0">
                <a:solidFill>
                  <a:srgbClr val="FFFFFF"/>
                </a:solidFill>
                <a:latin typeface="Arial" panose="020B0604020202020204" pitchFamily="34" charset="0"/>
                <a:ea typeface="张海山锐线体2.0" panose="02000000000000000000" pitchFamily="2" charset="-122"/>
                <a:cs typeface="Arial" panose="020B0604020202020204" pitchFamily="34" charset="0"/>
              </a:rPr>
              <a:t>4.1 Француска револуција  и успон ресторатерства</a:t>
            </a:r>
            <a:endParaRPr lang="sr-Cyrl-RS" altLang="en-US" sz="4000" b="1" dirty="0">
              <a:solidFill>
                <a:srgbClr val="FFFFFF"/>
              </a:solidFill>
              <a:latin typeface="Arial" panose="020B0604020202020204" pitchFamily="34" charset="0"/>
              <a:ea typeface="张海山锐线体2.0" panose="02000000000000000000" pitchFamily="2" charset="-122"/>
              <a:cs typeface="Arial" panose="020B0604020202020204" pitchFamily="34" charset="0"/>
            </a:endParaRPr>
          </a:p>
        </p:txBody>
      </p:sp>
      <p:sp>
        <p:nvSpPr>
          <p:cNvPr id="8" name="Freeform 50"/>
          <p:cNvSpPr>
            <a:spLocks noEditPoints="1"/>
          </p:cNvSpPr>
          <p:nvPr/>
        </p:nvSpPr>
        <p:spPr bwMode="auto">
          <a:xfrm>
            <a:off x="2627508" y="3732993"/>
            <a:ext cx="1096527" cy="897311"/>
          </a:xfrm>
          <a:custGeom>
            <a:avLst/>
            <a:gdLst>
              <a:gd name="T0" fmla="*/ 707 w 819"/>
              <a:gd name="T1" fmla="*/ 107 h 670"/>
              <a:gd name="T2" fmla="*/ 733 w 819"/>
              <a:gd name="T3" fmla="*/ 246 h 670"/>
              <a:gd name="T4" fmla="*/ 721 w 819"/>
              <a:gd name="T5" fmla="*/ 326 h 670"/>
              <a:gd name="T6" fmla="*/ 700 w 819"/>
              <a:gd name="T7" fmla="*/ 420 h 670"/>
              <a:gd name="T8" fmla="*/ 741 w 819"/>
              <a:gd name="T9" fmla="*/ 465 h 670"/>
              <a:gd name="T10" fmla="*/ 817 w 819"/>
              <a:gd name="T11" fmla="*/ 551 h 670"/>
              <a:gd name="T12" fmla="*/ 816 w 819"/>
              <a:gd name="T13" fmla="*/ 589 h 670"/>
              <a:gd name="T14" fmla="*/ 700 w 819"/>
              <a:gd name="T15" fmla="*/ 558 h 670"/>
              <a:gd name="T16" fmla="*/ 717 w 819"/>
              <a:gd name="T17" fmla="*/ 496 h 670"/>
              <a:gd name="T18" fmla="*/ 662 w 819"/>
              <a:gd name="T19" fmla="*/ 376 h 670"/>
              <a:gd name="T20" fmla="*/ 691 w 819"/>
              <a:gd name="T21" fmla="*/ 304 h 670"/>
              <a:gd name="T22" fmla="*/ 698 w 819"/>
              <a:gd name="T23" fmla="*/ 233 h 670"/>
              <a:gd name="T24" fmla="*/ 685 w 819"/>
              <a:gd name="T25" fmla="*/ 137 h 670"/>
              <a:gd name="T26" fmla="*/ 630 w 819"/>
              <a:gd name="T27" fmla="*/ 113 h 670"/>
              <a:gd name="T28" fmla="*/ 615 w 819"/>
              <a:gd name="T29" fmla="*/ 75 h 670"/>
              <a:gd name="T30" fmla="*/ 228 w 819"/>
              <a:gd name="T31" fmla="*/ 116 h 670"/>
              <a:gd name="T32" fmla="*/ 157 w 819"/>
              <a:gd name="T33" fmla="*/ 124 h 670"/>
              <a:gd name="T34" fmla="*/ 113 w 819"/>
              <a:gd name="T35" fmla="*/ 190 h 670"/>
              <a:gd name="T36" fmla="*/ 127 w 819"/>
              <a:gd name="T37" fmla="*/ 284 h 670"/>
              <a:gd name="T38" fmla="*/ 142 w 819"/>
              <a:gd name="T39" fmla="*/ 323 h 670"/>
              <a:gd name="T40" fmla="*/ 139 w 819"/>
              <a:gd name="T41" fmla="*/ 466 h 670"/>
              <a:gd name="T42" fmla="*/ 53 w 819"/>
              <a:gd name="T43" fmla="*/ 525 h 670"/>
              <a:gd name="T44" fmla="*/ 13 w 819"/>
              <a:gd name="T45" fmla="*/ 594 h 670"/>
              <a:gd name="T46" fmla="*/ 0 w 819"/>
              <a:gd name="T47" fmla="*/ 579 h 670"/>
              <a:gd name="T48" fmla="*/ 40 w 819"/>
              <a:gd name="T49" fmla="*/ 486 h 670"/>
              <a:gd name="T50" fmla="*/ 100 w 819"/>
              <a:gd name="T51" fmla="*/ 454 h 670"/>
              <a:gd name="T52" fmla="*/ 113 w 819"/>
              <a:gd name="T53" fmla="*/ 349 h 670"/>
              <a:gd name="T54" fmla="*/ 89 w 819"/>
              <a:gd name="T55" fmla="*/ 300 h 670"/>
              <a:gd name="T56" fmla="*/ 81 w 819"/>
              <a:gd name="T57" fmla="*/ 161 h 670"/>
              <a:gd name="T58" fmla="*/ 168 w 819"/>
              <a:gd name="T59" fmla="*/ 80 h 670"/>
              <a:gd name="T60" fmla="*/ 375 w 819"/>
              <a:gd name="T61" fmla="*/ 51 h 670"/>
              <a:gd name="T62" fmla="*/ 299 w 819"/>
              <a:gd name="T63" fmla="*/ 145 h 670"/>
              <a:gd name="T64" fmla="*/ 322 w 819"/>
              <a:gd name="T65" fmla="*/ 238 h 670"/>
              <a:gd name="T66" fmla="*/ 320 w 819"/>
              <a:gd name="T67" fmla="*/ 300 h 670"/>
              <a:gd name="T68" fmla="*/ 351 w 819"/>
              <a:gd name="T69" fmla="*/ 346 h 670"/>
              <a:gd name="T70" fmla="*/ 331 w 819"/>
              <a:gd name="T71" fmla="*/ 507 h 670"/>
              <a:gd name="T72" fmla="*/ 232 w 819"/>
              <a:gd name="T73" fmla="*/ 559 h 670"/>
              <a:gd name="T74" fmla="*/ 644 w 819"/>
              <a:gd name="T75" fmla="*/ 613 h 670"/>
              <a:gd name="T76" fmla="*/ 547 w 819"/>
              <a:gd name="T77" fmla="*/ 542 h 670"/>
              <a:gd name="T78" fmla="*/ 457 w 819"/>
              <a:gd name="T79" fmla="*/ 448 h 670"/>
              <a:gd name="T80" fmla="*/ 495 w 819"/>
              <a:gd name="T81" fmla="*/ 306 h 670"/>
              <a:gd name="T82" fmla="*/ 504 w 819"/>
              <a:gd name="T83" fmla="*/ 289 h 670"/>
              <a:gd name="T84" fmla="*/ 516 w 819"/>
              <a:gd name="T85" fmla="*/ 203 h 670"/>
              <a:gd name="T86" fmla="*/ 488 w 819"/>
              <a:gd name="T87" fmla="*/ 67 h 670"/>
              <a:gd name="T88" fmla="*/ 450 w 819"/>
              <a:gd name="T89" fmla="*/ 1 h 670"/>
              <a:gd name="T90" fmla="*/ 551 w 819"/>
              <a:gd name="T91" fmla="*/ 119 h 670"/>
              <a:gd name="T92" fmla="*/ 542 w 819"/>
              <a:gd name="T93" fmla="*/ 285 h 670"/>
              <a:gd name="T94" fmla="*/ 517 w 819"/>
              <a:gd name="T95" fmla="*/ 338 h 670"/>
              <a:gd name="T96" fmla="*/ 500 w 819"/>
              <a:gd name="T97" fmla="*/ 459 h 670"/>
              <a:gd name="T98" fmla="*/ 558 w 819"/>
              <a:gd name="T99" fmla="*/ 507 h 670"/>
              <a:gd name="T100" fmla="*/ 669 w 819"/>
              <a:gd name="T101" fmla="*/ 579 h 670"/>
              <a:gd name="T102" fmla="*/ 687 w 819"/>
              <a:gd name="T103" fmla="*/ 658 h 670"/>
              <a:gd name="T104" fmla="*/ 149 w 819"/>
              <a:gd name="T105" fmla="*/ 670 h 670"/>
              <a:gd name="T106" fmla="*/ 131 w 819"/>
              <a:gd name="T107" fmla="*/ 656 h 670"/>
              <a:gd name="T108" fmla="*/ 164 w 819"/>
              <a:gd name="T109" fmla="*/ 562 h 670"/>
              <a:gd name="T110" fmla="*/ 263 w 819"/>
              <a:gd name="T111" fmla="*/ 505 h 670"/>
              <a:gd name="T112" fmla="*/ 326 w 819"/>
              <a:gd name="T113" fmla="*/ 442 h 670"/>
              <a:gd name="T114" fmla="*/ 296 w 819"/>
              <a:gd name="T115" fmla="*/ 330 h 670"/>
              <a:gd name="T116" fmla="*/ 280 w 819"/>
              <a:gd name="T117" fmla="*/ 264 h 670"/>
              <a:gd name="T118" fmla="*/ 269 w 819"/>
              <a:gd name="T119" fmla="*/ 110 h 670"/>
              <a:gd name="T120" fmla="*/ 367 w 819"/>
              <a:gd name="T121" fmla="*/ 13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9" h="670">
                <a:moveTo>
                  <a:pt x="615" y="75"/>
                </a:moveTo>
                <a:lnTo>
                  <a:pt x="635" y="76"/>
                </a:lnTo>
                <a:lnTo>
                  <a:pt x="652" y="80"/>
                </a:lnTo>
                <a:lnTo>
                  <a:pt x="668" y="85"/>
                </a:lnTo>
                <a:lnTo>
                  <a:pt x="678" y="90"/>
                </a:lnTo>
                <a:lnTo>
                  <a:pt x="694" y="98"/>
                </a:lnTo>
                <a:lnTo>
                  <a:pt x="707" y="107"/>
                </a:lnTo>
                <a:lnTo>
                  <a:pt x="717" y="119"/>
                </a:lnTo>
                <a:lnTo>
                  <a:pt x="728" y="137"/>
                </a:lnTo>
                <a:lnTo>
                  <a:pt x="738" y="161"/>
                </a:lnTo>
                <a:lnTo>
                  <a:pt x="745" y="183"/>
                </a:lnTo>
                <a:lnTo>
                  <a:pt x="744" y="207"/>
                </a:lnTo>
                <a:lnTo>
                  <a:pt x="740" y="228"/>
                </a:lnTo>
                <a:lnTo>
                  <a:pt x="733" y="246"/>
                </a:lnTo>
                <a:lnTo>
                  <a:pt x="727" y="262"/>
                </a:lnTo>
                <a:lnTo>
                  <a:pt x="729" y="283"/>
                </a:lnTo>
                <a:lnTo>
                  <a:pt x="730" y="300"/>
                </a:lnTo>
                <a:lnTo>
                  <a:pt x="728" y="311"/>
                </a:lnTo>
                <a:lnTo>
                  <a:pt x="725" y="319"/>
                </a:lnTo>
                <a:lnTo>
                  <a:pt x="723" y="325"/>
                </a:lnTo>
                <a:lnTo>
                  <a:pt x="721" y="326"/>
                </a:lnTo>
                <a:lnTo>
                  <a:pt x="717" y="332"/>
                </a:lnTo>
                <a:lnTo>
                  <a:pt x="712" y="340"/>
                </a:lnTo>
                <a:lnTo>
                  <a:pt x="707" y="349"/>
                </a:lnTo>
                <a:lnTo>
                  <a:pt x="703" y="364"/>
                </a:lnTo>
                <a:lnTo>
                  <a:pt x="700" y="380"/>
                </a:lnTo>
                <a:lnTo>
                  <a:pt x="699" y="402"/>
                </a:lnTo>
                <a:lnTo>
                  <a:pt x="700" y="420"/>
                </a:lnTo>
                <a:lnTo>
                  <a:pt x="706" y="435"/>
                </a:lnTo>
                <a:lnTo>
                  <a:pt x="712" y="445"/>
                </a:lnTo>
                <a:lnTo>
                  <a:pt x="720" y="454"/>
                </a:lnTo>
                <a:lnTo>
                  <a:pt x="727" y="459"/>
                </a:lnTo>
                <a:lnTo>
                  <a:pt x="734" y="463"/>
                </a:lnTo>
                <a:lnTo>
                  <a:pt x="738" y="465"/>
                </a:lnTo>
                <a:lnTo>
                  <a:pt x="741" y="465"/>
                </a:lnTo>
                <a:lnTo>
                  <a:pt x="754" y="470"/>
                </a:lnTo>
                <a:lnTo>
                  <a:pt x="767" y="478"/>
                </a:lnTo>
                <a:lnTo>
                  <a:pt x="780" y="486"/>
                </a:lnTo>
                <a:lnTo>
                  <a:pt x="792" y="497"/>
                </a:lnTo>
                <a:lnTo>
                  <a:pt x="804" y="512"/>
                </a:lnTo>
                <a:lnTo>
                  <a:pt x="812" y="530"/>
                </a:lnTo>
                <a:lnTo>
                  <a:pt x="817" y="551"/>
                </a:lnTo>
                <a:lnTo>
                  <a:pt x="819" y="577"/>
                </a:lnTo>
                <a:lnTo>
                  <a:pt x="819" y="577"/>
                </a:lnTo>
                <a:lnTo>
                  <a:pt x="819" y="579"/>
                </a:lnTo>
                <a:lnTo>
                  <a:pt x="819" y="581"/>
                </a:lnTo>
                <a:lnTo>
                  <a:pt x="818" y="584"/>
                </a:lnTo>
                <a:lnTo>
                  <a:pt x="817" y="586"/>
                </a:lnTo>
                <a:lnTo>
                  <a:pt x="816" y="589"/>
                </a:lnTo>
                <a:lnTo>
                  <a:pt x="813" y="592"/>
                </a:lnTo>
                <a:lnTo>
                  <a:pt x="810" y="593"/>
                </a:lnTo>
                <a:lnTo>
                  <a:pt x="806" y="594"/>
                </a:lnTo>
                <a:lnTo>
                  <a:pt x="801" y="596"/>
                </a:lnTo>
                <a:lnTo>
                  <a:pt x="717" y="596"/>
                </a:lnTo>
                <a:lnTo>
                  <a:pt x="710" y="576"/>
                </a:lnTo>
                <a:lnTo>
                  <a:pt x="700" y="558"/>
                </a:lnTo>
                <a:lnTo>
                  <a:pt x="780" y="558"/>
                </a:lnTo>
                <a:lnTo>
                  <a:pt x="776" y="539"/>
                </a:lnTo>
                <a:lnTo>
                  <a:pt x="767" y="525"/>
                </a:lnTo>
                <a:lnTo>
                  <a:pt x="757" y="514"/>
                </a:lnTo>
                <a:lnTo>
                  <a:pt x="744" y="507"/>
                </a:lnTo>
                <a:lnTo>
                  <a:pt x="729" y="501"/>
                </a:lnTo>
                <a:lnTo>
                  <a:pt x="717" y="496"/>
                </a:lnTo>
                <a:lnTo>
                  <a:pt x="706" y="490"/>
                </a:lnTo>
                <a:lnTo>
                  <a:pt x="693" y="479"/>
                </a:lnTo>
                <a:lnTo>
                  <a:pt x="681" y="466"/>
                </a:lnTo>
                <a:lnTo>
                  <a:pt x="670" y="448"/>
                </a:lnTo>
                <a:lnTo>
                  <a:pt x="664" y="427"/>
                </a:lnTo>
                <a:lnTo>
                  <a:pt x="661" y="402"/>
                </a:lnTo>
                <a:lnTo>
                  <a:pt x="662" y="376"/>
                </a:lnTo>
                <a:lnTo>
                  <a:pt x="666" y="355"/>
                </a:lnTo>
                <a:lnTo>
                  <a:pt x="672" y="336"/>
                </a:lnTo>
                <a:lnTo>
                  <a:pt x="678" y="323"/>
                </a:lnTo>
                <a:lnTo>
                  <a:pt x="685" y="313"/>
                </a:lnTo>
                <a:lnTo>
                  <a:pt x="690" y="305"/>
                </a:lnTo>
                <a:lnTo>
                  <a:pt x="691" y="304"/>
                </a:lnTo>
                <a:lnTo>
                  <a:pt x="691" y="304"/>
                </a:lnTo>
                <a:lnTo>
                  <a:pt x="693" y="300"/>
                </a:lnTo>
                <a:lnTo>
                  <a:pt x="693" y="293"/>
                </a:lnTo>
                <a:lnTo>
                  <a:pt x="693" y="284"/>
                </a:lnTo>
                <a:lnTo>
                  <a:pt x="690" y="270"/>
                </a:lnTo>
                <a:lnTo>
                  <a:pt x="689" y="258"/>
                </a:lnTo>
                <a:lnTo>
                  <a:pt x="693" y="245"/>
                </a:lnTo>
                <a:lnTo>
                  <a:pt x="698" y="233"/>
                </a:lnTo>
                <a:lnTo>
                  <a:pt x="703" y="220"/>
                </a:lnTo>
                <a:lnTo>
                  <a:pt x="707" y="204"/>
                </a:lnTo>
                <a:lnTo>
                  <a:pt x="707" y="190"/>
                </a:lnTo>
                <a:lnTo>
                  <a:pt x="704" y="174"/>
                </a:lnTo>
                <a:lnTo>
                  <a:pt x="696" y="157"/>
                </a:lnTo>
                <a:lnTo>
                  <a:pt x="690" y="145"/>
                </a:lnTo>
                <a:lnTo>
                  <a:pt x="685" y="137"/>
                </a:lnTo>
                <a:lnTo>
                  <a:pt x="678" y="132"/>
                </a:lnTo>
                <a:lnTo>
                  <a:pt x="672" y="128"/>
                </a:lnTo>
                <a:lnTo>
                  <a:pt x="662" y="124"/>
                </a:lnTo>
                <a:lnTo>
                  <a:pt x="657" y="122"/>
                </a:lnTo>
                <a:lnTo>
                  <a:pt x="652" y="118"/>
                </a:lnTo>
                <a:lnTo>
                  <a:pt x="641" y="115"/>
                </a:lnTo>
                <a:lnTo>
                  <a:pt x="630" y="113"/>
                </a:lnTo>
                <a:lnTo>
                  <a:pt x="615" y="111"/>
                </a:lnTo>
                <a:lnTo>
                  <a:pt x="601" y="113"/>
                </a:lnTo>
                <a:lnTo>
                  <a:pt x="590" y="116"/>
                </a:lnTo>
                <a:lnTo>
                  <a:pt x="589" y="118"/>
                </a:lnTo>
                <a:lnTo>
                  <a:pt x="577" y="81"/>
                </a:lnTo>
                <a:lnTo>
                  <a:pt x="596" y="76"/>
                </a:lnTo>
                <a:lnTo>
                  <a:pt x="615" y="75"/>
                </a:lnTo>
                <a:close/>
                <a:moveTo>
                  <a:pt x="204" y="75"/>
                </a:moveTo>
                <a:lnTo>
                  <a:pt x="223" y="76"/>
                </a:lnTo>
                <a:lnTo>
                  <a:pt x="241" y="81"/>
                </a:lnTo>
                <a:lnTo>
                  <a:pt x="237" y="89"/>
                </a:lnTo>
                <a:lnTo>
                  <a:pt x="235" y="97"/>
                </a:lnTo>
                <a:lnTo>
                  <a:pt x="231" y="106"/>
                </a:lnTo>
                <a:lnTo>
                  <a:pt x="228" y="116"/>
                </a:lnTo>
                <a:lnTo>
                  <a:pt x="218" y="113"/>
                </a:lnTo>
                <a:lnTo>
                  <a:pt x="204" y="111"/>
                </a:lnTo>
                <a:lnTo>
                  <a:pt x="190" y="113"/>
                </a:lnTo>
                <a:lnTo>
                  <a:pt x="178" y="115"/>
                </a:lnTo>
                <a:lnTo>
                  <a:pt x="168" y="118"/>
                </a:lnTo>
                <a:lnTo>
                  <a:pt x="163" y="122"/>
                </a:lnTo>
                <a:lnTo>
                  <a:pt x="157" y="124"/>
                </a:lnTo>
                <a:lnTo>
                  <a:pt x="148" y="128"/>
                </a:lnTo>
                <a:lnTo>
                  <a:pt x="142" y="132"/>
                </a:lnTo>
                <a:lnTo>
                  <a:pt x="135" y="137"/>
                </a:lnTo>
                <a:lnTo>
                  <a:pt x="130" y="145"/>
                </a:lnTo>
                <a:lnTo>
                  <a:pt x="123" y="157"/>
                </a:lnTo>
                <a:lnTo>
                  <a:pt x="115" y="174"/>
                </a:lnTo>
                <a:lnTo>
                  <a:pt x="113" y="190"/>
                </a:lnTo>
                <a:lnTo>
                  <a:pt x="113" y="204"/>
                </a:lnTo>
                <a:lnTo>
                  <a:pt x="117" y="220"/>
                </a:lnTo>
                <a:lnTo>
                  <a:pt x="122" y="233"/>
                </a:lnTo>
                <a:lnTo>
                  <a:pt x="127" y="245"/>
                </a:lnTo>
                <a:lnTo>
                  <a:pt x="131" y="258"/>
                </a:lnTo>
                <a:lnTo>
                  <a:pt x="130" y="270"/>
                </a:lnTo>
                <a:lnTo>
                  <a:pt x="127" y="284"/>
                </a:lnTo>
                <a:lnTo>
                  <a:pt x="127" y="293"/>
                </a:lnTo>
                <a:lnTo>
                  <a:pt x="127" y="300"/>
                </a:lnTo>
                <a:lnTo>
                  <a:pt x="129" y="304"/>
                </a:lnTo>
                <a:lnTo>
                  <a:pt x="129" y="304"/>
                </a:lnTo>
                <a:lnTo>
                  <a:pt x="130" y="305"/>
                </a:lnTo>
                <a:lnTo>
                  <a:pt x="135" y="313"/>
                </a:lnTo>
                <a:lnTo>
                  <a:pt x="142" y="323"/>
                </a:lnTo>
                <a:lnTo>
                  <a:pt x="148" y="336"/>
                </a:lnTo>
                <a:lnTo>
                  <a:pt x="153" y="355"/>
                </a:lnTo>
                <a:lnTo>
                  <a:pt x="157" y="376"/>
                </a:lnTo>
                <a:lnTo>
                  <a:pt x="159" y="402"/>
                </a:lnTo>
                <a:lnTo>
                  <a:pt x="156" y="427"/>
                </a:lnTo>
                <a:lnTo>
                  <a:pt x="149" y="448"/>
                </a:lnTo>
                <a:lnTo>
                  <a:pt x="139" y="466"/>
                </a:lnTo>
                <a:lnTo>
                  <a:pt x="127" y="479"/>
                </a:lnTo>
                <a:lnTo>
                  <a:pt x="114" y="490"/>
                </a:lnTo>
                <a:lnTo>
                  <a:pt x="102" y="496"/>
                </a:lnTo>
                <a:lnTo>
                  <a:pt x="91" y="501"/>
                </a:lnTo>
                <a:lnTo>
                  <a:pt x="76" y="507"/>
                </a:lnTo>
                <a:lnTo>
                  <a:pt x="63" y="514"/>
                </a:lnTo>
                <a:lnTo>
                  <a:pt x="53" y="525"/>
                </a:lnTo>
                <a:lnTo>
                  <a:pt x="43" y="539"/>
                </a:lnTo>
                <a:lnTo>
                  <a:pt x="40" y="558"/>
                </a:lnTo>
                <a:lnTo>
                  <a:pt x="119" y="558"/>
                </a:lnTo>
                <a:lnTo>
                  <a:pt x="110" y="576"/>
                </a:lnTo>
                <a:lnTo>
                  <a:pt x="102" y="596"/>
                </a:lnTo>
                <a:lnTo>
                  <a:pt x="19" y="596"/>
                </a:lnTo>
                <a:lnTo>
                  <a:pt x="13" y="594"/>
                </a:lnTo>
                <a:lnTo>
                  <a:pt x="9" y="593"/>
                </a:lnTo>
                <a:lnTo>
                  <a:pt x="7" y="592"/>
                </a:lnTo>
                <a:lnTo>
                  <a:pt x="4" y="589"/>
                </a:lnTo>
                <a:lnTo>
                  <a:pt x="3" y="586"/>
                </a:lnTo>
                <a:lnTo>
                  <a:pt x="2" y="584"/>
                </a:lnTo>
                <a:lnTo>
                  <a:pt x="0" y="581"/>
                </a:lnTo>
                <a:lnTo>
                  <a:pt x="0" y="579"/>
                </a:lnTo>
                <a:lnTo>
                  <a:pt x="0" y="577"/>
                </a:lnTo>
                <a:lnTo>
                  <a:pt x="0" y="577"/>
                </a:lnTo>
                <a:lnTo>
                  <a:pt x="3" y="551"/>
                </a:lnTo>
                <a:lnTo>
                  <a:pt x="8" y="530"/>
                </a:lnTo>
                <a:lnTo>
                  <a:pt x="16" y="512"/>
                </a:lnTo>
                <a:lnTo>
                  <a:pt x="28" y="497"/>
                </a:lnTo>
                <a:lnTo>
                  <a:pt x="40" y="486"/>
                </a:lnTo>
                <a:lnTo>
                  <a:pt x="53" y="478"/>
                </a:lnTo>
                <a:lnTo>
                  <a:pt x="66" y="470"/>
                </a:lnTo>
                <a:lnTo>
                  <a:pt x="79" y="465"/>
                </a:lnTo>
                <a:lnTo>
                  <a:pt x="81" y="465"/>
                </a:lnTo>
                <a:lnTo>
                  <a:pt x="85" y="463"/>
                </a:lnTo>
                <a:lnTo>
                  <a:pt x="93" y="459"/>
                </a:lnTo>
                <a:lnTo>
                  <a:pt x="100" y="454"/>
                </a:lnTo>
                <a:lnTo>
                  <a:pt x="108" y="445"/>
                </a:lnTo>
                <a:lnTo>
                  <a:pt x="114" y="435"/>
                </a:lnTo>
                <a:lnTo>
                  <a:pt x="119" y="420"/>
                </a:lnTo>
                <a:lnTo>
                  <a:pt x="121" y="402"/>
                </a:lnTo>
                <a:lnTo>
                  <a:pt x="119" y="380"/>
                </a:lnTo>
                <a:lnTo>
                  <a:pt x="117" y="364"/>
                </a:lnTo>
                <a:lnTo>
                  <a:pt x="113" y="349"/>
                </a:lnTo>
                <a:lnTo>
                  <a:pt x="108" y="340"/>
                </a:lnTo>
                <a:lnTo>
                  <a:pt x="102" y="332"/>
                </a:lnTo>
                <a:lnTo>
                  <a:pt x="98" y="326"/>
                </a:lnTo>
                <a:lnTo>
                  <a:pt x="97" y="325"/>
                </a:lnTo>
                <a:lnTo>
                  <a:pt x="95" y="319"/>
                </a:lnTo>
                <a:lnTo>
                  <a:pt x="92" y="311"/>
                </a:lnTo>
                <a:lnTo>
                  <a:pt x="89" y="300"/>
                </a:lnTo>
                <a:lnTo>
                  <a:pt x="91" y="283"/>
                </a:lnTo>
                <a:lnTo>
                  <a:pt x="93" y="262"/>
                </a:lnTo>
                <a:lnTo>
                  <a:pt x="87" y="246"/>
                </a:lnTo>
                <a:lnTo>
                  <a:pt x="80" y="228"/>
                </a:lnTo>
                <a:lnTo>
                  <a:pt x="76" y="207"/>
                </a:lnTo>
                <a:lnTo>
                  <a:pt x="75" y="183"/>
                </a:lnTo>
                <a:lnTo>
                  <a:pt x="81" y="161"/>
                </a:lnTo>
                <a:lnTo>
                  <a:pt x="92" y="137"/>
                </a:lnTo>
                <a:lnTo>
                  <a:pt x="102" y="119"/>
                </a:lnTo>
                <a:lnTo>
                  <a:pt x="113" y="107"/>
                </a:lnTo>
                <a:lnTo>
                  <a:pt x="126" y="98"/>
                </a:lnTo>
                <a:lnTo>
                  <a:pt x="142" y="90"/>
                </a:lnTo>
                <a:lnTo>
                  <a:pt x="152" y="85"/>
                </a:lnTo>
                <a:lnTo>
                  <a:pt x="168" y="80"/>
                </a:lnTo>
                <a:lnTo>
                  <a:pt x="185" y="76"/>
                </a:lnTo>
                <a:lnTo>
                  <a:pt x="204" y="75"/>
                </a:lnTo>
                <a:close/>
                <a:moveTo>
                  <a:pt x="432" y="37"/>
                </a:moveTo>
                <a:lnTo>
                  <a:pt x="413" y="38"/>
                </a:lnTo>
                <a:lnTo>
                  <a:pt x="395" y="42"/>
                </a:lnTo>
                <a:lnTo>
                  <a:pt x="382" y="47"/>
                </a:lnTo>
                <a:lnTo>
                  <a:pt x="375" y="51"/>
                </a:lnTo>
                <a:lnTo>
                  <a:pt x="369" y="54"/>
                </a:lnTo>
                <a:lnTo>
                  <a:pt x="352" y="61"/>
                </a:lnTo>
                <a:lnTo>
                  <a:pt x="339" y="71"/>
                </a:lnTo>
                <a:lnTo>
                  <a:pt x="326" y="82"/>
                </a:lnTo>
                <a:lnTo>
                  <a:pt x="314" y="101"/>
                </a:lnTo>
                <a:lnTo>
                  <a:pt x="304" y="124"/>
                </a:lnTo>
                <a:lnTo>
                  <a:pt x="299" y="145"/>
                </a:lnTo>
                <a:lnTo>
                  <a:pt x="300" y="167"/>
                </a:lnTo>
                <a:lnTo>
                  <a:pt x="304" y="190"/>
                </a:lnTo>
                <a:lnTo>
                  <a:pt x="312" y="208"/>
                </a:lnTo>
                <a:lnTo>
                  <a:pt x="318" y="224"/>
                </a:lnTo>
                <a:lnTo>
                  <a:pt x="320" y="226"/>
                </a:lnTo>
                <a:lnTo>
                  <a:pt x="321" y="230"/>
                </a:lnTo>
                <a:lnTo>
                  <a:pt x="322" y="238"/>
                </a:lnTo>
                <a:lnTo>
                  <a:pt x="321" y="249"/>
                </a:lnTo>
                <a:lnTo>
                  <a:pt x="317" y="267"/>
                </a:lnTo>
                <a:lnTo>
                  <a:pt x="317" y="281"/>
                </a:lnTo>
                <a:lnTo>
                  <a:pt x="317" y="291"/>
                </a:lnTo>
                <a:lnTo>
                  <a:pt x="318" y="297"/>
                </a:lnTo>
                <a:lnTo>
                  <a:pt x="320" y="300"/>
                </a:lnTo>
                <a:lnTo>
                  <a:pt x="320" y="300"/>
                </a:lnTo>
                <a:lnTo>
                  <a:pt x="320" y="301"/>
                </a:lnTo>
                <a:lnTo>
                  <a:pt x="321" y="302"/>
                </a:lnTo>
                <a:lnTo>
                  <a:pt x="324" y="305"/>
                </a:lnTo>
                <a:lnTo>
                  <a:pt x="325" y="306"/>
                </a:lnTo>
                <a:lnTo>
                  <a:pt x="333" y="317"/>
                </a:lnTo>
                <a:lnTo>
                  <a:pt x="342" y="330"/>
                </a:lnTo>
                <a:lnTo>
                  <a:pt x="351" y="346"/>
                </a:lnTo>
                <a:lnTo>
                  <a:pt x="358" y="366"/>
                </a:lnTo>
                <a:lnTo>
                  <a:pt x="363" y="391"/>
                </a:lnTo>
                <a:lnTo>
                  <a:pt x="365" y="420"/>
                </a:lnTo>
                <a:lnTo>
                  <a:pt x="363" y="448"/>
                </a:lnTo>
                <a:lnTo>
                  <a:pt x="355" y="471"/>
                </a:lnTo>
                <a:lnTo>
                  <a:pt x="344" y="491"/>
                </a:lnTo>
                <a:lnTo>
                  <a:pt x="331" y="507"/>
                </a:lnTo>
                <a:lnTo>
                  <a:pt x="317" y="520"/>
                </a:lnTo>
                <a:lnTo>
                  <a:pt x="301" y="530"/>
                </a:lnTo>
                <a:lnTo>
                  <a:pt x="286" y="538"/>
                </a:lnTo>
                <a:lnTo>
                  <a:pt x="272" y="542"/>
                </a:lnTo>
                <a:lnTo>
                  <a:pt x="271" y="542"/>
                </a:lnTo>
                <a:lnTo>
                  <a:pt x="252" y="550"/>
                </a:lnTo>
                <a:lnTo>
                  <a:pt x="232" y="559"/>
                </a:lnTo>
                <a:lnTo>
                  <a:pt x="214" y="568"/>
                </a:lnTo>
                <a:lnTo>
                  <a:pt x="198" y="580"/>
                </a:lnTo>
                <a:lnTo>
                  <a:pt x="185" y="594"/>
                </a:lnTo>
                <a:lnTo>
                  <a:pt x="176" y="613"/>
                </a:lnTo>
                <a:lnTo>
                  <a:pt x="169" y="632"/>
                </a:lnTo>
                <a:lnTo>
                  <a:pt x="651" y="632"/>
                </a:lnTo>
                <a:lnTo>
                  <a:pt x="644" y="613"/>
                </a:lnTo>
                <a:lnTo>
                  <a:pt x="635" y="594"/>
                </a:lnTo>
                <a:lnTo>
                  <a:pt x="622" y="580"/>
                </a:lnTo>
                <a:lnTo>
                  <a:pt x="606" y="568"/>
                </a:lnTo>
                <a:lnTo>
                  <a:pt x="588" y="559"/>
                </a:lnTo>
                <a:lnTo>
                  <a:pt x="568" y="550"/>
                </a:lnTo>
                <a:lnTo>
                  <a:pt x="549" y="542"/>
                </a:lnTo>
                <a:lnTo>
                  <a:pt x="547" y="542"/>
                </a:lnTo>
                <a:lnTo>
                  <a:pt x="534" y="538"/>
                </a:lnTo>
                <a:lnTo>
                  <a:pt x="518" y="530"/>
                </a:lnTo>
                <a:lnTo>
                  <a:pt x="503" y="520"/>
                </a:lnTo>
                <a:lnTo>
                  <a:pt x="488" y="507"/>
                </a:lnTo>
                <a:lnTo>
                  <a:pt x="475" y="491"/>
                </a:lnTo>
                <a:lnTo>
                  <a:pt x="465" y="471"/>
                </a:lnTo>
                <a:lnTo>
                  <a:pt x="457" y="448"/>
                </a:lnTo>
                <a:lnTo>
                  <a:pt x="454" y="420"/>
                </a:lnTo>
                <a:lnTo>
                  <a:pt x="457" y="391"/>
                </a:lnTo>
                <a:lnTo>
                  <a:pt x="462" y="366"/>
                </a:lnTo>
                <a:lnTo>
                  <a:pt x="469" y="346"/>
                </a:lnTo>
                <a:lnTo>
                  <a:pt x="478" y="330"/>
                </a:lnTo>
                <a:lnTo>
                  <a:pt x="487" y="317"/>
                </a:lnTo>
                <a:lnTo>
                  <a:pt x="495" y="306"/>
                </a:lnTo>
                <a:lnTo>
                  <a:pt x="496" y="305"/>
                </a:lnTo>
                <a:lnTo>
                  <a:pt x="499" y="302"/>
                </a:lnTo>
                <a:lnTo>
                  <a:pt x="500" y="301"/>
                </a:lnTo>
                <a:lnTo>
                  <a:pt x="501" y="298"/>
                </a:lnTo>
                <a:lnTo>
                  <a:pt x="501" y="298"/>
                </a:lnTo>
                <a:lnTo>
                  <a:pt x="503" y="294"/>
                </a:lnTo>
                <a:lnTo>
                  <a:pt x="504" y="289"/>
                </a:lnTo>
                <a:lnTo>
                  <a:pt x="504" y="280"/>
                </a:lnTo>
                <a:lnTo>
                  <a:pt x="504" y="267"/>
                </a:lnTo>
                <a:lnTo>
                  <a:pt x="500" y="251"/>
                </a:lnTo>
                <a:lnTo>
                  <a:pt x="500" y="236"/>
                </a:lnTo>
                <a:lnTo>
                  <a:pt x="507" y="221"/>
                </a:lnTo>
                <a:lnTo>
                  <a:pt x="511" y="213"/>
                </a:lnTo>
                <a:lnTo>
                  <a:pt x="516" y="203"/>
                </a:lnTo>
                <a:lnTo>
                  <a:pt x="520" y="190"/>
                </a:lnTo>
                <a:lnTo>
                  <a:pt x="521" y="173"/>
                </a:lnTo>
                <a:lnTo>
                  <a:pt x="520" y="152"/>
                </a:lnTo>
                <a:lnTo>
                  <a:pt x="515" y="128"/>
                </a:lnTo>
                <a:lnTo>
                  <a:pt x="505" y="101"/>
                </a:lnTo>
                <a:lnTo>
                  <a:pt x="496" y="81"/>
                </a:lnTo>
                <a:lnTo>
                  <a:pt x="488" y="67"/>
                </a:lnTo>
                <a:lnTo>
                  <a:pt x="481" y="56"/>
                </a:lnTo>
                <a:lnTo>
                  <a:pt x="474" y="50"/>
                </a:lnTo>
                <a:lnTo>
                  <a:pt x="467" y="44"/>
                </a:lnTo>
                <a:lnTo>
                  <a:pt x="452" y="39"/>
                </a:lnTo>
                <a:lnTo>
                  <a:pt x="432" y="37"/>
                </a:lnTo>
                <a:close/>
                <a:moveTo>
                  <a:pt x="432" y="0"/>
                </a:moveTo>
                <a:lnTo>
                  <a:pt x="450" y="1"/>
                </a:lnTo>
                <a:lnTo>
                  <a:pt x="469" y="5"/>
                </a:lnTo>
                <a:lnTo>
                  <a:pt x="486" y="12"/>
                </a:lnTo>
                <a:lnTo>
                  <a:pt x="501" y="23"/>
                </a:lnTo>
                <a:lnTo>
                  <a:pt x="515" y="39"/>
                </a:lnTo>
                <a:lnTo>
                  <a:pt x="528" y="60"/>
                </a:lnTo>
                <a:lnTo>
                  <a:pt x="539" y="86"/>
                </a:lnTo>
                <a:lnTo>
                  <a:pt x="551" y="119"/>
                </a:lnTo>
                <a:lnTo>
                  <a:pt x="558" y="149"/>
                </a:lnTo>
                <a:lnTo>
                  <a:pt x="558" y="177"/>
                </a:lnTo>
                <a:lnTo>
                  <a:pt x="555" y="202"/>
                </a:lnTo>
                <a:lnTo>
                  <a:pt x="547" y="224"/>
                </a:lnTo>
                <a:lnTo>
                  <a:pt x="537" y="242"/>
                </a:lnTo>
                <a:lnTo>
                  <a:pt x="541" y="266"/>
                </a:lnTo>
                <a:lnTo>
                  <a:pt x="542" y="285"/>
                </a:lnTo>
                <a:lnTo>
                  <a:pt x="539" y="300"/>
                </a:lnTo>
                <a:lnTo>
                  <a:pt x="537" y="310"/>
                </a:lnTo>
                <a:lnTo>
                  <a:pt x="534" y="318"/>
                </a:lnTo>
                <a:lnTo>
                  <a:pt x="530" y="322"/>
                </a:lnTo>
                <a:lnTo>
                  <a:pt x="529" y="323"/>
                </a:lnTo>
                <a:lnTo>
                  <a:pt x="524" y="330"/>
                </a:lnTo>
                <a:lnTo>
                  <a:pt x="517" y="338"/>
                </a:lnTo>
                <a:lnTo>
                  <a:pt x="511" y="348"/>
                </a:lnTo>
                <a:lnTo>
                  <a:pt x="503" y="361"/>
                </a:lnTo>
                <a:lnTo>
                  <a:pt x="498" y="377"/>
                </a:lnTo>
                <a:lnTo>
                  <a:pt x="494" y="397"/>
                </a:lnTo>
                <a:lnTo>
                  <a:pt x="491" y="420"/>
                </a:lnTo>
                <a:lnTo>
                  <a:pt x="494" y="442"/>
                </a:lnTo>
                <a:lnTo>
                  <a:pt x="500" y="459"/>
                </a:lnTo>
                <a:lnTo>
                  <a:pt x="509" y="474"/>
                </a:lnTo>
                <a:lnTo>
                  <a:pt x="520" y="486"/>
                </a:lnTo>
                <a:lnTo>
                  <a:pt x="530" y="493"/>
                </a:lnTo>
                <a:lnTo>
                  <a:pt x="541" y="500"/>
                </a:lnTo>
                <a:lnTo>
                  <a:pt x="550" y="504"/>
                </a:lnTo>
                <a:lnTo>
                  <a:pt x="556" y="505"/>
                </a:lnTo>
                <a:lnTo>
                  <a:pt x="558" y="507"/>
                </a:lnTo>
                <a:lnTo>
                  <a:pt x="572" y="512"/>
                </a:lnTo>
                <a:lnTo>
                  <a:pt x="588" y="517"/>
                </a:lnTo>
                <a:lnTo>
                  <a:pt x="605" y="525"/>
                </a:lnTo>
                <a:lnTo>
                  <a:pt x="623" y="535"/>
                </a:lnTo>
                <a:lnTo>
                  <a:pt x="640" y="547"/>
                </a:lnTo>
                <a:lnTo>
                  <a:pt x="656" y="562"/>
                </a:lnTo>
                <a:lnTo>
                  <a:pt x="669" y="579"/>
                </a:lnTo>
                <a:lnTo>
                  <a:pt x="679" y="599"/>
                </a:lnTo>
                <a:lnTo>
                  <a:pt x="686" y="623"/>
                </a:lnTo>
                <a:lnTo>
                  <a:pt x="689" y="652"/>
                </a:lnTo>
                <a:lnTo>
                  <a:pt x="689" y="652"/>
                </a:lnTo>
                <a:lnTo>
                  <a:pt x="689" y="653"/>
                </a:lnTo>
                <a:lnTo>
                  <a:pt x="689" y="656"/>
                </a:lnTo>
                <a:lnTo>
                  <a:pt x="687" y="658"/>
                </a:lnTo>
                <a:lnTo>
                  <a:pt x="687" y="661"/>
                </a:lnTo>
                <a:lnTo>
                  <a:pt x="685" y="664"/>
                </a:lnTo>
                <a:lnTo>
                  <a:pt x="683" y="666"/>
                </a:lnTo>
                <a:lnTo>
                  <a:pt x="679" y="668"/>
                </a:lnTo>
                <a:lnTo>
                  <a:pt x="676" y="669"/>
                </a:lnTo>
                <a:lnTo>
                  <a:pt x="670" y="670"/>
                </a:lnTo>
                <a:lnTo>
                  <a:pt x="149" y="670"/>
                </a:lnTo>
                <a:lnTo>
                  <a:pt x="144" y="669"/>
                </a:lnTo>
                <a:lnTo>
                  <a:pt x="140" y="668"/>
                </a:lnTo>
                <a:lnTo>
                  <a:pt x="136" y="666"/>
                </a:lnTo>
                <a:lnTo>
                  <a:pt x="135" y="664"/>
                </a:lnTo>
                <a:lnTo>
                  <a:pt x="132" y="661"/>
                </a:lnTo>
                <a:lnTo>
                  <a:pt x="132" y="658"/>
                </a:lnTo>
                <a:lnTo>
                  <a:pt x="131" y="656"/>
                </a:lnTo>
                <a:lnTo>
                  <a:pt x="131" y="653"/>
                </a:lnTo>
                <a:lnTo>
                  <a:pt x="131" y="652"/>
                </a:lnTo>
                <a:lnTo>
                  <a:pt x="131" y="652"/>
                </a:lnTo>
                <a:lnTo>
                  <a:pt x="134" y="623"/>
                </a:lnTo>
                <a:lnTo>
                  <a:pt x="140" y="599"/>
                </a:lnTo>
                <a:lnTo>
                  <a:pt x="151" y="579"/>
                </a:lnTo>
                <a:lnTo>
                  <a:pt x="164" y="562"/>
                </a:lnTo>
                <a:lnTo>
                  <a:pt x="180" y="547"/>
                </a:lnTo>
                <a:lnTo>
                  <a:pt x="197" y="535"/>
                </a:lnTo>
                <a:lnTo>
                  <a:pt x="215" y="525"/>
                </a:lnTo>
                <a:lnTo>
                  <a:pt x="232" y="517"/>
                </a:lnTo>
                <a:lnTo>
                  <a:pt x="248" y="512"/>
                </a:lnTo>
                <a:lnTo>
                  <a:pt x="262" y="507"/>
                </a:lnTo>
                <a:lnTo>
                  <a:pt x="263" y="505"/>
                </a:lnTo>
                <a:lnTo>
                  <a:pt x="270" y="504"/>
                </a:lnTo>
                <a:lnTo>
                  <a:pt x="279" y="500"/>
                </a:lnTo>
                <a:lnTo>
                  <a:pt x="289" y="493"/>
                </a:lnTo>
                <a:lnTo>
                  <a:pt x="300" y="486"/>
                </a:lnTo>
                <a:lnTo>
                  <a:pt x="310" y="474"/>
                </a:lnTo>
                <a:lnTo>
                  <a:pt x="320" y="459"/>
                </a:lnTo>
                <a:lnTo>
                  <a:pt x="326" y="442"/>
                </a:lnTo>
                <a:lnTo>
                  <a:pt x="329" y="420"/>
                </a:lnTo>
                <a:lnTo>
                  <a:pt x="326" y="397"/>
                </a:lnTo>
                <a:lnTo>
                  <a:pt x="322" y="377"/>
                </a:lnTo>
                <a:lnTo>
                  <a:pt x="317" y="361"/>
                </a:lnTo>
                <a:lnTo>
                  <a:pt x="309" y="348"/>
                </a:lnTo>
                <a:lnTo>
                  <a:pt x="303" y="338"/>
                </a:lnTo>
                <a:lnTo>
                  <a:pt x="296" y="330"/>
                </a:lnTo>
                <a:lnTo>
                  <a:pt x="291" y="323"/>
                </a:lnTo>
                <a:lnTo>
                  <a:pt x="289" y="322"/>
                </a:lnTo>
                <a:lnTo>
                  <a:pt x="287" y="317"/>
                </a:lnTo>
                <a:lnTo>
                  <a:pt x="283" y="310"/>
                </a:lnTo>
                <a:lnTo>
                  <a:pt x="280" y="298"/>
                </a:lnTo>
                <a:lnTo>
                  <a:pt x="279" y="284"/>
                </a:lnTo>
                <a:lnTo>
                  <a:pt x="280" y="264"/>
                </a:lnTo>
                <a:lnTo>
                  <a:pt x="284" y="241"/>
                </a:lnTo>
                <a:lnTo>
                  <a:pt x="278" y="225"/>
                </a:lnTo>
                <a:lnTo>
                  <a:pt x="271" y="205"/>
                </a:lnTo>
                <a:lnTo>
                  <a:pt x="265" y="183"/>
                </a:lnTo>
                <a:lnTo>
                  <a:pt x="261" y="160"/>
                </a:lnTo>
                <a:lnTo>
                  <a:pt x="262" y="135"/>
                </a:lnTo>
                <a:lnTo>
                  <a:pt x="269" y="110"/>
                </a:lnTo>
                <a:lnTo>
                  <a:pt x="280" y="85"/>
                </a:lnTo>
                <a:lnTo>
                  <a:pt x="293" y="64"/>
                </a:lnTo>
                <a:lnTo>
                  <a:pt x="307" y="50"/>
                </a:lnTo>
                <a:lnTo>
                  <a:pt x="321" y="38"/>
                </a:lnTo>
                <a:lnTo>
                  <a:pt x="337" y="29"/>
                </a:lnTo>
                <a:lnTo>
                  <a:pt x="355" y="20"/>
                </a:lnTo>
                <a:lnTo>
                  <a:pt x="367" y="13"/>
                </a:lnTo>
                <a:lnTo>
                  <a:pt x="386" y="6"/>
                </a:lnTo>
                <a:lnTo>
                  <a:pt x="409" y="1"/>
                </a:lnTo>
                <a:lnTo>
                  <a:pt x="432" y="0"/>
                </a:lnTo>
                <a:close/>
              </a:path>
            </a:pathLst>
          </a:custGeom>
          <a:solidFill>
            <a:schemeClr val="bg1"/>
          </a:solidFill>
          <a:ln w="0">
            <a:noFill/>
            <a:prstDash val="solid"/>
            <a:round/>
          </a:ln>
        </p:spPr>
        <p:txBody>
          <a:bodyPr vert="horz" wrap="square" lIns="121882" tIns="60941" rIns="121882" bIns="60941" numCol="1" anchor="t" anchorCtr="0" compatLnSpc="1"/>
          <a:lstStyle/>
          <a:p>
            <a:endParaRPr lang="zh-CN" altLang="en-US" sz="2400"/>
          </a:p>
        </p:txBody>
      </p:sp>
      <p:sp>
        <p:nvSpPr>
          <p:cNvPr id="13" name="Freeform 8"/>
          <p:cNvSpPr>
            <a:spLocks noEditPoints="1"/>
          </p:cNvSpPr>
          <p:nvPr/>
        </p:nvSpPr>
        <p:spPr bwMode="auto">
          <a:xfrm>
            <a:off x="5813369" y="2708005"/>
            <a:ext cx="455289" cy="455430"/>
          </a:xfrm>
          <a:custGeom>
            <a:avLst/>
            <a:gdLst>
              <a:gd name="T0" fmla="*/ 274 w 740"/>
              <a:gd name="T1" fmla="*/ 555 h 740"/>
              <a:gd name="T2" fmla="*/ 283 w 740"/>
              <a:gd name="T3" fmla="*/ 562 h 740"/>
              <a:gd name="T4" fmla="*/ 286 w 740"/>
              <a:gd name="T5" fmla="*/ 571 h 740"/>
              <a:gd name="T6" fmla="*/ 283 w 740"/>
              <a:gd name="T7" fmla="*/ 580 h 740"/>
              <a:gd name="T8" fmla="*/ 231 w 740"/>
              <a:gd name="T9" fmla="*/ 634 h 740"/>
              <a:gd name="T10" fmla="*/ 223 w 740"/>
              <a:gd name="T11" fmla="*/ 638 h 740"/>
              <a:gd name="T12" fmla="*/ 214 w 740"/>
              <a:gd name="T13" fmla="*/ 638 h 740"/>
              <a:gd name="T14" fmla="*/ 205 w 740"/>
              <a:gd name="T15" fmla="*/ 631 h 740"/>
              <a:gd name="T16" fmla="*/ 202 w 740"/>
              <a:gd name="T17" fmla="*/ 622 h 740"/>
              <a:gd name="T18" fmla="*/ 205 w 740"/>
              <a:gd name="T19" fmla="*/ 613 h 740"/>
              <a:gd name="T20" fmla="*/ 257 w 740"/>
              <a:gd name="T21" fmla="*/ 559 h 740"/>
              <a:gd name="T22" fmla="*/ 265 w 740"/>
              <a:gd name="T23" fmla="*/ 555 h 740"/>
              <a:gd name="T24" fmla="*/ 252 w 740"/>
              <a:gd name="T25" fmla="*/ 470 h 740"/>
              <a:gd name="T26" fmla="*/ 262 w 740"/>
              <a:gd name="T27" fmla="*/ 474 h 740"/>
              <a:gd name="T28" fmla="*/ 269 w 740"/>
              <a:gd name="T29" fmla="*/ 482 h 740"/>
              <a:gd name="T30" fmla="*/ 269 w 740"/>
              <a:gd name="T31" fmla="*/ 491 h 740"/>
              <a:gd name="T32" fmla="*/ 263 w 740"/>
              <a:gd name="T33" fmla="*/ 499 h 740"/>
              <a:gd name="T34" fmla="*/ 93 w 740"/>
              <a:gd name="T35" fmla="*/ 669 h 740"/>
              <a:gd name="T36" fmla="*/ 84 w 740"/>
              <a:gd name="T37" fmla="*/ 672 h 740"/>
              <a:gd name="T38" fmla="*/ 74 w 740"/>
              <a:gd name="T39" fmla="*/ 669 h 740"/>
              <a:gd name="T40" fmla="*/ 68 w 740"/>
              <a:gd name="T41" fmla="*/ 660 h 740"/>
              <a:gd name="T42" fmla="*/ 68 w 740"/>
              <a:gd name="T43" fmla="*/ 651 h 740"/>
              <a:gd name="T44" fmla="*/ 72 w 740"/>
              <a:gd name="T45" fmla="*/ 643 h 740"/>
              <a:gd name="T46" fmla="*/ 244 w 740"/>
              <a:gd name="T47" fmla="*/ 473 h 740"/>
              <a:gd name="T48" fmla="*/ 252 w 740"/>
              <a:gd name="T49" fmla="*/ 470 h 740"/>
              <a:gd name="T50" fmla="*/ 173 w 740"/>
              <a:gd name="T51" fmla="*/ 455 h 740"/>
              <a:gd name="T52" fmla="*/ 182 w 740"/>
              <a:gd name="T53" fmla="*/ 461 h 740"/>
              <a:gd name="T54" fmla="*/ 185 w 740"/>
              <a:gd name="T55" fmla="*/ 470 h 740"/>
              <a:gd name="T56" fmla="*/ 182 w 740"/>
              <a:gd name="T57" fmla="*/ 479 h 740"/>
              <a:gd name="T58" fmla="*/ 163 w 740"/>
              <a:gd name="T59" fmla="*/ 499 h 740"/>
              <a:gd name="T60" fmla="*/ 156 w 740"/>
              <a:gd name="T61" fmla="*/ 503 h 740"/>
              <a:gd name="T62" fmla="*/ 146 w 740"/>
              <a:gd name="T63" fmla="*/ 503 h 740"/>
              <a:gd name="T64" fmla="*/ 138 w 740"/>
              <a:gd name="T65" fmla="*/ 498 h 740"/>
              <a:gd name="T66" fmla="*/ 135 w 740"/>
              <a:gd name="T67" fmla="*/ 487 h 740"/>
              <a:gd name="T68" fmla="*/ 137 w 740"/>
              <a:gd name="T69" fmla="*/ 479 h 740"/>
              <a:gd name="T70" fmla="*/ 156 w 740"/>
              <a:gd name="T71" fmla="*/ 458 h 740"/>
              <a:gd name="T72" fmla="*/ 164 w 740"/>
              <a:gd name="T73" fmla="*/ 455 h 740"/>
              <a:gd name="T74" fmla="*/ 673 w 740"/>
              <a:gd name="T75" fmla="*/ 91 h 740"/>
              <a:gd name="T76" fmla="*/ 421 w 740"/>
              <a:gd name="T77" fmla="*/ 680 h 740"/>
              <a:gd name="T78" fmla="*/ 650 w 740"/>
              <a:gd name="T79" fmla="*/ 67 h 740"/>
              <a:gd name="T80" fmla="*/ 299 w 740"/>
              <a:gd name="T81" fmla="*/ 418 h 740"/>
              <a:gd name="T82" fmla="*/ 723 w 740"/>
              <a:gd name="T83" fmla="*/ 0 h 740"/>
              <a:gd name="T84" fmla="*/ 732 w 740"/>
              <a:gd name="T85" fmla="*/ 3 h 740"/>
              <a:gd name="T86" fmla="*/ 739 w 740"/>
              <a:gd name="T87" fmla="*/ 12 h 740"/>
              <a:gd name="T88" fmla="*/ 739 w 740"/>
              <a:gd name="T89" fmla="*/ 21 h 740"/>
              <a:gd name="T90" fmla="*/ 737 w 740"/>
              <a:gd name="T91" fmla="*/ 24 h 740"/>
              <a:gd name="T92" fmla="*/ 435 w 740"/>
              <a:gd name="T93" fmla="*/ 729 h 740"/>
              <a:gd name="T94" fmla="*/ 435 w 740"/>
              <a:gd name="T95" fmla="*/ 729 h 740"/>
              <a:gd name="T96" fmla="*/ 430 w 740"/>
              <a:gd name="T97" fmla="*/ 737 h 740"/>
              <a:gd name="T98" fmla="*/ 421 w 740"/>
              <a:gd name="T99" fmla="*/ 740 h 740"/>
              <a:gd name="T100" fmla="*/ 410 w 740"/>
              <a:gd name="T101" fmla="*/ 736 h 740"/>
              <a:gd name="T102" fmla="*/ 405 w 740"/>
              <a:gd name="T103" fmla="*/ 727 h 740"/>
              <a:gd name="T104" fmla="*/ 290 w 740"/>
              <a:gd name="T105" fmla="*/ 449 h 740"/>
              <a:gd name="T106" fmla="*/ 12 w 740"/>
              <a:gd name="T107" fmla="*/ 335 h 740"/>
              <a:gd name="T108" fmla="*/ 4 w 740"/>
              <a:gd name="T109" fmla="*/ 329 h 740"/>
              <a:gd name="T110" fmla="*/ 0 w 740"/>
              <a:gd name="T111" fmla="*/ 320 h 740"/>
              <a:gd name="T112" fmla="*/ 3 w 740"/>
              <a:gd name="T113" fmla="*/ 311 h 740"/>
              <a:gd name="T114" fmla="*/ 10 w 740"/>
              <a:gd name="T115" fmla="*/ 304 h 740"/>
              <a:gd name="T116" fmla="*/ 11 w 740"/>
              <a:gd name="T117" fmla="*/ 304 h 740"/>
              <a:gd name="T118" fmla="*/ 715 w 740"/>
              <a:gd name="T119" fmla="*/ 2 h 740"/>
              <a:gd name="T120" fmla="*/ 719 w 740"/>
              <a:gd name="T121" fmla="*/ 0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40" h="740">
                <a:moveTo>
                  <a:pt x="269" y="554"/>
                </a:moveTo>
                <a:lnTo>
                  <a:pt x="274" y="555"/>
                </a:lnTo>
                <a:lnTo>
                  <a:pt x="279" y="558"/>
                </a:lnTo>
                <a:lnTo>
                  <a:pt x="283" y="562"/>
                </a:lnTo>
                <a:lnTo>
                  <a:pt x="284" y="566"/>
                </a:lnTo>
                <a:lnTo>
                  <a:pt x="286" y="571"/>
                </a:lnTo>
                <a:lnTo>
                  <a:pt x="286" y="576"/>
                </a:lnTo>
                <a:lnTo>
                  <a:pt x="283" y="580"/>
                </a:lnTo>
                <a:lnTo>
                  <a:pt x="281" y="583"/>
                </a:lnTo>
                <a:lnTo>
                  <a:pt x="231" y="634"/>
                </a:lnTo>
                <a:lnTo>
                  <a:pt x="227" y="637"/>
                </a:lnTo>
                <a:lnTo>
                  <a:pt x="223" y="638"/>
                </a:lnTo>
                <a:lnTo>
                  <a:pt x="219" y="639"/>
                </a:lnTo>
                <a:lnTo>
                  <a:pt x="214" y="638"/>
                </a:lnTo>
                <a:lnTo>
                  <a:pt x="209" y="635"/>
                </a:lnTo>
                <a:lnTo>
                  <a:pt x="205" y="631"/>
                </a:lnTo>
                <a:lnTo>
                  <a:pt x="203" y="627"/>
                </a:lnTo>
                <a:lnTo>
                  <a:pt x="202" y="622"/>
                </a:lnTo>
                <a:lnTo>
                  <a:pt x="202" y="617"/>
                </a:lnTo>
                <a:lnTo>
                  <a:pt x="205" y="613"/>
                </a:lnTo>
                <a:lnTo>
                  <a:pt x="207" y="610"/>
                </a:lnTo>
                <a:lnTo>
                  <a:pt x="257" y="559"/>
                </a:lnTo>
                <a:lnTo>
                  <a:pt x="261" y="557"/>
                </a:lnTo>
                <a:lnTo>
                  <a:pt x="265" y="555"/>
                </a:lnTo>
                <a:lnTo>
                  <a:pt x="269" y="554"/>
                </a:lnTo>
                <a:close/>
                <a:moveTo>
                  <a:pt x="252" y="470"/>
                </a:moveTo>
                <a:lnTo>
                  <a:pt x="257" y="472"/>
                </a:lnTo>
                <a:lnTo>
                  <a:pt x="262" y="474"/>
                </a:lnTo>
                <a:lnTo>
                  <a:pt x="266" y="477"/>
                </a:lnTo>
                <a:lnTo>
                  <a:pt x="269" y="482"/>
                </a:lnTo>
                <a:lnTo>
                  <a:pt x="269" y="487"/>
                </a:lnTo>
                <a:lnTo>
                  <a:pt x="269" y="491"/>
                </a:lnTo>
                <a:lnTo>
                  <a:pt x="266" y="496"/>
                </a:lnTo>
                <a:lnTo>
                  <a:pt x="263" y="499"/>
                </a:lnTo>
                <a:lnTo>
                  <a:pt x="96" y="667"/>
                </a:lnTo>
                <a:lnTo>
                  <a:pt x="93" y="669"/>
                </a:lnTo>
                <a:lnTo>
                  <a:pt x="88" y="672"/>
                </a:lnTo>
                <a:lnTo>
                  <a:pt x="84" y="672"/>
                </a:lnTo>
                <a:lnTo>
                  <a:pt x="79" y="672"/>
                </a:lnTo>
                <a:lnTo>
                  <a:pt x="74" y="669"/>
                </a:lnTo>
                <a:lnTo>
                  <a:pt x="71" y="665"/>
                </a:lnTo>
                <a:lnTo>
                  <a:pt x="68" y="660"/>
                </a:lnTo>
                <a:lnTo>
                  <a:pt x="67" y="655"/>
                </a:lnTo>
                <a:lnTo>
                  <a:pt x="68" y="651"/>
                </a:lnTo>
                <a:lnTo>
                  <a:pt x="70" y="647"/>
                </a:lnTo>
                <a:lnTo>
                  <a:pt x="72" y="643"/>
                </a:lnTo>
                <a:lnTo>
                  <a:pt x="240" y="476"/>
                </a:lnTo>
                <a:lnTo>
                  <a:pt x="244" y="473"/>
                </a:lnTo>
                <a:lnTo>
                  <a:pt x="248" y="472"/>
                </a:lnTo>
                <a:lnTo>
                  <a:pt x="252" y="470"/>
                </a:lnTo>
                <a:close/>
                <a:moveTo>
                  <a:pt x="168" y="453"/>
                </a:moveTo>
                <a:lnTo>
                  <a:pt x="173" y="455"/>
                </a:lnTo>
                <a:lnTo>
                  <a:pt x="178" y="457"/>
                </a:lnTo>
                <a:lnTo>
                  <a:pt x="182" y="461"/>
                </a:lnTo>
                <a:lnTo>
                  <a:pt x="184" y="465"/>
                </a:lnTo>
                <a:lnTo>
                  <a:pt x="185" y="470"/>
                </a:lnTo>
                <a:lnTo>
                  <a:pt x="185" y="476"/>
                </a:lnTo>
                <a:lnTo>
                  <a:pt x="182" y="479"/>
                </a:lnTo>
                <a:lnTo>
                  <a:pt x="180" y="482"/>
                </a:lnTo>
                <a:lnTo>
                  <a:pt x="163" y="499"/>
                </a:lnTo>
                <a:lnTo>
                  <a:pt x="160" y="502"/>
                </a:lnTo>
                <a:lnTo>
                  <a:pt x="156" y="503"/>
                </a:lnTo>
                <a:lnTo>
                  <a:pt x="151" y="504"/>
                </a:lnTo>
                <a:lnTo>
                  <a:pt x="146" y="503"/>
                </a:lnTo>
                <a:lnTo>
                  <a:pt x="142" y="500"/>
                </a:lnTo>
                <a:lnTo>
                  <a:pt x="138" y="498"/>
                </a:lnTo>
                <a:lnTo>
                  <a:pt x="135" y="493"/>
                </a:lnTo>
                <a:lnTo>
                  <a:pt x="135" y="487"/>
                </a:lnTo>
                <a:lnTo>
                  <a:pt x="135" y="483"/>
                </a:lnTo>
                <a:lnTo>
                  <a:pt x="137" y="479"/>
                </a:lnTo>
                <a:lnTo>
                  <a:pt x="139" y="476"/>
                </a:lnTo>
                <a:lnTo>
                  <a:pt x="156" y="458"/>
                </a:lnTo>
                <a:lnTo>
                  <a:pt x="160" y="456"/>
                </a:lnTo>
                <a:lnTo>
                  <a:pt x="164" y="455"/>
                </a:lnTo>
                <a:lnTo>
                  <a:pt x="168" y="453"/>
                </a:lnTo>
                <a:close/>
                <a:moveTo>
                  <a:pt x="673" y="91"/>
                </a:moveTo>
                <a:lnTo>
                  <a:pt x="322" y="441"/>
                </a:lnTo>
                <a:lnTo>
                  <a:pt x="421" y="680"/>
                </a:lnTo>
                <a:lnTo>
                  <a:pt x="673" y="91"/>
                </a:lnTo>
                <a:close/>
                <a:moveTo>
                  <a:pt x="650" y="67"/>
                </a:moveTo>
                <a:lnTo>
                  <a:pt x="61" y="320"/>
                </a:lnTo>
                <a:lnTo>
                  <a:pt x="299" y="418"/>
                </a:lnTo>
                <a:lnTo>
                  <a:pt x="650" y="67"/>
                </a:lnTo>
                <a:close/>
                <a:moveTo>
                  <a:pt x="723" y="0"/>
                </a:moveTo>
                <a:lnTo>
                  <a:pt x="728" y="2"/>
                </a:lnTo>
                <a:lnTo>
                  <a:pt x="732" y="3"/>
                </a:lnTo>
                <a:lnTo>
                  <a:pt x="736" y="7"/>
                </a:lnTo>
                <a:lnTo>
                  <a:pt x="739" y="12"/>
                </a:lnTo>
                <a:lnTo>
                  <a:pt x="740" y="17"/>
                </a:lnTo>
                <a:lnTo>
                  <a:pt x="739" y="21"/>
                </a:lnTo>
                <a:lnTo>
                  <a:pt x="737" y="24"/>
                </a:lnTo>
                <a:lnTo>
                  <a:pt x="737" y="24"/>
                </a:lnTo>
                <a:lnTo>
                  <a:pt x="436" y="729"/>
                </a:lnTo>
                <a:lnTo>
                  <a:pt x="435" y="729"/>
                </a:lnTo>
                <a:lnTo>
                  <a:pt x="435" y="729"/>
                </a:lnTo>
                <a:lnTo>
                  <a:pt x="435" y="729"/>
                </a:lnTo>
                <a:lnTo>
                  <a:pt x="432" y="733"/>
                </a:lnTo>
                <a:lnTo>
                  <a:pt x="430" y="737"/>
                </a:lnTo>
                <a:lnTo>
                  <a:pt x="425" y="739"/>
                </a:lnTo>
                <a:lnTo>
                  <a:pt x="421" y="740"/>
                </a:lnTo>
                <a:lnTo>
                  <a:pt x="415" y="739"/>
                </a:lnTo>
                <a:lnTo>
                  <a:pt x="410" y="736"/>
                </a:lnTo>
                <a:lnTo>
                  <a:pt x="406" y="732"/>
                </a:lnTo>
                <a:lnTo>
                  <a:pt x="405" y="727"/>
                </a:lnTo>
                <a:lnTo>
                  <a:pt x="404" y="727"/>
                </a:lnTo>
                <a:lnTo>
                  <a:pt x="290" y="449"/>
                </a:lnTo>
                <a:lnTo>
                  <a:pt x="12" y="335"/>
                </a:lnTo>
                <a:lnTo>
                  <a:pt x="12" y="335"/>
                </a:lnTo>
                <a:lnTo>
                  <a:pt x="7" y="333"/>
                </a:lnTo>
                <a:lnTo>
                  <a:pt x="4" y="329"/>
                </a:lnTo>
                <a:lnTo>
                  <a:pt x="2" y="325"/>
                </a:lnTo>
                <a:lnTo>
                  <a:pt x="0" y="320"/>
                </a:lnTo>
                <a:lnTo>
                  <a:pt x="0" y="314"/>
                </a:lnTo>
                <a:lnTo>
                  <a:pt x="3" y="311"/>
                </a:lnTo>
                <a:lnTo>
                  <a:pt x="6" y="307"/>
                </a:lnTo>
                <a:lnTo>
                  <a:pt x="10" y="304"/>
                </a:lnTo>
                <a:lnTo>
                  <a:pt x="10" y="304"/>
                </a:lnTo>
                <a:lnTo>
                  <a:pt x="11" y="304"/>
                </a:lnTo>
                <a:lnTo>
                  <a:pt x="11" y="304"/>
                </a:lnTo>
                <a:lnTo>
                  <a:pt x="715" y="2"/>
                </a:lnTo>
                <a:lnTo>
                  <a:pt x="715" y="2"/>
                </a:lnTo>
                <a:lnTo>
                  <a:pt x="719" y="0"/>
                </a:lnTo>
                <a:lnTo>
                  <a:pt x="723" y="0"/>
                </a:lnTo>
                <a:close/>
              </a:path>
            </a:pathLst>
          </a:custGeom>
          <a:solidFill>
            <a:schemeClr val="bg1"/>
          </a:solidFill>
          <a:ln w="0">
            <a:noFill/>
            <a:prstDash val="solid"/>
            <a:round/>
          </a:ln>
        </p:spPr>
        <p:txBody>
          <a:bodyPr vert="horz" wrap="square" lIns="121882" tIns="60941" rIns="121882" bIns="60941" numCol="1" anchor="t" anchorCtr="0" compatLnSpc="1"/>
          <a:lstStyle/>
          <a:p>
            <a:endParaRPr lang="zh-CN" altLang="en-US" sz="2400"/>
          </a:p>
        </p:txBody>
      </p:sp>
      <p:sp>
        <p:nvSpPr>
          <p:cNvPr id="15" name="Freeform 13"/>
          <p:cNvSpPr>
            <a:spLocks noEditPoints="1"/>
          </p:cNvSpPr>
          <p:nvPr/>
        </p:nvSpPr>
        <p:spPr bwMode="auto">
          <a:xfrm>
            <a:off x="5813676" y="5107178"/>
            <a:ext cx="454676" cy="454816"/>
          </a:xfrm>
          <a:custGeom>
            <a:avLst/>
            <a:gdLst>
              <a:gd name="T0" fmla="*/ 338 w 739"/>
              <a:gd name="T1" fmla="*/ 383 h 739"/>
              <a:gd name="T2" fmla="*/ 401 w 739"/>
              <a:gd name="T3" fmla="*/ 383 h 739"/>
              <a:gd name="T4" fmla="*/ 524 w 739"/>
              <a:gd name="T5" fmla="*/ 303 h 739"/>
              <a:gd name="T6" fmla="*/ 406 w 739"/>
              <a:gd name="T7" fmla="*/ 425 h 739"/>
              <a:gd name="T8" fmla="*/ 504 w 739"/>
              <a:gd name="T9" fmla="*/ 470 h 739"/>
              <a:gd name="T10" fmla="*/ 215 w 739"/>
              <a:gd name="T11" fmla="*/ 303 h 739"/>
              <a:gd name="T12" fmla="*/ 257 w 739"/>
              <a:gd name="T13" fmla="*/ 494 h 739"/>
              <a:gd name="T14" fmla="*/ 317 w 739"/>
              <a:gd name="T15" fmla="*/ 411 h 739"/>
              <a:gd name="T16" fmla="*/ 369 w 739"/>
              <a:gd name="T17" fmla="*/ 201 h 739"/>
              <a:gd name="T18" fmla="*/ 321 w 739"/>
              <a:gd name="T19" fmla="*/ 323 h 739"/>
              <a:gd name="T20" fmla="*/ 418 w 739"/>
              <a:gd name="T21" fmla="*/ 323 h 739"/>
              <a:gd name="T22" fmla="*/ 369 w 739"/>
              <a:gd name="T23" fmla="*/ 201 h 739"/>
              <a:gd name="T24" fmla="*/ 537 w 739"/>
              <a:gd name="T25" fmla="*/ 256 h 739"/>
              <a:gd name="T26" fmla="*/ 537 w 739"/>
              <a:gd name="T27" fmla="*/ 483 h 739"/>
              <a:gd name="T28" fmla="*/ 329 w 739"/>
              <a:gd name="T29" fmla="*/ 566 h 739"/>
              <a:gd name="T30" fmla="*/ 172 w 739"/>
              <a:gd name="T31" fmla="*/ 411 h 739"/>
              <a:gd name="T32" fmla="*/ 257 w 739"/>
              <a:gd name="T33" fmla="*/ 202 h 739"/>
              <a:gd name="T34" fmla="*/ 314 w 739"/>
              <a:gd name="T35" fmla="*/ 79 h 739"/>
              <a:gd name="T36" fmla="*/ 215 w 739"/>
              <a:gd name="T37" fmla="*/ 125 h 739"/>
              <a:gd name="T38" fmla="*/ 102 w 739"/>
              <a:gd name="T39" fmla="*/ 162 h 739"/>
              <a:gd name="T40" fmla="*/ 105 w 739"/>
              <a:gd name="T41" fmla="*/ 260 h 739"/>
              <a:gd name="T42" fmla="*/ 33 w 739"/>
              <a:gd name="T43" fmla="*/ 411 h 739"/>
              <a:gd name="T44" fmla="*/ 105 w 739"/>
              <a:gd name="T45" fmla="*/ 479 h 739"/>
              <a:gd name="T46" fmla="*/ 161 w 739"/>
              <a:gd name="T47" fmla="*/ 636 h 739"/>
              <a:gd name="T48" fmla="*/ 215 w 739"/>
              <a:gd name="T49" fmla="*/ 614 h 739"/>
              <a:gd name="T50" fmla="*/ 314 w 739"/>
              <a:gd name="T51" fmla="*/ 659 h 739"/>
              <a:gd name="T52" fmla="*/ 424 w 739"/>
              <a:gd name="T53" fmla="*/ 659 h 739"/>
              <a:gd name="T54" fmla="*/ 524 w 739"/>
              <a:gd name="T55" fmla="*/ 614 h 739"/>
              <a:gd name="T56" fmla="*/ 578 w 739"/>
              <a:gd name="T57" fmla="*/ 636 h 739"/>
              <a:gd name="T58" fmla="*/ 634 w 739"/>
              <a:gd name="T59" fmla="*/ 479 h 739"/>
              <a:gd name="T60" fmla="*/ 706 w 739"/>
              <a:gd name="T61" fmla="*/ 411 h 739"/>
              <a:gd name="T62" fmla="*/ 634 w 739"/>
              <a:gd name="T63" fmla="*/ 260 h 739"/>
              <a:gd name="T64" fmla="*/ 636 w 739"/>
              <a:gd name="T65" fmla="*/ 162 h 739"/>
              <a:gd name="T66" fmla="*/ 524 w 739"/>
              <a:gd name="T67" fmla="*/ 125 h 739"/>
              <a:gd name="T68" fmla="*/ 424 w 739"/>
              <a:gd name="T69" fmla="*/ 79 h 739"/>
              <a:gd name="T70" fmla="*/ 419 w 739"/>
              <a:gd name="T71" fmla="*/ 0 h 739"/>
              <a:gd name="T72" fmla="*/ 492 w 739"/>
              <a:gd name="T73" fmla="*/ 74 h 739"/>
              <a:gd name="T74" fmla="*/ 585 w 739"/>
              <a:gd name="T75" fmla="*/ 68 h 739"/>
              <a:gd name="T76" fmla="*/ 669 w 739"/>
              <a:gd name="T77" fmla="*/ 168 h 739"/>
              <a:gd name="T78" fmla="*/ 723 w 739"/>
              <a:gd name="T79" fmla="*/ 299 h 739"/>
              <a:gd name="T80" fmla="*/ 731 w 739"/>
              <a:gd name="T81" fmla="*/ 434 h 739"/>
              <a:gd name="T82" fmla="*/ 665 w 739"/>
              <a:gd name="T83" fmla="*/ 561 h 739"/>
              <a:gd name="T84" fmla="*/ 591 w 739"/>
              <a:gd name="T85" fmla="*/ 669 h 739"/>
              <a:gd name="T86" fmla="*/ 529 w 739"/>
              <a:gd name="T87" fmla="*/ 646 h 739"/>
              <a:gd name="T88" fmla="*/ 427 w 739"/>
              <a:gd name="T89" fmla="*/ 737 h 739"/>
              <a:gd name="T90" fmla="*/ 295 w 739"/>
              <a:gd name="T91" fmla="*/ 714 h 739"/>
              <a:gd name="T92" fmla="*/ 164 w 739"/>
              <a:gd name="T93" fmla="*/ 671 h 739"/>
              <a:gd name="T94" fmla="*/ 68 w 739"/>
              <a:gd name="T95" fmla="*/ 587 h 739"/>
              <a:gd name="T96" fmla="*/ 60 w 739"/>
              <a:gd name="T97" fmla="*/ 453 h 739"/>
              <a:gd name="T98" fmla="*/ 0 w 739"/>
              <a:gd name="T99" fmla="*/ 320 h 739"/>
              <a:gd name="T100" fmla="*/ 74 w 739"/>
              <a:gd name="T101" fmla="*/ 247 h 739"/>
              <a:gd name="T102" fmla="*/ 74 w 739"/>
              <a:gd name="T103" fmla="*/ 144 h 739"/>
              <a:gd name="T104" fmla="*/ 172 w 739"/>
              <a:gd name="T105" fmla="*/ 70 h 739"/>
              <a:gd name="T106" fmla="*/ 299 w 739"/>
              <a:gd name="T107" fmla="*/ 1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9" h="739">
                <a:moveTo>
                  <a:pt x="369" y="336"/>
                </a:moveTo>
                <a:lnTo>
                  <a:pt x="356" y="339"/>
                </a:lnTo>
                <a:lnTo>
                  <a:pt x="346" y="345"/>
                </a:lnTo>
                <a:lnTo>
                  <a:pt x="338" y="357"/>
                </a:lnTo>
                <a:lnTo>
                  <a:pt x="335" y="370"/>
                </a:lnTo>
                <a:lnTo>
                  <a:pt x="338" y="383"/>
                </a:lnTo>
                <a:lnTo>
                  <a:pt x="346" y="394"/>
                </a:lnTo>
                <a:lnTo>
                  <a:pt x="356" y="400"/>
                </a:lnTo>
                <a:lnTo>
                  <a:pt x="369" y="403"/>
                </a:lnTo>
                <a:lnTo>
                  <a:pt x="382" y="400"/>
                </a:lnTo>
                <a:lnTo>
                  <a:pt x="393" y="394"/>
                </a:lnTo>
                <a:lnTo>
                  <a:pt x="401" y="383"/>
                </a:lnTo>
                <a:lnTo>
                  <a:pt x="403" y="370"/>
                </a:lnTo>
                <a:lnTo>
                  <a:pt x="401" y="357"/>
                </a:lnTo>
                <a:lnTo>
                  <a:pt x="393" y="345"/>
                </a:lnTo>
                <a:lnTo>
                  <a:pt x="382" y="339"/>
                </a:lnTo>
                <a:lnTo>
                  <a:pt x="369" y="336"/>
                </a:lnTo>
                <a:close/>
                <a:moveTo>
                  <a:pt x="524" y="303"/>
                </a:moveTo>
                <a:lnTo>
                  <a:pt x="434" y="353"/>
                </a:lnTo>
                <a:lnTo>
                  <a:pt x="436" y="361"/>
                </a:lnTo>
                <a:lnTo>
                  <a:pt x="436" y="370"/>
                </a:lnTo>
                <a:lnTo>
                  <a:pt x="432" y="392"/>
                </a:lnTo>
                <a:lnTo>
                  <a:pt x="422" y="411"/>
                </a:lnTo>
                <a:lnTo>
                  <a:pt x="406" y="425"/>
                </a:lnTo>
                <a:lnTo>
                  <a:pt x="386" y="434"/>
                </a:lnTo>
                <a:lnTo>
                  <a:pt x="386" y="536"/>
                </a:lnTo>
                <a:lnTo>
                  <a:pt x="422" y="530"/>
                </a:lnTo>
                <a:lnTo>
                  <a:pt x="453" y="515"/>
                </a:lnTo>
                <a:lnTo>
                  <a:pt x="481" y="494"/>
                </a:lnTo>
                <a:lnTo>
                  <a:pt x="504" y="470"/>
                </a:lnTo>
                <a:lnTo>
                  <a:pt x="523" y="439"/>
                </a:lnTo>
                <a:lnTo>
                  <a:pt x="533" y="405"/>
                </a:lnTo>
                <a:lnTo>
                  <a:pt x="537" y="370"/>
                </a:lnTo>
                <a:lnTo>
                  <a:pt x="533" y="335"/>
                </a:lnTo>
                <a:lnTo>
                  <a:pt x="524" y="303"/>
                </a:lnTo>
                <a:close/>
                <a:moveTo>
                  <a:pt x="215" y="303"/>
                </a:moveTo>
                <a:lnTo>
                  <a:pt x="204" y="335"/>
                </a:lnTo>
                <a:lnTo>
                  <a:pt x="202" y="370"/>
                </a:lnTo>
                <a:lnTo>
                  <a:pt x="206" y="405"/>
                </a:lnTo>
                <a:lnTo>
                  <a:pt x="216" y="439"/>
                </a:lnTo>
                <a:lnTo>
                  <a:pt x="235" y="470"/>
                </a:lnTo>
                <a:lnTo>
                  <a:pt x="257" y="494"/>
                </a:lnTo>
                <a:lnTo>
                  <a:pt x="286" y="515"/>
                </a:lnTo>
                <a:lnTo>
                  <a:pt x="317" y="530"/>
                </a:lnTo>
                <a:lnTo>
                  <a:pt x="352" y="536"/>
                </a:lnTo>
                <a:lnTo>
                  <a:pt x="352" y="434"/>
                </a:lnTo>
                <a:lnTo>
                  <a:pt x="333" y="425"/>
                </a:lnTo>
                <a:lnTo>
                  <a:pt x="317" y="411"/>
                </a:lnTo>
                <a:lnTo>
                  <a:pt x="305" y="392"/>
                </a:lnTo>
                <a:lnTo>
                  <a:pt x="303" y="370"/>
                </a:lnTo>
                <a:lnTo>
                  <a:pt x="303" y="361"/>
                </a:lnTo>
                <a:lnTo>
                  <a:pt x="304" y="353"/>
                </a:lnTo>
                <a:lnTo>
                  <a:pt x="215" y="303"/>
                </a:lnTo>
                <a:close/>
                <a:moveTo>
                  <a:pt x="369" y="201"/>
                </a:moveTo>
                <a:lnTo>
                  <a:pt x="335" y="205"/>
                </a:lnTo>
                <a:lnTo>
                  <a:pt x="305" y="214"/>
                </a:lnTo>
                <a:lnTo>
                  <a:pt x="276" y="230"/>
                </a:lnTo>
                <a:lnTo>
                  <a:pt x="252" y="250"/>
                </a:lnTo>
                <a:lnTo>
                  <a:pt x="232" y="273"/>
                </a:lnTo>
                <a:lnTo>
                  <a:pt x="321" y="323"/>
                </a:lnTo>
                <a:lnTo>
                  <a:pt x="334" y="312"/>
                </a:lnTo>
                <a:lnTo>
                  <a:pt x="351" y="305"/>
                </a:lnTo>
                <a:lnTo>
                  <a:pt x="369" y="302"/>
                </a:lnTo>
                <a:lnTo>
                  <a:pt x="388" y="305"/>
                </a:lnTo>
                <a:lnTo>
                  <a:pt x="403" y="312"/>
                </a:lnTo>
                <a:lnTo>
                  <a:pt x="418" y="323"/>
                </a:lnTo>
                <a:lnTo>
                  <a:pt x="507" y="273"/>
                </a:lnTo>
                <a:lnTo>
                  <a:pt x="487" y="250"/>
                </a:lnTo>
                <a:lnTo>
                  <a:pt x="462" y="230"/>
                </a:lnTo>
                <a:lnTo>
                  <a:pt x="434" y="214"/>
                </a:lnTo>
                <a:lnTo>
                  <a:pt x="402" y="205"/>
                </a:lnTo>
                <a:lnTo>
                  <a:pt x="369" y="201"/>
                </a:lnTo>
                <a:close/>
                <a:moveTo>
                  <a:pt x="369" y="168"/>
                </a:moveTo>
                <a:lnTo>
                  <a:pt x="410" y="172"/>
                </a:lnTo>
                <a:lnTo>
                  <a:pt x="448" y="184"/>
                </a:lnTo>
                <a:lnTo>
                  <a:pt x="482" y="202"/>
                </a:lnTo>
                <a:lnTo>
                  <a:pt x="512" y="227"/>
                </a:lnTo>
                <a:lnTo>
                  <a:pt x="537" y="256"/>
                </a:lnTo>
                <a:lnTo>
                  <a:pt x="555" y="292"/>
                </a:lnTo>
                <a:lnTo>
                  <a:pt x="567" y="329"/>
                </a:lnTo>
                <a:lnTo>
                  <a:pt x="571" y="370"/>
                </a:lnTo>
                <a:lnTo>
                  <a:pt x="567" y="411"/>
                </a:lnTo>
                <a:lnTo>
                  <a:pt x="555" y="449"/>
                </a:lnTo>
                <a:lnTo>
                  <a:pt x="537" y="483"/>
                </a:lnTo>
                <a:lnTo>
                  <a:pt x="512" y="511"/>
                </a:lnTo>
                <a:lnTo>
                  <a:pt x="482" y="536"/>
                </a:lnTo>
                <a:lnTo>
                  <a:pt x="448" y="555"/>
                </a:lnTo>
                <a:lnTo>
                  <a:pt x="410" y="566"/>
                </a:lnTo>
                <a:lnTo>
                  <a:pt x="369" y="572"/>
                </a:lnTo>
                <a:lnTo>
                  <a:pt x="329" y="566"/>
                </a:lnTo>
                <a:lnTo>
                  <a:pt x="291" y="555"/>
                </a:lnTo>
                <a:lnTo>
                  <a:pt x="257" y="536"/>
                </a:lnTo>
                <a:lnTo>
                  <a:pt x="227" y="511"/>
                </a:lnTo>
                <a:lnTo>
                  <a:pt x="202" y="483"/>
                </a:lnTo>
                <a:lnTo>
                  <a:pt x="183" y="449"/>
                </a:lnTo>
                <a:lnTo>
                  <a:pt x="172" y="411"/>
                </a:lnTo>
                <a:lnTo>
                  <a:pt x="168" y="370"/>
                </a:lnTo>
                <a:lnTo>
                  <a:pt x="172" y="329"/>
                </a:lnTo>
                <a:lnTo>
                  <a:pt x="183" y="292"/>
                </a:lnTo>
                <a:lnTo>
                  <a:pt x="202" y="256"/>
                </a:lnTo>
                <a:lnTo>
                  <a:pt x="227" y="227"/>
                </a:lnTo>
                <a:lnTo>
                  <a:pt x="257" y="202"/>
                </a:lnTo>
                <a:lnTo>
                  <a:pt x="291" y="184"/>
                </a:lnTo>
                <a:lnTo>
                  <a:pt x="329" y="172"/>
                </a:lnTo>
                <a:lnTo>
                  <a:pt x="369" y="168"/>
                </a:lnTo>
                <a:close/>
                <a:moveTo>
                  <a:pt x="327" y="34"/>
                </a:moveTo>
                <a:lnTo>
                  <a:pt x="318" y="69"/>
                </a:lnTo>
                <a:lnTo>
                  <a:pt x="314" y="79"/>
                </a:lnTo>
                <a:lnTo>
                  <a:pt x="305" y="87"/>
                </a:lnTo>
                <a:lnTo>
                  <a:pt x="295" y="93"/>
                </a:lnTo>
                <a:lnTo>
                  <a:pt x="259" y="104"/>
                </a:lnTo>
                <a:lnTo>
                  <a:pt x="227" y="121"/>
                </a:lnTo>
                <a:lnTo>
                  <a:pt x="220" y="124"/>
                </a:lnTo>
                <a:lnTo>
                  <a:pt x="215" y="125"/>
                </a:lnTo>
                <a:lnTo>
                  <a:pt x="210" y="127"/>
                </a:lnTo>
                <a:lnTo>
                  <a:pt x="203" y="125"/>
                </a:lnTo>
                <a:lnTo>
                  <a:pt x="198" y="124"/>
                </a:lnTo>
                <a:lnTo>
                  <a:pt x="193" y="121"/>
                </a:lnTo>
                <a:lnTo>
                  <a:pt x="161" y="103"/>
                </a:lnTo>
                <a:lnTo>
                  <a:pt x="102" y="162"/>
                </a:lnTo>
                <a:lnTo>
                  <a:pt x="102" y="162"/>
                </a:lnTo>
                <a:lnTo>
                  <a:pt x="121" y="192"/>
                </a:lnTo>
                <a:lnTo>
                  <a:pt x="125" y="204"/>
                </a:lnTo>
                <a:lnTo>
                  <a:pt x="125" y="216"/>
                </a:lnTo>
                <a:lnTo>
                  <a:pt x="121" y="226"/>
                </a:lnTo>
                <a:lnTo>
                  <a:pt x="105" y="260"/>
                </a:lnTo>
                <a:lnTo>
                  <a:pt x="92" y="295"/>
                </a:lnTo>
                <a:lnTo>
                  <a:pt x="87" y="306"/>
                </a:lnTo>
                <a:lnTo>
                  <a:pt x="79" y="315"/>
                </a:lnTo>
                <a:lnTo>
                  <a:pt x="68" y="319"/>
                </a:lnTo>
                <a:lnTo>
                  <a:pt x="33" y="328"/>
                </a:lnTo>
                <a:lnTo>
                  <a:pt x="33" y="411"/>
                </a:lnTo>
                <a:lnTo>
                  <a:pt x="34" y="411"/>
                </a:lnTo>
                <a:lnTo>
                  <a:pt x="68" y="420"/>
                </a:lnTo>
                <a:lnTo>
                  <a:pt x="79" y="425"/>
                </a:lnTo>
                <a:lnTo>
                  <a:pt x="87" y="433"/>
                </a:lnTo>
                <a:lnTo>
                  <a:pt x="92" y="443"/>
                </a:lnTo>
                <a:lnTo>
                  <a:pt x="105" y="479"/>
                </a:lnTo>
                <a:lnTo>
                  <a:pt x="121" y="513"/>
                </a:lnTo>
                <a:lnTo>
                  <a:pt x="125" y="525"/>
                </a:lnTo>
                <a:lnTo>
                  <a:pt x="125" y="536"/>
                </a:lnTo>
                <a:lnTo>
                  <a:pt x="121" y="547"/>
                </a:lnTo>
                <a:lnTo>
                  <a:pt x="102" y="578"/>
                </a:lnTo>
                <a:lnTo>
                  <a:pt x="161" y="636"/>
                </a:lnTo>
                <a:lnTo>
                  <a:pt x="161" y="636"/>
                </a:lnTo>
                <a:lnTo>
                  <a:pt x="193" y="617"/>
                </a:lnTo>
                <a:lnTo>
                  <a:pt x="198" y="615"/>
                </a:lnTo>
                <a:lnTo>
                  <a:pt x="203" y="614"/>
                </a:lnTo>
                <a:lnTo>
                  <a:pt x="210" y="614"/>
                </a:lnTo>
                <a:lnTo>
                  <a:pt x="215" y="614"/>
                </a:lnTo>
                <a:lnTo>
                  <a:pt x="220" y="615"/>
                </a:lnTo>
                <a:lnTo>
                  <a:pt x="227" y="617"/>
                </a:lnTo>
                <a:lnTo>
                  <a:pt x="259" y="634"/>
                </a:lnTo>
                <a:lnTo>
                  <a:pt x="295" y="646"/>
                </a:lnTo>
                <a:lnTo>
                  <a:pt x="305" y="652"/>
                </a:lnTo>
                <a:lnTo>
                  <a:pt x="314" y="659"/>
                </a:lnTo>
                <a:lnTo>
                  <a:pt x="318" y="670"/>
                </a:lnTo>
                <a:lnTo>
                  <a:pt x="327" y="705"/>
                </a:lnTo>
                <a:lnTo>
                  <a:pt x="411" y="705"/>
                </a:lnTo>
                <a:lnTo>
                  <a:pt x="411" y="705"/>
                </a:lnTo>
                <a:lnTo>
                  <a:pt x="419" y="670"/>
                </a:lnTo>
                <a:lnTo>
                  <a:pt x="424" y="659"/>
                </a:lnTo>
                <a:lnTo>
                  <a:pt x="432" y="652"/>
                </a:lnTo>
                <a:lnTo>
                  <a:pt x="444" y="646"/>
                </a:lnTo>
                <a:lnTo>
                  <a:pt x="479" y="634"/>
                </a:lnTo>
                <a:lnTo>
                  <a:pt x="512" y="617"/>
                </a:lnTo>
                <a:lnTo>
                  <a:pt x="517" y="615"/>
                </a:lnTo>
                <a:lnTo>
                  <a:pt x="524" y="614"/>
                </a:lnTo>
                <a:lnTo>
                  <a:pt x="529" y="614"/>
                </a:lnTo>
                <a:lnTo>
                  <a:pt x="536" y="614"/>
                </a:lnTo>
                <a:lnTo>
                  <a:pt x="541" y="615"/>
                </a:lnTo>
                <a:lnTo>
                  <a:pt x="546" y="617"/>
                </a:lnTo>
                <a:lnTo>
                  <a:pt x="578" y="636"/>
                </a:lnTo>
                <a:lnTo>
                  <a:pt x="578" y="636"/>
                </a:lnTo>
                <a:lnTo>
                  <a:pt x="636" y="578"/>
                </a:lnTo>
                <a:lnTo>
                  <a:pt x="618" y="547"/>
                </a:lnTo>
                <a:lnTo>
                  <a:pt x="613" y="536"/>
                </a:lnTo>
                <a:lnTo>
                  <a:pt x="613" y="525"/>
                </a:lnTo>
                <a:lnTo>
                  <a:pt x="617" y="513"/>
                </a:lnTo>
                <a:lnTo>
                  <a:pt x="634" y="479"/>
                </a:lnTo>
                <a:lnTo>
                  <a:pt x="646" y="443"/>
                </a:lnTo>
                <a:lnTo>
                  <a:pt x="651" y="433"/>
                </a:lnTo>
                <a:lnTo>
                  <a:pt x="660" y="425"/>
                </a:lnTo>
                <a:lnTo>
                  <a:pt x="670" y="420"/>
                </a:lnTo>
                <a:lnTo>
                  <a:pt x="704" y="411"/>
                </a:lnTo>
                <a:lnTo>
                  <a:pt x="706" y="411"/>
                </a:lnTo>
                <a:lnTo>
                  <a:pt x="706" y="328"/>
                </a:lnTo>
                <a:lnTo>
                  <a:pt x="670" y="319"/>
                </a:lnTo>
                <a:lnTo>
                  <a:pt x="660" y="315"/>
                </a:lnTo>
                <a:lnTo>
                  <a:pt x="651" y="306"/>
                </a:lnTo>
                <a:lnTo>
                  <a:pt x="646" y="295"/>
                </a:lnTo>
                <a:lnTo>
                  <a:pt x="634" y="260"/>
                </a:lnTo>
                <a:lnTo>
                  <a:pt x="617" y="226"/>
                </a:lnTo>
                <a:lnTo>
                  <a:pt x="613" y="216"/>
                </a:lnTo>
                <a:lnTo>
                  <a:pt x="613" y="204"/>
                </a:lnTo>
                <a:lnTo>
                  <a:pt x="618" y="192"/>
                </a:lnTo>
                <a:lnTo>
                  <a:pt x="636" y="162"/>
                </a:lnTo>
                <a:lnTo>
                  <a:pt x="636" y="162"/>
                </a:lnTo>
                <a:lnTo>
                  <a:pt x="578" y="103"/>
                </a:lnTo>
                <a:lnTo>
                  <a:pt x="546" y="121"/>
                </a:lnTo>
                <a:lnTo>
                  <a:pt x="541" y="124"/>
                </a:lnTo>
                <a:lnTo>
                  <a:pt x="536" y="125"/>
                </a:lnTo>
                <a:lnTo>
                  <a:pt x="529" y="127"/>
                </a:lnTo>
                <a:lnTo>
                  <a:pt x="524" y="125"/>
                </a:lnTo>
                <a:lnTo>
                  <a:pt x="517" y="124"/>
                </a:lnTo>
                <a:lnTo>
                  <a:pt x="512" y="121"/>
                </a:lnTo>
                <a:lnTo>
                  <a:pt x="479" y="104"/>
                </a:lnTo>
                <a:lnTo>
                  <a:pt x="444" y="93"/>
                </a:lnTo>
                <a:lnTo>
                  <a:pt x="432" y="87"/>
                </a:lnTo>
                <a:lnTo>
                  <a:pt x="424" y="79"/>
                </a:lnTo>
                <a:lnTo>
                  <a:pt x="419" y="69"/>
                </a:lnTo>
                <a:lnTo>
                  <a:pt x="411" y="34"/>
                </a:lnTo>
                <a:lnTo>
                  <a:pt x="411" y="34"/>
                </a:lnTo>
                <a:lnTo>
                  <a:pt x="327" y="34"/>
                </a:lnTo>
                <a:close/>
                <a:moveTo>
                  <a:pt x="320" y="0"/>
                </a:moveTo>
                <a:lnTo>
                  <a:pt x="419" y="0"/>
                </a:lnTo>
                <a:lnTo>
                  <a:pt x="427" y="2"/>
                </a:lnTo>
                <a:lnTo>
                  <a:pt x="435" y="7"/>
                </a:lnTo>
                <a:lnTo>
                  <a:pt x="440" y="15"/>
                </a:lnTo>
                <a:lnTo>
                  <a:pt x="443" y="24"/>
                </a:lnTo>
                <a:lnTo>
                  <a:pt x="452" y="60"/>
                </a:lnTo>
                <a:lnTo>
                  <a:pt x="492" y="74"/>
                </a:lnTo>
                <a:lnTo>
                  <a:pt x="529" y="93"/>
                </a:lnTo>
                <a:lnTo>
                  <a:pt x="560" y="73"/>
                </a:lnTo>
                <a:lnTo>
                  <a:pt x="567" y="70"/>
                </a:lnTo>
                <a:lnTo>
                  <a:pt x="574" y="68"/>
                </a:lnTo>
                <a:lnTo>
                  <a:pt x="580" y="68"/>
                </a:lnTo>
                <a:lnTo>
                  <a:pt x="585" y="68"/>
                </a:lnTo>
                <a:lnTo>
                  <a:pt x="591" y="70"/>
                </a:lnTo>
                <a:lnTo>
                  <a:pt x="596" y="73"/>
                </a:lnTo>
                <a:lnTo>
                  <a:pt x="665" y="144"/>
                </a:lnTo>
                <a:lnTo>
                  <a:pt x="670" y="151"/>
                </a:lnTo>
                <a:lnTo>
                  <a:pt x="672" y="159"/>
                </a:lnTo>
                <a:lnTo>
                  <a:pt x="669" y="168"/>
                </a:lnTo>
                <a:lnTo>
                  <a:pt x="665" y="178"/>
                </a:lnTo>
                <a:lnTo>
                  <a:pt x="647" y="209"/>
                </a:lnTo>
                <a:lnTo>
                  <a:pt x="665" y="247"/>
                </a:lnTo>
                <a:lnTo>
                  <a:pt x="678" y="286"/>
                </a:lnTo>
                <a:lnTo>
                  <a:pt x="714" y="295"/>
                </a:lnTo>
                <a:lnTo>
                  <a:pt x="723" y="299"/>
                </a:lnTo>
                <a:lnTo>
                  <a:pt x="731" y="305"/>
                </a:lnTo>
                <a:lnTo>
                  <a:pt x="737" y="311"/>
                </a:lnTo>
                <a:lnTo>
                  <a:pt x="739" y="320"/>
                </a:lnTo>
                <a:lnTo>
                  <a:pt x="739" y="418"/>
                </a:lnTo>
                <a:lnTo>
                  <a:pt x="737" y="428"/>
                </a:lnTo>
                <a:lnTo>
                  <a:pt x="731" y="434"/>
                </a:lnTo>
                <a:lnTo>
                  <a:pt x="723" y="439"/>
                </a:lnTo>
                <a:lnTo>
                  <a:pt x="714" y="443"/>
                </a:lnTo>
                <a:lnTo>
                  <a:pt x="678" y="453"/>
                </a:lnTo>
                <a:lnTo>
                  <a:pt x="665" y="492"/>
                </a:lnTo>
                <a:lnTo>
                  <a:pt x="647" y="530"/>
                </a:lnTo>
                <a:lnTo>
                  <a:pt x="665" y="561"/>
                </a:lnTo>
                <a:lnTo>
                  <a:pt x="669" y="570"/>
                </a:lnTo>
                <a:lnTo>
                  <a:pt x="672" y="580"/>
                </a:lnTo>
                <a:lnTo>
                  <a:pt x="670" y="587"/>
                </a:lnTo>
                <a:lnTo>
                  <a:pt x="665" y="597"/>
                </a:lnTo>
                <a:lnTo>
                  <a:pt x="596" y="666"/>
                </a:lnTo>
                <a:lnTo>
                  <a:pt x="591" y="669"/>
                </a:lnTo>
                <a:lnTo>
                  <a:pt x="587" y="671"/>
                </a:lnTo>
                <a:lnTo>
                  <a:pt x="581" y="671"/>
                </a:lnTo>
                <a:lnTo>
                  <a:pt x="574" y="671"/>
                </a:lnTo>
                <a:lnTo>
                  <a:pt x="567" y="669"/>
                </a:lnTo>
                <a:lnTo>
                  <a:pt x="560" y="666"/>
                </a:lnTo>
                <a:lnTo>
                  <a:pt x="529" y="646"/>
                </a:lnTo>
                <a:lnTo>
                  <a:pt x="492" y="665"/>
                </a:lnTo>
                <a:lnTo>
                  <a:pt x="452" y="679"/>
                </a:lnTo>
                <a:lnTo>
                  <a:pt x="443" y="714"/>
                </a:lnTo>
                <a:lnTo>
                  <a:pt x="440" y="724"/>
                </a:lnTo>
                <a:lnTo>
                  <a:pt x="435" y="731"/>
                </a:lnTo>
                <a:lnTo>
                  <a:pt x="427" y="737"/>
                </a:lnTo>
                <a:lnTo>
                  <a:pt x="419" y="739"/>
                </a:lnTo>
                <a:lnTo>
                  <a:pt x="320" y="739"/>
                </a:lnTo>
                <a:lnTo>
                  <a:pt x="310" y="737"/>
                </a:lnTo>
                <a:lnTo>
                  <a:pt x="304" y="731"/>
                </a:lnTo>
                <a:lnTo>
                  <a:pt x="299" y="724"/>
                </a:lnTo>
                <a:lnTo>
                  <a:pt x="295" y="714"/>
                </a:lnTo>
                <a:lnTo>
                  <a:pt x="287" y="679"/>
                </a:lnTo>
                <a:lnTo>
                  <a:pt x="246" y="665"/>
                </a:lnTo>
                <a:lnTo>
                  <a:pt x="210" y="646"/>
                </a:lnTo>
                <a:lnTo>
                  <a:pt x="177" y="666"/>
                </a:lnTo>
                <a:lnTo>
                  <a:pt x="170" y="669"/>
                </a:lnTo>
                <a:lnTo>
                  <a:pt x="164" y="671"/>
                </a:lnTo>
                <a:lnTo>
                  <a:pt x="157" y="671"/>
                </a:lnTo>
                <a:lnTo>
                  <a:pt x="152" y="671"/>
                </a:lnTo>
                <a:lnTo>
                  <a:pt x="147" y="669"/>
                </a:lnTo>
                <a:lnTo>
                  <a:pt x="143" y="666"/>
                </a:lnTo>
                <a:lnTo>
                  <a:pt x="74" y="597"/>
                </a:lnTo>
                <a:lnTo>
                  <a:pt x="68" y="587"/>
                </a:lnTo>
                <a:lnTo>
                  <a:pt x="67" y="580"/>
                </a:lnTo>
                <a:lnTo>
                  <a:pt x="70" y="570"/>
                </a:lnTo>
                <a:lnTo>
                  <a:pt x="74" y="561"/>
                </a:lnTo>
                <a:lnTo>
                  <a:pt x="92" y="530"/>
                </a:lnTo>
                <a:lnTo>
                  <a:pt x="74" y="492"/>
                </a:lnTo>
                <a:lnTo>
                  <a:pt x="60" y="453"/>
                </a:lnTo>
                <a:lnTo>
                  <a:pt x="24" y="443"/>
                </a:lnTo>
                <a:lnTo>
                  <a:pt x="16" y="439"/>
                </a:lnTo>
                <a:lnTo>
                  <a:pt x="8" y="434"/>
                </a:lnTo>
                <a:lnTo>
                  <a:pt x="2" y="428"/>
                </a:lnTo>
                <a:lnTo>
                  <a:pt x="0" y="418"/>
                </a:lnTo>
                <a:lnTo>
                  <a:pt x="0" y="320"/>
                </a:lnTo>
                <a:lnTo>
                  <a:pt x="2" y="311"/>
                </a:lnTo>
                <a:lnTo>
                  <a:pt x="8" y="305"/>
                </a:lnTo>
                <a:lnTo>
                  <a:pt x="16" y="299"/>
                </a:lnTo>
                <a:lnTo>
                  <a:pt x="24" y="295"/>
                </a:lnTo>
                <a:lnTo>
                  <a:pt x="60" y="286"/>
                </a:lnTo>
                <a:lnTo>
                  <a:pt x="74" y="247"/>
                </a:lnTo>
                <a:lnTo>
                  <a:pt x="92" y="209"/>
                </a:lnTo>
                <a:lnTo>
                  <a:pt x="74" y="178"/>
                </a:lnTo>
                <a:lnTo>
                  <a:pt x="70" y="168"/>
                </a:lnTo>
                <a:lnTo>
                  <a:pt x="67" y="159"/>
                </a:lnTo>
                <a:lnTo>
                  <a:pt x="68" y="151"/>
                </a:lnTo>
                <a:lnTo>
                  <a:pt x="74" y="144"/>
                </a:lnTo>
                <a:lnTo>
                  <a:pt x="143" y="73"/>
                </a:lnTo>
                <a:lnTo>
                  <a:pt x="147" y="70"/>
                </a:lnTo>
                <a:lnTo>
                  <a:pt x="152" y="68"/>
                </a:lnTo>
                <a:lnTo>
                  <a:pt x="157" y="68"/>
                </a:lnTo>
                <a:lnTo>
                  <a:pt x="165" y="68"/>
                </a:lnTo>
                <a:lnTo>
                  <a:pt x="172" y="70"/>
                </a:lnTo>
                <a:lnTo>
                  <a:pt x="177" y="73"/>
                </a:lnTo>
                <a:lnTo>
                  <a:pt x="210" y="93"/>
                </a:lnTo>
                <a:lnTo>
                  <a:pt x="246" y="74"/>
                </a:lnTo>
                <a:lnTo>
                  <a:pt x="287" y="60"/>
                </a:lnTo>
                <a:lnTo>
                  <a:pt x="295" y="24"/>
                </a:lnTo>
                <a:lnTo>
                  <a:pt x="299" y="15"/>
                </a:lnTo>
                <a:lnTo>
                  <a:pt x="304" y="7"/>
                </a:lnTo>
                <a:lnTo>
                  <a:pt x="310" y="2"/>
                </a:lnTo>
                <a:lnTo>
                  <a:pt x="320" y="0"/>
                </a:lnTo>
                <a:close/>
              </a:path>
            </a:pathLst>
          </a:custGeom>
          <a:solidFill>
            <a:schemeClr val="bg1"/>
          </a:solidFill>
          <a:ln w="0">
            <a:noFill/>
            <a:prstDash val="solid"/>
            <a:round/>
          </a:ln>
        </p:spPr>
        <p:txBody>
          <a:bodyPr vert="horz" wrap="square" lIns="121882" tIns="60941" rIns="121882" bIns="60941" numCol="1" anchor="t" anchorCtr="0" compatLnSpc="1"/>
          <a:lstStyle/>
          <a:p>
            <a:endParaRPr lang="zh-CN" altLang="en-US" sz="2400"/>
          </a:p>
        </p:txBody>
      </p:sp>
      <p:sp>
        <p:nvSpPr>
          <p:cNvPr id="2" name="Text Box 1"/>
          <p:cNvSpPr txBox="1"/>
          <p:nvPr/>
        </p:nvSpPr>
        <p:spPr>
          <a:xfrm>
            <a:off x="95885" y="1366520"/>
            <a:ext cx="10768965" cy="5354320"/>
          </a:xfrm>
          <a:prstGeom prst="rect">
            <a:avLst/>
          </a:prstGeom>
          <a:noFill/>
        </p:spPr>
        <p:txBody>
          <a:bodyPr wrap="square" rtlCol="0">
            <a:spAutoFit/>
          </a:bodyPr>
          <a:p>
            <a:pPr algn="just"/>
            <a:r>
              <a:rPr lang="en-US">
                <a:latin typeface="Times Cirilica" panose="020B7200000000000000" charset="0"/>
                <a:cs typeface="Times Cirilica" panose="020B7200000000000000" charset="0"/>
              </a:rPr>
              <a:t>U Francuskoj su u toku srednjeg veka, esnafska udru</a:t>
            </a:r>
            <a:r>
              <a:rPr lang="sr-Cyrl-RS" altLang="en-US">
                <a:latin typeface="Times Cirilica" panose="020B7200000000000000" charset="0"/>
                <a:cs typeface="Times Cirilica" panose="020B7200000000000000" charset="0"/>
              </a:rPr>
              <a:t>ж</a:t>
            </a:r>
            <a:r>
              <a:rPr lang="en-US">
                <a:latin typeface="Times Cirilica" panose="020B7200000000000000" charset="0"/>
                <a:cs typeface="Times Cirilica" panose="020B7200000000000000" charset="0"/>
              </a:rPr>
              <a:t>enja imala monopol na mnogim aspektima priprema</a:t>
            </a:r>
            <a:r>
              <a:rPr lang="sr-Cyrl-RS" altLang="en-US">
                <a:latin typeface="Times Cirilica" panose="020B7200000000000000" charset="0"/>
                <a:cs typeface="Times Cirilica" panose="020B7200000000000000" charset="0"/>
              </a:rPr>
              <a:t>ња</a:t>
            </a:r>
            <a:r>
              <a:rPr lang="en-US">
                <a:latin typeface="Times Cirilica" panose="020B7200000000000000" charset="0"/>
                <a:cs typeface="Times Cirilica" panose="020B7200000000000000" charset="0"/>
              </a:rPr>
              <a:t> hrane. Na primer, "</a:t>
            </a:r>
            <a:r>
              <a:rPr lang="sr-Latn-RS" altLang="en-US">
                <a:latin typeface="TimesRoman" charset="0"/>
                <a:cs typeface="TimesRoman" charset="0"/>
              </a:rPr>
              <a:t>carcutiers</a:t>
            </a:r>
            <a:r>
              <a:rPr lang="en-US">
                <a:latin typeface="Times Cirilica" panose="020B7200000000000000" charset="0"/>
                <a:cs typeface="Times Cirilica" panose="020B7200000000000000" charset="0"/>
              </a:rPr>
              <a:t>" </a:t>
            </a:r>
            <a:r>
              <a:rPr lang="sr-Latn-RS" altLang="en-US">
                <a:latin typeface="Times Cirilica" panose="020B7200000000000000" charset="0"/>
                <a:cs typeface="Times Cirilica" panose="020B7200000000000000" charset="0"/>
              </a:rPr>
              <a:t>je</a:t>
            </a:r>
            <a:r>
              <a:rPr lang="en-US">
                <a:latin typeface="Times Cirilica" panose="020B7200000000000000" charset="0"/>
                <a:cs typeface="Times Cirilica" panose="020B7200000000000000" charset="0"/>
              </a:rPr>
              <a:t> esnaf koji se bavio pripremom kuvanog mesa za prodaju, tako da se niko osim njih nije mogao baviti tim poslom. To bi prakti</a:t>
            </a:r>
            <a:r>
              <a:rPr lang="sr-Cyrl-R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no zna</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ilo da ako ne pripadate tom udru</a:t>
            </a:r>
            <a:r>
              <a:rPr lang="sr-Cyrl-RS" altLang="en-US">
                <a:latin typeface="Times Cirilica" panose="020B7200000000000000" charset="0"/>
                <a:cs typeface="Times Cirilica" panose="020B7200000000000000" charset="0"/>
              </a:rPr>
              <a:t>ж</a:t>
            </a:r>
            <a:r>
              <a:rPr lang="en-US">
                <a:latin typeface="Times Cirilica" panose="020B7200000000000000" charset="0"/>
                <a:cs typeface="Times Cirilica" panose="020B7200000000000000" charset="0"/>
              </a:rPr>
              <a:t>e</a:t>
            </a:r>
            <a:r>
              <a:rPr lang="sr-Cyrl-RS" altLang="en-US">
                <a:latin typeface="Times Cirilica" panose="020B7200000000000000" charset="0"/>
                <a:cs typeface="Times Cirilica" panose="020B7200000000000000" charset="0"/>
              </a:rPr>
              <a:t>њу</a:t>
            </a:r>
            <a:r>
              <a:rPr lang="en-US">
                <a:latin typeface="Times Cirilica" panose="020B7200000000000000" charset="0"/>
                <a:cs typeface="Times Cirilica" panose="020B7200000000000000" charset="0"/>
              </a:rPr>
              <a:t>, bilo bi protivzakonito da prodjete kuvano meso u bilo kom obliku. 1765. godine, </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ovek po imenu Boulanger dodao je par</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e kuvane jag</a:t>
            </a:r>
            <a:r>
              <a:rPr lang="sr-Cyrl-RS" altLang="en-US">
                <a:latin typeface="Times Cirilica" panose="020B7200000000000000" charset="0"/>
                <a:cs typeface="Times Cirilica" panose="020B7200000000000000" charset="0"/>
              </a:rPr>
              <a:t>њ</a:t>
            </a:r>
            <a:r>
              <a:rPr lang="en-US">
                <a:latin typeface="Times Cirilica" panose="020B7200000000000000" charset="0"/>
                <a:cs typeface="Times Cirilica" panose="020B7200000000000000" charset="0"/>
              </a:rPr>
              <a:t>etine na gula</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 koji je prodao u svojoj trgovini, u blizini Luvra.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Gospodin Boulanger je tu</a:t>
            </a:r>
            <a:r>
              <a:rPr lang="sr-Cyrl-RS" altLang="en-US">
                <a:latin typeface="Times Cirilica" panose="020B7200000000000000" charset="0"/>
                <a:cs typeface="Times Cirilica" panose="020B7200000000000000" charset="0"/>
              </a:rPr>
              <a:t>ж</a:t>
            </a:r>
            <a:r>
              <a:rPr lang="en-US">
                <a:latin typeface="Times Cirilica" panose="020B7200000000000000" charset="0"/>
                <a:cs typeface="Times Cirilica" panose="020B7200000000000000" charset="0"/>
              </a:rPr>
              <a:t>en od strane esnafa, ali je sud presudio u </a:t>
            </a:r>
            <a:r>
              <a:rPr lang="sr-Cyrl-RS" altLang="en-US">
                <a:latin typeface="Times Cirilica" panose="020B7200000000000000" charset="0"/>
                <a:cs typeface="Times Cirilica" panose="020B7200000000000000" charset="0"/>
              </a:rPr>
              <a:t>ње</a:t>
            </a:r>
            <a:r>
              <a:rPr lang="en-US">
                <a:latin typeface="Times Cirilica" panose="020B7200000000000000" charset="0"/>
                <a:cs typeface="Times Cirilica" panose="020B7200000000000000" charset="0"/>
              </a:rPr>
              <a:t>govu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korist.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 U narednih 20 godina, odnosno u godinama koje su prethodile Francuskoj revoluciji, na teritoriji </a:t>
            </a:r>
            <a:r>
              <a:rPr lang="sr-Cyrl-RS" altLang="en-US">
                <a:latin typeface="Times Cirilica" panose="020B7200000000000000" charset="0"/>
                <a:cs typeface="Times Cirilica" panose="020B7200000000000000" charset="0"/>
              </a:rPr>
              <a:t>ч</a:t>
            </a:r>
            <a:r>
              <a:rPr lang="en-US">
                <a:latin typeface="Times Cirilica" panose="020B7200000000000000" charset="0"/>
                <a:cs typeface="Times Cirilica" panose="020B7200000000000000" charset="0"/>
              </a:rPr>
              <a:t>itavog Pariza, otvarano je sve vi</a:t>
            </a:r>
            <a:r>
              <a:rPr lang="sr-Cyrl-RS" altLang="en-US">
                <a:latin typeface="Times Cirilica" panose="020B7200000000000000" charset="0"/>
                <a:cs typeface="Times Cirilica" panose="020B7200000000000000" charset="0"/>
              </a:rPr>
              <a:t>ше</a:t>
            </a:r>
            <a:r>
              <a:rPr lang="en-US">
                <a:latin typeface="Times Cirilica" panose="020B7200000000000000" charset="0"/>
                <a:cs typeface="Times Cirilica" panose="020B7200000000000000" charset="0"/>
              </a:rPr>
              <a:t> i vi</a:t>
            </a:r>
            <a:r>
              <a:rPr lang="sr-Cyrl-RS" altLang="en-US">
                <a:latin typeface="Times Cirilica" panose="020B7200000000000000" charset="0"/>
                <a:cs typeface="Times Cirilica" panose="020B7200000000000000" charset="0"/>
              </a:rPr>
              <a:t>ш</a:t>
            </a:r>
            <a:r>
              <a:rPr lang="en-US">
                <a:latin typeface="Times Cirilica" panose="020B7200000000000000" charset="0"/>
                <a:cs typeface="Times Cirilica" panose="020B7200000000000000" charset="0"/>
              </a:rPr>
              <a:t>e rad</a:t>
            </a:r>
            <a:r>
              <a:rPr lang="sr-Cyrl-RS" altLang="en-US">
                <a:latin typeface="Times Cirilica" panose="020B7200000000000000" charset="0"/>
                <a:cs typeface="Times Cirilica" panose="020B7200000000000000" charset="0"/>
              </a:rPr>
              <a:t>њи</a:t>
            </a:r>
            <a:r>
              <a:rPr lang="en-US">
                <a:latin typeface="Times Cirilica" panose="020B7200000000000000" charset="0"/>
                <a:cs typeface="Times Cirilica" panose="020B7200000000000000" charset="0"/>
              </a:rPr>
              <a:t> p</a:t>
            </a:r>
            <a:r>
              <a:rPr lang="sr-Latn-RS" altLang="en-US">
                <a:latin typeface="Times Cirilica" panose="020B7200000000000000" charset="0"/>
                <a:cs typeface="Times Cirilica" panose="020B7200000000000000" charset="0"/>
              </a:rPr>
              <a:t>oput </a:t>
            </a:r>
            <a:r>
              <a:rPr lang="sr-Latn-RS" altLang="en-US">
                <a:latin typeface="TimesRoman" charset="0"/>
                <a:cs typeface="TimesRoman" charset="0"/>
              </a:rPr>
              <a:t>Boulanger.</a:t>
            </a:r>
            <a:endParaRPr lang="sr-Latn-RS" altLang="en-US">
              <a:latin typeface="TimesRoman" charset="0"/>
              <a:cs typeface="TimesRoman" charset="0"/>
            </a:endParaRPr>
          </a:p>
          <a:p>
            <a:pPr algn="just"/>
            <a:r>
              <a:rPr lang="sr-Latn-RS" altLang="en-US">
                <a:latin typeface="Times Cirilica" panose="020B7200000000000000" charset="0"/>
                <a:cs typeface="Times Cirilica" panose="020B7200000000000000" charset="0"/>
              </a:rPr>
              <a:t>Kada su Marija Antoaneta i Luj </a:t>
            </a:r>
            <a:r>
              <a:rPr lang="sr-Latn-RS" altLang="en-US">
                <a:latin typeface="TimesRoman" charset="0"/>
                <a:cs typeface="TimesRoman" charset="0"/>
              </a:rPr>
              <a:t>XVI</a:t>
            </a:r>
            <a:r>
              <a:rPr lang="sr-Latn-RS" altLang="en-US">
                <a:latin typeface="Times Cirilica" panose="020B7200000000000000" charset="0"/>
                <a:cs typeface="Times Cirilica" panose="020B7200000000000000" charset="0"/>
              </a:rPr>
              <a:t> skinuti sa vlasti, sa njima je u istoriju otišlo i tadašnje društveno uređenje. </a:t>
            </a:r>
            <a:endParaRPr lang="sr-Latn-RS" altLang="en-US">
              <a:latin typeface="Times Cirilica" panose="020B7200000000000000" charset="0"/>
              <a:cs typeface="Times Cirilica" panose="020B7200000000000000" charset="0"/>
            </a:endParaRPr>
          </a:p>
          <a:p>
            <a:pPr algn="just"/>
            <a:r>
              <a:rPr lang="sr-Latn-RS" altLang="en-US">
                <a:latin typeface="Times Cirilica" panose="020B7200000000000000" charset="0"/>
                <a:cs typeface="Times Cirilica" panose="020B7200000000000000" charset="0"/>
              </a:rPr>
              <a:t>Esnafska udruženja, koja su bila izuzetno uticajna su nestala, i mnogi kuvari koji su bili zaposleni u </a:t>
            </a:r>
            <a:endParaRPr lang="sr-Latn-RS" altLang="en-US">
              <a:latin typeface="Times Cirilica" panose="020B7200000000000000" charset="0"/>
              <a:cs typeface="Times Cirilica" panose="020B7200000000000000" charset="0"/>
            </a:endParaRPr>
          </a:p>
          <a:p>
            <a:pPr algn="just"/>
            <a:r>
              <a:rPr lang="sr-Latn-RS" altLang="en-US">
                <a:latin typeface="Times Cirilica" panose="020B7200000000000000" charset="0"/>
                <a:cs typeface="Times Cirilica" panose="020B7200000000000000" charset="0"/>
              </a:rPr>
              <a:t>aristokratskim, čak i kralјevskim, kućama su ostali bez posla. </a:t>
            </a:r>
            <a:endParaRPr lang="sr-Latn-RS" altLang="en-US">
              <a:latin typeface="Times Cirilica" panose="020B7200000000000000" charset="0"/>
              <a:cs typeface="Times Cirilica" panose="020B7200000000000000" charset="0"/>
            </a:endParaRPr>
          </a:p>
          <a:p>
            <a:pPr algn="just"/>
            <a:r>
              <a:rPr lang="sr-Latn-RS" altLang="en-US">
                <a:latin typeface="Times Cirilica" panose="020B7200000000000000" charset="0"/>
                <a:cs typeface="Times Cirilica" panose="020B7200000000000000" charset="0"/>
              </a:rPr>
              <a:t>Mnogi od tih otpuštenih radnika otvorilo je svoje restorane u Parizu, donoseći sa sobom </a:t>
            </a:r>
            <a:endParaRPr lang="sr-Latn-RS" altLang="en-US">
              <a:latin typeface="Times Cirilica" panose="020B7200000000000000" charset="0"/>
              <a:cs typeface="Times Cirilica" panose="020B7200000000000000" charset="0"/>
            </a:endParaRPr>
          </a:p>
          <a:p>
            <a:pPr algn="just"/>
            <a:r>
              <a:rPr lang="sr-Latn-RS" altLang="en-US">
                <a:latin typeface="Times Cirilica" panose="020B7200000000000000" charset="0"/>
                <a:cs typeface="Times Cirilica" panose="020B7200000000000000" charset="0"/>
              </a:rPr>
              <a:t>novi način posluživanja hrane. Kvalitetno posuđe, pristojan pribor za jelo, svileni stolnjaci, sada su dostupni velikoj većini francuskih građana. Ponuda hrane u tim restoranima postaje raznovrsnija pa se tako u ponudi nalaze gotova jela i jela po posebnoj porudžbini. Pre Francuske revolucije, u Parizu je bilo manje od 50 restorana. Do 1814. godine u popularni upotrebu za putovanje "Almanach des Gourmands" uneto je čak 3000 restorana.</a:t>
            </a:r>
            <a:endParaRPr lang="sr-Latn-RS" altLang="en-US">
              <a:latin typeface="Times Cirilica" panose="020B7200000000000000" charset="0"/>
              <a:cs typeface="Times Cirilica" panose="020B7200000000000000"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 name="Text Box 1"/>
          <p:cNvSpPr txBox="1"/>
          <p:nvPr/>
        </p:nvSpPr>
        <p:spPr>
          <a:xfrm>
            <a:off x="205740" y="1503680"/>
            <a:ext cx="11652885" cy="4523105"/>
          </a:xfrm>
          <a:prstGeom prst="rect">
            <a:avLst/>
          </a:prstGeom>
          <a:noFill/>
        </p:spPr>
        <p:txBody>
          <a:bodyPr wrap="square" rtlCol="0">
            <a:spAutoFit/>
          </a:bodyPr>
          <a:p>
            <a:pPr algn="just"/>
            <a:r>
              <a:rPr lang="en-US">
                <a:latin typeface="Times Cirilica" panose="020B7200000000000000" charset="0"/>
                <a:cs typeface="Times Cirilica" panose="020B7200000000000000" charset="0"/>
              </a:rPr>
              <a:t> </a:t>
            </a:r>
            <a:r>
              <a:rPr lang="en-US">
                <a:latin typeface="TimesRoman" charset="0"/>
                <a:cs typeface="TimesRoman" charset="0"/>
              </a:rPr>
              <a:t>XIX</a:t>
            </a:r>
            <a:r>
              <a:rPr lang="en-US">
                <a:latin typeface="Times Cirilica" panose="020B7200000000000000" charset="0"/>
                <a:cs typeface="Times Cirilica" panose="020B7200000000000000" charset="0"/>
              </a:rPr>
              <a:t> vek odlikuje pojava kafića, odnosno restorana koji ili nisu služili hranu, ili su je služili samo za šankom.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U doba industrijske revolucije, kao posledica razvoja železničkog, pa sve do pojave automobila i drumskog saobraćaja koji su znatno doprineli povezivanju evropskih gradova i koji su imali direktan uticaj na povećanje broja turista, uspostavlјaju se i poznate restoraterske destinacije u čitavoj Evropi.</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 Luksuzni turizam je rastao, sa njim i novi presedan - jesti daleko od kuće. U tom trenutku se javlјa i fenomen da se hrana u toku putovanja ne konzumira samo kao nužda, nego se putovanje pretvorilo u obilazak sve kvalitetnijih restorana. Naročito su se istakli Francuski restorani koji su već u to vreme stekli izuzetnu reputaciju i postali poznati po kvalitetnoj hrani i besprekornoj usluzi. Negde u isto vreme, 1820. godine Cesar Ritz, švajcarski preduzimač se udružio sa istaknutim francuskim kuvarom Augustom</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Escoffier i sagradio "Grand Hotel" u Monte Karlu, u kome je prvi put pod istim u ponudi, pored gurmanskog restorana, bio i luksuzan smeštaj krovom . </a:t>
            </a:r>
            <a:endParaRPr lang="en-US">
              <a:latin typeface="Times Cirilica" panose="020B7200000000000000" charset="0"/>
              <a:cs typeface="Times Cirilica" panose="020B7200000000000000" charset="0"/>
            </a:endParaRPr>
          </a:p>
          <a:p>
            <a:pPr algn="just"/>
            <a:r>
              <a:rPr lang="en-US">
                <a:latin typeface="Times Cirilica" panose="020B7200000000000000" charset="0"/>
                <a:cs typeface="Times Cirilica" panose="020B7200000000000000" charset="0"/>
              </a:rPr>
              <a:t>U</a:t>
            </a:r>
            <a:r>
              <a:rPr lang="en-US">
                <a:latin typeface="TimesRoman" charset="0"/>
                <a:cs typeface="TimesRoman" charset="0"/>
              </a:rPr>
              <a:t> XX</a:t>
            </a:r>
            <a:r>
              <a:rPr lang="en-US">
                <a:latin typeface="Times Cirilica" panose="020B7200000000000000" charset="0"/>
                <a:cs typeface="Times Cirilica" panose="020B7200000000000000" charset="0"/>
              </a:rPr>
              <a:t> veku, koncept francuskih restorana se širi globalno. U Španiji se otvaraju restorani, u Italiji se ovakva vrsta luksuznih gostionica naziva "Ristorante" dok u Velikoj Britaniji i SAD ne menjaju ime, već i oni svoje luksuzne gostionice nazivaju restoranima. Restorani će se sa protokom vremena razvijati kako bi odgovara na zahteve potrošača. Do kraj</a:t>
            </a:r>
            <a:r>
              <a:rPr lang="en-US">
                <a:latin typeface="TimesRoman" charset="0"/>
                <a:cs typeface="TimesRoman" charset="0"/>
              </a:rPr>
              <a:t>a XX</a:t>
            </a:r>
            <a:r>
              <a:rPr lang="en-US">
                <a:latin typeface="Times Cirilica" panose="020B7200000000000000" charset="0"/>
                <a:cs typeface="Times Cirilica" panose="020B7200000000000000" charset="0"/>
              </a:rPr>
              <a:t> veka, restorani u celom svetu se i dalјe razvijaju, uvodeći u prak</a:t>
            </a:r>
            <a:r>
              <a:rPr lang="sr-Latn-RS" altLang="en-US">
                <a:latin typeface="Times Cirilica" panose="020B7200000000000000" charset="0"/>
                <a:cs typeface="Times Cirilica" panose="020B7200000000000000" charset="0"/>
              </a:rPr>
              <a:t>su </a:t>
            </a:r>
            <a:r>
              <a:rPr lang="sr-Cyrl-RS" altLang="en-US">
                <a:latin typeface="Times Cirilica" panose="020B7200000000000000" charset="0"/>
                <a:cs typeface="Times Cirilica" panose="020B7200000000000000" charset="0"/>
              </a:rPr>
              <a:t>формирање ланаца ресторана.</a:t>
            </a:r>
            <a:endParaRPr lang="sr-Cyrl-RS" altLang="en-US">
              <a:latin typeface="Times Cirilica" panose="020B7200000000000000" charset="0"/>
              <a:cs typeface="Times Cirilica" panose="020B7200000000000000" charset="0"/>
            </a:endParaRPr>
          </a:p>
          <a:p>
            <a:pPr algn="just"/>
            <a:endParaRPr lang="sr-Cyrl-RS" altLang="en-US">
              <a:latin typeface="Times Cirilica" panose="020B7200000000000000" charset="0"/>
              <a:cs typeface="Times Cirilica" panose="020B720000000000000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0" y="0"/>
            <a:ext cx="12192000" cy="929640"/>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9" name="Text Box 8"/>
          <p:cNvSpPr txBox="1"/>
          <p:nvPr/>
        </p:nvSpPr>
        <p:spPr>
          <a:xfrm>
            <a:off x="203835" y="929640"/>
            <a:ext cx="11770995" cy="6000750"/>
          </a:xfrm>
          <a:prstGeom prst="rect">
            <a:avLst/>
          </a:prstGeom>
          <a:noFill/>
        </p:spPr>
        <p:txBody>
          <a:bodyPr wrap="square" rtlCol="0">
            <a:spAutoFit/>
          </a:bodyPr>
          <a:p>
            <a:pPr algn="just"/>
            <a:r>
              <a:rPr lang="sr-Cyrl-RS" altLang="en-US">
                <a:latin typeface="Times Cirilica" panose="020B7200000000000000" charset="0"/>
                <a:cs typeface="Times Cirilica" panose="020B7200000000000000" charset="0"/>
              </a:rPr>
              <a:t> </a:t>
            </a:r>
            <a:r>
              <a:rPr lang="en-US" sz="2400">
                <a:latin typeface="Times Cirilica" panose="020B7200000000000000" charset="0"/>
                <a:cs typeface="Times Cirilica" panose="020B7200000000000000" charset="0"/>
              </a:rPr>
              <a:t>Za sprovo</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e</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e efektivnih strategija diferenciranja u ugostite</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stvu neophodno je postoja</a:t>
            </a:r>
            <a:r>
              <a:rPr lang="sr-Cyrl-RS" altLang="en-US" sz="2400">
                <a:latin typeface="Times Cirilica" panose="020B7200000000000000" charset="0"/>
                <a:cs typeface="Times Cirilica" panose="020B7200000000000000" charset="0"/>
              </a:rPr>
              <a:t>ње</a:t>
            </a:r>
            <a:r>
              <a:rPr lang="en-US" sz="2400">
                <a:latin typeface="Times Cirilica" panose="020B7200000000000000" charset="0"/>
                <a:cs typeface="Times Cirilica" panose="020B7200000000000000" charset="0"/>
              </a:rPr>
              <a:t> pet uslova: samo za nedominantnu ugostite</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ska preduze</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a na tr</a:t>
            </a:r>
            <a:r>
              <a:rPr lang="sr-Cyrl-RS" altLang="en-US" sz="2400">
                <a:latin typeface="Times Cirilica" panose="020B7200000000000000" charset="0"/>
                <a:cs typeface="Times Cirilica" panose="020B7200000000000000" charset="0"/>
              </a:rPr>
              <a:t>ж</a:t>
            </a:r>
            <a:r>
              <a:rPr lang="en-US" sz="2400">
                <a:latin typeface="Times Cirilica" panose="020B7200000000000000" charset="0"/>
                <a:cs typeface="Times Cirilica" panose="020B7200000000000000" charset="0"/>
              </a:rPr>
              <a:t>i</a:t>
            </a:r>
            <a:r>
              <a:rPr lang="sr-Cyrl-RS" altLang="en-US" sz="2400">
                <a:latin typeface="Times Cirilica" panose="020B7200000000000000" charset="0"/>
                <a:cs typeface="Times Cirilica" panose="020B7200000000000000" charset="0"/>
              </a:rPr>
              <a:t>шт</a:t>
            </a:r>
            <a:r>
              <a:rPr lang="en-US" sz="2400">
                <a:latin typeface="Times Cirilica" panose="020B7200000000000000" charset="0"/>
                <a:cs typeface="Times Cirilica" panose="020B7200000000000000" charset="0"/>
              </a:rPr>
              <a:t>u (u sprovo</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e</a:t>
            </a:r>
            <a:r>
              <a:rPr lang="sr-Cyrl-RS" altLang="en-US" sz="2400">
                <a:latin typeface="Times Cirilica" panose="020B7200000000000000" charset="0"/>
                <a:cs typeface="Times Cirilica" panose="020B7200000000000000" charset="0"/>
              </a:rPr>
              <a:t>њу</a:t>
            </a:r>
            <a:r>
              <a:rPr lang="en-US" sz="2400">
                <a:latin typeface="Times Cirilica" panose="020B7200000000000000" charset="0"/>
                <a:cs typeface="Times Cirilica" panose="020B7200000000000000" charset="0"/>
              </a:rPr>
              <a:t> atraktivnih strategija pozicionira</a:t>
            </a:r>
            <a:r>
              <a:rPr lang="sr-Cyrl-RS" altLang="en-US" sz="2400">
                <a:latin typeface="Times Cirilica" panose="020B7200000000000000" charset="0"/>
                <a:cs typeface="Times Cirilica" panose="020B7200000000000000" charset="0"/>
              </a:rPr>
              <a:t>ња</a:t>
            </a:r>
            <a:r>
              <a:rPr lang="en-US" sz="2400">
                <a:latin typeface="Times Cirilica" panose="020B7200000000000000" charset="0"/>
                <a:cs typeface="Times Cirilica" panose="020B7200000000000000" charset="0"/>
              </a:rPr>
              <a:t>, ona mogu mnogo da dobiju, a malo da izgube) - su</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tina je da se prona</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u slabe strane lidera i da se od </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ega preuzimaju odre</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eni turisti, jer lideri nemaju potrebu za pozicioniranjem u odnosu na slabije rivale zbog toga što, objektivno, ne mogu bitnije da poprave poziciju ugledajući se na slabije od sebe; sagledavanje povolјnih prilika koje postoje na tr</a:t>
            </a:r>
            <a:r>
              <a:rPr lang="sr-Cyrl-RS" altLang="en-US" sz="2400">
                <a:latin typeface="Times Cirilica" panose="020B7200000000000000" charset="0"/>
                <a:cs typeface="Times Cirilica" panose="020B7200000000000000" charset="0"/>
              </a:rPr>
              <a:t>ж</a:t>
            </a:r>
            <a:r>
              <a:rPr lang="en-US" sz="2400">
                <a:latin typeface="Times Cirilica" panose="020B7200000000000000" charset="0"/>
                <a:cs typeface="Times Cirilica" panose="020B7200000000000000" charset="0"/>
              </a:rPr>
              <a:t>i</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tu u sprovo</a:t>
            </a:r>
            <a:r>
              <a:rPr lang="sr-Cyrl-RS" altLang="en-US" sz="2400">
                <a:latin typeface="Times Cirilica" panose="020B7200000000000000" charset="0"/>
                <a:cs typeface="Times Cirilica" panose="020B7200000000000000" charset="0"/>
              </a:rPr>
              <a:t>ђ</a:t>
            </a:r>
            <a:r>
              <a:rPr lang="en-US" sz="2400">
                <a:latin typeface="Times Cirilica" panose="020B7200000000000000" charset="0"/>
                <a:cs typeface="Times Cirilica" panose="020B7200000000000000" charset="0"/>
              </a:rPr>
              <a:t>e</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u strategije pozicionira</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a; - mora postojati realna mogu</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nost za realizaciju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efektivnije pozicije u budućnosti i u tom cilјu potrebno je projektovati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trendove ugostitelјske potrošnje i tokove u domenu konkurencije;precizno sagledavanje relativne pozicije u odnosu na konkurente; primarno utvrđivanje kako turisti posmatraju ugostitelјske proizvode i usluge u odnosu na konkurenciju (</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ta turisti preferiraju kod konkurenata, a </a:t>
            </a:r>
            <a:r>
              <a:rPr lang="sr-Cyrl-RS" altLang="en-US" sz="2400">
                <a:latin typeface="Times Cirilica" panose="020B7200000000000000" charset="0"/>
                <a:cs typeface="Times Cirilica" panose="020B7200000000000000" charset="0"/>
              </a:rPr>
              <a:t>ш</a:t>
            </a:r>
            <a:r>
              <a:rPr lang="en-US" sz="2400">
                <a:latin typeface="Times Cirilica" panose="020B7200000000000000" charset="0"/>
                <a:cs typeface="Times Cirilica" panose="020B7200000000000000" charset="0"/>
              </a:rPr>
              <a:t>ta ocenjuju kao</a:t>
            </a:r>
            <a:r>
              <a:rPr lang="sr-Cyrl-RS" altLang="en-US" sz="2400">
                <a:latin typeface="Times Cirilica" panose="020B7200000000000000" charset="0"/>
                <a:cs typeface="Times Cirilica" panose="020B7200000000000000" charset="0"/>
              </a:rPr>
              <a:t> њ</a:t>
            </a:r>
            <a:r>
              <a:rPr lang="en-US" sz="2400">
                <a:latin typeface="Times Cirilica" panose="020B7200000000000000" charset="0"/>
                <a:cs typeface="Times Cirilica" panose="020B7200000000000000" charset="0"/>
              </a:rPr>
              <a:t>ihovu veliku slabost); postojanje adekvatnih strukturnih elemenata </a:t>
            </a:r>
            <a:endParaRPr lang="en-US" sz="2400">
              <a:latin typeface="Times Cirilica" panose="020B7200000000000000" charset="0"/>
              <a:cs typeface="Times Cirilica" panose="020B7200000000000000" charset="0"/>
            </a:endParaRPr>
          </a:p>
          <a:p>
            <a:pPr algn="just"/>
            <a:r>
              <a:rPr lang="en-US" sz="2400">
                <a:latin typeface="Times Cirilica" panose="020B7200000000000000" charset="0"/>
                <a:cs typeface="Times Cirilica" panose="020B7200000000000000" charset="0"/>
              </a:rPr>
              <a:t>poslova</a:t>
            </a:r>
            <a:r>
              <a:rPr lang="sr-Cyrl-RS" altLang="en-US" sz="2400">
                <a:latin typeface="Times Cirilica" panose="020B7200000000000000" charset="0"/>
                <a:cs typeface="Times Cirilica" panose="020B7200000000000000" charset="0"/>
              </a:rPr>
              <a:t>ња</a:t>
            </a:r>
            <a:r>
              <a:rPr lang="en-US" sz="2400">
                <a:latin typeface="Times Cirilica" panose="020B7200000000000000" charset="0"/>
                <a:cs typeface="Times Cirilica" panose="020B7200000000000000" charset="0"/>
              </a:rPr>
              <a:t> ugostite</a:t>
            </a:r>
            <a:r>
              <a:rPr lang="sr-Cyrl-RS" altLang="en-US" sz="2400">
                <a:latin typeface="Times Cirilica" panose="020B7200000000000000" charset="0"/>
                <a:cs typeface="Times Cirilica" panose="020B7200000000000000" charset="0"/>
              </a:rPr>
              <a:t>љс</a:t>
            </a:r>
            <a:r>
              <a:rPr lang="en-US" sz="2400">
                <a:latin typeface="Times Cirilica" panose="020B7200000000000000" charset="0"/>
                <a:cs typeface="Times Cirilica" panose="020B7200000000000000" charset="0"/>
              </a:rPr>
              <a:t>kog preduze</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a; odgovaraju</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i personal, lokacija ugostite</a:t>
            </a:r>
            <a:r>
              <a:rPr lang="sr-Cyrl-RS" altLang="en-US" sz="2400">
                <a:latin typeface="Times Cirilica" panose="020B7200000000000000" charset="0"/>
                <a:cs typeface="Times Cirilica" panose="020B7200000000000000" charset="0"/>
              </a:rPr>
              <a:t>љ</a:t>
            </a:r>
            <a:r>
              <a:rPr lang="en-US" sz="2400">
                <a:latin typeface="Times Cirilica" panose="020B7200000000000000" charset="0"/>
                <a:cs typeface="Times Cirilica" panose="020B7200000000000000" charset="0"/>
              </a:rPr>
              <a:t>skih objekata, asortiman i </a:t>
            </a:r>
            <a:r>
              <a:rPr lang="sr-Cyrl-RS" altLang="en-US" sz="2400">
                <a:latin typeface="Times Cirilica" panose="020B7200000000000000" charset="0"/>
                <a:cs typeface="Times Cirilica" panose="020B7200000000000000" charset="0"/>
              </a:rPr>
              <a:t>њ</a:t>
            </a:r>
            <a:r>
              <a:rPr lang="en-US" sz="2400">
                <a:latin typeface="Times Cirilica" panose="020B7200000000000000" charset="0"/>
                <a:cs typeface="Times Cirilica" panose="020B7200000000000000" charset="0"/>
              </a:rPr>
              <a:t>egovom kvalitetu, kao i odgovaraju</a:t>
            </a:r>
            <a:r>
              <a:rPr lang="sr-Cyrl-RS" altLang="en-US" sz="2400">
                <a:latin typeface="Times Cirilica" panose="020B7200000000000000" charset="0"/>
                <a:cs typeface="Times Cirilica" panose="020B7200000000000000" charset="0"/>
              </a:rPr>
              <a:t>ћ</a:t>
            </a:r>
            <a:r>
              <a:rPr lang="en-US" sz="2400">
                <a:latin typeface="Times Cirilica" panose="020B7200000000000000" charset="0"/>
                <a:cs typeface="Times Cirilica" panose="020B7200000000000000" charset="0"/>
              </a:rPr>
              <a:t>i obrtni kapital.</a:t>
            </a:r>
            <a:endParaRPr lang="en-US" sz="2400">
              <a:latin typeface="Times Cirilica" panose="020B7200000000000000" charset="0"/>
              <a:cs typeface="Times Cirilica" panose="020B7200000000000000"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l="40853" b="71991"/>
          <a:stretch>
            <a:fillRect/>
          </a:stretch>
        </p:blipFill>
        <p:spPr>
          <a:xfrm>
            <a:off x="127000" y="1"/>
            <a:ext cx="12192000" cy="1609344"/>
          </a:xfrm>
          <a:prstGeom prst="rect">
            <a:avLst/>
          </a:prstGeom>
        </p:spPr>
      </p:pic>
      <p:sp>
        <p:nvSpPr>
          <p:cNvPr id="4" name="矩形 3"/>
          <p:cNvSpPr/>
          <p:nvPr/>
        </p:nvSpPr>
        <p:spPr>
          <a:xfrm>
            <a:off x="1463065" y="-1401096"/>
            <a:ext cx="999916" cy="1224116"/>
          </a:xfrm>
          <a:prstGeom prst="rect">
            <a:avLst/>
          </a:prstGeom>
          <a:solidFill>
            <a:srgbClr val="D3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62981" y="-1401096"/>
            <a:ext cx="999916" cy="1224116"/>
          </a:xfrm>
          <a:prstGeom prst="rect">
            <a:avLst/>
          </a:prstGeom>
          <a:solidFill>
            <a:srgbClr val="CB34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12"/>
          <p:cNvSpPr>
            <a:spLocks noEditPoints="1"/>
          </p:cNvSpPr>
          <p:nvPr/>
        </p:nvSpPr>
        <p:spPr bwMode="auto">
          <a:xfrm>
            <a:off x="2308401" y="3246615"/>
            <a:ext cx="393743" cy="574652"/>
          </a:xfrm>
          <a:custGeom>
            <a:avLst/>
            <a:gdLst>
              <a:gd name="T0" fmla="*/ 30 w 111"/>
              <a:gd name="T1" fmla="*/ 124 h 162"/>
              <a:gd name="T2" fmla="*/ 31 w 111"/>
              <a:gd name="T3" fmla="*/ 133 h 162"/>
              <a:gd name="T4" fmla="*/ 56 w 111"/>
              <a:gd name="T5" fmla="*/ 137 h 162"/>
              <a:gd name="T6" fmla="*/ 80 w 111"/>
              <a:gd name="T7" fmla="*/ 133 h 162"/>
              <a:gd name="T8" fmla="*/ 81 w 111"/>
              <a:gd name="T9" fmla="*/ 124 h 162"/>
              <a:gd name="T10" fmla="*/ 56 w 111"/>
              <a:gd name="T11" fmla="*/ 129 h 162"/>
              <a:gd name="T12" fmla="*/ 30 w 111"/>
              <a:gd name="T13" fmla="*/ 124 h 162"/>
              <a:gd name="T14" fmla="*/ 32 w 111"/>
              <a:gd name="T15" fmla="*/ 140 h 162"/>
              <a:gd name="T16" fmla="*/ 33 w 111"/>
              <a:gd name="T17" fmla="*/ 149 h 162"/>
              <a:gd name="T18" fmla="*/ 41 w 111"/>
              <a:gd name="T19" fmla="*/ 153 h 162"/>
              <a:gd name="T20" fmla="*/ 41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56 w 111"/>
              <a:gd name="T37" fmla="*/ 22 h 162"/>
              <a:gd name="T38" fmla="*/ 59 w 111"/>
              <a:gd name="T39" fmla="*/ 20 h 162"/>
              <a:gd name="T40" fmla="*/ 56 w 111"/>
              <a:gd name="T41" fmla="*/ 17 h 162"/>
              <a:gd name="T42" fmla="*/ 17 w 111"/>
              <a:gd name="T43" fmla="*/ 55 h 162"/>
              <a:gd name="T44" fmla="*/ 20 w 111"/>
              <a:gd name="T45" fmla="*/ 58 h 162"/>
              <a:gd name="T46" fmla="*/ 23 w 111"/>
              <a:gd name="T47" fmla="*/ 55 h 162"/>
              <a:gd name="T48" fmla="*/ 56 w 111"/>
              <a:gd name="T49" fmla="*/ 22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2 w 111"/>
              <a:gd name="T61" fmla="*/ 117 h 162"/>
              <a:gd name="T62" fmla="*/ 84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0" y="124"/>
                </a:moveTo>
                <a:cubicBezTo>
                  <a:pt x="31" y="133"/>
                  <a:pt x="31" y="133"/>
                  <a:pt x="31" y="133"/>
                </a:cubicBezTo>
                <a:cubicBezTo>
                  <a:pt x="38" y="136"/>
                  <a:pt x="47" y="137"/>
                  <a:pt x="56" y="137"/>
                </a:cubicBezTo>
                <a:cubicBezTo>
                  <a:pt x="64" y="137"/>
                  <a:pt x="73" y="136"/>
                  <a:pt x="80" y="133"/>
                </a:cubicBezTo>
                <a:cubicBezTo>
                  <a:pt x="81" y="124"/>
                  <a:pt x="81" y="124"/>
                  <a:pt x="81" y="124"/>
                </a:cubicBezTo>
                <a:cubicBezTo>
                  <a:pt x="74" y="127"/>
                  <a:pt x="65" y="129"/>
                  <a:pt x="56" y="129"/>
                </a:cubicBezTo>
                <a:cubicBezTo>
                  <a:pt x="46" y="129"/>
                  <a:pt x="38" y="127"/>
                  <a:pt x="30" y="124"/>
                </a:cubicBezTo>
                <a:close/>
                <a:moveTo>
                  <a:pt x="32" y="140"/>
                </a:moveTo>
                <a:cubicBezTo>
                  <a:pt x="33" y="149"/>
                  <a:pt x="33" y="149"/>
                  <a:pt x="33" y="149"/>
                </a:cubicBezTo>
                <a:cubicBezTo>
                  <a:pt x="33" y="149"/>
                  <a:pt x="35" y="151"/>
                  <a:pt x="41" y="153"/>
                </a:cubicBezTo>
                <a:cubicBezTo>
                  <a:pt x="41" y="158"/>
                  <a:pt x="41" y="158"/>
                  <a:pt x="41" y="158"/>
                </a:cubicBezTo>
                <a:cubicBezTo>
                  <a:pt x="41"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56" y="22"/>
                </a:moveTo>
                <a:cubicBezTo>
                  <a:pt x="57" y="22"/>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7" y="22"/>
                  <a:pt x="56" y="22"/>
                </a:cubicBezTo>
                <a:close/>
                <a:moveTo>
                  <a:pt x="56" y="0"/>
                </a:moveTo>
                <a:cubicBezTo>
                  <a:pt x="25" y="0"/>
                  <a:pt x="0" y="25"/>
                  <a:pt x="0" y="55"/>
                </a:cubicBezTo>
                <a:cubicBezTo>
                  <a:pt x="0" y="75"/>
                  <a:pt x="11" y="93"/>
                  <a:pt x="27" y="103"/>
                </a:cubicBezTo>
                <a:cubicBezTo>
                  <a:pt x="29" y="117"/>
                  <a:pt x="29" y="117"/>
                  <a:pt x="29" y="117"/>
                </a:cubicBezTo>
                <a:cubicBezTo>
                  <a:pt x="37" y="120"/>
                  <a:pt x="46" y="122"/>
                  <a:pt x="56" y="122"/>
                </a:cubicBezTo>
                <a:cubicBezTo>
                  <a:pt x="65" y="122"/>
                  <a:pt x="75" y="120"/>
                  <a:pt x="82" y="117"/>
                </a:cubicBezTo>
                <a:cubicBezTo>
                  <a:pt x="84" y="103"/>
                  <a:pt x="84" y="103"/>
                  <a:pt x="84" y="103"/>
                </a:cubicBezTo>
                <a:cubicBezTo>
                  <a:pt x="101" y="93"/>
                  <a:pt x="111" y="75"/>
                  <a:pt x="111" y="55"/>
                </a:cubicBezTo>
                <a:cubicBezTo>
                  <a:pt x="111" y="25"/>
                  <a:pt x="86" y="0"/>
                  <a:pt x="56" y="0"/>
                </a:cubicBezTo>
                <a:close/>
                <a:moveTo>
                  <a:pt x="76" y="96"/>
                </a:moveTo>
                <a:cubicBezTo>
                  <a:pt x="75" y="110"/>
                  <a:pt x="75" y="110"/>
                  <a:pt x="75" y="110"/>
                </a:cubicBezTo>
                <a:cubicBezTo>
                  <a:pt x="75" y="110"/>
                  <a:pt x="70" y="113"/>
                  <a:pt x="56" y="113"/>
                </a:cubicBezTo>
                <a:cubicBezTo>
                  <a:pt x="41"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73150" y="3250163"/>
            <a:ext cx="446952" cy="564010"/>
          </a:xfrm>
          <a:custGeom>
            <a:avLst/>
            <a:gdLst>
              <a:gd name="T0" fmla="*/ 182 w 252"/>
              <a:gd name="T1" fmla="*/ 92 h 318"/>
              <a:gd name="T2" fmla="*/ 44 w 252"/>
              <a:gd name="T3" fmla="*/ 92 h 318"/>
              <a:gd name="T4" fmla="*/ 44 w 252"/>
              <a:gd name="T5" fmla="*/ 112 h 318"/>
              <a:gd name="T6" fmla="*/ 182 w 252"/>
              <a:gd name="T7" fmla="*/ 112 h 318"/>
              <a:gd name="T8" fmla="*/ 182 w 252"/>
              <a:gd name="T9" fmla="*/ 92 h 318"/>
              <a:gd name="T10" fmla="*/ 182 w 252"/>
              <a:gd name="T11" fmla="*/ 52 h 318"/>
              <a:gd name="T12" fmla="*/ 44 w 252"/>
              <a:gd name="T13" fmla="*/ 52 h 318"/>
              <a:gd name="T14" fmla="*/ 44 w 252"/>
              <a:gd name="T15" fmla="*/ 72 h 318"/>
              <a:gd name="T16" fmla="*/ 182 w 252"/>
              <a:gd name="T17" fmla="*/ 72 h 318"/>
              <a:gd name="T18" fmla="*/ 182 w 252"/>
              <a:gd name="T19" fmla="*/ 52 h 318"/>
              <a:gd name="T20" fmla="*/ 182 w 252"/>
              <a:gd name="T21" fmla="*/ 130 h 318"/>
              <a:gd name="T22" fmla="*/ 44 w 252"/>
              <a:gd name="T23" fmla="*/ 130 h 318"/>
              <a:gd name="T24" fmla="*/ 44 w 252"/>
              <a:gd name="T25" fmla="*/ 150 h 318"/>
              <a:gd name="T26" fmla="*/ 182 w 252"/>
              <a:gd name="T27" fmla="*/ 150 h 318"/>
              <a:gd name="T28" fmla="*/ 182 w 252"/>
              <a:gd name="T29" fmla="*/ 130 h 318"/>
              <a:gd name="T30" fmla="*/ 44 w 252"/>
              <a:gd name="T31" fmla="*/ 190 h 318"/>
              <a:gd name="T32" fmla="*/ 112 w 252"/>
              <a:gd name="T33" fmla="*/ 190 h 318"/>
              <a:gd name="T34" fmla="*/ 112 w 252"/>
              <a:gd name="T35" fmla="*/ 170 h 318"/>
              <a:gd name="T36" fmla="*/ 44 w 252"/>
              <a:gd name="T37" fmla="*/ 170 h 318"/>
              <a:gd name="T38" fmla="*/ 44 w 252"/>
              <a:gd name="T39" fmla="*/ 190 h 318"/>
              <a:gd name="T40" fmla="*/ 224 w 252"/>
              <a:gd name="T41" fmla="*/ 28 h 318"/>
              <a:gd name="T42" fmla="*/ 224 w 252"/>
              <a:gd name="T43" fmla="*/ 0 h 318"/>
              <a:gd name="T44" fmla="*/ 0 w 252"/>
              <a:gd name="T45" fmla="*/ 0 h 318"/>
              <a:gd name="T46" fmla="*/ 0 w 252"/>
              <a:gd name="T47" fmla="*/ 290 h 318"/>
              <a:gd name="T48" fmla="*/ 28 w 252"/>
              <a:gd name="T49" fmla="*/ 290 h 318"/>
              <a:gd name="T50" fmla="*/ 28 w 252"/>
              <a:gd name="T51" fmla="*/ 318 h 318"/>
              <a:gd name="T52" fmla="*/ 252 w 252"/>
              <a:gd name="T53" fmla="*/ 318 h 318"/>
              <a:gd name="T54" fmla="*/ 252 w 252"/>
              <a:gd name="T55" fmla="*/ 28 h 318"/>
              <a:gd name="T56" fmla="*/ 224 w 252"/>
              <a:gd name="T57" fmla="*/ 28 h 318"/>
              <a:gd name="T58" fmla="*/ 16 w 252"/>
              <a:gd name="T59" fmla="*/ 274 h 318"/>
              <a:gd name="T60" fmla="*/ 16 w 252"/>
              <a:gd name="T61" fmla="*/ 16 h 318"/>
              <a:gd name="T62" fmla="*/ 210 w 252"/>
              <a:gd name="T63" fmla="*/ 16 h 318"/>
              <a:gd name="T64" fmla="*/ 210 w 252"/>
              <a:gd name="T65" fmla="*/ 208 h 318"/>
              <a:gd name="T66" fmla="*/ 144 w 252"/>
              <a:gd name="T67" fmla="*/ 208 h 318"/>
              <a:gd name="T68" fmla="*/ 144 w 252"/>
              <a:gd name="T69" fmla="*/ 274 h 318"/>
              <a:gd name="T70" fmla="*/ 16 w 252"/>
              <a:gd name="T71" fmla="*/ 274 h 318"/>
              <a:gd name="T72" fmla="*/ 238 w 252"/>
              <a:gd name="T73" fmla="*/ 302 h 318"/>
              <a:gd name="T74" fmla="*/ 44 w 252"/>
              <a:gd name="T75" fmla="*/ 302 h 318"/>
              <a:gd name="T76" fmla="*/ 44 w 252"/>
              <a:gd name="T77" fmla="*/ 290 h 318"/>
              <a:gd name="T78" fmla="*/ 150 w 252"/>
              <a:gd name="T79" fmla="*/ 290 h 318"/>
              <a:gd name="T80" fmla="*/ 224 w 252"/>
              <a:gd name="T81" fmla="*/ 216 h 318"/>
              <a:gd name="T82" fmla="*/ 224 w 252"/>
              <a:gd name="T83" fmla="*/ 44 h 318"/>
              <a:gd name="T84" fmla="*/ 238 w 252"/>
              <a:gd name="T85" fmla="*/ 44 h 318"/>
              <a:gd name="T86" fmla="*/ 238 w 252"/>
              <a:gd name="T87" fmla="*/ 3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2" h="318">
                <a:moveTo>
                  <a:pt x="182" y="92"/>
                </a:moveTo>
                <a:lnTo>
                  <a:pt x="44" y="92"/>
                </a:lnTo>
                <a:lnTo>
                  <a:pt x="44" y="112"/>
                </a:lnTo>
                <a:lnTo>
                  <a:pt x="182" y="112"/>
                </a:lnTo>
                <a:lnTo>
                  <a:pt x="182" y="92"/>
                </a:lnTo>
                <a:close/>
                <a:moveTo>
                  <a:pt x="182" y="52"/>
                </a:moveTo>
                <a:lnTo>
                  <a:pt x="44" y="52"/>
                </a:lnTo>
                <a:lnTo>
                  <a:pt x="44" y="72"/>
                </a:lnTo>
                <a:lnTo>
                  <a:pt x="182" y="72"/>
                </a:lnTo>
                <a:lnTo>
                  <a:pt x="182" y="52"/>
                </a:lnTo>
                <a:close/>
                <a:moveTo>
                  <a:pt x="182" y="130"/>
                </a:moveTo>
                <a:lnTo>
                  <a:pt x="44" y="130"/>
                </a:lnTo>
                <a:lnTo>
                  <a:pt x="44" y="150"/>
                </a:lnTo>
                <a:lnTo>
                  <a:pt x="182" y="150"/>
                </a:lnTo>
                <a:lnTo>
                  <a:pt x="182" y="130"/>
                </a:lnTo>
                <a:close/>
                <a:moveTo>
                  <a:pt x="44" y="190"/>
                </a:moveTo>
                <a:lnTo>
                  <a:pt x="112" y="190"/>
                </a:lnTo>
                <a:lnTo>
                  <a:pt x="112" y="170"/>
                </a:lnTo>
                <a:lnTo>
                  <a:pt x="44" y="170"/>
                </a:lnTo>
                <a:lnTo>
                  <a:pt x="44" y="190"/>
                </a:lnTo>
                <a:close/>
                <a:moveTo>
                  <a:pt x="224" y="28"/>
                </a:moveTo>
                <a:lnTo>
                  <a:pt x="224" y="0"/>
                </a:lnTo>
                <a:lnTo>
                  <a:pt x="0" y="0"/>
                </a:lnTo>
                <a:lnTo>
                  <a:pt x="0" y="290"/>
                </a:lnTo>
                <a:lnTo>
                  <a:pt x="28" y="290"/>
                </a:lnTo>
                <a:lnTo>
                  <a:pt x="28" y="318"/>
                </a:lnTo>
                <a:lnTo>
                  <a:pt x="252" y="318"/>
                </a:lnTo>
                <a:lnTo>
                  <a:pt x="252" y="28"/>
                </a:lnTo>
                <a:lnTo>
                  <a:pt x="224" y="28"/>
                </a:lnTo>
                <a:close/>
                <a:moveTo>
                  <a:pt x="16" y="274"/>
                </a:moveTo>
                <a:lnTo>
                  <a:pt x="16" y="16"/>
                </a:lnTo>
                <a:lnTo>
                  <a:pt x="210" y="16"/>
                </a:lnTo>
                <a:lnTo>
                  <a:pt x="210" y="208"/>
                </a:lnTo>
                <a:lnTo>
                  <a:pt x="144" y="208"/>
                </a:lnTo>
                <a:lnTo>
                  <a:pt x="144" y="274"/>
                </a:lnTo>
                <a:lnTo>
                  <a:pt x="16" y="274"/>
                </a:lnTo>
                <a:close/>
                <a:moveTo>
                  <a:pt x="238" y="302"/>
                </a:moveTo>
                <a:lnTo>
                  <a:pt x="44" y="302"/>
                </a:lnTo>
                <a:lnTo>
                  <a:pt x="44" y="290"/>
                </a:lnTo>
                <a:lnTo>
                  <a:pt x="150" y="290"/>
                </a:lnTo>
                <a:lnTo>
                  <a:pt x="224" y="216"/>
                </a:lnTo>
                <a:lnTo>
                  <a:pt x="224" y="44"/>
                </a:lnTo>
                <a:lnTo>
                  <a:pt x="238" y="44"/>
                </a:lnTo>
                <a:lnTo>
                  <a:pt x="238" y="302"/>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5829032" y="3310466"/>
            <a:ext cx="524991" cy="443404"/>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118 w 148"/>
              <a:gd name="T13" fmla="*/ 3 h 125"/>
              <a:gd name="T14" fmla="*/ 113 w 148"/>
              <a:gd name="T15" fmla="*/ 9 h 125"/>
              <a:gd name="T16" fmla="*/ 119 w 148"/>
              <a:gd name="T17" fmla="*/ 14 h 125"/>
              <a:gd name="T18" fmla="*/ 126 w 148"/>
              <a:gd name="T19" fmla="*/ 14 h 125"/>
              <a:gd name="T20" fmla="*/ 71 w 148"/>
              <a:gd name="T21" fmla="*/ 68 h 125"/>
              <a:gd name="T22" fmla="*/ 39 w 148"/>
              <a:gd name="T23" fmla="*/ 36 h 125"/>
              <a:gd name="T24" fmla="*/ 2 w 148"/>
              <a:gd name="T25" fmla="*/ 73 h 125"/>
              <a:gd name="T26" fmla="*/ 2 w 148"/>
              <a:gd name="T27" fmla="*/ 82 h 125"/>
              <a:gd name="T28" fmla="*/ 10 w 148"/>
              <a:gd name="T29" fmla="*/ 82 h 125"/>
              <a:gd name="T30" fmla="*/ 39 w 148"/>
              <a:gd name="T31" fmla="*/ 53 h 125"/>
              <a:gd name="T32" fmla="*/ 71 w 148"/>
              <a:gd name="T33" fmla="*/ 85 h 125"/>
              <a:gd name="T34" fmla="*/ 134 w 148"/>
              <a:gd name="T35" fmla="*/ 22 h 125"/>
              <a:gd name="T36" fmla="*/ 133 w 148"/>
              <a:gd name="T37" fmla="*/ 28 h 125"/>
              <a:gd name="T38" fmla="*/ 139 w 148"/>
              <a:gd name="T39" fmla="*/ 35 h 125"/>
              <a:gd name="T40" fmla="*/ 139 w 148"/>
              <a:gd name="T41" fmla="*/ 35 h 125"/>
              <a:gd name="T42" fmla="*/ 145 w 148"/>
              <a:gd name="T43" fmla="*/ 29 h 125"/>
              <a:gd name="T44" fmla="*/ 148 w 148"/>
              <a:gd name="T45" fmla="*/ 0 h 125"/>
              <a:gd name="T46" fmla="*/ 118 w 148"/>
              <a:gd name="T47" fmla="*/ 3 h 125"/>
              <a:gd name="T48" fmla="*/ 6 w 148"/>
              <a:gd name="T49" fmla="*/ 120 h 125"/>
              <a:gd name="T50" fmla="*/ 12 w 148"/>
              <a:gd name="T51" fmla="*/ 125 h 125"/>
              <a:gd name="T52" fmla="*/ 39 w 148"/>
              <a:gd name="T53" fmla="*/ 125 h 125"/>
              <a:gd name="T54" fmla="*/ 39 w 148"/>
              <a:gd name="T55" fmla="*/ 68 h 125"/>
              <a:gd name="T56" fmla="*/ 6 w 148"/>
              <a:gd name="T57" fmla="*/ 101 h 125"/>
              <a:gd name="T58" fmla="*/ 6 w 148"/>
              <a:gd name="T59" fmla="*/ 120 h 125"/>
              <a:gd name="T60" fmla="*/ 98 w 148"/>
              <a:gd name="T61" fmla="*/ 73 h 125"/>
              <a:gd name="T62" fmla="*/ 98 w 148"/>
              <a:gd name="T63" fmla="*/ 125 h 125"/>
              <a:gd name="T64" fmla="*/ 126 w 148"/>
              <a:gd name="T65" fmla="*/ 125 h 125"/>
              <a:gd name="T66" fmla="*/ 131 w 148"/>
              <a:gd name="T67" fmla="*/ 120 h 125"/>
              <a:gd name="T68" fmla="*/ 131 w 148"/>
              <a:gd name="T69" fmla="*/ 40 h 125"/>
              <a:gd name="T70" fmla="*/ 103 w 148"/>
              <a:gd name="T71" fmla="*/ 68 h 125"/>
              <a:gd name="T72" fmla="*/ 98 w 148"/>
              <a:gd name="T73" fmla="*/ 7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118" y="3"/>
                </a:moveTo>
                <a:cubicBezTo>
                  <a:pt x="115" y="3"/>
                  <a:pt x="113" y="6"/>
                  <a:pt x="113" y="9"/>
                </a:cubicBezTo>
                <a:cubicBezTo>
                  <a:pt x="113" y="12"/>
                  <a:pt x="116" y="15"/>
                  <a:pt x="119" y="14"/>
                </a:cubicBezTo>
                <a:cubicBezTo>
                  <a:pt x="126" y="14"/>
                  <a:pt x="126" y="14"/>
                  <a:pt x="126" y="14"/>
                </a:cubicBezTo>
                <a:cubicBezTo>
                  <a:pt x="71" y="68"/>
                  <a:pt x="71" y="68"/>
                  <a:pt x="71" y="68"/>
                </a:cubicBezTo>
                <a:cubicBezTo>
                  <a:pt x="39" y="36"/>
                  <a:pt x="39" y="36"/>
                  <a:pt x="39" y="36"/>
                </a:cubicBezTo>
                <a:cubicBezTo>
                  <a:pt x="2" y="73"/>
                  <a:pt x="2" y="73"/>
                  <a:pt x="2" y="73"/>
                </a:cubicBezTo>
                <a:cubicBezTo>
                  <a:pt x="0" y="76"/>
                  <a:pt x="0" y="79"/>
                  <a:pt x="2" y="82"/>
                </a:cubicBezTo>
                <a:cubicBezTo>
                  <a:pt x="4" y="84"/>
                  <a:pt x="8" y="84"/>
                  <a:pt x="10" y="82"/>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2"/>
                  <a:pt x="135" y="35"/>
                  <a:pt x="139" y="35"/>
                </a:cubicBezTo>
                <a:cubicBezTo>
                  <a:pt x="139" y="35"/>
                  <a:pt x="139" y="35"/>
                  <a:pt x="139" y="35"/>
                </a:cubicBezTo>
                <a:cubicBezTo>
                  <a:pt x="142" y="35"/>
                  <a:pt x="145" y="33"/>
                  <a:pt x="145" y="29"/>
                </a:cubicBezTo>
                <a:cubicBezTo>
                  <a:pt x="148" y="0"/>
                  <a:pt x="148" y="0"/>
                  <a:pt x="148" y="0"/>
                </a:cubicBezTo>
                <a:lnTo>
                  <a:pt x="118" y="3"/>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98" y="73"/>
                </a:moveTo>
                <a:cubicBezTo>
                  <a:pt x="98" y="125"/>
                  <a:pt x="98" y="125"/>
                  <a:pt x="98"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8" y="73"/>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7652311" y="3299825"/>
            <a:ext cx="468235" cy="464688"/>
          </a:xfrm>
          <a:custGeom>
            <a:avLst/>
            <a:gdLst>
              <a:gd name="T0" fmla="*/ 65 w 132"/>
              <a:gd name="T1" fmla="*/ 91 h 131"/>
              <a:gd name="T2" fmla="*/ 67 w 132"/>
              <a:gd name="T3" fmla="*/ 91 h 131"/>
              <a:gd name="T4" fmla="*/ 76 w 132"/>
              <a:gd name="T5" fmla="*/ 85 h 131"/>
              <a:gd name="T6" fmla="*/ 55 w 132"/>
              <a:gd name="T7" fmla="*/ 85 h 131"/>
              <a:gd name="T8" fmla="*/ 65 w 132"/>
              <a:gd name="T9" fmla="*/ 91 h 131"/>
              <a:gd name="T10" fmla="*/ 46 w 132"/>
              <a:gd name="T11" fmla="*/ 78 h 131"/>
              <a:gd name="T12" fmla="*/ 85 w 132"/>
              <a:gd name="T13" fmla="*/ 78 h 131"/>
              <a:gd name="T14" fmla="*/ 94 w 132"/>
              <a:gd name="T15" fmla="*/ 72 h 131"/>
              <a:gd name="T16" fmla="*/ 37 w 132"/>
              <a:gd name="T17" fmla="*/ 72 h 131"/>
              <a:gd name="T18" fmla="*/ 46 w 132"/>
              <a:gd name="T19" fmla="*/ 78 h 131"/>
              <a:gd name="T20" fmla="*/ 128 w 132"/>
              <a:gd name="T21" fmla="*/ 41 h 131"/>
              <a:gd name="T22" fmla="*/ 70 w 132"/>
              <a:gd name="T23" fmla="*/ 2 h 131"/>
              <a:gd name="T24" fmla="*/ 61 w 132"/>
              <a:gd name="T25" fmla="*/ 2 h 131"/>
              <a:gd name="T26" fmla="*/ 3 w 132"/>
              <a:gd name="T27" fmla="*/ 41 h 131"/>
              <a:gd name="T28" fmla="*/ 0 w 132"/>
              <a:gd name="T29" fmla="*/ 48 h 131"/>
              <a:gd name="T30" fmla="*/ 0 w 132"/>
              <a:gd name="T31" fmla="*/ 123 h 131"/>
              <a:gd name="T32" fmla="*/ 8 w 132"/>
              <a:gd name="T33" fmla="*/ 131 h 131"/>
              <a:gd name="T34" fmla="*/ 123 w 132"/>
              <a:gd name="T35" fmla="*/ 131 h 131"/>
              <a:gd name="T36" fmla="*/ 132 w 132"/>
              <a:gd name="T37" fmla="*/ 123 h 131"/>
              <a:gd name="T38" fmla="*/ 132 w 132"/>
              <a:gd name="T39" fmla="*/ 48 h 131"/>
              <a:gd name="T40" fmla="*/ 128 w 132"/>
              <a:gd name="T41" fmla="*/ 41 h 131"/>
              <a:gd name="T42" fmla="*/ 123 w 132"/>
              <a:gd name="T43" fmla="*/ 60 h 131"/>
              <a:gd name="T44" fmla="*/ 66 w 132"/>
              <a:gd name="T45" fmla="*/ 99 h 131"/>
              <a:gd name="T46" fmla="*/ 8 w 132"/>
              <a:gd name="T47" fmla="*/ 60 h 131"/>
              <a:gd name="T48" fmla="*/ 8 w 132"/>
              <a:gd name="T49" fmla="*/ 52 h 131"/>
              <a:gd name="T50" fmla="*/ 12 w 132"/>
              <a:gd name="T51" fmla="*/ 48 h 131"/>
              <a:gd name="T52" fmla="*/ 119 w 132"/>
              <a:gd name="T53" fmla="*/ 48 h 131"/>
              <a:gd name="T54" fmla="*/ 123 w 132"/>
              <a:gd name="T55" fmla="*/ 52 h 131"/>
              <a:gd name="T56" fmla="*/ 123 w 132"/>
              <a:gd name="T57" fmla="*/ 60 h 131"/>
              <a:gd name="T58" fmla="*/ 26 w 132"/>
              <a:gd name="T59" fmla="*/ 65 h 131"/>
              <a:gd name="T60" fmla="*/ 28 w 132"/>
              <a:gd name="T61" fmla="*/ 66 h 131"/>
              <a:gd name="T62" fmla="*/ 104 w 132"/>
              <a:gd name="T63" fmla="*/ 66 h 131"/>
              <a:gd name="T64" fmla="*/ 105 w 132"/>
              <a:gd name="T65" fmla="*/ 65 h 131"/>
              <a:gd name="T66" fmla="*/ 105 w 132"/>
              <a:gd name="T67" fmla="*/ 60 h 131"/>
              <a:gd name="T68" fmla="*/ 26 w 132"/>
              <a:gd name="T69" fmla="*/ 60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65" y="91"/>
                </a:moveTo>
                <a:cubicBezTo>
                  <a:pt x="67" y="91"/>
                  <a:pt x="67" y="91"/>
                  <a:pt x="67" y="91"/>
                </a:cubicBezTo>
                <a:cubicBezTo>
                  <a:pt x="76" y="85"/>
                  <a:pt x="76" y="85"/>
                  <a:pt x="76" y="85"/>
                </a:cubicBezTo>
                <a:cubicBezTo>
                  <a:pt x="55" y="85"/>
                  <a:pt x="55" y="85"/>
                  <a:pt x="55" y="85"/>
                </a:cubicBezTo>
                <a:lnTo>
                  <a:pt x="65" y="91"/>
                </a:lnTo>
                <a:close/>
                <a:moveTo>
                  <a:pt x="46" y="78"/>
                </a:moveTo>
                <a:cubicBezTo>
                  <a:pt x="85" y="78"/>
                  <a:pt x="85" y="78"/>
                  <a:pt x="85" y="78"/>
                </a:cubicBezTo>
                <a:cubicBezTo>
                  <a:pt x="94" y="72"/>
                  <a:pt x="94" y="72"/>
                  <a:pt x="94" y="72"/>
                </a:cubicBezTo>
                <a:cubicBezTo>
                  <a:pt x="37" y="72"/>
                  <a:pt x="37" y="72"/>
                  <a:pt x="37" y="72"/>
                </a:cubicBezTo>
                <a:lnTo>
                  <a:pt x="46" y="78"/>
                </a:lnTo>
                <a:close/>
                <a:moveTo>
                  <a:pt x="128" y="41"/>
                </a:moveTo>
                <a:cubicBezTo>
                  <a:pt x="70" y="2"/>
                  <a:pt x="70" y="2"/>
                  <a:pt x="70" y="2"/>
                </a:cubicBezTo>
                <a:cubicBezTo>
                  <a:pt x="68" y="0"/>
                  <a:pt x="64" y="0"/>
                  <a:pt x="61" y="2"/>
                </a:cubicBezTo>
                <a:cubicBezTo>
                  <a:pt x="3" y="41"/>
                  <a:pt x="3" y="41"/>
                  <a:pt x="3" y="41"/>
                </a:cubicBezTo>
                <a:cubicBezTo>
                  <a:pt x="1" y="43"/>
                  <a:pt x="0" y="45"/>
                  <a:pt x="0" y="48"/>
                </a:cubicBezTo>
                <a:cubicBezTo>
                  <a:pt x="0" y="123"/>
                  <a:pt x="0" y="123"/>
                  <a:pt x="0" y="123"/>
                </a:cubicBezTo>
                <a:cubicBezTo>
                  <a:pt x="0" y="127"/>
                  <a:pt x="3" y="131"/>
                  <a:pt x="8" y="131"/>
                </a:cubicBezTo>
                <a:cubicBezTo>
                  <a:pt x="123" y="131"/>
                  <a:pt x="123" y="131"/>
                  <a:pt x="123" y="131"/>
                </a:cubicBezTo>
                <a:cubicBezTo>
                  <a:pt x="128" y="131"/>
                  <a:pt x="132" y="127"/>
                  <a:pt x="132" y="123"/>
                </a:cubicBezTo>
                <a:cubicBezTo>
                  <a:pt x="132" y="48"/>
                  <a:pt x="132" y="48"/>
                  <a:pt x="132" y="48"/>
                </a:cubicBezTo>
                <a:cubicBezTo>
                  <a:pt x="132" y="45"/>
                  <a:pt x="130" y="43"/>
                  <a:pt x="128" y="41"/>
                </a:cubicBezTo>
                <a:close/>
                <a:moveTo>
                  <a:pt x="123" y="60"/>
                </a:moveTo>
                <a:cubicBezTo>
                  <a:pt x="66" y="99"/>
                  <a:pt x="66" y="99"/>
                  <a:pt x="66" y="99"/>
                </a:cubicBezTo>
                <a:cubicBezTo>
                  <a:pt x="8" y="60"/>
                  <a:pt x="8" y="60"/>
                  <a:pt x="8" y="60"/>
                </a:cubicBezTo>
                <a:cubicBezTo>
                  <a:pt x="8" y="52"/>
                  <a:pt x="8" y="52"/>
                  <a:pt x="8" y="52"/>
                </a:cubicBezTo>
                <a:cubicBezTo>
                  <a:pt x="8" y="49"/>
                  <a:pt x="10" y="48"/>
                  <a:pt x="12" y="48"/>
                </a:cubicBezTo>
                <a:cubicBezTo>
                  <a:pt x="119" y="48"/>
                  <a:pt x="119" y="48"/>
                  <a:pt x="119" y="48"/>
                </a:cubicBezTo>
                <a:cubicBezTo>
                  <a:pt x="121" y="48"/>
                  <a:pt x="123" y="49"/>
                  <a:pt x="123" y="52"/>
                </a:cubicBezTo>
                <a:lnTo>
                  <a:pt x="123" y="60"/>
                </a:lnTo>
                <a:close/>
                <a:moveTo>
                  <a:pt x="26" y="65"/>
                </a:moveTo>
                <a:cubicBezTo>
                  <a:pt x="28" y="66"/>
                  <a:pt x="28" y="66"/>
                  <a:pt x="28" y="66"/>
                </a:cubicBezTo>
                <a:cubicBezTo>
                  <a:pt x="104" y="66"/>
                  <a:pt x="104" y="66"/>
                  <a:pt x="104" y="66"/>
                </a:cubicBezTo>
                <a:cubicBezTo>
                  <a:pt x="105" y="65"/>
                  <a:pt x="105" y="65"/>
                  <a:pt x="105" y="65"/>
                </a:cubicBezTo>
                <a:cubicBezTo>
                  <a:pt x="105" y="60"/>
                  <a:pt x="105" y="60"/>
                  <a:pt x="105" y="60"/>
                </a:cubicBezTo>
                <a:cubicBezTo>
                  <a:pt x="26" y="60"/>
                  <a:pt x="26" y="60"/>
                  <a:pt x="26" y="60"/>
                </a:cubicBezTo>
                <a:lnTo>
                  <a:pt x="26" y="65"/>
                </a:ln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6" name="Freeform 20"/>
          <p:cNvSpPr>
            <a:spLocks noEditPoints="1"/>
          </p:cNvSpPr>
          <p:nvPr/>
        </p:nvSpPr>
        <p:spPr bwMode="auto">
          <a:xfrm>
            <a:off x="9388682" y="3239521"/>
            <a:ext cx="581747" cy="581747"/>
          </a:xfrm>
          <a:custGeom>
            <a:avLst/>
            <a:gdLst>
              <a:gd name="T0" fmla="*/ 141 w 164"/>
              <a:gd name="T1" fmla="*/ 23 h 164"/>
              <a:gd name="T2" fmla="*/ 58 w 164"/>
              <a:gd name="T3" fmla="*/ 23 h 164"/>
              <a:gd name="T4" fmla="*/ 50 w 164"/>
              <a:gd name="T5" fmla="*/ 95 h 164"/>
              <a:gd name="T6" fmla="*/ 7 w 164"/>
              <a:gd name="T7" fmla="*/ 138 h 164"/>
              <a:gd name="T8" fmla="*/ 11 w 164"/>
              <a:gd name="T9" fmla="*/ 153 h 164"/>
              <a:gd name="T10" fmla="*/ 26 w 164"/>
              <a:gd name="T11" fmla="*/ 157 h 164"/>
              <a:gd name="T12" fmla="*/ 69 w 164"/>
              <a:gd name="T13" fmla="*/ 114 h 164"/>
              <a:gd name="T14" fmla="*/ 141 w 164"/>
              <a:gd name="T15" fmla="*/ 106 h 164"/>
              <a:gd name="T16" fmla="*/ 141 w 164"/>
              <a:gd name="T17" fmla="*/ 23 h 164"/>
              <a:gd name="T18" fmla="*/ 134 w 164"/>
              <a:gd name="T19" fmla="*/ 99 h 164"/>
              <a:gd name="T20" fmla="*/ 65 w 164"/>
              <a:gd name="T21" fmla="*/ 99 h 164"/>
              <a:gd name="T22" fmla="*/ 65 w 164"/>
              <a:gd name="T23" fmla="*/ 30 h 164"/>
              <a:gd name="T24" fmla="*/ 134 w 164"/>
              <a:gd name="T25" fmla="*/ 30 h 164"/>
              <a:gd name="T26" fmla="*/ 134 w 164"/>
              <a:gd name="T27" fmla="*/ 99 h 164"/>
              <a:gd name="T28" fmla="*/ 129 w 164"/>
              <a:gd name="T29" fmla="*/ 36 h 164"/>
              <a:gd name="T30" fmla="*/ 124 w 164"/>
              <a:gd name="T31" fmla="*/ 36 h 164"/>
              <a:gd name="T32" fmla="*/ 124 w 164"/>
              <a:gd name="T33" fmla="*/ 40 h 164"/>
              <a:gd name="T34" fmla="*/ 124 w 164"/>
              <a:gd name="T35" fmla="*/ 89 h 164"/>
              <a:gd name="T36" fmla="*/ 124 w 164"/>
              <a:gd name="T37" fmla="*/ 94 h 164"/>
              <a:gd name="T38" fmla="*/ 129 w 164"/>
              <a:gd name="T39" fmla="*/ 94 h 164"/>
              <a:gd name="T40" fmla="*/ 129 w 164"/>
              <a:gd name="T41" fmla="*/ 3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41" y="23"/>
                </a:moveTo>
                <a:cubicBezTo>
                  <a:pt x="118" y="0"/>
                  <a:pt x="81" y="0"/>
                  <a:pt x="58" y="23"/>
                </a:cubicBezTo>
                <a:cubicBezTo>
                  <a:pt x="39" y="43"/>
                  <a:pt x="36" y="73"/>
                  <a:pt x="50" y="95"/>
                </a:cubicBezTo>
                <a:cubicBezTo>
                  <a:pt x="7" y="138"/>
                  <a:pt x="7" y="138"/>
                  <a:pt x="7" y="138"/>
                </a:cubicBezTo>
                <a:cubicBezTo>
                  <a:pt x="7" y="138"/>
                  <a:pt x="0" y="142"/>
                  <a:pt x="11" y="153"/>
                </a:cubicBezTo>
                <a:cubicBezTo>
                  <a:pt x="22" y="164"/>
                  <a:pt x="26" y="157"/>
                  <a:pt x="26" y="157"/>
                </a:cubicBezTo>
                <a:cubicBezTo>
                  <a:pt x="69" y="114"/>
                  <a:pt x="69" y="114"/>
                  <a:pt x="69" y="114"/>
                </a:cubicBezTo>
                <a:cubicBezTo>
                  <a:pt x="91" y="128"/>
                  <a:pt x="121" y="125"/>
                  <a:pt x="141" y="106"/>
                </a:cubicBezTo>
                <a:cubicBezTo>
                  <a:pt x="164" y="83"/>
                  <a:pt x="164" y="46"/>
                  <a:pt x="141" y="23"/>
                </a:cubicBezTo>
                <a:close/>
                <a:moveTo>
                  <a:pt x="134" y="99"/>
                </a:moveTo>
                <a:cubicBezTo>
                  <a:pt x="115" y="117"/>
                  <a:pt x="84" y="117"/>
                  <a:pt x="65" y="99"/>
                </a:cubicBezTo>
                <a:cubicBezTo>
                  <a:pt x="47" y="80"/>
                  <a:pt x="47" y="49"/>
                  <a:pt x="65" y="30"/>
                </a:cubicBezTo>
                <a:cubicBezTo>
                  <a:pt x="84" y="12"/>
                  <a:pt x="115" y="12"/>
                  <a:pt x="134" y="30"/>
                </a:cubicBezTo>
                <a:cubicBezTo>
                  <a:pt x="152" y="49"/>
                  <a:pt x="152" y="80"/>
                  <a:pt x="134" y="99"/>
                </a:cubicBezTo>
                <a:close/>
                <a:moveTo>
                  <a:pt x="129" y="36"/>
                </a:moveTo>
                <a:cubicBezTo>
                  <a:pt x="127" y="34"/>
                  <a:pt x="125" y="34"/>
                  <a:pt x="124" y="36"/>
                </a:cubicBezTo>
                <a:cubicBezTo>
                  <a:pt x="122" y="37"/>
                  <a:pt x="122" y="39"/>
                  <a:pt x="124" y="40"/>
                </a:cubicBezTo>
                <a:cubicBezTo>
                  <a:pt x="137" y="54"/>
                  <a:pt x="137" y="75"/>
                  <a:pt x="124" y="89"/>
                </a:cubicBezTo>
                <a:cubicBezTo>
                  <a:pt x="122" y="90"/>
                  <a:pt x="122" y="92"/>
                  <a:pt x="124" y="94"/>
                </a:cubicBezTo>
                <a:cubicBezTo>
                  <a:pt x="125" y="95"/>
                  <a:pt x="127" y="95"/>
                  <a:pt x="129" y="94"/>
                </a:cubicBezTo>
                <a:cubicBezTo>
                  <a:pt x="145" y="78"/>
                  <a:pt x="145" y="52"/>
                  <a:pt x="129" y="36"/>
                </a:cubicBezTo>
                <a:close/>
              </a:path>
            </a:pathLst>
          </a:custGeom>
          <a:solidFill>
            <a:srgbClr val="FFFFFF"/>
          </a:solidFill>
          <a:ln>
            <a:noFill/>
          </a:ln>
        </p:spPr>
        <p:txBody>
          <a:bodyPr vert="horz" wrap="square" lIns="91440" tIns="45720" rIns="91440" bIns="45720" numCol="1" anchor="t" anchorCtr="0" compatLnSpc="1"/>
          <a:lstStyle/>
          <a:p>
            <a:endParaRPr lang="en-US"/>
          </a:p>
        </p:txBody>
      </p:sp>
      <p:sp>
        <p:nvSpPr>
          <p:cNvPr id="17" name="TextBox 37"/>
          <p:cNvSpPr txBox="1"/>
          <p:nvPr/>
        </p:nvSpPr>
        <p:spPr>
          <a:xfrm>
            <a:off x="170891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8" name="TextBox 42"/>
          <p:cNvSpPr txBox="1"/>
          <p:nvPr/>
        </p:nvSpPr>
        <p:spPr>
          <a:xfrm>
            <a:off x="3502046"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19" name="TextBox 47"/>
          <p:cNvSpPr txBox="1"/>
          <p:nvPr/>
        </p:nvSpPr>
        <p:spPr>
          <a:xfrm>
            <a:off x="5293400"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0" name="TextBox 52"/>
          <p:cNvSpPr txBox="1"/>
          <p:nvPr/>
        </p:nvSpPr>
        <p:spPr>
          <a:xfrm>
            <a:off x="70865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21" name="TextBox 57"/>
          <p:cNvSpPr txBox="1"/>
          <p:nvPr/>
        </p:nvSpPr>
        <p:spPr>
          <a:xfrm>
            <a:off x="8881428" y="3898322"/>
            <a:ext cx="1592709" cy="276999"/>
          </a:xfrm>
          <a:prstGeom prst="rect">
            <a:avLst/>
          </a:prstGeom>
          <a:noFill/>
        </p:spPr>
        <p:txBody>
          <a:bodyPr wrap="square" lIns="0" tIns="0" rIns="0" bIns="0" rtlCol="0">
            <a:spAutoFit/>
          </a:bodyPr>
          <a:lstStyle/>
          <a:p>
            <a:pPr algn="ctr"/>
            <a:r>
              <a:rPr lang="en-US" b="1" dirty="0">
                <a:solidFill>
                  <a:schemeClr val="bg1"/>
                </a:solidFill>
                <a:latin typeface="Arial" panose="020B0604020202020204" pitchFamily="34" charset="0"/>
                <a:cs typeface="Arial" panose="020B0604020202020204" pitchFamily="34" charset="0"/>
              </a:rPr>
              <a:t>Keyword</a:t>
            </a:r>
            <a:endParaRPr lang="en-US" b="1" dirty="0">
              <a:solidFill>
                <a:schemeClr val="bg1"/>
              </a:solidFill>
              <a:latin typeface="Arial" panose="020B0604020202020204" pitchFamily="34" charset="0"/>
              <a:cs typeface="Arial" panose="020B0604020202020204" pitchFamily="34" charset="0"/>
            </a:endParaRPr>
          </a:p>
        </p:txBody>
      </p:sp>
      <p:sp>
        <p:nvSpPr>
          <p:cNvPr id="7" name="Text Box 6"/>
          <p:cNvSpPr txBox="1"/>
          <p:nvPr/>
        </p:nvSpPr>
        <p:spPr>
          <a:xfrm>
            <a:off x="127000" y="1609090"/>
            <a:ext cx="11925300" cy="4092575"/>
          </a:xfrm>
          <a:prstGeom prst="rect">
            <a:avLst/>
          </a:prstGeom>
          <a:noFill/>
        </p:spPr>
        <p:txBody>
          <a:bodyPr wrap="square" rtlCol="0" anchor="t">
            <a:spAutoFit/>
          </a:bodyPr>
          <a:p>
            <a:r>
              <a:rPr lang="en-US" sz="2000">
                <a:latin typeface="Times Cirilica" panose="020B7200000000000000" charset="0"/>
                <a:cs typeface="Times Cirilica" panose="020B7200000000000000" charset="0"/>
              </a:rPr>
              <a:t>Ugostitelјske usluge se pružaju u različitim, za tu svrhu opremlјenim objektima. Ugostitelјski objekti koriste dostignuća savremene nauke, tehnike i tehnologije, koriste raznovrstan inventar, uređaje </a:t>
            </a:r>
            <a:endParaRPr lang="en-US" sz="2000">
              <a:latin typeface="Times Cirilica" panose="020B7200000000000000" charset="0"/>
              <a:cs typeface="Times Cirilica" panose="020B7200000000000000" charset="0"/>
            </a:endParaRPr>
          </a:p>
          <a:p>
            <a:r>
              <a:rPr lang="en-US" sz="2000">
                <a:latin typeface="Times Cirilica" panose="020B7200000000000000" charset="0"/>
                <a:cs typeface="Times Cirilica" panose="020B7200000000000000" charset="0"/>
              </a:rPr>
              <a:t>i opremu, jednom rečju, sredstva za rad. Uvođenje i transfera tehnike, tehnologije i savremene organizacije u ugostitelјskoj delatnosti teče veoma sporo.</a:t>
            </a:r>
            <a:endParaRPr lang="en-US" sz="2000">
              <a:latin typeface="Times Cirilica" panose="020B7200000000000000" charset="0"/>
              <a:cs typeface="Times Cirilica" panose="020B7200000000000000" charset="0"/>
            </a:endParaRPr>
          </a:p>
          <a:p>
            <a:r>
              <a:rPr lang="en-US" sz="2000">
                <a:latin typeface="Times Cirilica" panose="020B7200000000000000" charset="0"/>
                <a:cs typeface="Times Cirilica" panose="020B7200000000000000" charset="0"/>
              </a:rPr>
              <a:t> Jedan od razloga je i činjenica da je ugostitelјska delatonost nisko akumulativna, te kao takva nije u mogućnosti da često menja i zanavlјaju sredstva rada, enterijer i eksterijer. Sledeći razlog može da bude latentni otpor zaposlenih prema svemu što je novo ili nepoznato. </a:t>
            </a:r>
            <a:endParaRPr lang="en-US" sz="2000">
              <a:latin typeface="Times Cirilica" panose="020B7200000000000000" charset="0"/>
              <a:cs typeface="Times Cirilica" panose="020B7200000000000000" charset="0"/>
            </a:endParaRPr>
          </a:p>
          <a:p>
            <a:endParaRPr lang="en-US" sz="2000">
              <a:latin typeface="Times Cirilica" panose="020B7200000000000000" charset="0"/>
              <a:cs typeface="Times Cirilica" panose="020B7200000000000000" charset="0"/>
            </a:endParaRPr>
          </a:p>
          <a:p>
            <a:r>
              <a:rPr lang="en-US" sz="2000">
                <a:latin typeface="Times Cirilica" panose="020B7200000000000000" charset="0"/>
                <a:cs typeface="Times Cirilica" panose="020B7200000000000000" charset="0"/>
              </a:rPr>
              <a:t>Međutim, suprotno navedenim pojavama, mi smo u prilici da idemo u transfer savreme opreme, inventara, tehnike i tehnologija u ugostitelјskoj delatnosti. Zakonskim i drugim aktima je regulisano kako treba da izgleda i bude opremlјen 1 ugostitelјski objekat za smeštaj ili pružanje ugostitelјskih </a:t>
            </a:r>
            <a:endParaRPr lang="en-US" sz="2000">
              <a:latin typeface="Times Cirilica" panose="020B7200000000000000" charset="0"/>
              <a:cs typeface="Times Cirilica" panose="020B7200000000000000" charset="0"/>
            </a:endParaRPr>
          </a:p>
          <a:p>
            <a:r>
              <a:rPr lang="en-US" sz="2000">
                <a:latin typeface="Times Cirilica" panose="020B7200000000000000" charset="0"/>
                <a:cs typeface="Times Cirilica" panose="020B7200000000000000" charset="0"/>
              </a:rPr>
              <a:t>usluga, pripremanje i služenje jela, pića i napitaka je izuzetno složena proizvodno uslužna celina u kojoj deluje niz varijabilnih faktora. </a:t>
            </a:r>
            <a:endParaRPr lang="en-US" sz="2000">
              <a:latin typeface="Times Cirilica" panose="020B7200000000000000" charset="0"/>
              <a:cs typeface="Times Cirilica" panose="020B7200000000000000" charset="0"/>
            </a:endParaRPr>
          </a:p>
        </p:txBody>
      </p:sp>
      <p:sp>
        <p:nvSpPr>
          <p:cNvPr id="9" name="Text Box 8"/>
          <p:cNvSpPr txBox="1"/>
          <p:nvPr/>
        </p:nvSpPr>
        <p:spPr>
          <a:xfrm>
            <a:off x="1120140" y="248285"/>
            <a:ext cx="10639425" cy="829945"/>
          </a:xfrm>
          <a:prstGeom prst="rect">
            <a:avLst/>
          </a:prstGeom>
          <a:noFill/>
        </p:spPr>
        <p:txBody>
          <a:bodyPr wrap="square" rtlCol="0">
            <a:spAutoFit/>
          </a:bodyPr>
          <a:p>
            <a:pPr algn="ctr"/>
            <a:r>
              <a:rPr lang="sr-Cyrl-RS" altLang="en-US" sz="2400">
                <a:latin typeface="Times Cirilica" panose="020B7200000000000000" charset="0"/>
                <a:cs typeface="Times Cirilica" panose="020B7200000000000000" charset="0"/>
              </a:rPr>
              <a:t>5.ЗНАЧАЈНЕ ОДРЕДНИЦЕ БУДУЋЕГ РАЗВОЈА</a:t>
            </a:r>
            <a:endParaRPr lang="sr-Cyrl-RS" altLang="en-US" sz="2400">
              <a:latin typeface="Times Cirilica" panose="020B7200000000000000" charset="0"/>
              <a:cs typeface="Times Cirilica" panose="020B7200000000000000" charset="0"/>
            </a:endParaRPr>
          </a:p>
          <a:p>
            <a:pPr algn="ctr"/>
            <a:r>
              <a:rPr lang="sr-Cyrl-RS" altLang="en-US" sz="2400">
                <a:latin typeface="Times Cirilica" panose="020B7200000000000000" charset="0"/>
                <a:cs typeface="Times Cirilica" panose="020B7200000000000000" charset="0"/>
              </a:rPr>
              <a:t> РЕСТОРАТЕРСТВА У СВЕТУ</a:t>
            </a:r>
            <a:endParaRPr lang="sr-Cyrl-RS" altLang="en-US" sz="2400">
              <a:latin typeface="Times Cirilica" panose="020B7200000000000000" charset="0"/>
              <a:cs typeface="Times Cirilica" panose="020B7200000000000000"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13366</Words>
  <Application>WPS Presentation</Application>
  <PresentationFormat>宽屏</PresentationFormat>
  <Paragraphs>190</Paragraphs>
  <Slides>14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14</vt:i4>
      </vt:variant>
    </vt:vector>
  </HeadingPairs>
  <TitlesOfParts>
    <vt:vector size="28" baseType="lpstr">
      <vt:lpstr>Arial</vt:lpstr>
      <vt:lpstr>SimSun</vt:lpstr>
      <vt:lpstr>Wingdings</vt:lpstr>
      <vt:lpstr>张海山锐线体2.0</vt:lpstr>
      <vt:lpstr>Kartika</vt:lpstr>
      <vt:lpstr>TimesRoman</vt:lpstr>
      <vt:lpstr>Times Cirilica</vt:lpstr>
      <vt:lpstr>等线</vt:lpstr>
      <vt:lpstr>Microsoft YaHei</vt:lpstr>
      <vt:lpstr>Arial Unicode MS</vt:lpstr>
      <vt:lpstr>等线 Light</vt:lpstr>
      <vt:lpstr>Calibri</vt:lpstr>
      <vt:lpstr>PMingLiU-ExtB</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Milan</cp:lastModifiedBy>
  <cp:revision>65</cp:revision>
  <dcterms:created xsi:type="dcterms:W3CDTF">2018-02-25T07:54:00Z</dcterms:created>
  <dcterms:modified xsi:type="dcterms:W3CDTF">2022-10-28T06:57:19Z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1033-11.2.0.11380</vt:lpwstr>
  </property>
  <property fmtid="{D5CDD505-2E9C-101B-9397-08002B2CF9AE}" pid="3" name="ICV">
    <vt:lpwstr>1C0D85FFC23242AE830C219BD7B40657</vt:lpwstr>
  </property>
</Properties>
</file>