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3"/>
  </p:sldMasterIdLst>
  <p:notesMasterIdLst>
    <p:notesMasterId r:id="rId26"/>
  </p:notesMasterIdLst>
  <p:handoutMasterIdLst>
    <p:handoutMasterId r:id="rId27"/>
  </p:handoutMasterIdLst>
  <p:sldIdLst>
    <p:sldId id="256" r:id="rId4"/>
    <p:sldId id="281" r:id="rId5"/>
    <p:sldId id="283" r:id="rId6"/>
    <p:sldId id="258" r:id="rId7"/>
    <p:sldId id="259" r:id="rId8"/>
    <p:sldId id="284" r:id="rId9"/>
    <p:sldId id="263" r:id="rId10"/>
    <p:sldId id="312" r:id="rId11"/>
    <p:sldId id="267" r:id="rId12"/>
    <p:sldId id="328" r:id="rId13"/>
    <p:sldId id="330" r:id="rId14"/>
    <p:sldId id="285" r:id="rId15"/>
    <p:sldId id="269" r:id="rId16"/>
    <p:sldId id="332" r:id="rId17"/>
    <p:sldId id="333" r:id="rId18"/>
    <p:sldId id="334" r:id="rId19"/>
    <p:sldId id="335" r:id="rId20"/>
    <p:sldId id="336" r:id="rId21"/>
    <p:sldId id="337" r:id="rId22"/>
    <p:sldId id="338" r:id="rId23"/>
    <p:sldId id="339" r:id="rId24"/>
    <p:sldId id="282" r:id="rId25"/>
  </p:sldIdLst>
  <p:sldSz cx="9144000" cy="5142230"/>
  <p:notesSz cx="6858000" cy="9144000"/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C6394"/>
    <a:srgbClr val="237DB9"/>
    <a:srgbClr val="F6AC33"/>
    <a:srgbClr val="54697C"/>
    <a:srgbClr val="1DAF98"/>
    <a:srgbClr val="ACC571"/>
    <a:srgbClr val="22303D"/>
    <a:srgbClr val="94A6B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howGuides="1">
      <p:cViewPr varScale="1">
        <p:scale>
          <a:sx n="69" d="100"/>
          <a:sy n="69" d="100"/>
        </p:scale>
        <p:origin x="-138" y="-102"/>
      </p:cViewPr>
      <p:guideLst>
        <p:guide orient="horz" pos="1619"/>
        <p:guide pos="2880"/>
      </p:guideLst>
    </p:cSldViewPr>
  </p:slide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slide" Target="slides/slide1.xml"/><Relationship Id="rId30" Type="http://schemas.openxmlformats.org/officeDocument/2006/relationships/tableStyles" Target="tableStyles.xml"/><Relationship Id="rId3" Type="http://schemas.openxmlformats.org/officeDocument/2006/relationships/slideMaster" Target="slideMasters/slideMaster2.xml"/><Relationship Id="rId29" Type="http://schemas.openxmlformats.org/officeDocument/2006/relationships/viewProps" Target="viewProps.xml"/><Relationship Id="rId28" Type="http://schemas.openxmlformats.org/officeDocument/2006/relationships/presProps" Target="presProps.xml"/><Relationship Id="rId27" Type="http://schemas.openxmlformats.org/officeDocument/2006/relationships/handoutMaster" Target="handoutMasters/handoutMaster1.xml"/><Relationship Id="rId26" Type="http://schemas.openxmlformats.org/officeDocument/2006/relationships/notesMaster" Target="notesMasters/notesMaster1.xml"/><Relationship Id="rId25" Type="http://schemas.openxmlformats.org/officeDocument/2006/relationships/slide" Target="slides/slide22.xml"/><Relationship Id="rId24" Type="http://schemas.openxmlformats.org/officeDocument/2006/relationships/slide" Target="slides/slide21.xml"/><Relationship Id="rId23" Type="http://schemas.openxmlformats.org/officeDocument/2006/relationships/slide" Target="slides/slide20.xml"/><Relationship Id="rId22" Type="http://schemas.openxmlformats.org/officeDocument/2006/relationships/slide" Target="slides/slide19.xml"/><Relationship Id="rId21" Type="http://schemas.openxmlformats.org/officeDocument/2006/relationships/slide" Target="slides/slide18.xml"/><Relationship Id="rId20" Type="http://schemas.openxmlformats.org/officeDocument/2006/relationships/slide" Target="slides/slide17.xml"/><Relationship Id="rId2" Type="http://schemas.openxmlformats.org/officeDocument/2006/relationships/theme" Target="theme/theme1.xml"/><Relationship Id="rId19" Type="http://schemas.openxmlformats.org/officeDocument/2006/relationships/slide" Target="slides/slide16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/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fontAlgn="base"/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fontAlgn="base"/>
            <a:fld id="{0F9B84EA-7D68-4D60-9CB1-D50884785D1C}" type="datetimeFigureOut">
              <a:rPr lang="zh-CN" altLang="en-US" strike="noStrike" noProof="1" smtClean="0">
                <a:latin typeface="Arial" panose="020B0604020202020204" pitchFamily="34" charset="0"/>
                <a:ea typeface="SimSun" panose="02010600030101010101" pitchFamily="2" charset="-122"/>
                <a:cs typeface="+mn-cs"/>
              </a:rPr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fontAlgn="base"/>
            <a:fld id="{8D4E0FC9-F1F8-4FAE-9988-3BA365CFD46F}" type="slidenum">
              <a:rPr lang="zh-CN" altLang="en-US" strike="noStrike" noProof="1" smtClean="0">
                <a:latin typeface="Arial" panose="020B0604020202020204" pitchFamily="34" charset="0"/>
                <a:ea typeface="SimSun" panose="02010600030101010101" pitchFamily="2" charset="-122"/>
                <a:cs typeface="+mn-cs"/>
              </a:rPr>
            </a:fld>
            <a:endParaRPr lang="zh-CN" altLang="en-US" strike="noStrike" noProof="1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/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fontAlgn="base"/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fontAlgn="base"/>
            <a:fld id="{D2A48B96-639E-45A3-A0BA-2464DFDB1FAA}" type="datetimeFigureOut">
              <a:rPr lang="zh-CN" altLang="en-US" strike="noStrike" noProof="1" smtClean="0">
                <a:latin typeface="Arial" panose="020B0604020202020204" pitchFamily="34" charset="0"/>
                <a:ea typeface="SimSun" panose="02010600030101010101" pitchFamily="2" charset="-122"/>
                <a:cs typeface="+mn-cs"/>
              </a:rPr>
            </a:fld>
            <a:endParaRPr lang="zh-CN" altLang="en-US" strike="noStrike" noProof="1"/>
          </a:p>
        </p:txBody>
      </p:sp>
      <p:sp>
        <p:nvSpPr>
          <p:cNvPr id="3076" name="幻灯片图像占位符 3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077" name="备注占位符 4"/>
          <p:cNvSpPr>
            <a:spLocks noGrp="1"/>
          </p:cNvSpPr>
          <p:nvPr>
            <p:ph type="body" sz="quarter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 w="9525">
            <a:noFill/>
          </a:ln>
        </p:spPr>
        <p:txBody>
          <a:bodyPr lIns="91440" tIns="45720" rIns="91440" bIns="45720" anchor="t" anchorCtr="0"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fontAlgn="base"/>
            <a:endParaRPr lang="zh-CN" altLang="en-US" strike="noStrike" noProof="1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fontAlgn="base"/>
            <a:fld id="{A6837353-30EB-4A48-80EB-173D804AEFBD}" type="slidenum">
              <a:rPr lang="zh-CN" altLang="en-US" strike="noStrike" noProof="1" smtClean="0">
                <a:latin typeface="Arial" panose="020B0604020202020204" pitchFamily="34" charset="0"/>
                <a:ea typeface="SimSun" panose="02010600030101010101" pitchFamily="2" charset="-122"/>
                <a:cs typeface="+mn-cs"/>
              </a:rPr>
            </a:fld>
            <a:endParaRPr lang="zh-CN" altLang="en-US" strike="noStrike" noProof="1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841564"/>
            <a:ext cx="6858000" cy="1790258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2700861"/>
            <a:ext cx="6858000" cy="1241515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0965" indent="0" algn="ctr">
              <a:buNone/>
              <a:defRPr sz="1200"/>
            </a:lvl5pPr>
            <a:lvl6pPr marL="1713865" indent="0" algn="ctr">
              <a:buNone/>
              <a:defRPr sz="1200"/>
            </a:lvl6pPr>
            <a:lvl7pPr marL="2056765" indent="0" algn="ctr">
              <a:buNone/>
              <a:defRPr sz="1200"/>
            </a:lvl7pPr>
            <a:lvl8pPr marL="2399665" indent="0" algn="ctr">
              <a:buNone/>
              <a:defRPr sz="1200"/>
            </a:lvl8pPr>
            <a:lvl9pPr marL="2742565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SimSun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SimSun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vers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6375"/>
            <a:ext cx="2057400" cy="4386263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6375"/>
            <a:ext cx="6052930" cy="4386263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SimSun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841564"/>
            <a:ext cx="6858000" cy="1790258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2700861"/>
            <a:ext cx="6858000" cy="1241515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0965" indent="0" algn="ctr">
              <a:buNone/>
              <a:defRPr sz="1200"/>
            </a:lvl5pPr>
            <a:lvl6pPr marL="1713865" indent="0" algn="ctr">
              <a:buNone/>
              <a:defRPr sz="1200"/>
            </a:lvl6pPr>
            <a:lvl7pPr marL="2056765" indent="0" algn="ctr">
              <a:buNone/>
              <a:defRPr sz="1200"/>
            </a:lvl7pPr>
            <a:lvl8pPr marL="2399665" indent="0" algn="ctr">
              <a:buNone/>
              <a:defRPr sz="1200"/>
            </a:lvl8pPr>
            <a:lvl9pPr marL="2742565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SimSun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SimSun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281987"/>
            <a:ext cx="7886700" cy="2139024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3441247"/>
            <a:ext cx="7886700" cy="1124862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096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386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676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39966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256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SimSun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-column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2504" cy="3392488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200150"/>
            <a:ext cx="4032504" cy="3392488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SimSun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273776"/>
            <a:ext cx="7886700" cy="993927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333499"/>
            <a:ext cx="3655181" cy="617781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0965" indent="0">
              <a:buNone/>
              <a:defRPr sz="1350"/>
            </a:lvl5pPr>
            <a:lvl6pPr marL="1713865" indent="0">
              <a:buNone/>
              <a:defRPr sz="1350"/>
            </a:lvl6pPr>
            <a:lvl7pPr marL="2056765" indent="0">
              <a:buNone/>
              <a:defRPr sz="1350"/>
            </a:lvl7pPr>
            <a:lvl8pPr marL="2399665" indent="0">
              <a:buNone/>
              <a:defRPr sz="1350"/>
            </a:lvl8pPr>
            <a:lvl9pPr marL="2742565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1998541"/>
            <a:ext cx="3655181" cy="2642560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333499"/>
            <a:ext cx="3673182" cy="617781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0965" indent="0">
              <a:buNone/>
              <a:defRPr sz="1350"/>
            </a:lvl5pPr>
            <a:lvl6pPr marL="1713865" indent="0">
              <a:buNone/>
              <a:defRPr sz="1350"/>
            </a:lvl6pPr>
            <a:lvl7pPr marL="2056765" indent="0">
              <a:buNone/>
              <a:defRPr sz="1350"/>
            </a:lvl7pPr>
            <a:lvl8pPr marL="2399665" indent="0">
              <a:buNone/>
              <a:defRPr sz="1350"/>
            </a:lvl8pPr>
            <a:lvl9pPr marL="2742565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1998541"/>
            <a:ext cx="3673182" cy="2642560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SimSun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SimSun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SimSun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and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42815"/>
            <a:ext cx="2949178" cy="1199854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740386"/>
            <a:ext cx="4629150" cy="3654316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1542669"/>
            <a:ext cx="2949178" cy="2857985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0965" indent="0">
              <a:buNone/>
              <a:defRPr sz="750"/>
            </a:lvl5pPr>
            <a:lvl6pPr marL="1713865" indent="0">
              <a:buNone/>
              <a:defRPr sz="750"/>
            </a:lvl6pPr>
            <a:lvl7pPr marL="2056765" indent="0">
              <a:buNone/>
              <a:defRPr sz="750"/>
            </a:lvl7pPr>
            <a:lvl8pPr marL="2399665" indent="0">
              <a:buNone/>
              <a:defRPr sz="750"/>
            </a:lvl8pPr>
            <a:lvl9pPr marL="2742565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SimSun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SimSun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nd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42815"/>
            <a:ext cx="3124012" cy="1199854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342816"/>
            <a:ext cx="4629150" cy="4051887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0965" indent="0">
              <a:buNone/>
              <a:defRPr sz="1500"/>
            </a:lvl5pPr>
            <a:lvl6pPr marL="1713865" indent="0">
              <a:buNone/>
              <a:defRPr sz="1500"/>
            </a:lvl6pPr>
            <a:lvl7pPr marL="2056765" indent="0">
              <a:buNone/>
              <a:defRPr sz="1500"/>
            </a:lvl7pPr>
            <a:lvl8pPr marL="2399665" indent="0">
              <a:buNone/>
              <a:defRPr sz="1500"/>
            </a:lvl8pPr>
            <a:lvl9pPr marL="2742565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1542669"/>
            <a:ext cx="3124012" cy="2857985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0965" indent="0">
              <a:buNone/>
              <a:defRPr sz="1050"/>
            </a:lvl5pPr>
            <a:lvl6pPr marL="1713865" indent="0">
              <a:buNone/>
              <a:defRPr sz="1050"/>
            </a:lvl6pPr>
            <a:lvl7pPr marL="2056765" indent="0">
              <a:buNone/>
              <a:defRPr sz="1050"/>
            </a:lvl7pPr>
            <a:lvl8pPr marL="2399665" indent="0">
              <a:buNone/>
              <a:defRPr sz="1050"/>
            </a:lvl8pPr>
            <a:lvl9pPr marL="2742565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SimSun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SimSun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vers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6375"/>
            <a:ext cx="2057400" cy="4386263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6375"/>
            <a:ext cx="6052930" cy="4386263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SimSun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281987"/>
            <a:ext cx="7886700" cy="2139024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3441247"/>
            <a:ext cx="7886700" cy="1124862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096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386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676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39966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256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SimSun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-column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2504" cy="3392488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200150"/>
            <a:ext cx="4032504" cy="3392488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SimSun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273776"/>
            <a:ext cx="7886700" cy="993927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333499"/>
            <a:ext cx="3655181" cy="617781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0965" indent="0">
              <a:buNone/>
              <a:defRPr sz="1350"/>
            </a:lvl5pPr>
            <a:lvl6pPr marL="1713865" indent="0">
              <a:buNone/>
              <a:defRPr sz="1350"/>
            </a:lvl6pPr>
            <a:lvl7pPr marL="2056765" indent="0">
              <a:buNone/>
              <a:defRPr sz="1350"/>
            </a:lvl7pPr>
            <a:lvl8pPr marL="2399665" indent="0">
              <a:buNone/>
              <a:defRPr sz="1350"/>
            </a:lvl8pPr>
            <a:lvl9pPr marL="2742565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1998541"/>
            <a:ext cx="3655181" cy="2642560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333499"/>
            <a:ext cx="3673182" cy="617781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0965" indent="0">
              <a:buNone/>
              <a:defRPr sz="1350"/>
            </a:lvl5pPr>
            <a:lvl6pPr marL="1713865" indent="0">
              <a:buNone/>
              <a:defRPr sz="1350"/>
            </a:lvl6pPr>
            <a:lvl7pPr marL="2056765" indent="0">
              <a:buNone/>
              <a:defRPr sz="1350"/>
            </a:lvl7pPr>
            <a:lvl8pPr marL="2399665" indent="0">
              <a:buNone/>
              <a:defRPr sz="1350"/>
            </a:lvl8pPr>
            <a:lvl9pPr marL="2742565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1998541"/>
            <a:ext cx="3673182" cy="2642560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SimSun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SimSun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SimSun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and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42815"/>
            <a:ext cx="2949178" cy="1199854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740386"/>
            <a:ext cx="4629150" cy="3654316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1542669"/>
            <a:ext cx="2949178" cy="2857985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0965" indent="0">
              <a:buNone/>
              <a:defRPr sz="750"/>
            </a:lvl5pPr>
            <a:lvl6pPr marL="1713865" indent="0">
              <a:buNone/>
              <a:defRPr sz="750"/>
            </a:lvl6pPr>
            <a:lvl7pPr marL="2056765" indent="0">
              <a:buNone/>
              <a:defRPr sz="750"/>
            </a:lvl7pPr>
            <a:lvl8pPr marL="2399665" indent="0">
              <a:buNone/>
              <a:defRPr sz="750"/>
            </a:lvl8pPr>
            <a:lvl9pPr marL="2742565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SimSun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nd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42815"/>
            <a:ext cx="3124012" cy="1199854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342816"/>
            <a:ext cx="4629150" cy="4051887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0965" indent="0">
              <a:buNone/>
              <a:defRPr sz="1500"/>
            </a:lvl5pPr>
            <a:lvl6pPr marL="1713865" indent="0">
              <a:buNone/>
              <a:defRPr sz="1500"/>
            </a:lvl6pPr>
            <a:lvl7pPr marL="2056765" indent="0">
              <a:buNone/>
              <a:defRPr sz="1500"/>
            </a:lvl7pPr>
            <a:lvl8pPr marL="2399665" indent="0">
              <a:buNone/>
              <a:defRPr sz="1500"/>
            </a:lvl8pPr>
            <a:lvl9pPr marL="2742565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1542669"/>
            <a:ext cx="3124012" cy="2857985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0965" indent="0">
              <a:buNone/>
              <a:defRPr sz="1050"/>
            </a:lvl5pPr>
            <a:lvl6pPr marL="1713865" indent="0">
              <a:buNone/>
              <a:defRPr sz="1050"/>
            </a:lvl6pPr>
            <a:lvl7pPr marL="2056765" indent="0">
              <a:buNone/>
              <a:defRPr sz="1050"/>
            </a:lvl7pPr>
            <a:lvl8pPr marL="2399665" indent="0">
              <a:buNone/>
              <a:defRPr sz="1050"/>
            </a:lvl8pPr>
            <a:lvl9pPr marL="2742565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SimSun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0.xml"/><Relationship Id="rId8" Type="http://schemas.openxmlformats.org/officeDocument/2006/relationships/slideLayout" Target="../slideLayouts/slideLayout19.xml"/><Relationship Id="rId7" Type="http://schemas.openxmlformats.org/officeDocument/2006/relationships/slideLayout" Target="../slideLayouts/slideLayout18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2" Type="http://schemas.openxmlformats.org/officeDocument/2006/relationships/theme" Target="../theme/theme2.xml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26" name="标题 1025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p>
            <a:pPr lvl="0"/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1027" name="文本占位符 1026"/>
          <p:cNvSpPr>
            <a:spLocks noGrp="1"/>
          </p:cNvSpPr>
          <p:nvPr>
            <p:ph type="body"/>
          </p:nvPr>
        </p:nvSpPr>
        <p:spPr>
          <a:xfrm>
            <a:off x="457200" y="1200150"/>
            <a:ext cx="8229600" cy="3392488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4683125"/>
            <a:ext cx="2133600" cy="357188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4683125"/>
            <a:ext cx="2895600" cy="357188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4683125"/>
            <a:ext cx="2133600" cy="357188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SimSun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26" name="标题 1025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p>
            <a:pPr lvl="0"/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1027" name="文本占位符 1026"/>
          <p:cNvSpPr>
            <a:spLocks noGrp="1"/>
          </p:cNvSpPr>
          <p:nvPr>
            <p:ph type="body"/>
          </p:nvPr>
        </p:nvSpPr>
        <p:spPr>
          <a:xfrm>
            <a:off x="457200" y="1200150"/>
            <a:ext cx="8229600" cy="3392488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4683125"/>
            <a:ext cx="2133600" cy="357188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4683125"/>
            <a:ext cx="2895600" cy="357188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4683125"/>
            <a:ext cx="2133600" cy="357188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SimSun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3.jpeg"/><Relationship Id="rId1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"/>
          <a:stretch>
            <a:fillRect b="-18614"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4098" name="矩形 7169"/>
          <p:cNvSpPr/>
          <p:nvPr/>
        </p:nvSpPr>
        <p:spPr>
          <a:xfrm>
            <a:off x="0" y="0"/>
            <a:ext cx="9144000" cy="5141913"/>
          </a:xfrm>
          <a:prstGeom prst="rect">
            <a:avLst/>
          </a:prstGeom>
          <a:solidFill>
            <a:srgbClr val="22303D">
              <a:alpha val="89999"/>
            </a:srgbClr>
          </a:solidFill>
          <a:ln w="9525">
            <a:noFill/>
          </a:ln>
        </p:spPr>
        <p:txBody>
          <a:bodyPr anchor="t" anchorCtr="0"/>
          <a:p>
            <a:endParaRPr lang="zh-CN" altLang="en-US"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  <p:grpSp>
        <p:nvGrpSpPr>
          <p:cNvPr id="4099" name="组合 7170"/>
          <p:cNvGrpSpPr/>
          <p:nvPr/>
        </p:nvGrpSpPr>
        <p:grpSpPr>
          <a:xfrm>
            <a:off x="-9525" y="0"/>
            <a:ext cx="9153525" cy="79375"/>
            <a:chOff x="0" y="0"/>
            <a:chExt cx="5766" cy="50"/>
          </a:xfrm>
        </p:grpSpPr>
        <p:sp>
          <p:nvSpPr>
            <p:cNvPr id="4100" name="矩形 7171"/>
            <p:cNvSpPr/>
            <p:nvPr/>
          </p:nvSpPr>
          <p:spPr>
            <a:xfrm>
              <a:off x="0" y="0"/>
              <a:ext cx="1442" cy="50"/>
            </a:xfrm>
            <a:prstGeom prst="rect">
              <a:avLst/>
            </a:prstGeom>
            <a:solidFill>
              <a:srgbClr val="1DAF98"/>
            </a:solidFill>
            <a:ln w="9525">
              <a:noFill/>
            </a:ln>
          </p:spPr>
          <p:txBody>
            <a:bodyPr anchor="t" anchorCtr="0"/>
            <a:p>
              <a:endParaRPr lang="zh-CN" altLang="en-US">
                <a:latin typeface="Arial" panose="020B0604020202020204" pitchFamily="34" charset="0"/>
                <a:ea typeface="SimSun" panose="02010600030101010101" pitchFamily="2" charset="-122"/>
              </a:endParaRPr>
            </a:p>
          </p:txBody>
        </p:sp>
        <p:sp>
          <p:nvSpPr>
            <p:cNvPr id="4101" name="矩形 7172"/>
            <p:cNvSpPr/>
            <p:nvPr/>
          </p:nvSpPr>
          <p:spPr>
            <a:xfrm>
              <a:off x="1442" y="0"/>
              <a:ext cx="1441" cy="50"/>
            </a:xfrm>
            <a:prstGeom prst="rect">
              <a:avLst/>
            </a:prstGeom>
            <a:solidFill>
              <a:srgbClr val="ACC571"/>
            </a:solidFill>
            <a:ln w="9525">
              <a:noFill/>
            </a:ln>
          </p:spPr>
          <p:txBody>
            <a:bodyPr anchor="t" anchorCtr="0"/>
            <a:p>
              <a:endParaRPr lang="zh-CN" altLang="en-US">
                <a:latin typeface="Arial" panose="020B0604020202020204" pitchFamily="34" charset="0"/>
                <a:ea typeface="SimSun" panose="02010600030101010101" pitchFamily="2" charset="-122"/>
              </a:endParaRPr>
            </a:p>
          </p:txBody>
        </p:sp>
        <p:sp>
          <p:nvSpPr>
            <p:cNvPr id="4102" name="矩形 7173"/>
            <p:cNvSpPr/>
            <p:nvPr/>
          </p:nvSpPr>
          <p:spPr>
            <a:xfrm>
              <a:off x="4325" y="0"/>
              <a:ext cx="1441" cy="50"/>
            </a:xfrm>
            <a:prstGeom prst="rect">
              <a:avLst/>
            </a:prstGeom>
            <a:solidFill>
              <a:srgbClr val="F6AC33"/>
            </a:solidFill>
            <a:ln w="9525">
              <a:noFill/>
            </a:ln>
          </p:spPr>
          <p:txBody>
            <a:bodyPr anchor="t" anchorCtr="0"/>
            <a:p>
              <a:endParaRPr lang="zh-CN" altLang="en-US">
                <a:latin typeface="Arial" panose="020B0604020202020204" pitchFamily="34" charset="0"/>
                <a:ea typeface="SimSun" panose="02010600030101010101" pitchFamily="2" charset="-122"/>
              </a:endParaRPr>
            </a:p>
          </p:txBody>
        </p:sp>
        <p:sp>
          <p:nvSpPr>
            <p:cNvPr id="4103" name="矩形 7174"/>
            <p:cNvSpPr/>
            <p:nvPr/>
          </p:nvSpPr>
          <p:spPr>
            <a:xfrm>
              <a:off x="2883" y="0"/>
              <a:ext cx="1442" cy="50"/>
            </a:xfrm>
            <a:prstGeom prst="rect">
              <a:avLst/>
            </a:prstGeom>
            <a:solidFill>
              <a:srgbClr val="237DB9"/>
            </a:solidFill>
            <a:ln w="9525">
              <a:noFill/>
            </a:ln>
          </p:spPr>
          <p:txBody>
            <a:bodyPr anchor="t" anchorCtr="0"/>
            <a:p>
              <a:endParaRPr lang="zh-CN" altLang="en-US">
                <a:latin typeface="Arial" panose="020B0604020202020204" pitchFamily="34" charset="0"/>
                <a:ea typeface="SimSun" panose="02010600030101010101" pitchFamily="2" charset="-122"/>
              </a:endParaRPr>
            </a:p>
          </p:txBody>
        </p:sp>
      </p:grpSp>
      <p:sp>
        <p:nvSpPr>
          <p:cNvPr id="4107" name="文本框 7178"/>
          <p:cNvSpPr txBox="1"/>
          <p:nvPr/>
        </p:nvSpPr>
        <p:spPr>
          <a:xfrm>
            <a:off x="2019777" y="2436813"/>
            <a:ext cx="5106035" cy="460375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pPr algn="ctr"/>
            <a:r>
              <a:rPr lang="sr-Cyrl-RS" altLang="en-US" sz="2400"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rPr>
              <a:t>ИНОВАЦИЈЕ У УГОСТИТЕЉСТВУ</a:t>
            </a:r>
            <a:endParaRPr lang="sr-Cyrl-RS" altLang="en-US" sz="2400">
              <a:solidFill>
                <a:schemeClr val="bg1"/>
              </a:solidFill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  <p:sp>
        <p:nvSpPr>
          <p:cNvPr id="4109" name="文本框 7180"/>
          <p:cNvSpPr txBox="1"/>
          <p:nvPr/>
        </p:nvSpPr>
        <p:spPr>
          <a:xfrm>
            <a:off x="3427730" y="4250055"/>
            <a:ext cx="2072640" cy="460375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pPr algn="ctr"/>
            <a:r>
              <a:rPr lang="sr-Cyrl-RS" altLang="en-US" sz="800">
                <a:solidFill>
                  <a:schemeClr val="bg1"/>
                </a:solidFill>
                <a:sym typeface="+mn-ea"/>
              </a:rPr>
              <a:t>АКАДЕМИЈА СТРУКОВНИХ СТУДИЈА </a:t>
            </a:r>
            <a:r>
              <a:rPr lang="en-US" altLang="zh-CN" sz="800">
                <a:solidFill>
                  <a:schemeClr val="bg1"/>
                </a:solidFill>
                <a:sym typeface="+mn-ea"/>
              </a:rPr>
              <a:t> </a:t>
            </a:r>
            <a:endParaRPr lang="en-US" altLang="zh-CN" sz="800">
              <a:solidFill>
                <a:schemeClr val="bg1"/>
              </a:solidFill>
              <a:latin typeface="Arial" panose="020B0604020202020204" pitchFamily="34" charset="0"/>
              <a:ea typeface="SimSun" panose="02010600030101010101" pitchFamily="2" charset="-122"/>
            </a:endParaRPr>
          </a:p>
          <a:p>
            <a:pPr algn="ctr"/>
            <a:r>
              <a:rPr lang="sr-Cyrl-RS" altLang="en-US" sz="800"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rPr>
              <a:t>ОДСЕК ВИСОКА ХОТЕЛИЈЕРСКА ШКОЛА  БЕОГРАД</a:t>
            </a:r>
            <a:endParaRPr lang="en-US" altLang="zh-CN" sz="800">
              <a:solidFill>
                <a:schemeClr val="bg1"/>
              </a:solidFill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  <p:sp>
        <p:nvSpPr>
          <p:cNvPr id="4110" name="直接连接符 7181"/>
          <p:cNvSpPr/>
          <p:nvPr/>
        </p:nvSpPr>
        <p:spPr>
          <a:xfrm flipH="1">
            <a:off x="2757488" y="4418013"/>
            <a:ext cx="590550" cy="0"/>
          </a:xfrm>
          <a:prstGeom prst="line">
            <a:avLst/>
          </a:prstGeom>
          <a:ln w="6350" cap="flat" cmpd="sng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111" name="直接连接符 7182"/>
          <p:cNvSpPr/>
          <p:nvPr/>
        </p:nvSpPr>
        <p:spPr>
          <a:xfrm flipH="1">
            <a:off x="5772150" y="4418013"/>
            <a:ext cx="590550" cy="0"/>
          </a:xfrm>
          <a:prstGeom prst="line">
            <a:avLst/>
          </a:prstGeom>
          <a:ln w="6350" cap="flat" cmpd="sng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2303D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4341" name="矩形 17412"/>
          <p:cNvSpPr/>
          <p:nvPr/>
        </p:nvSpPr>
        <p:spPr>
          <a:xfrm>
            <a:off x="8820150" y="3290888"/>
            <a:ext cx="323850" cy="1512887"/>
          </a:xfrm>
          <a:prstGeom prst="rect">
            <a:avLst/>
          </a:prstGeom>
          <a:solidFill>
            <a:srgbClr val="ACC571">
              <a:alpha val="89999"/>
            </a:srgbClr>
          </a:solidFill>
          <a:ln w="9525">
            <a:noFill/>
          </a:ln>
        </p:spPr>
        <p:txBody>
          <a:bodyPr anchor="t" anchorCtr="0"/>
          <a:p>
            <a:endParaRPr lang="zh-CN" altLang="en-US"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  <p:sp>
        <p:nvSpPr>
          <p:cNvPr id="14343" name="矩形 17414"/>
          <p:cNvSpPr/>
          <p:nvPr/>
        </p:nvSpPr>
        <p:spPr>
          <a:xfrm>
            <a:off x="332105" y="698500"/>
            <a:ext cx="8089265" cy="700405"/>
          </a:xfrm>
          <a:prstGeom prst="rect">
            <a:avLst/>
          </a:prstGeom>
          <a:noFill/>
          <a:ln w="9525">
            <a:noFill/>
          </a:ln>
        </p:spPr>
        <p:txBody>
          <a:bodyPr wrap="square" lIns="0" tIns="0" rIns="0" bIns="0" anchor="t" anchorCtr="0">
            <a:spAutoFit/>
          </a:bodyPr>
          <a:p>
            <a:pPr>
              <a:lnSpc>
                <a:spcPct val="120000"/>
              </a:lnSpc>
            </a:pPr>
            <a:endParaRPr lang="zh-CN" altLang="en-US" sz="1400" dirty="0">
              <a:solidFill>
                <a:schemeClr val="bg1"/>
              </a:solidFill>
              <a:ea typeface="SimSun" panose="02010600030101010101" pitchFamily="2" charset="-122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endParaRPr lang="zh-CN" altLang="en-US" sz="800" dirty="0">
              <a:solidFill>
                <a:schemeClr val="bg1"/>
              </a:solidFill>
              <a:latin typeface="Arial" panose="020B0604020202020204" pitchFamily="34" charset="0"/>
              <a:ea typeface="SimSun" panose="02010600030101010101" pitchFamily="2" charset="-122"/>
            </a:endParaRPr>
          </a:p>
          <a:p>
            <a:pPr>
              <a:lnSpc>
                <a:spcPct val="120000"/>
              </a:lnSpc>
            </a:pPr>
            <a:endParaRPr lang="zh-CN" altLang="en-US" sz="800" dirty="0">
              <a:solidFill>
                <a:schemeClr val="bg1"/>
              </a:solidFill>
              <a:latin typeface="Arial" panose="020B0604020202020204" pitchFamily="34" charset="0"/>
              <a:ea typeface="SimSun" panose="02010600030101010101" pitchFamily="2" charset="-122"/>
            </a:endParaRPr>
          </a:p>
          <a:p>
            <a:pPr>
              <a:lnSpc>
                <a:spcPct val="120000"/>
              </a:lnSpc>
            </a:pPr>
            <a:endParaRPr lang="zh-CN" altLang="en-US" sz="800" dirty="0">
              <a:solidFill>
                <a:schemeClr val="bg1"/>
              </a:solidFill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  <p:sp>
        <p:nvSpPr>
          <p:cNvPr id="14349" name="矩形 17420"/>
          <p:cNvSpPr/>
          <p:nvPr/>
        </p:nvSpPr>
        <p:spPr>
          <a:xfrm>
            <a:off x="8820150" y="1779588"/>
            <a:ext cx="323850" cy="1512887"/>
          </a:xfrm>
          <a:prstGeom prst="rect">
            <a:avLst/>
          </a:prstGeom>
          <a:solidFill>
            <a:srgbClr val="F6AC33">
              <a:alpha val="89999"/>
            </a:srgbClr>
          </a:solidFill>
          <a:ln w="9525">
            <a:noFill/>
          </a:ln>
        </p:spPr>
        <p:txBody>
          <a:bodyPr anchor="t" anchorCtr="0"/>
          <a:p>
            <a:endParaRPr lang="zh-CN" altLang="en-US"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  <p:sp>
        <p:nvSpPr>
          <p:cNvPr id="14350" name="矩形 17421"/>
          <p:cNvSpPr/>
          <p:nvPr/>
        </p:nvSpPr>
        <p:spPr>
          <a:xfrm>
            <a:off x="8496300" y="3290888"/>
            <a:ext cx="323850" cy="1512887"/>
          </a:xfrm>
          <a:prstGeom prst="rect">
            <a:avLst/>
          </a:prstGeom>
          <a:solidFill>
            <a:srgbClr val="237DB9">
              <a:alpha val="89999"/>
            </a:srgbClr>
          </a:solidFill>
          <a:ln w="9525">
            <a:noFill/>
          </a:ln>
        </p:spPr>
        <p:txBody>
          <a:bodyPr anchor="t" anchorCtr="0"/>
          <a:p>
            <a:endParaRPr lang="zh-CN" altLang="en-US"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  <p:sp>
        <p:nvSpPr>
          <p:cNvPr id="14351" name="矩形 17422"/>
          <p:cNvSpPr/>
          <p:nvPr/>
        </p:nvSpPr>
        <p:spPr>
          <a:xfrm>
            <a:off x="8496300" y="1779588"/>
            <a:ext cx="323850" cy="1512887"/>
          </a:xfrm>
          <a:prstGeom prst="rect">
            <a:avLst/>
          </a:prstGeom>
          <a:solidFill>
            <a:srgbClr val="1DAF98">
              <a:alpha val="89999"/>
            </a:srgbClr>
          </a:solidFill>
          <a:ln w="9525">
            <a:noFill/>
          </a:ln>
        </p:spPr>
        <p:txBody>
          <a:bodyPr anchor="t" anchorCtr="0"/>
          <a:p>
            <a:endParaRPr lang="zh-CN" altLang="en-US"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  <p:grpSp>
        <p:nvGrpSpPr>
          <p:cNvPr id="14352" name="组合 17423"/>
          <p:cNvGrpSpPr/>
          <p:nvPr/>
        </p:nvGrpSpPr>
        <p:grpSpPr>
          <a:xfrm>
            <a:off x="0" y="338138"/>
            <a:ext cx="252413" cy="360362"/>
            <a:chOff x="0" y="0"/>
            <a:chExt cx="159" cy="227"/>
          </a:xfrm>
        </p:grpSpPr>
        <p:sp>
          <p:nvSpPr>
            <p:cNvPr id="14353" name="矩形 17424"/>
            <p:cNvSpPr/>
            <p:nvPr/>
          </p:nvSpPr>
          <p:spPr>
            <a:xfrm>
              <a:off x="0" y="0"/>
              <a:ext cx="23" cy="227"/>
            </a:xfrm>
            <a:prstGeom prst="rect">
              <a:avLst/>
            </a:prstGeom>
            <a:solidFill>
              <a:srgbClr val="1DAF98"/>
            </a:solidFill>
            <a:ln w="9525">
              <a:noFill/>
            </a:ln>
          </p:spPr>
          <p:txBody>
            <a:bodyPr anchor="t" anchorCtr="0"/>
            <a:p>
              <a:endParaRPr lang="zh-CN" altLang="en-US">
                <a:latin typeface="Arial" panose="020B0604020202020204" pitchFamily="34" charset="0"/>
                <a:ea typeface="SimSun" panose="02010600030101010101" pitchFamily="2" charset="-122"/>
              </a:endParaRPr>
            </a:p>
          </p:txBody>
        </p:sp>
        <p:sp>
          <p:nvSpPr>
            <p:cNvPr id="14354" name="矩形 17425"/>
            <p:cNvSpPr/>
            <p:nvPr/>
          </p:nvSpPr>
          <p:spPr>
            <a:xfrm>
              <a:off x="46" y="0"/>
              <a:ext cx="23" cy="227"/>
            </a:xfrm>
            <a:prstGeom prst="rect">
              <a:avLst/>
            </a:prstGeom>
            <a:solidFill>
              <a:srgbClr val="ACC571"/>
            </a:solidFill>
            <a:ln w="9525">
              <a:noFill/>
            </a:ln>
          </p:spPr>
          <p:txBody>
            <a:bodyPr anchor="t" anchorCtr="0"/>
            <a:p>
              <a:endParaRPr lang="zh-CN" altLang="en-US">
                <a:latin typeface="Arial" panose="020B0604020202020204" pitchFamily="34" charset="0"/>
                <a:ea typeface="SimSun" panose="02010600030101010101" pitchFamily="2" charset="-122"/>
              </a:endParaRPr>
            </a:p>
          </p:txBody>
        </p:sp>
        <p:sp>
          <p:nvSpPr>
            <p:cNvPr id="14355" name="矩形 17426"/>
            <p:cNvSpPr/>
            <p:nvPr/>
          </p:nvSpPr>
          <p:spPr>
            <a:xfrm>
              <a:off x="91" y="0"/>
              <a:ext cx="23" cy="227"/>
            </a:xfrm>
            <a:prstGeom prst="rect">
              <a:avLst/>
            </a:prstGeom>
            <a:solidFill>
              <a:srgbClr val="237DB9"/>
            </a:solidFill>
            <a:ln w="9525">
              <a:noFill/>
            </a:ln>
          </p:spPr>
          <p:txBody>
            <a:bodyPr anchor="t" anchorCtr="0"/>
            <a:p>
              <a:endParaRPr lang="zh-CN" altLang="en-US">
                <a:latin typeface="Arial" panose="020B0604020202020204" pitchFamily="34" charset="0"/>
                <a:ea typeface="SimSun" panose="02010600030101010101" pitchFamily="2" charset="-122"/>
              </a:endParaRPr>
            </a:p>
          </p:txBody>
        </p:sp>
        <p:sp>
          <p:nvSpPr>
            <p:cNvPr id="14356" name="矩形 17427"/>
            <p:cNvSpPr/>
            <p:nvPr/>
          </p:nvSpPr>
          <p:spPr>
            <a:xfrm>
              <a:off x="136" y="0"/>
              <a:ext cx="23" cy="227"/>
            </a:xfrm>
            <a:prstGeom prst="rect">
              <a:avLst/>
            </a:prstGeom>
            <a:solidFill>
              <a:srgbClr val="F6AC33"/>
            </a:solidFill>
            <a:ln w="9525">
              <a:noFill/>
            </a:ln>
          </p:spPr>
          <p:txBody>
            <a:bodyPr anchor="t" anchorCtr="0"/>
            <a:p>
              <a:endParaRPr lang="zh-CN" altLang="en-US">
                <a:latin typeface="Arial" panose="020B0604020202020204" pitchFamily="34" charset="0"/>
                <a:ea typeface="SimSun" panose="02010600030101010101" pitchFamily="2" charset="-122"/>
              </a:endParaRPr>
            </a:p>
          </p:txBody>
        </p:sp>
      </p:grpSp>
      <p:sp>
        <p:nvSpPr>
          <p:cNvPr id="2" name="Text Box 1"/>
          <p:cNvSpPr txBox="1"/>
          <p:nvPr/>
        </p:nvSpPr>
        <p:spPr>
          <a:xfrm>
            <a:off x="215900" y="483235"/>
            <a:ext cx="8310245" cy="467741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algn="just"/>
            <a:r>
              <a:rPr lang="en-US" sz="1400">
                <a:solidFill>
                  <a:schemeClr val="bg1"/>
                </a:solidFill>
                <a:sym typeface="+mn-ea"/>
              </a:rPr>
              <a:t>Иновација подразумева обоје, инвенцију и комерцијализацију  или другим речима успешну концептуализацију и пласман нових производа и услуга на тржиште.</a:t>
            </a:r>
            <a:endParaRPr lang="en-US" sz="1400">
              <a:solidFill>
                <a:schemeClr val="bg1"/>
              </a:solidFill>
              <a:sym typeface="+mn-ea"/>
            </a:endParaRPr>
          </a:p>
          <a:p>
            <a:pPr algn="just"/>
            <a:endParaRPr lang="en-US" sz="1400">
              <a:solidFill>
                <a:schemeClr val="bg1"/>
              </a:solidFill>
              <a:sym typeface="+mn-ea"/>
            </a:endParaRPr>
          </a:p>
          <a:p>
            <a:pPr algn="just"/>
            <a:r>
              <a:rPr lang="en-US" sz="1400">
                <a:solidFill>
                  <a:schemeClr val="bg1"/>
                </a:solidFill>
                <a:sym typeface="+mn-ea"/>
              </a:rPr>
              <a:t> Према Закону о иновационој делатности ("Сл. гласник РС", бр. 110/2005 и 18/2010) иновација је успешна тржишна примена инвенције, односно примена новог или значајно побољшаног производа, процеса или услуге (укључује значајна побољшања техничких карактеристика, компоненти и материјала, уграђеног софтвера, корисничке орјентисаности или других функционалних карактеристика) или маркетиншке методе или нове организационе методе у пословању, организацији рада или односима правног лица са окружењем.  </a:t>
            </a:r>
            <a:endParaRPr lang="en-US" sz="1400">
              <a:solidFill>
                <a:schemeClr val="bg1"/>
              </a:solidFill>
              <a:sym typeface="+mn-ea"/>
            </a:endParaRPr>
          </a:p>
          <a:p>
            <a:pPr algn="just"/>
            <a:endParaRPr lang="en-US" sz="1400">
              <a:solidFill>
                <a:schemeClr val="bg1"/>
              </a:solidFill>
              <a:sym typeface="+mn-ea"/>
            </a:endParaRPr>
          </a:p>
          <a:p>
            <a:pPr algn="just"/>
            <a:r>
              <a:rPr lang="sr-Cyrl-RS" altLang="en-US" sz="1400">
                <a:solidFill>
                  <a:schemeClr val="bg1"/>
                </a:solidFill>
                <a:sym typeface="+mn-ea"/>
              </a:rPr>
              <a:t> </a:t>
            </a:r>
            <a:r>
              <a:rPr lang="en-US" sz="1400">
                <a:solidFill>
                  <a:schemeClr val="bg1"/>
                </a:solidFill>
                <a:sym typeface="+mn-ea"/>
              </a:rPr>
              <a:t>Гарсија и Калантоне нуде једну од универзалних дефниција па иновације у пословном окружењу описују као активности које су нове или другачије од постојећих.</a:t>
            </a:r>
            <a:endParaRPr lang="en-US" sz="1400">
              <a:solidFill>
                <a:schemeClr val="bg1"/>
              </a:solidFill>
              <a:sym typeface="+mn-ea"/>
            </a:endParaRPr>
          </a:p>
          <a:p>
            <a:pPr algn="just"/>
            <a:r>
              <a:rPr lang="en-US" sz="1400">
                <a:solidFill>
                  <a:schemeClr val="bg1"/>
                </a:solidFill>
                <a:sym typeface="+mn-ea"/>
              </a:rPr>
              <a:t> Јанчетовић и сар.</a:t>
            </a:r>
            <a:r>
              <a:rPr lang="en-US" sz="1400" b="1">
                <a:solidFill>
                  <a:schemeClr val="bg1"/>
                </a:solidFill>
                <a:sym typeface="+mn-ea"/>
              </a:rPr>
              <a:t>појам иновација описују као нешто  ново, измењено, унапређено, а иновирање као увођење новина, унапређивање и осавремењавање постојећег. Према Гриву и Тејлору иновације су нове идеје трансформисане и имплементиране у производе, услуге или процесе, које стварају вредност за фирму</a:t>
            </a:r>
            <a:r>
              <a:rPr lang="en-US" sz="1400">
                <a:solidFill>
                  <a:schemeClr val="bg1"/>
                </a:solidFill>
                <a:sym typeface="+mn-ea"/>
              </a:rPr>
              <a:t>. </a:t>
            </a:r>
            <a:endParaRPr lang="en-US" sz="1400">
              <a:solidFill>
                <a:schemeClr val="bg1"/>
              </a:solidFill>
              <a:sym typeface="+mn-ea"/>
            </a:endParaRPr>
          </a:p>
          <a:p>
            <a:pPr algn="just"/>
            <a:r>
              <a:rPr lang="sr-Cyrl-RS" altLang="en-US" sz="1400">
                <a:solidFill>
                  <a:schemeClr val="bg1"/>
                </a:solidFill>
                <a:sym typeface="+mn-ea"/>
              </a:rPr>
              <a:t> </a:t>
            </a:r>
            <a:r>
              <a:rPr lang="en-US" sz="1400">
                <a:solidFill>
                  <a:schemeClr val="bg1"/>
                </a:solidFill>
                <a:sym typeface="+mn-ea"/>
              </a:rPr>
              <a:t>У услужном сектору се под иновацијама подразумевају нове услуге и нови облици пружања услуга. Ту се  могу запазити три битна тренда:</a:t>
            </a:r>
            <a:r>
              <a:rPr lang="en-US" sz="1400" b="1">
                <a:solidFill>
                  <a:schemeClr val="bg1"/>
                </a:solidFill>
                <a:sym typeface="+mn-ea"/>
              </a:rPr>
              <a:t> организационе иновације, увођење стандарда квалита и увођење нове технологије. </a:t>
            </a:r>
            <a:endParaRPr lang="en-US" sz="1400" b="1">
              <a:solidFill>
                <a:schemeClr val="bg1"/>
              </a:solidFill>
              <a:sym typeface="+mn-ea"/>
            </a:endParaRPr>
          </a:p>
          <a:p>
            <a:pPr algn="just"/>
            <a:endParaRPr lang="en-US" sz="1600">
              <a:solidFill>
                <a:schemeClr val="bg1"/>
              </a:solidFill>
              <a:sym typeface="+mn-ea"/>
            </a:endParaRPr>
          </a:p>
          <a:p>
            <a:pPr algn="just"/>
            <a:endParaRPr lang="en-US" sz="1600">
              <a:solidFill>
                <a:schemeClr val="bg1"/>
              </a:solidFill>
              <a:sym typeface="+mn-ea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2303D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4341" name="矩形 17412"/>
          <p:cNvSpPr/>
          <p:nvPr/>
        </p:nvSpPr>
        <p:spPr>
          <a:xfrm>
            <a:off x="8820150" y="3290888"/>
            <a:ext cx="323850" cy="1512887"/>
          </a:xfrm>
          <a:prstGeom prst="rect">
            <a:avLst/>
          </a:prstGeom>
          <a:solidFill>
            <a:srgbClr val="ACC571">
              <a:alpha val="89999"/>
            </a:srgbClr>
          </a:solidFill>
          <a:ln w="9525">
            <a:noFill/>
          </a:ln>
        </p:spPr>
        <p:txBody>
          <a:bodyPr anchor="t" anchorCtr="0"/>
          <a:p>
            <a:endParaRPr lang="zh-CN" altLang="en-US"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  <p:sp>
        <p:nvSpPr>
          <p:cNvPr id="14343" name="矩形 17414"/>
          <p:cNvSpPr/>
          <p:nvPr/>
        </p:nvSpPr>
        <p:spPr>
          <a:xfrm>
            <a:off x="332105" y="698500"/>
            <a:ext cx="8089265" cy="700405"/>
          </a:xfrm>
          <a:prstGeom prst="rect">
            <a:avLst/>
          </a:prstGeom>
          <a:noFill/>
          <a:ln w="9525">
            <a:noFill/>
          </a:ln>
        </p:spPr>
        <p:txBody>
          <a:bodyPr wrap="square" lIns="0" tIns="0" rIns="0" bIns="0" anchor="t" anchorCtr="0">
            <a:spAutoFit/>
          </a:bodyPr>
          <a:p>
            <a:pPr>
              <a:lnSpc>
                <a:spcPct val="120000"/>
              </a:lnSpc>
            </a:pPr>
            <a:endParaRPr lang="zh-CN" altLang="en-US" sz="1400" dirty="0">
              <a:solidFill>
                <a:schemeClr val="bg1"/>
              </a:solidFill>
              <a:ea typeface="SimSun" panose="02010600030101010101" pitchFamily="2" charset="-122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endParaRPr lang="zh-CN" altLang="en-US" sz="800" dirty="0">
              <a:solidFill>
                <a:schemeClr val="bg1"/>
              </a:solidFill>
              <a:latin typeface="Arial" panose="020B0604020202020204" pitchFamily="34" charset="0"/>
              <a:ea typeface="SimSun" panose="02010600030101010101" pitchFamily="2" charset="-122"/>
            </a:endParaRPr>
          </a:p>
          <a:p>
            <a:pPr>
              <a:lnSpc>
                <a:spcPct val="120000"/>
              </a:lnSpc>
            </a:pPr>
            <a:endParaRPr lang="zh-CN" altLang="en-US" sz="800" dirty="0">
              <a:solidFill>
                <a:schemeClr val="bg1"/>
              </a:solidFill>
              <a:latin typeface="Arial" panose="020B0604020202020204" pitchFamily="34" charset="0"/>
              <a:ea typeface="SimSun" panose="02010600030101010101" pitchFamily="2" charset="-122"/>
            </a:endParaRPr>
          </a:p>
          <a:p>
            <a:pPr>
              <a:lnSpc>
                <a:spcPct val="120000"/>
              </a:lnSpc>
            </a:pPr>
            <a:endParaRPr lang="zh-CN" altLang="en-US" sz="800" dirty="0">
              <a:solidFill>
                <a:schemeClr val="bg1"/>
              </a:solidFill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  <p:sp>
        <p:nvSpPr>
          <p:cNvPr id="14349" name="矩形 17420"/>
          <p:cNvSpPr/>
          <p:nvPr/>
        </p:nvSpPr>
        <p:spPr>
          <a:xfrm>
            <a:off x="8820150" y="1779588"/>
            <a:ext cx="323850" cy="1512887"/>
          </a:xfrm>
          <a:prstGeom prst="rect">
            <a:avLst/>
          </a:prstGeom>
          <a:solidFill>
            <a:srgbClr val="F6AC33">
              <a:alpha val="89999"/>
            </a:srgbClr>
          </a:solidFill>
          <a:ln w="9525">
            <a:noFill/>
          </a:ln>
        </p:spPr>
        <p:txBody>
          <a:bodyPr anchor="t" anchorCtr="0"/>
          <a:p>
            <a:endParaRPr lang="zh-CN" altLang="en-US"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  <p:sp>
        <p:nvSpPr>
          <p:cNvPr id="14350" name="矩形 17421"/>
          <p:cNvSpPr/>
          <p:nvPr/>
        </p:nvSpPr>
        <p:spPr>
          <a:xfrm>
            <a:off x="8496300" y="3290888"/>
            <a:ext cx="323850" cy="1512887"/>
          </a:xfrm>
          <a:prstGeom prst="rect">
            <a:avLst/>
          </a:prstGeom>
          <a:solidFill>
            <a:srgbClr val="237DB9">
              <a:alpha val="89999"/>
            </a:srgbClr>
          </a:solidFill>
          <a:ln w="9525">
            <a:noFill/>
          </a:ln>
        </p:spPr>
        <p:txBody>
          <a:bodyPr anchor="t" anchorCtr="0"/>
          <a:p>
            <a:endParaRPr lang="zh-CN" altLang="en-US"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  <p:sp>
        <p:nvSpPr>
          <p:cNvPr id="14351" name="矩形 17422"/>
          <p:cNvSpPr/>
          <p:nvPr/>
        </p:nvSpPr>
        <p:spPr>
          <a:xfrm>
            <a:off x="8496300" y="1779588"/>
            <a:ext cx="323850" cy="1512887"/>
          </a:xfrm>
          <a:prstGeom prst="rect">
            <a:avLst/>
          </a:prstGeom>
          <a:solidFill>
            <a:srgbClr val="1DAF98">
              <a:alpha val="89999"/>
            </a:srgbClr>
          </a:solidFill>
          <a:ln w="9525">
            <a:noFill/>
          </a:ln>
        </p:spPr>
        <p:txBody>
          <a:bodyPr anchor="t" anchorCtr="0"/>
          <a:p>
            <a:endParaRPr lang="zh-CN" altLang="en-US"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  <p:grpSp>
        <p:nvGrpSpPr>
          <p:cNvPr id="14352" name="组合 17423"/>
          <p:cNvGrpSpPr/>
          <p:nvPr/>
        </p:nvGrpSpPr>
        <p:grpSpPr>
          <a:xfrm>
            <a:off x="0" y="338138"/>
            <a:ext cx="252413" cy="360362"/>
            <a:chOff x="0" y="0"/>
            <a:chExt cx="159" cy="227"/>
          </a:xfrm>
        </p:grpSpPr>
        <p:sp>
          <p:nvSpPr>
            <p:cNvPr id="14353" name="矩形 17424"/>
            <p:cNvSpPr/>
            <p:nvPr/>
          </p:nvSpPr>
          <p:spPr>
            <a:xfrm>
              <a:off x="0" y="0"/>
              <a:ext cx="23" cy="227"/>
            </a:xfrm>
            <a:prstGeom prst="rect">
              <a:avLst/>
            </a:prstGeom>
            <a:solidFill>
              <a:srgbClr val="1DAF98"/>
            </a:solidFill>
            <a:ln w="9525">
              <a:noFill/>
            </a:ln>
          </p:spPr>
          <p:txBody>
            <a:bodyPr anchor="t" anchorCtr="0"/>
            <a:p>
              <a:endParaRPr lang="zh-CN" altLang="en-US">
                <a:latin typeface="Arial" panose="020B0604020202020204" pitchFamily="34" charset="0"/>
                <a:ea typeface="SimSun" panose="02010600030101010101" pitchFamily="2" charset="-122"/>
              </a:endParaRPr>
            </a:p>
          </p:txBody>
        </p:sp>
        <p:sp>
          <p:nvSpPr>
            <p:cNvPr id="14354" name="矩形 17425"/>
            <p:cNvSpPr/>
            <p:nvPr/>
          </p:nvSpPr>
          <p:spPr>
            <a:xfrm>
              <a:off x="46" y="0"/>
              <a:ext cx="23" cy="227"/>
            </a:xfrm>
            <a:prstGeom prst="rect">
              <a:avLst/>
            </a:prstGeom>
            <a:solidFill>
              <a:srgbClr val="ACC571"/>
            </a:solidFill>
            <a:ln w="9525">
              <a:noFill/>
            </a:ln>
          </p:spPr>
          <p:txBody>
            <a:bodyPr anchor="t" anchorCtr="0"/>
            <a:p>
              <a:endParaRPr lang="zh-CN" altLang="en-US">
                <a:latin typeface="Arial" panose="020B0604020202020204" pitchFamily="34" charset="0"/>
                <a:ea typeface="SimSun" panose="02010600030101010101" pitchFamily="2" charset="-122"/>
              </a:endParaRPr>
            </a:p>
          </p:txBody>
        </p:sp>
        <p:sp>
          <p:nvSpPr>
            <p:cNvPr id="14355" name="矩形 17426"/>
            <p:cNvSpPr/>
            <p:nvPr/>
          </p:nvSpPr>
          <p:spPr>
            <a:xfrm>
              <a:off x="91" y="0"/>
              <a:ext cx="23" cy="227"/>
            </a:xfrm>
            <a:prstGeom prst="rect">
              <a:avLst/>
            </a:prstGeom>
            <a:solidFill>
              <a:srgbClr val="237DB9"/>
            </a:solidFill>
            <a:ln w="9525">
              <a:noFill/>
            </a:ln>
          </p:spPr>
          <p:txBody>
            <a:bodyPr anchor="t" anchorCtr="0"/>
            <a:p>
              <a:endParaRPr lang="zh-CN" altLang="en-US">
                <a:latin typeface="Arial" panose="020B0604020202020204" pitchFamily="34" charset="0"/>
                <a:ea typeface="SimSun" panose="02010600030101010101" pitchFamily="2" charset="-122"/>
              </a:endParaRPr>
            </a:p>
          </p:txBody>
        </p:sp>
        <p:sp>
          <p:nvSpPr>
            <p:cNvPr id="14356" name="矩形 17427"/>
            <p:cNvSpPr/>
            <p:nvPr/>
          </p:nvSpPr>
          <p:spPr>
            <a:xfrm>
              <a:off x="136" y="0"/>
              <a:ext cx="23" cy="227"/>
            </a:xfrm>
            <a:prstGeom prst="rect">
              <a:avLst/>
            </a:prstGeom>
            <a:solidFill>
              <a:srgbClr val="F6AC33"/>
            </a:solidFill>
            <a:ln w="9525">
              <a:noFill/>
            </a:ln>
          </p:spPr>
          <p:txBody>
            <a:bodyPr anchor="t" anchorCtr="0"/>
            <a:p>
              <a:endParaRPr lang="zh-CN" altLang="en-US">
                <a:latin typeface="Arial" panose="020B0604020202020204" pitchFamily="34" charset="0"/>
                <a:ea typeface="SimSun" panose="02010600030101010101" pitchFamily="2" charset="-122"/>
              </a:endParaRPr>
            </a:p>
          </p:txBody>
        </p:sp>
      </p:grpSp>
      <p:sp>
        <p:nvSpPr>
          <p:cNvPr id="3" name="Text Box 2"/>
          <p:cNvSpPr txBox="1"/>
          <p:nvPr/>
        </p:nvSpPr>
        <p:spPr>
          <a:xfrm>
            <a:off x="388620" y="194945"/>
            <a:ext cx="8364220" cy="92202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sr-Cyrl-RS" altLang="en-US" b="1">
                <a:solidFill>
                  <a:schemeClr val="bg1">
                    <a:lumMod val="95000"/>
                  </a:schemeClr>
                </a:solidFill>
              </a:rPr>
              <a:t>1.2 Појмовне иновације у угоститељској области</a:t>
            </a:r>
            <a:endParaRPr lang="sr-Cyrl-RS" altLang="en-US" b="1">
              <a:solidFill>
                <a:schemeClr val="bg1">
                  <a:lumMod val="95000"/>
                </a:schemeClr>
              </a:solidFill>
            </a:endParaRPr>
          </a:p>
          <a:p>
            <a:endParaRPr lang="sr-Cyrl-RS" altLang="en-US" b="1">
              <a:solidFill>
                <a:schemeClr val="bg1">
                  <a:lumMod val="95000"/>
                </a:schemeClr>
              </a:solidFill>
            </a:endParaRPr>
          </a:p>
          <a:p>
            <a:endParaRPr lang="sr-Cyrl-RS" altLang="en-US" b="1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5" name="Text Box 4"/>
          <p:cNvSpPr txBox="1"/>
          <p:nvPr/>
        </p:nvSpPr>
        <p:spPr>
          <a:xfrm>
            <a:off x="73025" y="1922780"/>
            <a:ext cx="8049260" cy="304609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algn="just"/>
            <a:r>
              <a:rPr lang="en-US" sz="1600">
                <a:solidFill>
                  <a:schemeClr val="bg1">
                    <a:lumMod val="95000"/>
                  </a:schemeClr>
                </a:solidFill>
              </a:rPr>
              <a:t>Сектор исхране у пракси више гравитира локалном становништву, док је за сектор смештаја карактеристично да је, пре свега везан за посетиоце из других средина и да поред пружања услуге смештаја, најчешће омогућава и пружа услуге исхране и точења пића, као додатних услуга. Управо та чињеница определјује, односно дефинише у највећој мери ресторатерство као делатност.</a:t>
            </a:r>
            <a:endParaRPr lang="en-US" sz="1600">
              <a:solidFill>
                <a:schemeClr val="bg1">
                  <a:lumMod val="95000"/>
                </a:schemeClr>
              </a:solidFill>
            </a:endParaRPr>
          </a:p>
          <a:p>
            <a:pPr algn="just"/>
            <a:endParaRPr lang="en-US" sz="1600">
              <a:solidFill>
                <a:schemeClr val="bg1">
                  <a:lumMod val="95000"/>
                </a:schemeClr>
              </a:solidFill>
            </a:endParaRPr>
          </a:p>
          <a:p>
            <a:pPr algn="just"/>
            <a:r>
              <a:rPr lang="sr-Cyrl-RS" altLang="en-US" sz="1600">
                <a:solidFill>
                  <a:schemeClr val="bg1">
                    <a:lumMod val="95000"/>
                  </a:schemeClr>
                </a:solidFill>
              </a:rPr>
              <a:t> Најважнију примену специјализација, односно типизација хотела има у дефинисању и изради стратегије пословања. У ширем смислу специјализација подразумева усмеравање на тачно одређену групу корисника услуга, односно потрошача, па се стратегија пословања поред усмеравања делатности у неку од специфичних тржишних ниша, подразумева и утврђивање  основних смерница у области маркетинг и менаџмент деловања једног хотела.  </a:t>
            </a:r>
            <a:endParaRPr lang="sr-Cyrl-RS" altLang="en-US" sz="160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6" name="Text Box 5"/>
          <p:cNvSpPr txBox="1"/>
          <p:nvPr/>
        </p:nvSpPr>
        <p:spPr>
          <a:xfrm>
            <a:off x="109855" y="770890"/>
            <a:ext cx="8233410" cy="13836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algn="just"/>
            <a:r>
              <a:rPr lang="sr-Cyrl-RS" altLang="en-US" sz="1600">
                <a:solidFill>
                  <a:schemeClr val="bg1">
                    <a:lumMod val="95000"/>
                  </a:schemeClr>
                </a:solidFill>
              </a:rPr>
              <a:t>У</a:t>
            </a:r>
            <a:r>
              <a:rPr lang="en-US" sz="1600">
                <a:solidFill>
                  <a:schemeClr val="bg1">
                    <a:lumMod val="95000"/>
                  </a:schemeClr>
                </a:solidFill>
              </a:rPr>
              <a:t>гоститељство подразумева бављење двема врстама делатности, а то су припрема и продаја  јела и пића на</a:t>
            </a:r>
            <a:r>
              <a:rPr lang="sr-Cyrl-RS" altLang="en-US" sz="160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en-US" sz="160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en-US" sz="1600">
                <a:solidFill>
                  <a:schemeClr val="bg1">
                    <a:lumMod val="95000"/>
                  </a:schemeClr>
                </a:solidFill>
                <a:sym typeface="+mn-ea"/>
              </a:rPr>
              <a:t>специфичан начин и изнајмлјивање опремлјених соба за ноћење.  Дакле, угостителјство је привредна делатност припреме, производње и услуживања хране, пића и напитака и пружања услуга смештаја.</a:t>
            </a:r>
            <a:r>
              <a:rPr lang="en-US">
                <a:solidFill>
                  <a:schemeClr val="bg1">
                    <a:lumMod val="95000"/>
                  </a:schemeClr>
                </a:solidFill>
                <a:sym typeface="+mn-ea"/>
              </a:rPr>
              <a:t>  </a:t>
            </a:r>
            <a:endParaRPr lang="en-US">
              <a:solidFill>
                <a:schemeClr val="bg1">
                  <a:lumMod val="95000"/>
                </a:schemeClr>
              </a:solidFill>
            </a:endParaRPr>
          </a:p>
          <a:p>
            <a:pPr algn="just"/>
            <a:endParaRPr lang="en-US">
              <a:solidFill>
                <a:schemeClr val="bg1">
                  <a:lumMod val="9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"/>
          <a:stretch>
            <a:fillRect b="-18614"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20482" name="矩形 23553"/>
          <p:cNvSpPr/>
          <p:nvPr/>
        </p:nvSpPr>
        <p:spPr>
          <a:xfrm>
            <a:off x="0" y="0"/>
            <a:ext cx="9144000" cy="5141913"/>
          </a:xfrm>
          <a:prstGeom prst="rect">
            <a:avLst/>
          </a:prstGeom>
          <a:solidFill>
            <a:srgbClr val="22303D">
              <a:alpha val="89999"/>
            </a:srgbClr>
          </a:solidFill>
          <a:ln w="9525">
            <a:noFill/>
          </a:ln>
        </p:spPr>
        <p:txBody>
          <a:bodyPr anchor="t" anchorCtr="0"/>
          <a:p>
            <a:endParaRPr lang="zh-CN" altLang="en-US"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  <p:sp>
        <p:nvSpPr>
          <p:cNvPr id="20483" name="椭圆 23554"/>
          <p:cNvSpPr/>
          <p:nvPr/>
        </p:nvSpPr>
        <p:spPr>
          <a:xfrm>
            <a:off x="4599940" y="2570480"/>
            <a:ext cx="1271270" cy="1133475"/>
          </a:xfrm>
          <a:prstGeom prst="ellipse">
            <a:avLst/>
          </a:prstGeom>
          <a:solidFill>
            <a:srgbClr val="F6AC33"/>
          </a:solidFill>
          <a:ln w="9525">
            <a:noFill/>
          </a:ln>
        </p:spPr>
        <p:txBody>
          <a:bodyPr anchor="t" anchorCtr="0"/>
          <a:p>
            <a:endParaRPr lang="zh-CN" altLang="en-US"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  <p:sp>
        <p:nvSpPr>
          <p:cNvPr id="20484" name="椭圆 23555"/>
          <p:cNvSpPr/>
          <p:nvPr/>
        </p:nvSpPr>
        <p:spPr>
          <a:xfrm>
            <a:off x="2627630" y="765175"/>
            <a:ext cx="3097530" cy="2838450"/>
          </a:xfrm>
          <a:prstGeom prst="ellipse">
            <a:avLst/>
          </a:prstGeom>
          <a:solidFill>
            <a:srgbClr val="ACC571"/>
          </a:solidFill>
          <a:ln w="9525">
            <a:noFill/>
          </a:ln>
        </p:spPr>
        <p:txBody>
          <a:bodyPr anchor="t" anchorCtr="0"/>
          <a:p>
            <a:endParaRPr lang="zh-CN" altLang="en-US"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  <p:sp>
        <p:nvSpPr>
          <p:cNvPr id="20485" name="椭圆 23556"/>
          <p:cNvSpPr/>
          <p:nvPr/>
        </p:nvSpPr>
        <p:spPr>
          <a:xfrm>
            <a:off x="2771775" y="1367155"/>
            <a:ext cx="963295" cy="993775"/>
          </a:xfrm>
          <a:prstGeom prst="ellipse">
            <a:avLst/>
          </a:prstGeom>
          <a:solidFill>
            <a:srgbClr val="1DAF98"/>
          </a:solidFill>
          <a:ln w="9525">
            <a:noFill/>
          </a:ln>
        </p:spPr>
        <p:txBody>
          <a:bodyPr anchor="t" anchorCtr="0"/>
          <a:p>
            <a:endParaRPr lang="zh-CN" altLang="en-US"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  <p:sp>
        <p:nvSpPr>
          <p:cNvPr id="20486" name="矩形 23557"/>
          <p:cNvSpPr/>
          <p:nvPr/>
        </p:nvSpPr>
        <p:spPr>
          <a:xfrm>
            <a:off x="3347720" y="2282825"/>
            <a:ext cx="2006600" cy="1076960"/>
          </a:xfrm>
          <a:prstGeom prst="rect">
            <a:avLst/>
          </a:prstGeom>
          <a:noFill/>
          <a:ln w="9525">
            <a:noFill/>
          </a:ln>
        </p:spPr>
        <p:txBody>
          <a:bodyPr wrap="square" lIns="0" tIns="0" rIns="0" bIns="0" anchor="t" anchorCtr="0">
            <a:spAutoFit/>
          </a:bodyPr>
          <a:p>
            <a:pPr algn="ctr"/>
            <a:r>
              <a:rPr lang="sr-Cyrl-RS" altLang="zh-CN" sz="1400" dirty="0"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rPr>
              <a:t>УЛОГА И ЗНАЧАЈ РЕСТОРАТЕРСТВА ЗА РАЗВОЈ УГОСТИТЕЉСКЕ ДЕЛАТНОСТИ</a:t>
            </a:r>
            <a:endParaRPr lang="sr-Cyrl-RS" altLang="zh-CN" sz="1400" dirty="0">
              <a:solidFill>
                <a:schemeClr val="bg1"/>
              </a:solidFill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  <p:sp>
        <p:nvSpPr>
          <p:cNvPr id="20487" name="文本框 23558"/>
          <p:cNvSpPr txBox="1"/>
          <p:nvPr/>
        </p:nvSpPr>
        <p:spPr>
          <a:xfrm>
            <a:off x="3851910" y="1490663"/>
            <a:ext cx="748030" cy="706755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lang="en-US" altLang="zh-CN" sz="4000"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rPr>
              <a:t>0</a:t>
            </a:r>
            <a:r>
              <a:rPr lang="sr-Cyrl-RS" altLang="en-US" sz="4000"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rPr>
              <a:t>2</a:t>
            </a:r>
            <a:endParaRPr lang="sr-Cyrl-RS" altLang="en-US" sz="4000">
              <a:solidFill>
                <a:schemeClr val="bg1"/>
              </a:solidFill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  <p:sp>
        <p:nvSpPr>
          <p:cNvPr id="20488" name="直接连接符 23559"/>
          <p:cNvSpPr/>
          <p:nvPr/>
        </p:nvSpPr>
        <p:spPr>
          <a:xfrm>
            <a:off x="3851910" y="2211070"/>
            <a:ext cx="792163" cy="0"/>
          </a:xfrm>
          <a:prstGeom prst="line">
            <a:avLst/>
          </a:prstGeom>
          <a:ln w="6350" cap="flat" cmpd="sng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0489" name="任意多边形 23560"/>
          <p:cNvSpPr>
            <a:spLocks noEditPoints="1"/>
          </p:cNvSpPr>
          <p:nvPr/>
        </p:nvSpPr>
        <p:spPr>
          <a:xfrm>
            <a:off x="2987675" y="1634490"/>
            <a:ext cx="455930" cy="492125"/>
          </a:xfrm>
          <a:custGeom>
            <a:avLst/>
            <a:gdLst/>
            <a:ahLst/>
            <a:cxnLst/>
            <a:pathLst>
              <a:path w="87" h="123">
                <a:moveTo>
                  <a:pt x="10" y="109"/>
                </a:moveTo>
                <a:cubicBezTo>
                  <a:pt x="11" y="109"/>
                  <a:pt x="11" y="109"/>
                  <a:pt x="11" y="109"/>
                </a:cubicBezTo>
                <a:cubicBezTo>
                  <a:pt x="13" y="109"/>
                  <a:pt x="14" y="106"/>
                  <a:pt x="13" y="105"/>
                </a:cubicBezTo>
                <a:cubicBezTo>
                  <a:pt x="8" y="98"/>
                  <a:pt x="6" y="90"/>
                  <a:pt x="5" y="82"/>
                </a:cubicBezTo>
                <a:cubicBezTo>
                  <a:pt x="5" y="80"/>
                  <a:pt x="4" y="79"/>
                  <a:pt x="4" y="79"/>
                </a:cubicBezTo>
                <a:cubicBezTo>
                  <a:pt x="2" y="76"/>
                  <a:pt x="0" y="73"/>
                  <a:pt x="0" y="70"/>
                </a:cubicBezTo>
                <a:cubicBezTo>
                  <a:pt x="0" y="66"/>
                  <a:pt x="2" y="62"/>
                  <a:pt x="6" y="60"/>
                </a:cubicBezTo>
                <a:cubicBezTo>
                  <a:pt x="7" y="59"/>
                  <a:pt x="8" y="58"/>
                  <a:pt x="8" y="57"/>
                </a:cubicBezTo>
                <a:cubicBezTo>
                  <a:pt x="12" y="45"/>
                  <a:pt x="21" y="35"/>
                  <a:pt x="33" y="29"/>
                </a:cubicBezTo>
                <a:cubicBezTo>
                  <a:pt x="34" y="28"/>
                  <a:pt x="34" y="27"/>
                  <a:pt x="34" y="25"/>
                </a:cubicBezTo>
                <a:cubicBezTo>
                  <a:pt x="29" y="14"/>
                  <a:pt x="29" y="14"/>
                  <a:pt x="29" y="14"/>
                </a:cubicBezTo>
                <a:cubicBezTo>
                  <a:pt x="29" y="14"/>
                  <a:pt x="28" y="13"/>
                  <a:pt x="28" y="14"/>
                </a:cubicBezTo>
                <a:cubicBezTo>
                  <a:pt x="26" y="14"/>
                  <a:pt x="26" y="14"/>
                  <a:pt x="26" y="14"/>
                </a:cubicBezTo>
                <a:cubicBezTo>
                  <a:pt x="26" y="14"/>
                  <a:pt x="25" y="14"/>
                  <a:pt x="25" y="13"/>
                </a:cubicBezTo>
                <a:cubicBezTo>
                  <a:pt x="23" y="10"/>
                  <a:pt x="23" y="10"/>
                  <a:pt x="23" y="10"/>
                </a:cubicBezTo>
                <a:cubicBezTo>
                  <a:pt x="23" y="9"/>
                  <a:pt x="24" y="9"/>
                  <a:pt x="24" y="8"/>
                </a:cubicBezTo>
                <a:cubicBezTo>
                  <a:pt x="27" y="7"/>
                  <a:pt x="27" y="7"/>
                  <a:pt x="27" y="7"/>
                </a:cubicBezTo>
                <a:cubicBezTo>
                  <a:pt x="42" y="1"/>
                  <a:pt x="42" y="1"/>
                  <a:pt x="42" y="1"/>
                </a:cubicBezTo>
                <a:cubicBezTo>
                  <a:pt x="44" y="0"/>
                  <a:pt x="44" y="0"/>
                  <a:pt x="44" y="0"/>
                </a:cubicBezTo>
                <a:cubicBezTo>
                  <a:pt x="45" y="0"/>
                  <a:pt x="46" y="1"/>
                  <a:pt x="46" y="1"/>
                </a:cubicBezTo>
                <a:cubicBezTo>
                  <a:pt x="47" y="5"/>
                  <a:pt x="47" y="5"/>
                  <a:pt x="47" y="5"/>
                </a:cubicBezTo>
                <a:cubicBezTo>
                  <a:pt x="47" y="5"/>
                  <a:pt x="47" y="6"/>
                  <a:pt x="46" y="6"/>
                </a:cubicBezTo>
                <a:cubicBezTo>
                  <a:pt x="45" y="7"/>
                  <a:pt x="45" y="7"/>
                  <a:pt x="45" y="7"/>
                </a:cubicBezTo>
                <a:cubicBezTo>
                  <a:pt x="44" y="7"/>
                  <a:pt x="44" y="8"/>
                  <a:pt x="44" y="8"/>
                </a:cubicBezTo>
                <a:cubicBezTo>
                  <a:pt x="67" y="65"/>
                  <a:pt x="67" y="65"/>
                  <a:pt x="67" y="65"/>
                </a:cubicBezTo>
                <a:cubicBezTo>
                  <a:pt x="67" y="66"/>
                  <a:pt x="67" y="66"/>
                  <a:pt x="66" y="67"/>
                </a:cubicBezTo>
                <a:cubicBezTo>
                  <a:pt x="66" y="67"/>
                  <a:pt x="66" y="67"/>
                  <a:pt x="66" y="67"/>
                </a:cubicBezTo>
                <a:cubicBezTo>
                  <a:pt x="65" y="67"/>
                  <a:pt x="65" y="68"/>
                  <a:pt x="65" y="68"/>
                </a:cubicBezTo>
                <a:cubicBezTo>
                  <a:pt x="66" y="70"/>
                  <a:pt x="66" y="70"/>
                  <a:pt x="66" y="70"/>
                </a:cubicBezTo>
                <a:cubicBezTo>
                  <a:pt x="67" y="72"/>
                  <a:pt x="66" y="73"/>
                  <a:pt x="64" y="74"/>
                </a:cubicBezTo>
                <a:cubicBezTo>
                  <a:pt x="60" y="76"/>
                  <a:pt x="60" y="76"/>
                  <a:pt x="60" y="76"/>
                </a:cubicBezTo>
                <a:cubicBezTo>
                  <a:pt x="58" y="76"/>
                  <a:pt x="57" y="75"/>
                  <a:pt x="56" y="74"/>
                </a:cubicBezTo>
                <a:cubicBezTo>
                  <a:pt x="55" y="72"/>
                  <a:pt x="55" y="72"/>
                  <a:pt x="55" y="72"/>
                </a:cubicBezTo>
                <a:cubicBezTo>
                  <a:pt x="55" y="72"/>
                  <a:pt x="54" y="71"/>
                  <a:pt x="54" y="72"/>
                </a:cubicBezTo>
                <a:cubicBezTo>
                  <a:pt x="53" y="72"/>
                  <a:pt x="53" y="72"/>
                  <a:pt x="53" y="72"/>
                </a:cubicBezTo>
                <a:cubicBezTo>
                  <a:pt x="53" y="72"/>
                  <a:pt x="52" y="72"/>
                  <a:pt x="52" y="71"/>
                </a:cubicBezTo>
                <a:cubicBezTo>
                  <a:pt x="41" y="45"/>
                  <a:pt x="41" y="45"/>
                  <a:pt x="41" y="45"/>
                </a:cubicBezTo>
                <a:cubicBezTo>
                  <a:pt x="41" y="43"/>
                  <a:pt x="39" y="43"/>
                  <a:pt x="38" y="43"/>
                </a:cubicBezTo>
                <a:cubicBezTo>
                  <a:pt x="31" y="48"/>
                  <a:pt x="26" y="54"/>
                  <a:pt x="23" y="60"/>
                </a:cubicBezTo>
                <a:cubicBezTo>
                  <a:pt x="23" y="62"/>
                  <a:pt x="23" y="63"/>
                  <a:pt x="24" y="65"/>
                </a:cubicBezTo>
                <a:cubicBezTo>
                  <a:pt x="24" y="66"/>
                  <a:pt x="25" y="68"/>
                  <a:pt x="25" y="70"/>
                </a:cubicBezTo>
                <a:cubicBezTo>
                  <a:pt x="25" y="73"/>
                  <a:pt x="24" y="76"/>
                  <a:pt x="22" y="78"/>
                </a:cubicBezTo>
                <a:cubicBezTo>
                  <a:pt x="21" y="79"/>
                  <a:pt x="21" y="81"/>
                  <a:pt x="21" y="82"/>
                </a:cubicBezTo>
                <a:cubicBezTo>
                  <a:pt x="22" y="92"/>
                  <a:pt x="28" y="102"/>
                  <a:pt x="37" y="108"/>
                </a:cubicBezTo>
                <a:cubicBezTo>
                  <a:pt x="38" y="108"/>
                  <a:pt x="39" y="109"/>
                  <a:pt x="40" y="109"/>
                </a:cubicBezTo>
                <a:cubicBezTo>
                  <a:pt x="81" y="109"/>
                  <a:pt x="81" y="109"/>
                  <a:pt x="81" y="109"/>
                </a:cubicBezTo>
                <a:cubicBezTo>
                  <a:pt x="83" y="109"/>
                  <a:pt x="86" y="111"/>
                  <a:pt x="86" y="114"/>
                </a:cubicBezTo>
                <a:cubicBezTo>
                  <a:pt x="86" y="118"/>
                  <a:pt x="86" y="118"/>
                  <a:pt x="86" y="118"/>
                </a:cubicBezTo>
                <a:cubicBezTo>
                  <a:pt x="86" y="121"/>
                  <a:pt x="83" y="123"/>
                  <a:pt x="81" y="123"/>
                </a:cubicBezTo>
                <a:cubicBezTo>
                  <a:pt x="10" y="123"/>
                  <a:pt x="10" y="123"/>
                  <a:pt x="10" y="123"/>
                </a:cubicBezTo>
                <a:cubicBezTo>
                  <a:pt x="7" y="123"/>
                  <a:pt x="5" y="121"/>
                  <a:pt x="5" y="118"/>
                </a:cubicBezTo>
                <a:cubicBezTo>
                  <a:pt x="5" y="114"/>
                  <a:pt x="5" y="114"/>
                  <a:pt x="5" y="114"/>
                </a:cubicBezTo>
                <a:cubicBezTo>
                  <a:pt x="5" y="111"/>
                  <a:pt x="7" y="109"/>
                  <a:pt x="10" y="109"/>
                </a:cubicBezTo>
                <a:close/>
                <a:moveTo>
                  <a:pt x="13" y="65"/>
                </a:moveTo>
                <a:cubicBezTo>
                  <a:pt x="16" y="65"/>
                  <a:pt x="18" y="67"/>
                  <a:pt x="18" y="70"/>
                </a:cubicBezTo>
                <a:cubicBezTo>
                  <a:pt x="18" y="73"/>
                  <a:pt x="16" y="76"/>
                  <a:pt x="13" y="76"/>
                </a:cubicBezTo>
                <a:cubicBezTo>
                  <a:pt x="9" y="76"/>
                  <a:pt x="7" y="73"/>
                  <a:pt x="7" y="70"/>
                </a:cubicBezTo>
                <a:cubicBezTo>
                  <a:pt x="7" y="67"/>
                  <a:pt x="9" y="65"/>
                  <a:pt x="13" y="65"/>
                </a:cubicBezTo>
                <a:close/>
                <a:moveTo>
                  <a:pt x="46" y="86"/>
                </a:moveTo>
                <a:cubicBezTo>
                  <a:pt x="82" y="72"/>
                  <a:pt x="82" y="72"/>
                  <a:pt x="82" y="72"/>
                </a:cubicBezTo>
                <a:cubicBezTo>
                  <a:pt x="83" y="71"/>
                  <a:pt x="85" y="72"/>
                  <a:pt x="86" y="73"/>
                </a:cubicBezTo>
                <a:cubicBezTo>
                  <a:pt x="87" y="76"/>
                  <a:pt x="87" y="76"/>
                  <a:pt x="87" y="76"/>
                </a:cubicBezTo>
                <a:cubicBezTo>
                  <a:pt x="87" y="78"/>
                  <a:pt x="87" y="80"/>
                  <a:pt x="85" y="80"/>
                </a:cubicBezTo>
                <a:cubicBezTo>
                  <a:pt x="49" y="94"/>
                  <a:pt x="49" y="94"/>
                  <a:pt x="49" y="94"/>
                </a:cubicBezTo>
                <a:cubicBezTo>
                  <a:pt x="48" y="95"/>
                  <a:pt x="46" y="94"/>
                  <a:pt x="45" y="93"/>
                </a:cubicBezTo>
                <a:cubicBezTo>
                  <a:pt x="44" y="90"/>
                  <a:pt x="44" y="90"/>
                  <a:pt x="44" y="90"/>
                </a:cubicBezTo>
                <a:cubicBezTo>
                  <a:pt x="44" y="88"/>
                  <a:pt x="44" y="87"/>
                  <a:pt x="46" y="86"/>
                </a:cubicBezTo>
                <a:close/>
              </a:path>
            </a:pathLst>
          </a:custGeom>
          <a:solidFill>
            <a:srgbClr val="FFFFFF"/>
          </a:solidFill>
          <a:ln w="9525">
            <a:noFill/>
          </a:ln>
        </p:spPr>
        <p:txBody>
          <a:bodyPr/>
          <a:p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2303D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1506" name="文本框 24577"/>
          <p:cNvSpPr txBox="1"/>
          <p:nvPr/>
        </p:nvSpPr>
        <p:spPr>
          <a:xfrm>
            <a:off x="323850" y="223838"/>
            <a:ext cx="6278880" cy="275590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lang="sr-Cyrl-RS" altLang="en-US" sz="1200" b="1">
                <a:solidFill>
                  <a:srgbClr val="1DAF98"/>
                </a:solidFill>
                <a:latin typeface="Arial" panose="020B0604020202020204" pitchFamily="34" charset="0"/>
                <a:ea typeface="SimSun" panose="02010600030101010101" pitchFamily="2" charset="-122"/>
              </a:rPr>
              <a:t>УЛОГА И ЗНАЧАЈ РЕСТОРАТЕРСТВА ЗА РАЗВОЈ УГОСТИТЕЉСКЕ  ДЕЛАТНОСТИ</a:t>
            </a:r>
            <a:endParaRPr lang="sr-Cyrl-RS" altLang="en-US" sz="1200" b="1">
              <a:solidFill>
                <a:srgbClr val="1DAF98"/>
              </a:solidFill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  <p:grpSp>
        <p:nvGrpSpPr>
          <p:cNvPr id="21508" name="组合 24579"/>
          <p:cNvGrpSpPr/>
          <p:nvPr/>
        </p:nvGrpSpPr>
        <p:grpSpPr>
          <a:xfrm>
            <a:off x="0" y="338138"/>
            <a:ext cx="252413" cy="360362"/>
            <a:chOff x="0" y="0"/>
            <a:chExt cx="159" cy="227"/>
          </a:xfrm>
        </p:grpSpPr>
        <p:sp>
          <p:nvSpPr>
            <p:cNvPr id="21509" name="矩形 24580"/>
            <p:cNvSpPr/>
            <p:nvPr/>
          </p:nvSpPr>
          <p:spPr>
            <a:xfrm>
              <a:off x="0" y="0"/>
              <a:ext cx="23" cy="227"/>
            </a:xfrm>
            <a:prstGeom prst="rect">
              <a:avLst/>
            </a:prstGeom>
            <a:solidFill>
              <a:srgbClr val="1DAF98"/>
            </a:solidFill>
            <a:ln w="9525">
              <a:noFill/>
            </a:ln>
          </p:spPr>
          <p:txBody>
            <a:bodyPr anchor="t" anchorCtr="0"/>
            <a:p>
              <a:endParaRPr lang="zh-CN" altLang="en-US">
                <a:latin typeface="Arial" panose="020B0604020202020204" pitchFamily="34" charset="0"/>
                <a:ea typeface="SimSun" panose="02010600030101010101" pitchFamily="2" charset="-122"/>
              </a:endParaRPr>
            </a:p>
          </p:txBody>
        </p:sp>
        <p:sp>
          <p:nvSpPr>
            <p:cNvPr id="21510" name="矩形 24581"/>
            <p:cNvSpPr/>
            <p:nvPr/>
          </p:nvSpPr>
          <p:spPr>
            <a:xfrm>
              <a:off x="46" y="0"/>
              <a:ext cx="23" cy="227"/>
            </a:xfrm>
            <a:prstGeom prst="rect">
              <a:avLst/>
            </a:prstGeom>
            <a:solidFill>
              <a:srgbClr val="ACC571"/>
            </a:solidFill>
            <a:ln w="9525">
              <a:noFill/>
            </a:ln>
          </p:spPr>
          <p:txBody>
            <a:bodyPr anchor="t" anchorCtr="0"/>
            <a:p>
              <a:endParaRPr lang="zh-CN" altLang="en-US">
                <a:latin typeface="Arial" panose="020B0604020202020204" pitchFamily="34" charset="0"/>
                <a:ea typeface="SimSun" panose="02010600030101010101" pitchFamily="2" charset="-122"/>
              </a:endParaRPr>
            </a:p>
          </p:txBody>
        </p:sp>
        <p:sp>
          <p:nvSpPr>
            <p:cNvPr id="21511" name="矩形 24582"/>
            <p:cNvSpPr/>
            <p:nvPr/>
          </p:nvSpPr>
          <p:spPr>
            <a:xfrm>
              <a:off x="91" y="0"/>
              <a:ext cx="23" cy="227"/>
            </a:xfrm>
            <a:prstGeom prst="rect">
              <a:avLst/>
            </a:prstGeom>
            <a:solidFill>
              <a:srgbClr val="237DB9"/>
            </a:solidFill>
            <a:ln w="9525">
              <a:noFill/>
            </a:ln>
          </p:spPr>
          <p:txBody>
            <a:bodyPr anchor="t" anchorCtr="0"/>
            <a:p>
              <a:endParaRPr lang="zh-CN" altLang="en-US">
                <a:latin typeface="Arial" panose="020B0604020202020204" pitchFamily="34" charset="0"/>
                <a:ea typeface="SimSun" panose="02010600030101010101" pitchFamily="2" charset="-122"/>
              </a:endParaRPr>
            </a:p>
          </p:txBody>
        </p:sp>
        <p:sp>
          <p:nvSpPr>
            <p:cNvPr id="21512" name="矩形 24583"/>
            <p:cNvSpPr/>
            <p:nvPr/>
          </p:nvSpPr>
          <p:spPr>
            <a:xfrm>
              <a:off x="136" y="0"/>
              <a:ext cx="23" cy="227"/>
            </a:xfrm>
            <a:prstGeom prst="rect">
              <a:avLst/>
            </a:prstGeom>
            <a:solidFill>
              <a:srgbClr val="F6AC33"/>
            </a:solidFill>
            <a:ln w="9525">
              <a:noFill/>
            </a:ln>
          </p:spPr>
          <p:txBody>
            <a:bodyPr anchor="t" anchorCtr="0"/>
            <a:p>
              <a:endParaRPr lang="zh-CN" altLang="en-US">
                <a:latin typeface="Arial" panose="020B0604020202020204" pitchFamily="34" charset="0"/>
                <a:ea typeface="SimSun" panose="02010600030101010101" pitchFamily="2" charset="-122"/>
              </a:endParaRPr>
            </a:p>
          </p:txBody>
        </p:sp>
      </p:grpSp>
      <p:sp>
        <p:nvSpPr>
          <p:cNvPr id="2" name="Text Box 1"/>
          <p:cNvSpPr txBox="1"/>
          <p:nvPr/>
        </p:nvSpPr>
        <p:spPr>
          <a:xfrm>
            <a:off x="288925" y="698500"/>
            <a:ext cx="8581390" cy="341503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sr-Cyrl-RS" altLang="en-US"/>
              <a:t> </a:t>
            </a:r>
            <a:r>
              <a:rPr lang="en-US">
                <a:solidFill>
                  <a:schemeClr val="bg1">
                    <a:lumMod val="95000"/>
                  </a:schemeClr>
                </a:solidFill>
              </a:rPr>
              <a:t>Угоститељство се од осталих делатности у туризму разликује по  томе што пружа услуге точења пића, исхране и смештаја гостију.  </a:t>
            </a:r>
            <a:endParaRPr lang="en-US">
              <a:solidFill>
                <a:schemeClr val="bg1">
                  <a:lumMod val="95000"/>
                </a:schemeClr>
              </a:solidFill>
            </a:endParaRPr>
          </a:p>
          <a:p>
            <a:r>
              <a:rPr lang="sr-Cyrl-RS" altLang="en-US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en-US">
                <a:solidFill>
                  <a:schemeClr val="bg1">
                    <a:lumMod val="95000"/>
                  </a:schemeClr>
                </a:solidFill>
              </a:rPr>
              <a:t>Поред задовољења потреба за смештајем, храном и пићем, угоститељство задоволјава културне, друштвене и здравствене потребе гостију,  омогућава разоноду и забаву. У недовољно развијеним подручјима врши функцију покретача привредног развоја.</a:t>
            </a:r>
            <a:endParaRPr lang="en-US">
              <a:solidFill>
                <a:schemeClr val="bg1">
                  <a:lumMod val="95000"/>
                </a:schemeClr>
              </a:solidFill>
            </a:endParaRPr>
          </a:p>
          <a:p>
            <a:r>
              <a:rPr lang="en-US">
                <a:solidFill>
                  <a:schemeClr val="bg1">
                    <a:lumMod val="95000"/>
                  </a:schemeClr>
                </a:solidFill>
              </a:rPr>
              <a:t> Подстиче производњу у друштвеним делатностима, саобраћају, трговини. Омогућава валоризацију природних ресурса, делује на уравнотежење платног биланса землје.</a:t>
            </a:r>
            <a:endParaRPr lang="en-US">
              <a:solidFill>
                <a:schemeClr val="bg1">
                  <a:lumMod val="95000"/>
                </a:schemeClr>
              </a:solidFill>
            </a:endParaRPr>
          </a:p>
          <a:p>
            <a:r>
              <a:rPr lang="en-US">
                <a:solidFill>
                  <a:schemeClr val="bg1">
                    <a:lumMod val="95000"/>
                  </a:schemeClr>
                </a:solidFill>
              </a:rPr>
              <a:t> Продајом својих услуга иностраним туристима угоститељство врши одређени облик  извоза - извоз на лицу места, што је важно за привреду земље. </a:t>
            </a:r>
            <a:endParaRPr lang="en-US">
              <a:solidFill>
                <a:schemeClr val="bg1">
                  <a:lumMod val="95000"/>
                </a:schemeClr>
              </a:solidFill>
            </a:endParaRPr>
          </a:p>
          <a:p>
            <a:endParaRPr lang="en-US">
              <a:solidFill>
                <a:schemeClr val="bg1">
                  <a:lumMod val="9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2303D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1506" name="文本框 24577"/>
          <p:cNvSpPr txBox="1"/>
          <p:nvPr/>
        </p:nvSpPr>
        <p:spPr>
          <a:xfrm>
            <a:off x="323850" y="223838"/>
            <a:ext cx="6278880" cy="275590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lang="sr-Cyrl-RS" altLang="en-US" sz="1200" b="1">
                <a:solidFill>
                  <a:srgbClr val="1DAF98"/>
                </a:solidFill>
                <a:latin typeface="Arial" panose="020B0604020202020204" pitchFamily="34" charset="0"/>
                <a:ea typeface="SimSun" panose="02010600030101010101" pitchFamily="2" charset="-122"/>
              </a:rPr>
              <a:t>УЛОГА И ЗНАЧАЈ РЕСТОРАТЕРСТВА ЗА РАЗВОЈ УГОСТИТЕЉСКЕ  ДЕЛАТНОСТИ</a:t>
            </a:r>
            <a:endParaRPr lang="sr-Cyrl-RS" altLang="en-US" sz="1200" b="1">
              <a:solidFill>
                <a:srgbClr val="1DAF98"/>
              </a:solidFill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  <p:grpSp>
        <p:nvGrpSpPr>
          <p:cNvPr id="21508" name="组合 24579"/>
          <p:cNvGrpSpPr/>
          <p:nvPr/>
        </p:nvGrpSpPr>
        <p:grpSpPr>
          <a:xfrm>
            <a:off x="0" y="338138"/>
            <a:ext cx="252413" cy="360362"/>
            <a:chOff x="0" y="0"/>
            <a:chExt cx="159" cy="227"/>
          </a:xfrm>
        </p:grpSpPr>
        <p:sp>
          <p:nvSpPr>
            <p:cNvPr id="21509" name="矩形 24580"/>
            <p:cNvSpPr/>
            <p:nvPr/>
          </p:nvSpPr>
          <p:spPr>
            <a:xfrm>
              <a:off x="0" y="0"/>
              <a:ext cx="23" cy="227"/>
            </a:xfrm>
            <a:prstGeom prst="rect">
              <a:avLst/>
            </a:prstGeom>
            <a:solidFill>
              <a:srgbClr val="1DAF98"/>
            </a:solidFill>
            <a:ln w="9525">
              <a:noFill/>
            </a:ln>
          </p:spPr>
          <p:txBody>
            <a:bodyPr anchor="t" anchorCtr="0"/>
            <a:p>
              <a:endParaRPr lang="zh-CN" altLang="en-US">
                <a:latin typeface="Arial" panose="020B0604020202020204" pitchFamily="34" charset="0"/>
                <a:ea typeface="SimSun" panose="02010600030101010101" pitchFamily="2" charset="-122"/>
              </a:endParaRPr>
            </a:p>
          </p:txBody>
        </p:sp>
        <p:sp>
          <p:nvSpPr>
            <p:cNvPr id="21510" name="矩形 24581"/>
            <p:cNvSpPr/>
            <p:nvPr/>
          </p:nvSpPr>
          <p:spPr>
            <a:xfrm>
              <a:off x="46" y="0"/>
              <a:ext cx="23" cy="227"/>
            </a:xfrm>
            <a:prstGeom prst="rect">
              <a:avLst/>
            </a:prstGeom>
            <a:solidFill>
              <a:srgbClr val="ACC571"/>
            </a:solidFill>
            <a:ln w="9525">
              <a:noFill/>
            </a:ln>
          </p:spPr>
          <p:txBody>
            <a:bodyPr anchor="t" anchorCtr="0"/>
            <a:p>
              <a:endParaRPr lang="zh-CN" altLang="en-US">
                <a:latin typeface="Arial" panose="020B0604020202020204" pitchFamily="34" charset="0"/>
                <a:ea typeface="SimSun" panose="02010600030101010101" pitchFamily="2" charset="-122"/>
              </a:endParaRPr>
            </a:p>
          </p:txBody>
        </p:sp>
        <p:sp>
          <p:nvSpPr>
            <p:cNvPr id="21511" name="矩形 24582"/>
            <p:cNvSpPr/>
            <p:nvPr/>
          </p:nvSpPr>
          <p:spPr>
            <a:xfrm>
              <a:off x="91" y="0"/>
              <a:ext cx="23" cy="227"/>
            </a:xfrm>
            <a:prstGeom prst="rect">
              <a:avLst/>
            </a:prstGeom>
            <a:solidFill>
              <a:srgbClr val="237DB9"/>
            </a:solidFill>
            <a:ln w="9525">
              <a:noFill/>
            </a:ln>
          </p:spPr>
          <p:txBody>
            <a:bodyPr anchor="t" anchorCtr="0"/>
            <a:p>
              <a:endParaRPr lang="zh-CN" altLang="en-US">
                <a:latin typeface="Arial" panose="020B0604020202020204" pitchFamily="34" charset="0"/>
                <a:ea typeface="SimSun" panose="02010600030101010101" pitchFamily="2" charset="-122"/>
              </a:endParaRPr>
            </a:p>
          </p:txBody>
        </p:sp>
        <p:sp>
          <p:nvSpPr>
            <p:cNvPr id="21512" name="矩形 24583"/>
            <p:cNvSpPr/>
            <p:nvPr/>
          </p:nvSpPr>
          <p:spPr>
            <a:xfrm>
              <a:off x="136" y="0"/>
              <a:ext cx="23" cy="227"/>
            </a:xfrm>
            <a:prstGeom prst="rect">
              <a:avLst/>
            </a:prstGeom>
            <a:solidFill>
              <a:srgbClr val="F6AC33"/>
            </a:solidFill>
            <a:ln w="9525">
              <a:noFill/>
            </a:ln>
          </p:spPr>
          <p:txBody>
            <a:bodyPr anchor="t" anchorCtr="0"/>
            <a:p>
              <a:endParaRPr lang="zh-CN" altLang="en-US">
                <a:latin typeface="Arial" panose="020B0604020202020204" pitchFamily="34" charset="0"/>
                <a:ea typeface="SimSun" panose="02010600030101010101" pitchFamily="2" charset="-122"/>
              </a:endParaRPr>
            </a:p>
          </p:txBody>
        </p:sp>
      </p:grpSp>
      <p:sp>
        <p:nvSpPr>
          <p:cNvPr id="2" name="Text Box 1"/>
          <p:cNvSpPr txBox="1"/>
          <p:nvPr/>
        </p:nvSpPr>
        <p:spPr>
          <a:xfrm>
            <a:off x="288925" y="698500"/>
            <a:ext cx="8581390" cy="42462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algn="just"/>
            <a:r>
              <a:rPr lang="sr-Cyrl-RS" altLang="en-US">
                <a:solidFill>
                  <a:schemeClr val="bg1">
                    <a:lumMod val="95000"/>
                  </a:schemeClr>
                </a:solidFill>
              </a:rPr>
              <a:t>У Србији се угоститељство према класификацији сврстава у угоститељство и </a:t>
            </a:r>
            <a:endParaRPr lang="sr-Cyrl-RS" altLang="en-US">
              <a:solidFill>
                <a:schemeClr val="bg1">
                  <a:lumMod val="95000"/>
                </a:schemeClr>
              </a:solidFill>
            </a:endParaRPr>
          </a:p>
          <a:p>
            <a:pPr algn="just"/>
            <a:r>
              <a:rPr lang="sr-Cyrl-RS" altLang="en-US">
                <a:solidFill>
                  <a:schemeClr val="bg1">
                    <a:lumMod val="95000"/>
                  </a:schemeClr>
                </a:solidFill>
              </a:rPr>
              <a:t>туризам као посебну грану привреде. Разликује се од осталих грана делатности јер своје услуге пружа у специфичним објектима и продаје корисницима који их на месту продаје користе. У већини случајева производни процес  почиње када је гост присутан, што значи да нема складиштења производње, производи се не </a:t>
            </a:r>
            <a:endParaRPr lang="sr-Cyrl-RS" altLang="en-US">
              <a:solidFill>
                <a:schemeClr val="bg1">
                  <a:lumMod val="95000"/>
                </a:schemeClr>
              </a:solidFill>
            </a:endParaRPr>
          </a:p>
          <a:p>
            <a:pPr algn="just"/>
            <a:r>
              <a:rPr lang="sr-Cyrl-RS" altLang="en-US">
                <a:solidFill>
                  <a:schemeClr val="bg1">
                    <a:lumMod val="95000"/>
                  </a:schemeClr>
                </a:solidFill>
              </a:rPr>
              <a:t>могу чувати - складиштити, а неке се услуге не могу пружити без присуства </a:t>
            </a:r>
            <a:endParaRPr lang="sr-Cyrl-RS" altLang="en-US">
              <a:solidFill>
                <a:schemeClr val="bg1">
                  <a:lumMod val="95000"/>
                </a:schemeClr>
              </a:solidFill>
            </a:endParaRPr>
          </a:p>
          <a:p>
            <a:pPr algn="just"/>
            <a:r>
              <a:rPr lang="sr-Cyrl-RS" altLang="en-US">
                <a:solidFill>
                  <a:schemeClr val="bg1">
                    <a:lumMod val="95000"/>
                  </a:schemeClr>
                </a:solidFill>
              </a:rPr>
              <a:t>госта (нпр смештај).</a:t>
            </a:r>
            <a:endParaRPr lang="sr-Cyrl-RS" altLang="en-US">
              <a:solidFill>
                <a:schemeClr val="bg1">
                  <a:lumMod val="95000"/>
                </a:schemeClr>
              </a:solidFill>
            </a:endParaRPr>
          </a:p>
          <a:p>
            <a:pPr algn="just"/>
            <a:r>
              <a:rPr lang="sr-Cyrl-RS" altLang="en-US">
                <a:solidFill>
                  <a:schemeClr val="bg1">
                    <a:lumMod val="95000"/>
                  </a:schemeClr>
                </a:solidFill>
              </a:rPr>
              <a:t> Угоститељство се дели у две групе: хотелијерство и ресторатерство. </a:t>
            </a:r>
            <a:endParaRPr lang="sr-Cyrl-RS" altLang="en-US">
              <a:solidFill>
                <a:schemeClr val="bg1">
                  <a:lumMod val="95000"/>
                </a:schemeClr>
              </a:solidFill>
            </a:endParaRPr>
          </a:p>
          <a:p>
            <a:pPr algn="just"/>
            <a:r>
              <a:rPr lang="sr-Cyrl-RS" altLang="en-US">
                <a:solidFill>
                  <a:schemeClr val="bg1">
                    <a:lumMod val="95000"/>
                  </a:schemeClr>
                </a:solidFill>
              </a:rPr>
              <a:t>Хотелијерство обухвата све професионалне јединице које пружају  услуге смештаја, односно баве се издавањем соба и лежаја туристима уз могућност коришћења других угоститељских услуга. </a:t>
            </a:r>
            <a:endParaRPr lang="sr-Cyrl-RS" altLang="en-US">
              <a:solidFill>
                <a:schemeClr val="bg1">
                  <a:lumMod val="95000"/>
                </a:schemeClr>
              </a:solidFill>
            </a:endParaRPr>
          </a:p>
          <a:p>
            <a:pPr algn="just"/>
            <a:r>
              <a:rPr lang="sr-Cyrl-RS" altLang="en-US">
                <a:solidFill>
                  <a:schemeClr val="bg1">
                    <a:lumMod val="95000"/>
                  </a:schemeClr>
                </a:solidFill>
              </a:rPr>
              <a:t>Ресторатерство обухвата све пословне јединице које гостима пружају услуге јела и пића на угостителјски начин. </a:t>
            </a:r>
            <a:endParaRPr lang="sr-Cyrl-RS" altLang="en-US">
              <a:solidFill>
                <a:schemeClr val="bg1">
                  <a:lumMod val="95000"/>
                </a:schemeClr>
              </a:solidFill>
            </a:endParaRPr>
          </a:p>
          <a:p>
            <a:pPr algn="just"/>
            <a:endParaRPr lang="sr-Cyrl-RS" altLang="en-US">
              <a:solidFill>
                <a:schemeClr val="bg1">
                  <a:lumMod val="9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2303D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1506" name="文本框 24577"/>
          <p:cNvSpPr txBox="1"/>
          <p:nvPr/>
        </p:nvSpPr>
        <p:spPr>
          <a:xfrm>
            <a:off x="323850" y="223838"/>
            <a:ext cx="6278880" cy="275590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lang="sr-Cyrl-RS" altLang="en-US" sz="1200" b="1">
                <a:solidFill>
                  <a:srgbClr val="1DAF98"/>
                </a:solidFill>
                <a:latin typeface="Arial" panose="020B0604020202020204" pitchFamily="34" charset="0"/>
                <a:ea typeface="SimSun" panose="02010600030101010101" pitchFamily="2" charset="-122"/>
              </a:rPr>
              <a:t>УЛОГА И ЗНАЧАЈ РЕСТОРАТЕРСТВА ЗА РАЗВОЈ УГОСТИТЕЉСКЕ  ДЕЛАТНОСТИ</a:t>
            </a:r>
            <a:endParaRPr lang="sr-Cyrl-RS" altLang="en-US" sz="1200" b="1">
              <a:solidFill>
                <a:srgbClr val="1DAF98"/>
              </a:solidFill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  <p:grpSp>
        <p:nvGrpSpPr>
          <p:cNvPr id="21508" name="组合 24579"/>
          <p:cNvGrpSpPr/>
          <p:nvPr/>
        </p:nvGrpSpPr>
        <p:grpSpPr>
          <a:xfrm>
            <a:off x="0" y="338138"/>
            <a:ext cx="252413" cy="360362"/>
            <a:chOff x="0" y="0"/>
            <a:chExt cx="159" cy="227"/>
          </a:xfrm>
        </p:grpSpPr>
        <p:sp>
          <p:nvSpPr>
            <p:cNvPr id="21509" name="矩形 24580"/>
            <p:cNvSpPr/>
            <p:nvPr/>
          </p:nvSpPr>
          <p:spPr>
            <a:xfrm>
              <a:off x="0" y="0"/>
              <a:ext cx="23" cy="227"/>
            </a:xfrm>
            <a:prstGeom prst="rect">
              <a:avLst/>
            </a:prstGeom>
            <a:solidFill>
              <a:srgbClr val="1DAF98"/>
            </a:solidFill>
            <a:ln w="9525">
              <a:noFill/>
            </a:ln>
          </p:spPr>
          <p:txBody>
            <a:bodyPr anchor="t" anchorCtr="0"/>
            <a:p>
              <a:endParaRPr lang="zh-CN" altLang="en-US">
                <a:latin typeface="Arial" panose="020B0604020202020204" pitchFamily="34" charset="0"/>
                <a:ea typeface="SimSun" panose="02010600030101010101" pitchFamily="2" charset="-122"/>
              </a:endParaRPr>
            </a:p>
          </p:txBody>
        </p:sp>
        <p:sp>
          <p:nvSpPr>
            <p:cNvPr id="21510" name="矩形 24581"/>
            <p:cNvSpPr/>
            <p:nvPr/>
          </p:nvSpPr>
          <p:spPr>
            <a:xfrm>
              <a:off x="46" y="0"/>
              <a:ext cx="23" cy="227"/>
            </a:xfrm>
            <a:prstGeom prst="rect">
              <a:avLst/>
            </a:prstGeom>
            <a:solidFill>
              <a:srgbClr val="ACC571"/>
            </a:solidFill>
            <a:ln w="9525">
              <a:noFill/>
            </a:ln>
          </p:spPr>
          <p:txBody>
            <a:bodyPr anchor="t" anchorCtr="0"/>
            <a:p>
              <a:endParaRPr lang="zh-CN" altLang="en-US">
                <a:latin typeface="Arial" panose="020B0604020202020204" pitchFamily="34" charset="0"/>
                <a:ea typeface="SimSun" panose="02010600030101010101" pitchFamily="2" charset="-122"/>
              </a:endParaRPr>
            </a:p>
          </p:txBody>
        </p:sp>
        <p:sp>
          <p:nvSpPr>
            <p:cNvPr id="21511" name="矩形 24582"/>
            <p:cNvSpPr/>
            <p:nvPr/>
          </p:nvSpPr>
          <p:spPr>
            <a:xfrm>
              <a:off x="91" y="0"/>
              <a:ext cx="23" cy="227"/>
            </a:xfrm>
            <a:prstGeom prst="rect">
              <a:avLst/>
            </a:prstGeom>
            <a:solidFill>
              <a:srgbClr val="237DB9"/>
            </a:solidFill>
            <a:ln w="9525">
              <a:noFill/>
            </a:ln>
          </p:spPr>
          <p:txBody>
            <a:bodyPr anchor="t" anchorCtr="0"/>
            <a:p>
              <a:endParaRPr lang="zh-CN" altLang="en-US">
                <a:latin typeface="Arial" panose="020B0604020202020204" pitchFamily="34" charset="0"/>
                <a:ea typeface="SimSun" panose="02010600030101010101" pitchFamily="2" charset="-122"/>
              </a:endParaRPr>
            </a:p>
          </p:txBody>
        </p:sp>
        <p:sp>
          <p:nvSpPr>
            <p:cNvPr id="21512" name="矩形 24583"/>
            <p:cNvSpPr/>
            <p:nvPr/>
          </p:nvSpPr>
          <p:spPr>
            <a:xfrm>
              <a:off x="136" y="0"/>
              <a:ext cx="23" cy="227"/>
            </a:xfrm>
            <a:prstGeom prst="rect">
              <a:avLst/>
            </a:prstGeom>
            <a:solidFill>
              <a:srgbClr val="F6AC33"/>
            </a:solidFill>
            <a:ln w="9525">
              <a:noFill/>
            </a:ln>
          </p:spPr>
          <p:txBody>
            <a:bodyPr anchor="t" anchorCtr="0"/>
            <a:p>
              <a:endParaRPr lang="zh-CN" altLang="en-US">
                <a:latin typeface="Arial" panose="020B0604020202020204" pitchFamily="34" charset="0"/>
                <a:ea typeface="SimSun" panose="02010600030101010101" pitchFamily="2" charset="-122"/>
              </a:endParaRPr>
            </a:p>
          </p:txBody>
        </p:sp>
      </p:grpSp>
      <p:sp>
        <p:nvSpPr>
          <p:cNvPr id="3" name="Text Box 2"/>
          <p:cNvSpPr txBox="1"/>
          <p:nvPr/>
        </p:nvSpPr>
        <p:spPr>
          <a:xfrm>
            <a:off x="323850" y="770890"/>
            <a:ext cx="7806055" cy="341503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algn="just"/>
            <a:r>
              <a:rPr lang="sr-Cyrl-RS" altLang="en-US">
                <a:solidFill>
                  <a:schemeClr val="bg1">
                    <a:lumMod val="95000"/>
                  </a:schemeClr>
                </a:solidFill>
                <a:sym typeface="+mn-ea"/>
              </a:rPr>
              <a:t>Угоститељство представља значајан фактор ангажовања радно способног становништва.</a:t>
            </a:r>
            <a:endParaRPr lang="sr-Cyrl-RS" altLang="en-US">
              <a:solidFill>
                <a:schemeClr val="bg1">
                  <a:lumMod val="95000"/>
                </a:schemeClr>
              </a:solidFill>
              <a:sym typeface="+mn-ea"/>
            </a:endParaRPr>
          </a:p>
          <a:p>
            <a:pPr algn="just"/>
            <a:r>
              <a:rPr lang="sr-Cyrl-RS" altLang="en-US">
                <a:solidFill>
                  <a:schemeClr val="bg1">
                    <a:lumMod val="95000"/>
                  </a:schemeClr>
                </a:solidFill>
                <a:sym typeface="+mn-ea"/>
              </a:rPr>
              <a:t> Поред директног запошлјавања у самој делатности, она омогућава упошљавање великог боја људи различитих професија у комплементарним делатностима (саобраћај, трговина, полјопривреда, прехранбена индустрија, агенције, грађевинарство, индустрија опреме, намештаја, комуналне делатности, занатво, информационе технологије и др.). </a:t>
            </a:r>
            <a:endParaRPr lang="sr-Cyrl-RS" altLang="en-US">
              <a:solidFill>
                <a:schemeClr val="bg1">
                  <a:lumMod val="95000"/>
                </a:schemeClr>
              </a:solidFill>
              <a:sym typeface="+mn-ea"/>
            </a:endParaRPr>
          </a:p>
          <a:p>
            <a:pPr algn="just"/>
            <a:r>
              <a:rPr lang="sr-Cyrl-RS" altLang="en-US">
                <a:solidFill>
                  <a:schemeClr val="bg1">
                    <a:lumMod val="95000"/>
                  </a:schemeClr>
                </a:solidFill>
                <a:sym typeface="+mn-ea"/>
              </a:rPr>
              <a:t>Ово је делатност кроз коју се постижу далеко повољнији извозни ефекти него што би се постизало путем класичног извоза тих роба кроз размену са иностранством (невидљиви извоз).  </a:t>
            </a:r>
            <a:endParaRPr lang="sr-Cyrl-RS" altLang="en-US">
              <a:solidFill>
                <a:schemeClr val="bg1">
                  <a:lumMod val="95000"/>
                </a:schemeClr>
              </a:solidFill>
              <a:sym typeface="+mn-ea"/>
            </a:endParaRPr>
          </a:p>
          <a:p>
            <a:pPr algn="just"/>
            <a:endParaRPr lang="sr-Cyrl-RS" altLang="en-US">
              <a:solidFill>
                <a:schemeClr val="bg1">
                  <a:lumMod val="95000"/>
                </a:schemeClr>
              </a:solidFill>
              <a:sym typeface="+mn-ea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2303D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1506" name="文本框 24577"/>
          <p:cNvSpPr txBox="1"/>
          <p:nvPr/>
        </p:nvSpPr>
        <p:spPr>
          <a:xfrm>
            <a:off x="323850" y="223838"/>
            <a:ext cx="6278880" cy="275590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lang="sr-Cyrl-RS" altLang="en-US" sz="1200" b="1">
                <a:solidFill>
                  <a:srgbClr val="1DAF98"/>
                </a:solidFill>
                <a:latin typeface="Arial" panose="020B0604020202020204" pitchFamily="34" charset="0"/>
                <a:ea typeface="SimSun" panose="02010600030101010101" pitchFamily="2" charset="-122"/>
              </a:rPr>
              <a:t>УЛОГА И ЗНАЧАЈ РЕСТОРАТЕРСТВА ЗА РАЗВОЈ УГОСТИТЕЉСКЕ  ДЕЛАТНОСТИ</a:t>
            </a:r>
            <a:endParaRPr lang="sr-Cyrl-RS" altLang="en-US" sz="1200" b="1">
              <a:solidFill>
                <a:srgbClr val="1DAF98"/>
              </a:solidFill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  <p:grpSp>
        <p:nvGrpSpPr>
          <p:cNvPr id="21508" name="组合 24579"/>
          <p:cNvGrpSpPr/>
          <p:nvPr/>
        </p:nvGrpSpPr>
        <p:grpSpPr>
          <a:xfrm>
            <a:off x="0" y="338138"/>
            <a:ext cx="252413" cy="360362"/>
            <a:chOff x="0" y="0"/>
            <a:chExt cx="159" cy="227"/>
          </a:xfrm>
        </p:grpSpPr>
        <p:sp>
          <p:nvSpPr>
            <p:cNvPr id="21509" name="矩形 24580"/>
            <p:cNvSpPr/>
            <p:nvPr/>
          </p:nvSpPr>
          <p:spPr>
            <a:xfrm>
              <a:off x="0" y="0"/>
              <a:ext cx="23" cy="227"/>
            </a:xfrm>
            <a:prstGeom prst="rect">
              <a:avLst/>
            </a:prstGeom>
            <a:solidFill>
              <a:srgbClr val="1DAF98"/>
            </a:solidFill>
            <a:ln w="9525">
              <a:noFill/>
            </a:ln>
          </p:spPr>
          <p:txBody>
            <a:bodyPr anchor="t" anchorCtr="0"/>
            <a:p>
              <a:endParaRPr lang="zh-CN" altLang="en-US">
                <a:latin typeface="Arial" panose="020B0604020202020204" pitchFamily="34" charset="0"/>
                <a:ea typeface="SimSun" panose="02010600030101010101" pitchFamily="2" charset="-122"/>
              </a:endParaRPr>
            </a:p>
          </p:txBody>
        </p:sp>
        <p:sp>
          <p:nvSpPr>
            <p:cNvPr id="21510" name="矩形 24581"/>
            <p:cNvSpPr/>
            <p:nvPr/>
          </p:nvSpPr>
          <p:spPr>
            <a:xfrm>
              <a:off x="46" y="0"/>
              <a:ext cx="23" cy="227"/>
            </a:xfrm>
            <a:prstGeom prst="rect">
              <a:avLst/>
            </a:prstGeom>
            <a:solidFill>
              <a:srgbClr val="ACC571"/>
            </a:solidFill>
            <a:ln w="9525">
              <a:noFill/>
            </a:ln>
          </p:spPr>
          <p:txBody>
            <a:bodyPr anchor="t" anchorCtr="0"/>
            <a:p>
              <a:endParaRPr lang="zh-CN" altLang="en-US">
                <a:latin typeface="Arial" panose="020B0604020202020204" pitchFamily="34" charset="0"/>
                <a:ea typeface="SimSun" panose="02010600030101010101" pitchFamily="2" charset="-122"/>
              </a:endParaRPr>
            </a:p>
          </p:txBody>
        </p:sp>
        <p:sp>
          <p:nvSpPr>
            <p:cNvPr id="21511" name="矩形 24582"/>
            <p:cNvSpPr/>
            <p:nvPr/>
          </p:nvSpPr>
          <p:spPr>
            <a:xfrm>
              <a:off x="91" y="0"/>
              <a:ext cx="23" cy="227"/>
            </a:xfrm>
            <a:prstGeom prst="rect">
              <a:avLst/>
            </a:prstGeom>
            <a:solidFill>
              <a:srgbClr val="237DB9"/>
            </a:solidFill>
            <a:ln w="9525">
              <a:noFill/>
            </a:ln>
          </p:spPr>
          <p:txBody>
            <a:bodyPr anchor="t" anchorCtr="0"/>
            <a:p>
              <a:endParaRPr lang="zh-CN" altLang="en-US">
                <a:latin typeface="Arial" panose="020B0604020202020204" pitchFamily="34" charset="0"/>
                <a:ea typeface="SimSun" panose="02010600030101010101" pitchFamily="2" charset="-122"/>
              </a:endParaRPr>
            </a:p>
          </p:txBody>
        </p:sp>
        <p:sp>
          <p:nvSpPr>
            <p:cNvPr id="21512" name="矩形 24583"/>
            <p:cNvSpPr/>
            <p:nvPr/>
          </p:nvSpPr>
          <p:spPr>
            <a:xfrm>
              <a:off x="136" y="0"/>
              <a:ext cx="23" cy="227"/>
            </a:xfrm>
            <a:prstGeom prst="rect">
              <a:avLst/>
            </a:prstGeom>
            <a:solidFill>
              <a:srgbClr val="F6AC33"/>
            </a:solidFill>
            <a:ln w="9525">
              <a:noFill/>
            </a:ln>
          </p:spPr>
          <p:txBody>
            <a:bodyPr anchor="t" anchorCtr="0"/>
            <a:p>
              <a:endParaRPr lang="zh-CN" altLang="en-US">
                <a:latin typeface="Arial" panose="020B0604020202020204" pitchFamily="34" charset="0"/>
                <a:ea typeface="SimSun" panose="02010600030101010101" pitchFamily="2" charset="-122"/>
              </a:endParaRPr>
            </a:p>
          </p:txBody>
        </p:sp>
      </p:grpSp>
      <p:sp>
        <p:nvSpPr>
          <p:cNvPr id="3" name="Text Box 2"/>
          <p:cNvSpPr txBox="1"/>
          <p:nvPr/>
        </p:nvSpPr>
        <p:spPr>
          <a:xfrm>
            <a:off x="323850" y="770890"/>
            <a:ext cx="7806055" cy="42462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algn="just"/>
            <a:r>
              <a:rPr lang="sr-Cyrl-RS" altLang="en-US">
                <a:sym typeface="+mn-ea"/>
              </a:rPr>
              <a:t> </a:t>
            </a:r>
            <a:r>
              <a:rPr lang="sr-Cyrl-RS" altLang="en-US">
                <a:solidFill>
                  <a:schemeClr val="bg1">
                    <a:lumMod val="95000"/>
                  </a:schemeClr>
                </a:solidFill>
                <a:sym typeface="+mn-ea"/>
              </a:rPr>
              <a:t>Поред економских, ова делатност врши и значајне утицаје на укупна друштвена, културна, образовна,  здравствена и друга кретања одређеног туристичког места и ширег подручја. </a:t>
            </a:r>
            <a:endParaRPr lang="sr-Cyrl-RS" altLang="en-US">
              <a:solidFill>
                <a:schemeClr val="bg1">
                  <a:lumMod val="95000"/>
                </a:schemeClr>
              </a:solidFill>
              <a:sym typeface="+mn-ea"/>
            </a:endParaRPr>
          </a:p>
          <a:p>
            <a:pPr algn="just"/>
            <a:r>
              <a:rPr lang="sr-Cyrl-RS" altLang="en-US">
                <a:solidFill>
                  <a:schemeClr val="bg1">
                    <a:lumMod val="95000"/>
                  </a:schemeClr>
                </a:solidFill>
                <a:sym typeface="+mn-ea"/>
              </a:rPr>
              <a:t> Тај аспект ове делатности треба посматрати кроз социо - психолошке, културно - образовне, здравствене и друге карактеристике које се манифестују у различитим облицима пословања ове делатности.  </a:t>
            </a:r>
            <a:endParaRPr lang="sr-Cyrl-RS" altLang="en-US">
              <a:solidFill>
                <a:schemeClr val="bg1">
                  <a:lumMod val="95000"/>
                </a:schemeClr>
              </a:solidFill>
              <a:sym typeface="+mn-ea"/>
            </a:endParaRPr>
          </a:p>
          <a:p>
            <a:pPr algn="just"/>
            <a:r>
              <a:rPr lang="sr-Cyrl-RS" altLang="en-US">
                <a:solidFill>
                  <a:schemeClr val="bg1">
                    <a:lumMod val="95000"/>
                  </a:schemeClr>
                </a:solidFill>
                <a:sym typeface="+mn-ea"/>
              </a:rPr>
              <a:t>  Основна разлика између ресторатерства и хотелијерства потиче из различите врсте услуга које пружају ове две делатности. Ресторатерство се не бави пружањем услуга смештаја, за разлику од  хотелијерства које се поред пружања услуга смештаја бави и пружањем услуга хране и пића, као допунском делатношћу, те на тај начин обавлја и делатност ресторатерства. </a:t>
            </a:r>
            <a:endParaRPr lang="sr-Cyrl-RS" altLang="en-US">
              <a:solidFill>
                <a:schemeClr val="bg1">
                  <a:lumMod val="95000"/>
                </a:schemeClr>
              </a:solidFill>
              <a:sym typeface="+mn-ea"/>
            </a:endParaRPr>
          </a:p>
          <a:p>
            <a:pPr algn="just"/>
            <a:r>
              <a:rPr lang="sr-Cyrl-RS" altLang="en-US">
                <a:solidFill>
                  <a:schemeClr val="bg1">
                    <a:lumMod val="95000"/>
                  </a:schemeClr>
                </a:solidFill>
                <a:sym typeface="+mn-ea"/>
              </a:rPr>
              <a:t> Бројни хотели, попут Рамаде, Мариот и Карлсона, веома су успешно развили и сектор ресторатерства и могу се сврстати у примере признате ресторанске кухиње. </a:t>
            </a:r>
            <a:endParaRPr lang="sr-Cyrl-RS" altLang="en-US">
              <a:solidFill>
                <a:schemeClr val="bg1">
                  <a:lumMod val="95000"/>
                </a:schemeClr>
              </a:solidFill>
              <a:sym typeface="+mn-ea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2303D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1506" name="文本框 24577"/>
          <p:cNvSpPr txBox="1"/>
          <p:nvPr/>
        </p:nvSpPr>
        <p:spPr>
          <a:xfrm>
            <a:off x="323850" y="223838"/>
            <a:ext cx="6278880" cy="275590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lang="sr-Cyrl-RS" altLang="en-US" sz="1200" b="1">
                <a:solidFill>
                  <a:srgbClr val="1DAF98"/>
                </a:solidFill>
                <a:latin typeface="Arial" panose="020B0604020202020204" pitchFamily="34" charset="0"/>
                <a:ea typeface="SimSun" panose="02010600030101010101" pitchFamily="2" charset="-122"/>
              </a:rPr>
              <a:t>УЛОГА И ЗНАЧАЈ РЕСТОРАТЕРСТВА ЗА РАЗВОЈ УГОСТИТЕЉСКЕ  ДЕЛАТНОСТИ</a:t>
            </a:r>
            <a:endParaRPr lang="sr-Cyrl-RS" altLang="en-US" sz="1200" b="1">
              <a:solidFill>
                <a:srgbClr val="1DAF98"/>
              </a:solidFill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  <p:grpSp>
        <p:nvGrpSpPr>
          <p:cNvPr id="21508" name="组合 24579"/>
          <p:cNvGrpSpPr/>
          <p:nvPr/>
        </p:nvGrpSpPr>
        <p:grpSpPr>
          <a:xfrm>
            <a:off x="0" y="338138"/>
            <a:ext cx="252413" cy="360362"/>
            <a:chOff x="0" y="0"/>
            <a:chExt cx="159" cy="227"/>
          </a:xfrm>
        </p:grpSpPr>
        <p:sp>
          <p:nvSpPr>
            <p:cNvPr id="21509" name="矩形 24580"/>
            <p:cNvSpPr/>
            <p:nvPr/>
          </p:nvSpPr>
          <p:spPr>
            <a:xfrm>
              <a:off x="0" y="0"/>
              <a:ext cx="23" cy="227"/>
            </a:xfrm>
            <a:prstGeom prst="rect">
              <a:avLst/>
            </a:prstGeom>
            <a:solidFill>
              <a:srgbClr val="1DAF98"/>
            </a:solidFill>
            <a:ln w="9525">
              <a:noFill/>
            </a:ln>
          </p:spPr>
          <p:txBody>
            <a:bodyPr anchor="t" anchorCtr="0"/>
            <a:p>
              <a:endParaRPr lang="zh-CN" altLang="en-US">
                <a:latin typeface="Arial" panose="020B0604020202020204" pitchFamily="34" charset="0"/>
                <a:ea typeface="SimSun" panose="02010600030101010101" pitchFamily="2" charset="-122"/>
              </a:endParaRPr>
            </a:p>
          </p:txBody>
        </p:sp>
        <p:sp>
          <p:nvSpPr>
            <p:cNvPr id="21510" name="矩形 24581"/>
            <p:cNvSpPr/>
            <p:nvPr/>
          </p:nvSpPr>
          <p:spPr>
            <a:xfrm>
              <a:off x="46" y="0"/>
              <a:ext cx="23" cy="227"/>
            </a:xfrm>
            <a:prstGeom prst="rect">
              <a:avLst/>
            </a:prstGeom>
            <a:solidFill>
              <a:srgbClr val="ACC571"/>
            </a:solidFill>
            <a:ln w="9525">
              <a:noFill/>
            </a:ln>
          </p:spPr>
          <p:txBody>
            <a:bodyPr anchor="t" anchorCtr="0"/>
            <a:p>
              <a:endParaRPr lang="zh-CN" altLang="en-US">
                <a:latin typeface="Arial" panose="020B0604020202020204" pitchFamily="34" charset="0"/>
                <a:ea typeface="SimSun" panose="02010600030101010101" pitchFamily="2" charset="-122"/>
              </a:endParaRPr>
            </a:p>
          </p:txBody>
        </p:sp>
        <p:sp>
          <p:nvSpPr>
            <p:cNvPr id="21511" name="矩形 24582"/>
            <p:cNvSpPr/>
            <p:nvPr/>
          </p:nvSpPr>
          <p:spPr>
            <a:xfrm>
              <a:off x="91" y="0"/>
              <a:ext cx="23" cy="227"/>
            </a:xfrm>
            <a:prstGeom prst="rect">
              <a:avLst/>
            </a:prstGeom>
            <a:solidFill>
              <a:srgbClr val="237DB9"/>
            </a:solidFill>
            <a:ln w="9525">
              <a:noFill/>
            </a:ln>
          </p:spPr>
          <p:txBody>
            <a:bodyPr anchor="t" anchorCtr="0"/>
            <a:p>
              <a:endParaRPr lang="zh-CN" altLang="en-US">
                <a:latin typeface="Arial" panose="020B0604020202020204" pitchFamily="34" charset="0"/>
                <a:ea typeface="SimSun" panose="02010600030101010101" pitchFamily="2" charset="-122"/>
              </a:endParaRPr>
            </a:p>
          </p:txBody>
        </p:sp>
        <p:sp>
          <p:nvSpPr>
            <p:cNvPr id="21512" name="矩形 24583"/>
            <p:cNvSpPr/>
            <p:nvPr/>
          </p:nvSpPr>
          <p:spPr>
            <a:xfrm>
              <a:off x="136" y="0"/>
              <a:ext cx="23" cy="227"/>
            </a:xfrm>
            <a:prstGeom prst="rect">
              <a:avLst/>
            </a:prstGeom>
            <a:solidFill>
              <a:srgbClr val="F6AC33"/>
            </a:solidFill>
            <a:ln w="9525">
              <a:noFill/>
            </a:ln>
          </p:spPr>
          <p:txBody>
            <a:bodyPr anchor="t" anchorCtr="0"/>
            <a:p>
              <a:endParaRPr lang="zh-CN" altLang="en-US">
                <a:latin typeface="Arial" panose="020B0604020202020204" pitchFamily="34" charset="0"/>
                <a:ea typeface="SimSun" panose="02010600030101010101" pitchFamily="2" charset="-122"/>
              </a:endParaRPr>
            </a:p>
          </p:txBody>
        </p:sp>
      </p:grpSp>
      <p:sp>
        <p:nvSpPr>
          <p:cNvPr id="4" name="Text Box 3"/>
          <p:cNvSpPr txBox="1"/>
          <p:nvPr/>
        </p:nvSpPr>
        <p:spPr>
          <a:xfrm>
            <a:off x="395605" y="626745"/>
            <a:ext cx="7856855" cy="341503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algn="just"/>
            <a:r>
              <a:rPr lang="en-US">
                <a:solidFill>
                  <a:schemeClr val="bg1">
                    <a:lumMod val="95000"/>
                  </a:schemeClr>
                </a:solidFill>
              </a:rPr>
              <a:t>Из разлика у обављању основне делатности јасно је да су </a:t>
            </a:r>
            <a:endParaRPr lang="en-US">
              <a:solidFill>
                <a:schemeClr val="bg1">
                  <a:lumMod val="95000"/>
                </a:schemeClr>
              </a:solidFill>
            </a:endParaRPr>
          </a:p>
          <a:p>
            <a:pPr algn="just"/>
            <a:r>
              <a:rPr lang="en-US">
                <a:solidFill>
                  <a:schemeClr val="bg1">
                    <a:lumMod val="95000"/>
                  </a:schemeClr>
                </a:solidFill>
              </a:rPr>
              <a:t>ресторатерство и хотелијерство  посебне, често конкурентне, али  и међусобно комплементарне делатности. </a:t>
            </a:r>
            <a:endParaRPr lang="en-US">
              <a:solidFill>
                <a:schemeClr val="bg1">
                  <a:lumMod val="95000"/>
                </a:schemeClr>
              </a:solidFill>
            </a:endParaRPr>
          </a:p>
          <a:p>
            <a:pPr algn="just"/>
            <a:endParaRPr lang="en-US">
              <a:solidFill>
                <a:schemeClr val="bg1">
                  <a:lumMod val="95000"/>
                </a:schemeClr>
              </a:solidFill>
            </a:endParaRPr>
          </a:p>
          <a:p>
            <a:pPr algn="just"/>
            <a:r>
              <a:rPr lang="en-US">
                <a:solidFill>
                  <a:schemeClr val="bg1">
                    <a:lumMod val="95000"/>
                  </a:schemeClr>
                </a:solidFill>
              </a:rPr>
              <a:t>Са становишта одредишта изузетно  је добро да постоји и квалитетна хотелска и разноврсна ресторанска понуда, посебно националних и других специјализованих ресторана, што уз атрактивност ресурса у окружењу и богаство других садржаја чини једно место  туристички познатим.</a:t>
            </a:r>
            <a:endParaRPr lang="en-US">
              <a:solidFill>
                <a:schemeClr val="bg1">
                  <a:lumMod val="95000"/>
                </a:schemeClr>
              </a:solidFill>
            </a:endParaRPr>
          </a:p>
          <a:p>
            <a:pPr algn="just"/>
            <a:endParaRPr lang="en-US">
              <a:solidFill>
                <a:schemeClr val="bg1">
                  <a:lumMod val="95000"/>
                </a:schemeClr>
              </a:solidFill>
            </a:endParaRPr>
          </a:p>
          <a:p>
            <a:pPr algn="just"/>
            <a:r>
              <a:rPr lang="en-US">
                <a:solidFill>
                  <a:schemeClr val="bg1">
                    <a:lumMod val="95000"/>
                  </a:schemeClr>
                </a:solidFill>
              </a:rPr>
              <a:t> Са овог аспекта хотелска и ресторанска понуда су  комплементарне у понуди одређене дестинације.</a:t>
            </a:r>
            <a:endParaRPr lang="en-US">
              <a:solidFill>
                <a:schemeClr val="bg1">
                  <a:lumMod val="9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2303D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1506" name="文本框 24577"/>
          <p:cNvSpPr txBox="1"/>
          <p:nvPr/>
        </p:nvSpPr>
        <p:spPr>
          <a:xfrm>
            <a:off x="323850" y="223838"/>
            <a:ext cx="6278880" cy="275590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lang="sr-Cyrl-RS" altLang="en-US" sz="1200" b="1">
                <a:solidFill>
                  <a:srgbClr val="1DAF98"/>
                </a:solidFill>
                <a:latin typeface="Arial" panose="020B0604020202020204" pitchFamily="34" charset="0"/>
                <a:ea typeface="SimSun" panose="02010600030101010101" pitchFamily="2" charset="-122"/>
              </a:rPr>
              <a:t>УЛОГА И ЗНАЧАЈ РЕСТОРАТЕРСТВА ЗА РАЗВОЈ УГОСТИТЕЉСКЕ  ДЕЛАТНОСТИ</a:t>
            </a:r>
            <a:endParaRPr lang="sr-Cyrl-RS" altLang="en-US" sz="1200" b="1">
              <a:solidFill>
                <a:srgbClr val="1DAF98"/>
              </a:solidFill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  <p:grpSp>
        <p:nvGrpSpPr>
          <p:cNvPr id="21508" name="组合 24579"/>
          <p:cNvGrpSpPr/>
          <p:nvPr/>
        </p:nvGrpSpPr>
        <p:grpSpPr>
          <a:xfrm>
            <a:off x="0" y="338138"/>
            <a:ext cx="252413" cy="360362"/>
            <a:chOff x="0" y="0"/>
            <a:chExt cx="159" cy="227"/>
          </a:xfrm>
        </p:grpSpPr>
        <p:sp>
          <p:nvSpPr>
            <p:cNvPr id="21509" name="矩形 24580"/>
            <p:cNvSpPr/>
            <p:nvPr/>
          </p:nvSpPr>
          <p:spPr>
            <a:xfrm>
              <a:off x="0" y="0"/>
              <a:ext cx="23" cy="227"/>
            </a:xfrm>
            <a:prstGeom prst="rect">
              <a:avLst/>
            </a:prstGeom>
            <a:solidFill>
              <a:srgbClr val="1DAF98"/>
            </a:solidFill>
            <a:ln w="9525">
              <a:noFill/>
            </a:ln>
          </p:spPr>
          <p:txBody>
            <a:bodyPr anchor="t" anchorCtr="0"/>
            <a:p>
              <a:endParaRPr lang="zh-CN" altLang="en-US">
                <a:latin typeface="Arial" panose="020B0604020202020204" pitchFamily="34" charset="0"/>
                <a:ea typeface="SimSun" panose="02010600030101010101" pitchFamily="2" charset="-122"/>
              </a:endParaRPr>
            </a:p>
          </p:txBody>
        </p:sp>
        <p:sp>
          <p:nvSpPr>
            <p:cNvPr id="21510" name="矩形 24581"/>
            <p:cNvSpPr/>
            <p:nvPr/>
          </p:nvSpPr>
          <p:spPr>
            <a:xfrm>
              <a:off x="46" y="0"/>
              <a:ext cx="23" cy="227"/>
            </a:xfrm>
            <a:prstGeom prst="rect">
              <a:avLst/>
            </a:prstGeom>
            <a:solidFill>
              <a:srgbClr val="ACC571"/>
            </a:solidFill>
            <a:ln w="9525">
              <a:noFill/>
            </a:ln>
          </p:spPr>
          <p:txBody>
            <a:bodyPr anchor="t" anchorCtr="0"/>
            <a:p>
              <a:endParaRPr lang="zh-CN" altLang="en-US">
                <a:latin typeface="Arial" panose="020B0604020202020204" pitchFamily="34" charset="0"/>
                <a:ea typeface="SimSun" panose="02010600030101010101" pitchFamily="2" charset="-122"/>
              </a:endParaRPr>
            </a:p>
          </p:txBody>
        </p:sp>
        <p:sp>
          <p:nvSpPr>
            <p:cNvPr id="21511" name="矩形 24582"/>
            <p:cNvSpPr/>
            <p:nvPr/>
          </p:nvSpPr>
          <p:spPr>
            <a:xfrm>
              <a:off x="91" y="0"/>
              <a:ext cx="23" cy="227"/>
            </a:xfrm>
            <a:prstGeom prst="rect">
              <a:avLst/>
            </a:prstGeom>
            <a:solidFill>
              <a:srgbClr val="237DB9"/>
            </a:solidFill>
            <a:ln w="9525">
              <a:noFill/>
            </a:ln>
          </p:spPr>
          <p:txBody>
            <a:bodyPr anchor="t" anchorCtr="0"/>
            <a:p>
              <a:endParaRPr lang="zh-CN" altLang="en-US">
                <a:latin typeface="Arial" panose="020B0604020202020204" pitchFamily="34" charset="0"/>
                <a:ea typeface="SimSun" panose="02010600030101010101" pitchFamily="2" charset="-122"/>
              </a:endParaRPr>
            </a:p>
          </p:txBody>
        </p:sp>
        <p:sp>
          <p:nvSpPr>
            <p:cNvPr id="21512" name="矩形 24583"/>
            <p:cNvSpPr/>
            <p:nvPr/>
          </p:nvSpPr>
          <p:spPr>
            <a:xfrm>
              <a:off x="136" y="0"/>
              <a:ext cx="23" cy="227"/>
            </a:xfrm>
            <a:prstGeom prst="rect">
              <a:avLst/>
            </a:prstGeom>
            <a:solidFill>
              <a:srgbClr val="F6AC33"/>
            </a:solidFill>
            <a:ln w="9525">
              <a:noFill/>
            </a:ln>
          </p:spPr>
          <p:txBody>
            <a:bodyPr anchor="t" anchorCtr="0"/>
            <a:p>
              <a:endParaRPr lang="zh-CN" altLang="en-US">
                <a:latin typeface="Arial" panose="020B0604020202020204" pitchFamily="34" charset="0"/>
                <a:ea typeface="SimSun" panose="02010600030101010101" pitchFamily="2" charset="-122"/>
              </a:endParaRPr>
            </a:p>
          </p:txBody>
        </p:sp>
      </p:grpSp>
      <p:sp>
        <p:nvSpPr>
          <p:cNvPr id="2" name="Text Box 1"/>
          <p:cNvSpPr txBox="1"/>
          <p:nvPr/>
        </p:nvSpPr>
        <p:spPr>
          <a:xfrm>
            <a:off x="395605" y="698500"/>
            <a:ext cx="8089900" cy="369252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algn="just"/>
            <a:r>
              <a:rPr lang="en-US">
                <a:solidFill>
                  <a:schemeClr val="bg1"/>
                </a:solidFill>
              </a:rPr>
              <a:t>Познати су примери добре пословне сарадње између појединих хотелских ланаца и ресторана. Тако на пример, бројни хотелски ланци на бази уговора препуштају организацију исхране својих гостију једном или више  ресторана. Одржавање постојећег имиџа хотела и стално изражено настојање да се у свим аранжманима не доведе у питање тешко стечени углед и тржишна позиција.</a:t>
            </a:r>
            <a:endParaRPr lang="en-US">
              <a:solidFill>
                <a:schemeClr val="bg1"/>
              </a:solidFill>
            </a:endParaRPr>
          </a:p>
          <a:p>
            <a:pPr algn="just"/>
            <a:r>
              <a:rPr lang="en-US">
                <a:solidFill>
                  <a:schemeClr val="bg1"/>
                </a:solidFill>
              </a:rPr>
              <a:t>Елементи ресторанске понуде морају бити прилагођени квалитет целокупне понуде хотела (мени, дизајн, декор, стручност особлја и др.). </a:t>
            </a:r>
            <a:endParaRPr lang="en-US">
              <a:solidFill>
                <a:schemeClr val="bg1"/>
              </a:solidFill>
            </a:endParaRPr>
          </a:p>
          <a:p>
            <a:pPr algn="just"/>
            <a:r>
              <a:rPr lang="en-US">
                <a:solidFill>
                  <a:schemeClr val="bg1"/>
                </a:solidFill>
              </a:rPr>
              <a:t>Неки београдски хотели, попут</a:t>
            </a:r>
            <a:r>
              <a:rPr lang="sr-Latn-RS" altLang="en-US">
                <a:solidFill>
                  <a:schemeClr val="bg1"/>
                </a:solidFill>
              </a:rPr>
              <a:t> </a:t>
            </a:r>
            <a:r>
              <a:rPr lang="en-US">
                <a:solidFill>
                  <a:schemeClr val="bg1"/>
                </a:solidFill>
              </a:rPr>
              <a:t>CROWN PLAZA, </a:t>
            </a:r>
            <a:endParaRPr lang="en-US">
              <a:solidFill>
                <a:schemeClr val="bg1"/>
              </a:solidFill>
            </a:endParaRPr>
          </a:p>
          <a:p>
            <a:pPr algn="just"/>
            <a:r>
              <a:rPr lang="sr-Latn-RS" altLang="en-US">
                <a:solidFill>
                  <a:schemeClr val="bg1"/>
                </a:solidFill>
              </a:rPr>
              <a:t>FALKENSTEINER, MAJESTIC </a:t>
            </a:r>
            <a:r>
              <a:rPr lang="en-US">
                <a:solidFill>
                  <a:schemeClr val="bg1"/>
                </a:solidFill>
              </a:rPr>
              <a:t>и др., имају успешну сарадњу са ресторанима у Скадарлији и познатим сплавовима на води и често  за своје госте организују вечере или ручкове у њима и на тај начин своју гастрономску понуду употпуњују нашом националном кухињом.</a:t>
            </a:r>
            <a:endParaRPr lang="en-US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2303D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1506" name="文本框 24577"/>
          <p:cNvSpPr txBox="1"/>
          <p:nvPr/>
        </p:nvSpPr>
        <p:spPr>
          <a:xfrm>
            <a:off x="323850" y="223838"/>
            <a:ext cx="6278880" cy="275590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lang="sr-Cyrl-RS" altLang="en-US" sz="1200" b="1">
                <a:solidFill>
                  <a:srgbClr val="1DAF98"/>
                </a:solidFill>
                <a:latin typeface="Arial" panose="020B0604020202020204" pitchFamily="34" charset="0"/>
                <a:ea typeface="SimSun" panose="02010600030101010101" pitchFamily="2" charset="-122"/>
              </a:rPr>
              <a:t>УЛОГА И ЗНАЧАЈ РЕСТОРАТЕРСТВА ЗА РАЗВОЈ УГОСТИТЕЉСКЕ  ДЕЛАТНОСТИ</a:t>
            </a:r>
            <a:endParaRPr lang="sr-Cyrl-RS" altLang="en-US" sz="1200" b="1">
              <a:solidFill>
                <a:srgbClr val="1DAF98"/>
              </a:solidFill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  <p:grpSp>
        <p:nvGrpSpPr>
          <p:cNvPr id="21508" name="组合 24579"/>
          <p:cNvGrpSpPr/>
          <p:nvPr/>
        </p:nvGrpSpPr>
        <p:grpSpPr>
          <a:xfrm>
            <a:off x="0" y="338138"/>
            <a:ext cx="252413" cy="360362"/>
            <a:chOff x="0" y="0"/>
            <a:chExt cx="159" cy="227"/>
          </a:xfrm>
        </p:grpSpPr>
        <p:sp>
          <p:nvSpPr>
            <p:cNvPr id="21509" name="矩形 24580"/>
            <p:cNvSpPr/>
            <p:nvPr/>
          </p:nvSpPr>
          <p:spPr>
            <a:xfrm>
              <a:off x="0" y="0"/>
              <a:ext cx="23" cy="227"/>
            </a:xfrm>
            <a:prstGeom prst="rect">
              <a:avLst/>
            </a:prstGeom>
            <a:solidFill>
              <a:srgbClr val="1DAF98"/>
            </a:solidFill>
            <a:ln w="9525">
              <a:noFill/>
            </a:ln>
          </p:spPr>
          <p:txBody>
            <a:bodyPr anchor="t" anchorCtr="0"/>
            <a:p>
              <a:endParaRPr lang="zh-CN" altLang="en-US">
                <a:latin typeface="Arial" panose="020B0604020202020204" pitchFamily="34" charset="0"/>
                <a:ea typeface="SimSun" panose="02010600030101010101" pitchFamily="2" charset="-122"/>
              </a:endParaRPr>
            </a:p>
          </p:txBody>
        </p:sp>
        <p:sp>
          <p:nvSpPr>
            <p:cNvPr id="21510" name="矩形 24581"/>
            <p:cNvSpPr/>
            <p:nvPr/>
          </p:nvSpPr>
          <p:spPr>
            <a:xfrm>
              <a:off x="46" y="0"/>
              <a:ext cx="23" cy="227"/>
            </a:xfrm>
            <a:prstGeom prst="rect">
              <a:avLst/>
            </a:prstGeom>
            <a:solidFill>
              <a:srgbClr val="ACC571"/>
            </a:solidFill>
            <a:ln w="9525">
              <a:noFill/>
            </a:ln>
          </p:spPr>
          <p:txBody>
            <a:bodyPr anchor="t" anchorCtr="0"/>
            <a:p>
              <a:endParaRPr lang="zh-CN" altLang="en-US">
                <a:latin typeface="Arial" panose="020B0604020202020204" pitchFamily="34" charset="0"/>
                <a:ea typeface="SimSun" panose="02010600030101010101" pitchFamily="2" charset="-122"/>
              </a:endParaRPr>
            </a:p>
          </p:txBody>
        </p:sp>
        <p:sp>
          <p:nvSpPr>
            <p:cNvPr id="21511" name="矩形 24582"/>
            <p:cNvSpPr/>
            <p:nvPr/>
          </p:nvSpPr>
          <p:spPr>
            <a:xfrm>
              <a:off x="91" y="0"/>
              <a:ext cx="23" cy="227"/>
            </a:xfrm>
            <a:prstGeom prst="rect">
              <a:avLst/>
            </a:prstGeom>
            <a:solidFill>
              <a:srgbClr val="237DB9"/>
            </a:solidFill>
            <a:ln w="9525">
              <a:noFill/>
            </a:ln>
          </p:spPr>
          <p:txBody>
            <a:bodyPr anchor="t" anchorCtr="0"/>
            <a:p>
              <a:endParaRPr lang="zh-CN" altLang="en-US">
                <a:latin typeface="Arial" panose="020B0604020202020204" pitchFamily="34" charset="0"/>
                <a:ea typeface="SimSun" panose="02010600030101010101" pitchFamily="2" charset="-122"/>
              </a:endParaRPr>
            </a:p>
          </p:txBody>
        </p:sp>
        <p:sp>
          <p:nvSpPr>
            <p:cNvPr id="21512" name="矩形 24583"/>
            <p:cNvSpPr/>
            <p:nvPr/>
          </p:nvSpPr>
          <p:spPr>
            <a:xfrm>
              <a:off x="136" y="0"/>
              <a:ext cx="23" cy="227"/>
            </a:xfrm>
            <a:prstGeom prst="rect">
              <a:avLst/>
            </a:prstGeom>
            <a:solidFill>
              <a:srgbClr val="F6AC33"/>
            </a:solidFill>
            <a:ln w="9525">
              <a:noFill/>
            </a:ln>
          </p:spPr>
          <p:txBody>
            <a:bodyPr anchor="t" anchorCtr="0"/>
            <a:p>
              <a:endParaRPr lang="zh-CN" altLang="en-US">
                <a:latin typeface="Arial" panose="020B0604020202020204" pitchFamily="34" charset="0"/>
                <a:ea typeface="SimSun" panose="02010600030101010101" pitchFamily="2" charset="-122"/>
              </a:endParaRPr>
            </a:p>
          </p:txBody>
        </p:sp>
      </p:grpSp>
      <p:sp>
        <p:nvSpPr>
          <p:cNvPr id="3" name="Text Box 2"/>
          <p:cNvSpPr txBox="1"/>
          <p:nvPr/>
        </p:nvSpPr>
        <p:spPr>
          <a:xfrm>
            <a:off x="1192530" y="-5923280"/>
            <a:ext cx="7297420" cy="507746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/>
              <a:t>У пракси, када је реч о сектору за пружање услуга хране, пића и напитака, у употреби су многобројни </a:t>
            </a:r>
            <a:endParaRPr lang="en-US"/>
          </a:p>
          <a:p>
            <a:r>
              <a:rPr lang="en-US"/>
              <a:t>термини који у свом саставу имају реч ресторан. Тако, није ретко чути за постојање ресторана са самоуслуживање (експрес ресторан), ресторана националне или интернационалне  кухиње, специјализованих ресторана и сл. Иначе, сама реч ресторан потиче од латинске речи (глагола) "рестаураре", што значи окреплјење које се дешава у простору уређеном за те намене. </a:t>
            </a:r>
            <a:endParaRPr lang="en-US"/>
          </a:p>
          <a:p>
            <a:r>
              <a:rPr lang="en-US"/>
              <a:t>Ресторане, као репрезенте угостителјске понуде у домену пружања услуга хране и пића, карактеришу специфични техничко - технолошки елементи опреме и уређаја, специфичан асортиман понуде и организационо - кадровска екипираност у односу на друге објекте ове врсте. То значи да ресторанска понуда, за разлику од других облика угостителјских понуда хране и пића, подразумева виши ниво комфора, посебан амбијент и разноврснију  понуду, другим речима гарантовани квалитет. Да је то тако потврђује и чињеница да се ресторани у многим землјама категоришу, што је био случај и код нас до пре неколико година.  </a:t>
            </a:r>
            <a:endParaRPr lang="en-US"/>
          </a:p>
        </p:txBody>
      </p:sp>
      <p:sp>
        <p:nvSpPr>
          <p:cNvPr id="4" name="Text Box 3"/>
          <p:cNvSpPr txBox="1"/>
          <p:nvPr/>
        </p:nvSpPr>
        <p:spPr>
          <a:xfrm>
            <a:off x="952500" y="-5923280"/>
            <a:ext cx="8191500" cy="47999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/>
              <a:t>У пракси, када је реч о сектору за пружање услуга хране, пића и напитака, у употреби су многобројни </a:t>
            </a:r>
            <a:endParaRPr lang="en-US"/>
          </a:p>
          <a:p>
            <a:r>
              <a:rPr lang="en-US"/>
              <a:t>термини који у свом саставу имају реч ресторан. Тако, није ретко чути за постојање ресторана са самоуслуживање (експрес ресторан), ресторана националне или интернационалне  кухиње, специјализованих ресторана и сл. Иначе, сама реч ресторан потиче од латинске речи (глагола) "рестаураре", што значи окреплјење које се дешава у простору уређеном за те намене. </a:t>
            </a:r>
            <a:endParaRPr lang="en-US"/>
          </a:p>
          <a:p>
            <a:r>
              <a:rPr lang="en-US"/>
              <a:t>Ресторане, као репрезенте угостителјске понуде у домену пружања услуга хране и пића, карактеришу специфични техничко - технолошки елементи опреме и уређаја, специфичан асортиман понуде и организационо - кадровска екипираност у односу на друге објекте ове врсте. То значи да ресторанска понуда, за разлику од других облика угостителјских понуда хране и пића, подразумева виши ниво комфора, посебан амбијент и разноврснију  понуду, другим речима гарантовани квалитет. Да је то тако потврђује и чињеница да се ресторани у многим землјама категоришу, што је био случај и код нас до пре неколико година.  </a:t>
            </a:r>
            <a:endParaRPr lang="en-US"/>
          </a:p>
        </p:txBody>
      </p:sp>
      <p:sp>
        <p:nvSpPr>
          <p:cNvPr id="5" name="Text Box 4"/>
          <p:cNvSpPr txBox="1"/>
          <p:nvPr/>
        </p:nvSpPr>
        <p:spPr>
          <a:xfrm>
            <a:off x="288290" y="554990"/>
            <a:ext cx="8748395" cy="452310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algn="just"/>
            <a:r>
              <a:rPr lang="en-US">
                <a:solidFill>
                  <a:schemeClr val="bg1"/>
                </a:solidFill>
              </a:rPr>
              <a:t>У пракси, када је реч о сектору за пружање услуга хране, пића и напитака, у употреби су многобројни </a:t>
            </a:r>
            <a:endParaRPr lang="en-US">
              <a:solidFill>
                <a:schemeClr val="bg1"/>
              </a:solidFill>
            </a:endParaRPr>
          </a:p>
          <a:p>
            <a:pPr algn="just"/>
            <a:r>
              <a:rPr lang="en-US">
                <a:solidFill>
                  <a:schemeClr val="bg1"/>
                </a:solidFill>
              </a:rPr>
              <a:t>термини који у свом саставу имају реч ресторан. Тако, није ретко чути за постојање ресторана са самоуслуживање (експрес ресторан), ресторана националне или интернационалне  кухиње, специјализованих ресторана и сл. Иначе, сама реч ресторан потиче од латинске речи (глагола) "рестаураре", што значи окреплјење које се дешава у простору уређеном за те намене. </a:t>
            </a:r>
            <a:endParaRPr lang="en-US">
              <a:solidFill>
                <a:schemeClr val="bg1"/>
              </a:solidFill>
            </a:endParaRPr>
          </a:p>
          <a:p>
            <a:pPr algn="just"/>
            <a:r>
              <a:rPr lang="en-US">
                <a:solidFill>
                  <a:schemeClr val="bg1"/>
                </a:solidFill>
              </a:rPr>
              <a:t>Ресторане, као репрезенте угостителјске понуде у домену пружања услуга хране и пића, карактеришу специфични техничко - технолошки елементи опреме и уређаја, специфичан асортиман понуде и организационо - кадровска екипираност у односу на друге објекте ове врсте. То значи да ресторанска понуда, за разлику од других облика угостителјских понуда хране и пића, подразумева виши ниво комфора, посебан амбијент и разноврснију  понуду, другим речима гарантовани квалитет. Да је то тако потврђује и чињеница да се ресторани у многим землјама категоришу, што је био случај и код нас до пре неколико година.  </a:t>
            </a:r>
            <a:endParaRPr lang="en-US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"/>
          <a:stretch>
            <a:fillRect b="-18614"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5122" name="矩形 8193"/>
          <p:cNvSpPr/>
          <p:nvPr/>
        </p:nvSpPr>
        <p:spPr>
          <a:xfrm>
            <a:off x="-6985" y="-93345"/>
            <a:ext cx="9243060" cy="5205095"/>
          </a:xfrm>
          <a:prstGeom prst="rect">
            <a:avLst/>
          </a:prstGeom>
          <a:solidFill>
            <a:srgbClr val="22303D">
              <a:alpha val="89999"/>
            </a:srgbClr>
          </a:solidFill>
          <a:ln w="9525">
            <a:noFill/>
          </a:ln>
        </p:spPr>
        <p:txBody>
          <a:bodyPr anchor="t" anchorCtr="0"/>
          <a:p>
            <a:pPr algn="r"/>
            <a:endParaRPr lang="zh-CN" altLang="en-US"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  <p:sp>
        <p:nvSpPr>
          <p:cNvPr id="5123" name="椭圆 8194"/>
          <p:cNvSpPr/>
          <p:nvPr/>
        </p:nvSpPr>
        <p:spPr>
          <a:xfrm>
            <a:off x="3996055" y="2238058"/>
            <a:ext cx="409575" cy="409575"/>
          </a:xfrm>
          <a:prstGeom prst="ellipse">
            <a:avLst/>
          </a:prstGeom>
          <a:solidFill>
            <a:srgbClr val="ACC571"/>
          </a:solidFill>
          <a:ln w="9525">
            <a:noFill/>
          </a:ln>
        </p:spPr>
        <p:txBody>
          <a:bodyPr anchor="t" anchorCtr="0"/>
          <a:p>
            <a:endParaRPr lang="zh-CN" altLang="en-US"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  <p:sp>
        <p:nvSpPr>
          <p:cNvPr id="5124" name="文本框 8195"/>
          <p:cNvSpPr txBox="1"/>
          <p:nvPr/>
        </p:nvSpPr>
        <p:spPr>
          <a:xfrm>
            <a:off x="2409825" y="338138"/>
            <a:ext cx="4356100" cy="398780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lang="sr-Cyrl-RS" altLang="en-US" sz="2000" b="1">
                <a:solidFill>
                  <a:srgbClr val="1DAF98"/>
                </a:solidFill>
                <a:latin typeface="Arial" panose="020B0604020202020204" pitchFamily="34" charset="0"/>
                <a:ea typeface="SimSun" panose="02010600030101010101" pitchFamily="2" charset="-122"/>
              </a:rPr>
              <a:t>ИНОВАЦИЈЕ У УГОСТИТЕЉСТВУ</a:t>
            </a:r>
            <a:endParaRPr lang="sr-Cyrl-RS" altLang="en-US" sz="2000" b="1">
              <a:solidFill>
                <a:srgbClr val="1DAF98"/>
              </a:solidFill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  <p:sp>
        <p:nvSpPr>
          <p:cNvPr id="5126" name="直接连接符 8197"/>
          <p:cNvSpPr/>
          <p:nvPr/>
        </p:nvSpPr>
        <p:spPr>
          <a:xfrm flipV="1">
            <a:off x="1187450" y="1520825"/>
            <a:ext cx="635" cy="1479550"/>
          </a:xfrm>
          <a:prstGeom prst="line">
            <a:avLst/>
          </a:prstGeom>
          <a:ln w="6350" cap="flat" cmpd="sng">
            <a:solidFill>
              <a:srgbClr val="54697C"/>
            </a:solidFill>
            <a:prstDash val="dash"/>
            <a:round/>
            <a:headEnd type="none" w="med" len="med"/>
            <a:tailEnd type="oval" w="sm" len="sm"/>
          </a:ln>
        </p:spPr>
      </p:sp>
      <p:sp>
        <p:nvSpPr>
          <p:cNvPr id="5127" name="直接连接符 8198"/>
          <p:cNvSpPr/>
          <p:nvPr/>
        </p:nvSpPr>
        <p:spPr>
          <a:xfrm flipV="1">
            <a:off x="4568825" y="1709420"/>
            <a:ext cx="0" cy="1006475"/>
          </a:xfrm>
          <a:prstGeom prst="line">
            <a:avLst/>
          </a:prstGeom>
          <a:ln w="6350" cap="flat" cmpd="sng">
            <a:solidFill>
              <a:srgbClr val="54697C"/>
            </a:solidFill>
            <a:prstDash val="dash"/>
            <a:round/>
            <a:headEnd type="none" w="med" len="med"/>
            <a:tailEnd type="oval" w="sm" len="sm"/>
          </a:ln>
        </p:spPr>
      </p:sp>
      <p:sp>
        <p:nvSpPr>
          <p:cNvPr id="5129" name="直接连接符 8200"/>
          <p:cNvSpPr/>
          <p:nvPr/>
        </p:nvSpPr>
        <p:spPr>
          <a:xfrm flipV="1">
            <a:off x="4614545" y="4001135"/>
            <a:ext cx="0" cy="1006475"/>
          </a:xfrm>
          <a:prstGeom prst="line">
            <a:avLst/>
          </a:prstGeom>
          <a:ln w="6350" cap="flat" cmpd="sng">
            <a:solidFill>
              <a:srgbClr val="54697C"/>
            </a:solidFill>
            <a:prstDash val="dash"/>
            <a:round/>
            <a:headEnd type="oval" w="sm" len="sm"/>
            <a:tailEnd type="none" w="med" len="med"/>
          </a:ln>
        </p:spPr>
      </p:sp>
      <p:sp>
        <p:nvSpPr>
          <p:cNvPr id="5130" name="椭圆 8201"/>
          <p:cNvSpPr/>
          <p:nvPr/>
        </p:nvSpPr>
        <p:spPr>
          <a:xfrm>
            <a:off x="814705" y="2220595"/>
            <a:ext cx="746125" cy="635000"/>
          </a:xfrm>
          <a:prstGeom prst="ellipse">
            <a:avLst/>
          </a:prstGeom>
          <a:solidFill>
            <a:srgbClr val="1DAF98"/>
          </a:solidFill>
          <a:ln w="9525">
            <a:noFill/>
          </a:ln>
        </p:spPr>
        <p:txBody>
          <a:bodyPr anchor="t" anchorCtr="0"/>
          <a:p>
            <a:endParaRPr lang="zh-CN" altLang="en-US"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  <p:sp>
        <p:nvSpPr>
          <p:cNvPr id="5131" name="椭圆 8202"/>
          <p:cNvSpPr/>
          <p:nvPr/>
        </p:nvSpPr>
        <p:spPr>
          <a:xfrm>
            <a:off x="4163378" y="2283143"/>
            <a:ext cx="746125" cy="746125"/>
          </a:xfrm>
          <a:prstGeom prst="ellipse">
            <a:avLst/>
          </a:prstGeom>
          <a:solidFill>
            <a:srgbClr val="237DB9"/>
          </a:solidFill>
          <a:ln w="9525">
            <a:noFill/>
          </a:ln>
        </p:spPr>
        <p:txBody>
          <a:bodyPr anchor="t" anchorCtr="0"/>
          <a:p>
            <a:endParaRPr lang="zh-CN" altLang="en-US"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  <p:sp>
        <p:nvSpPr>
          <p:cNvPr id="5132" name="椭圆 8203"/>
          <p:cNvSpPr/>
          <p:nvPr/>
        </p:nvSpPr>
        <p:spPr>
          <a:xfrm>
            <a:off x="4137978" y="3435033"/>
            <a:ext cx="746125" cy="746125"/>
          </a:xfrm>
          <a:prstGeom prst="ellipse">
            <a:avLst/>
          </a:prstGeom>
          <a:solidFill>
            <a:srgbClr val="ACC571"/>
          </a:solidFill>
          <a:ln w="9525">
            <a:noFill/>
          </a:ln>
        </p:spPr>
        <p:txBody>
          <a:bodyPr anchor="t" anchorCtr="0"/>
          <a:p>
            <a:endParaRPr lang="zh-CN" altLang="en-US"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  <p:sp>
        <p:nvSpPr>
          <p:cNvPr id="5133" name="椭圆 8204"/>
          <p:cNvSpPr/>
          <p:nvPr/>
        </p:nvSpPr>
        <p:spPr>
          <a:xfrm>
            <a:off x="5332413" y="2316163"/>
            <a:ext cx="746125" cy="746125"/>
          </a:xfrm>
          <a:prstGeom prst="ellipse">
            <a:avLst/>
          </a:prstGeom>
          <a:solidFill>
            <a:srgbClr val="F6AC33"/>
          </a:solidFill>
          <a:ln w="9525">
            <a:noFill/>
          </a:ln>
        </p:spPr>
        <p:txBody>
          <a:bodyPr anchor="t" anchorCtr="0"/>
          <a:p>
            <a:endParaRPr lang="zh-CN" altLang="en-US"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  <p:sp>
        <p:nvSpPr>
          <p:cNvPr id="5134" name="矩形 8205"/>
          <p:cNvSpPr/>
          <p:nvPr/>
        </p:nvSpPr>
        <p:spPr>
          <a:xfrm>
            <a:off x="1331278" y="1419225"/>
            <a:ext cx="1781175" cy="368935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 anchor="t" anchorCtr="0">
            <a:spAutoFit/>
          </a:bodyPr>
          <a:p>
            <a:pPr algn="ctr"/>
            <a:r>
              <a:rPr lang="sr-Cyrl-RS" altLang="zh-CN" sz="1200" b="1" dirty="0">
                <a:solidFill>
                  <a:srgbClr val="1DAF98"/>
                </a:solidFill>
                <a:latin typeface="Arial" panose="020B0604020202020204" pitchFamily="34" charset="0"/>
                <a:ea typeface="SimSun" panose="02010600030101010101" pitchFamily="2" charset="-122"/>
              </a:rPr>
              <a:t>УВОД - УОПШТЕНО О ИНОВАЦИЈАМ</a:t>
            </a:r>
            <a:r>
              <a:rPr lang="sr-Cyrl-RS" altLang="zh-CN" sz="1000" b="1" dirty="0">
                <a:solidFill>
                  <a:srgbClr val="1DAF98"/>
                </a:solidFill>
                <a:latin typeface="Arial" panose="020B0604020202020204" pitchFamily="34" charset="0"/>
                <a:ea typeface="SimSun" panose="02010600030101010101" pitchFamily="2" charset="-122"/>
              </a:rPr>
              <a:t>А</a:t>
            </a:r>
            <a:endParaRPr lang="sr-Cyrl-RS" altLang="zh-CN" sz="1000" b="1" dirty="0">
              <a:solidFill>
                <a:srgbClr val="1DAF98"/>
              </a:solidFill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  <p:sp>
        <p:nvSpPr>
          <p:cNvPr id="5135" name="文本框 8206"/>
          <p:cNvSpPr txBox="1"/>
          <p:nvPr/>
        </p:nvSpPr>
        <p:spPr>
          <a:xfrm>
            <a:off x="538798" y="1274763"/>
            <a:ext cx="577850" cy="521970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lang="en-US" altLang="zh-CN" sz="2800">
                <a:solidFill>
                  <a:srgbClr val="1DAF98"/>
                </a:solidFill>
                <a:latin typeface="Arial" panose="020B0604020202020204" pitchFamily="34" charset="0"/>
                <a:ea typeface="SimSun" panose="02010600030101010101" pitchFamily="2" charset="-122"/>
              </a:rPr>
              <a:t>01</a:t>
            </a:r>
            <a:endParaRPr lang="en-US" altLang="zh-CN" sz="2800">
              <a:solidFill>
                <a:srgbClr val="1DAF98"/>
              </a:solidFill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  <p:sp>
        <p:nvSpPr>
          <p:cNvPr id="5136" name="矩形 8207"/>
          <p:cNvSpPr/>
          <p:nvPr/>
        </p:nvSpPr>
        <p:spPr>
          <a:xfrm>
            <a:off x="5292090" y="1440180"/>
            <a:ext cx="2936240" cy="861695"/>
          </a:xfrm>
          <a:prstGeom prst="rect">
            <a:avLst/>
          </a:prstGeom>
          <a:noFill/>
          <a:ln w="9525">
            <a:noFill/>
          </a:ln>
        </p:spPr>
        <p:txBody>
          <a:bodyPr wrap="square" lIns="0" tIns="0" rIns="0" bIns="0" anchor="t" anchorCtr="0">
            <a:spAutoFit/>
          </a:bodyPr>
          <a:p>
            <a:pPr algn="just"/>
            <a:r>
              <a:rPr lang="sr-Cyrl-RS" altLang="zh-CN" sz="1200" b="1" dirty="0">
                <a:solidFill>
                  <a:srgbClr val="237DB9"/>
                </a:solidFill>
                <a:latin typeface="Arial" panose="020B0604020202020204" pitchFamily="34" charset="0"/>
                <a:ea typeface="SimSun" panose="02010600030101010101" pitchFamily="2" charset="-122"/>
              </a:rPr>
              <a:t> </a:t>
            </a:r>
            <a:r>
              <a:rPr lang="sr-Cyrl-RS" altLang="zh-CN" sz="1400" b="1" dirty="0">
                <a:solidFill>
                  <a:srgbClr val="237DB9"/>
                </a:solidFill>
                <a:latin typeface="Arial" panose="020B0604020202020204" pitchFamily="34" charset="0"/>
                <a:ea typeface="SimSun" panose="02010600030101010101" pitchFamily="2" charset="-122"/>
              </a:rPr>
              <a:t>2.Улога и значај ресторатерства за развој угоститељске делатности</a:t>
            </a:r>
            <a:endParaRPr lang="sr-Cyrl-RS" altLang="zh-CN" sz="1400" b="1" dirty="0">
              <a:solidFill>
                <a:srgbClr val="237DB9"/>
              </a:solidFill>
              <a:latin typeface="Arial" panose="020B0604020202020204" pitchFamily="34" charset="0"/>
              <a:ea typeface="SimSun" panose="02010600030101010101" pitchFamily="2" charset="-122"/>
            </a:endParaRPr>
          </a:p>
          <a:p>
            <a:pPr algn="just"/>
            <a:endParaRPr lang="sr-Cyrl-RS" altLang="zh-CN" sz="1400" b="1" dirty="0">
              <a:solidFill>
                <a:srgbClr val="237DB9"/>
              </a:solidFill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  <p:sp>
        <p:nvSpPr>
          <p:cNvPr id="5137" name="文本框 8208"/>
          <p:cNvSpPr txBox="1"/>
          <p:nvPr/>
        </p:nvSpPr>
        <p:spPr>
          <a:xfrm>
            <a:off x="4643438" y="1455738"/>
            <a:ext cx="577850" cy="521970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lang="en-US" altLang="zh-CN" sz="2800">
                <a:solidFill>
                  <a:srgbClr val="237DB9"/>
                </a:solidFill>
                <a:latin typeface="Arial" panose="020B0604020202020204" pitchFamily="34" charset="0"/>
                <a:ea typeface="SimSun" panose="02010600030101010101" pitchFamily="2" charset="-122"/>
              </a:rPr>
              <a:t>03</a:t>
            </a:r>
            <a:endParaRPr lang="en-US" altLang="zh-CN" sz="2800">
              <a:solidFill>
                <a:srgbClr val="237DB9"/>
              </a:solidFill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  <p:sp>
        <p:nvSpPr>
          <p:cNvPr id="5138" name="矩形 8209"/>
          <p:cNvSpPr/>
          <p:nvPr/>
        </p:nvSpPr>
        <p:spPr>
          <a:xfrm>
            <a:off x="1263015" y="3418840"/>
            <a:ext cx="3224530" cy="1723390"/>
          </a:xfrm>
          <a:prstGeom prst="rect">
            <a:avLst/>
          </a:prstGeom>
          <a:noFill/>
          <a:ln w="9525">
            <a:noFill/>
          </a:ln>
        </p:spPr>
        <p:txBody>
          <a:bodyPr wrap="square" lIns="0" tIns="0" rIns="0" bIns="0" anchor="t" anchorCtr="0">
            <a:spAutoFit/>
          </a:bodyPr>
          <a:p>
            <a:r>
              <a:rPr lang="sr-Cyrl-RS" altLang="zh-CN" sz="1400" b="1" dirty="0">
                <a:solidFill>
                  <a:srgbClr val="ACC571"/>
                </a:solidFill>
                <a:latin typeface="Agency FB" panose="020B0503020202020204" charset="0"/>
                <a:ea typeface="SimSun" panose="02010600030101010101" pitchFamily="2" charset="-122"/>
                <a:cs typeface="Agency FB" panose="020B0503020202020204" charset="0"/>
              </a:rPr>
              <a:t>1</a:t>
            </a:r>
            <a:r>
              <a:rPr lang="sr-Cyrl-RS" altLang="zh-CN" sz="1400" b="1" dirty="0">
                <a:solidFill>
                  <a:srgbClr val="ACC571"/>
                </a:solidFill>
                <a:ea typeface="SimSun" panose="02010600030101010101" pitchFamily="2" charset="-122"/>
                <a:cs typeface="Arial" panose="020B0604020202020204" pitchFamily="34" charset="0"/>
              </a:rPr>
              <a:t>.Иновације у ресторатерству</a:t>
            </a:r>
            <a:endParaRPr lang="sr-Cyrl-RS" altLang="zh-CN" sz="1400" b="1" dirty="0">
              <a:solidFill>
                <a:srgbClr val="ACC571"/>
              </a:solidFill>
              <a:ea typeface="SimSun" panose="02010600030101010101" pitchFamily="2" charset="-122"/>
              <a:cs typeface="Arial" panose="020B0604020202020204" pitchFamily="34" charset="0"/>
            </a:endParaRPr>
          </a:p>
          <a:p>
            <a:endParaRPr lang="sr-Cyrl-RS" altLang="zh-CN" sz="1400" b="1" dirty="0">
              <a:solidFill>
                <a:srgbClr val="ACC571"/>
              </a:solidFill>
              <a:ea typeface="SimSun" panose="02010600030101010101" pitchFamily="2" charset="-122"/>
              <a:cs typeface="Arial" panose="020B0604020202020204" pitchFamily="34" charset="0"/>
            </a:endParaRPr>
          </a:p>
          <a:p>
            <a:r>
              <a:rPr lang="sr-Cyrl-RS" altLang="zh-CN" sz="1400" b="1" dirty="0">
                <a:solidFill>
                  <a:srgbClr val="ACC571"/>
                </a:solidFill>
                <a:ea typeface="SimSun" panose="02010600030101010101" pitchFamily="2" charset="-122"/>
                <a:cs typeface="Arial" panose="020B0604020202020204" pitchFamily="34" charset="0"/>
              </a:rPr>
              <a:t>- 1.1 Савремени трендови-иновације</a:t>
            </a:r>
            <a:endParaRPr lang="sr-Cyrl-RS" altLang="zh-CN" sz="1400" b="1" dirty="0">
              <a:solidFill>
                <a:srgbClr val="ACC571"/>
              </a:solidFill>
              <a:ea typeface="SimSun" panose="02010600030101010101" pitchFamily="2" charset="-122"/>
              <a:cs typeface="Arial" panose="020B0604020202020204" pitchFamily="34" charset="0"/>
            </a:endParaRPr>
          </a:p>
          <a:p>
            <a:endParaRPr lang="sr-Cyrl-RS" altLang="zh-CN" sz="1400" b="1" dirty="0">
              <a:solidFill>
                <a:srgbClr val="ACC571"/>
              </a:solidFill>
              <a:ea typeface="SimSun" panose="02010600030101010101" pitchFamily="2" charset="-122"/>
              <a:cs typeface="Arial" panose="020B0604020202020204" pitchFamily="34" charset="0"/>
            </a:endParaRPr>
          </a:p>
          <a:p>
            <a:r>
              <a:rPr lang="sr-Cyrl-RS" altLang="zh-CN" sz="1400" b="1" dirty="0">
                <a:solidFill>
                  <a:srgbClr val="ACC571"/>
                </a:solidFill>
                <a:ea typeface="SimSun" panose="02010600030101010101" pitchFamily="2" charset="-122"/>
                <a:cs typeface="Arial" panose="020B0604020202020204" pitchFamily="34" charset="0"/>
              </a:rPr>
              <a:t>-1.2 Појмовне иовације у угоститељској области</a:t>
            </a:r>
            <a:endParaRPr lang="sr-Cyrl-RS" altLang="zh-CN" sz="1400" b="1" dirty="0">
              <a:solidFill>
                <a:srgbClr val="ACC571"/>
              </a:solidFill>
              <a:ea typeface="SimSun" panose="02010600030101010101" pitchFamily="2" charset="-122"/>
              <a:cs typeface="Arial" panose="020B0604020202020204" pitchFamily="34" charset="0"/>
            </a:endParaRPr>
          </a:p>
          <a:p>
            <a:endParaRPr lang="sr-Cyrl-RS" altLang="zh-CN" sz="1400" b="1" dirty="0">
              <a:solidFill>
                <a:srgbClr val="ACC571"/>
              </a:solidFill>
              <a:ea typeface="SimSun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5139" name="文本框 8210"/>
          <p:cNvSpPr txBox="1"/>
          <p:nvPr/>
        </p:nvSpPr>
        <p:spPr>
          <a:xfrm>
            <a:off x="518160" y="3345815"/>
            <a:ext cx="785495" cy="521970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pPr algn="r"/>
            <a:r>
              <a:rPr lang="en-US" altLang="zh-CN" sz="2800">
                <a:solidFill>
                  <a:srgbClr val="ACC571"/>
                </a:solidFill>
                <a:latin typeface="Arial" panose="020B0604020202020204" pitchFamily="34" charset="0"/>
                <a:ea typeface="SimSun" panose="02010600030101010101" pitchFamily="2" charset="-122"/>
              </a:rPr>
              <a:t>02</a:t>
            </a:r>
            <a:endParaRPr lang="en-US" altLang="zh-CN" sz="2800">
              <a:solidFill>
                <a:srgbClr val="ACC571"/>
              </a:solidFill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  <p:sp>
        <p:nvSpPr>
          <p:cNvPr id="5140" name="矩形 8211"/>
          <p:cNvSpPr/>
          <p:nvPr/>
        </p:nvSpPr>
        <p:spPr>
          <a:xfrm>
            <a:off x="6423660" y="2693670"/>
            <a:ext cx="2451735" cy="368935"/>
          </a:xfrm>
          <a:prstGeom prst="rect">
            <a:avLst/>
          </a:prstGeom>
          <a:noFill/>
          <a:ln w="9525">
            <a:noFill/>
          </a:ln>
        </p:spPr>
        <p:txBody>
          <a:bodyPr wrap="square" lIns="0" tIns="0" rIns="0" bIns="0" anchor="t" anchorCtr="0">
            <a:spAutoFit/>
          </a:bodyPr>
          <a:p>
            <a:pPr algn="ctr"/>
            <a:r>
              <a:rPr lang="sr-Cyrl-RS" altLang="zh-CN" sz="1200" dirty="0">
                <a:solidFill>
                  <a:srgbClr val="FFC000"/>
                </a:solidFill>
                <a:latin typeface="Arial" panose="020B0604020202020204" pitchFamily="34" charset="0"/>
                <a:ea typeface="SimSun" panose="02010600030101010101" pitchFamily="2" charset="-122"/>
              </a:rPr>
              <a:t>3</a:t>
            </a:r>
            <a:r>
              <a:rPr lang="sr-Cyrl-RS" altLang="zh-CN" sz="1200" dirty="0"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rPr>
              <a:t>.</a:t>
            </a:r>
            <a:r>
              <a:rPr lang="sr-Cyrl-RS" altLang="zh-CN" sz="1200" dirty="0">
                <a:solidFill>
                  <a:srgbClr val="FFC000"/>
                </a:solidFill>
                <a:latin typeface="Arial" panose="020B0604020202020204" pitchFamily="34" charset="0"/>
                <a:ea typeface="SimSun" panose="02010600030101010101" pitchFamily="2" charset="-122"/>
              </a:rPr>
              <a:t>РЕСТОРАНИ У ДРЕВНИМ ВРЕМЕНИМА</a:t>
            </a:r>
            <a:endParaRPr lang="sr-Cyrl-RS" altLang="zh-CN" sz="1200" dirty="0">
              <a:solidFill>
                <a:srgbClr val="FFC000"/>
              </a:solidFill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  <p:sp>
        <p:nvSpPr>
          <p:cNvPr id="5141" name="文本框 8212"/>
          <p:cNvSpPr txBox="1"/>
          <p:nvPr/>
        </p:nvSpPr>
        <p:spPr>
          <a:xfrm>
            <a:off x="6102985" y="2608580"/>
            <a:ext cx="656590" cy="460375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r>
              <a:rPr lang="en-US" altLang="zh-CN" sz="2400">
                <a:solidFill>
                  <a:srgbClr val="F6AC33"/>
                </a:solidFill>
                <a:latin typeface="Arial" panose="020B0604020202020204" pitchFamily="34" charset="0"/>
                <a:ea typeface="SimSun" panose="02010600030101010101" pitchFamily="2" charset="-122"/>
              </a:rPr>
              <a:t>04</a:t>
            </a:r>
            <a:endParaRPr lang="en-US" altLang="zh-CN" sz="2400">
              <a:solidFill>
                <a:srgbClr val="F6AC33"/>
              </a:solidFill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  <p:sp>
        <p:nvSpPr>
          <p:cNvPr id="5142" name="任意多边形 8213"/>
          <p:cNvSpPr/>
          <p:nvPr/>
        </p:nvSpPr>
        <p:spPr>
          <a:xfrm>
            <a:off x="1050925" y="2426653"/>
            <a:ext cx="241300" cy="288925"/>
          </a:xfrm>
          <a:custGeom>
            <a:avLst/>
            <a:gdLst/>
            <a:ahLst/>
            <a:cxnLst/>
            <a:pathLst>
              <a:path w="56" h="67">
                <a:moveTo>
                  <a:pt x="54" y="67"/>
                </a:moveTo>
                <a:cubicBezTo>
                  <a:pt x="8" y="67"/>
                  <a:pt x="8" y="67"/>
                  <a:pt x="8" y="67"/>
                </a:cubicBezTo>
                <a:cubicBezTo>
                  <a:pt x="4" y="67"/>
                  <a:pt x="0" y="64"/>
                  <a:pt x="0" y="59"/>
                </a:cubicBezTo>
                <a:cubicBezTo>
                  <a:pt x="0" y="42"/>
                  <a:pt x="0" y="25"/>
                  <a:pt x="0" y="8"/>
                </a:cubicBezTo>
                <a:cubicBezTo>
                  <a:pt x="0" y="4"/>
                  <a:pt x="4" y="0"/>
                  <a:pt x="8" y="0"/>
                </a:cubicBezTo>
                <a:cubicBezTo>
                  <a:pt x="24" y="0"/>
                  <a:pt x="38" y="0"/>
                  <a:pt x="54" y="0"/>
                </a:cubicBezTo>
                <a:cubicBezTo>
                  <a:pt x="55" y="0"/>
                  <a:pt x="56" y="1"/>
                  <a:pt x="56" y="2"/>
                </a:cubicBezTo>
                <a:cubicBezTo>
                  <a:pt x="56" y="11"/>
                  <a:pt x="56" y="11"/>
                  <a:pt x="56" y="11"/>
                </a:cubicBezTo>
                <a:cubicBezTo>
                  <a:pt x="56" y="12"/>
                  <a:pt x="55" y="12"/>
                  <a:pt x="55" y="12"/>
                </a:cubicBezTo>
                <a:cubicBezTo>
                  <a:pt x="54" y="12"/>
                  <a:pt x="54" y="12"/>
                  <a:pt x="54" y="12"/>
                </a:cubicBezTo>
                <a:cubicBezTo>
                  <a:pt x="54" y="12"/>
                  <a:pt x="53" y="12"/>
                  <a:pt x="53" y="11"/>
                </a:cubicBezTo>
                <a:cubicBezTo>
                  <a:pt x="53" y="5"/>
                  <a:pt x="53" y="5"/>
                  <a:pt x="53" y="5"/>
                </a:cubicBezTo>
                <a:cubicBezTo>
                  <a:pt x="53" y="4"/>
                  <a:pt x="52" y="3"/>
                  <a:pt x="51" y="3"/>
                </a:cubicBezTo>
                <a:cubicBezTo>
                  <a:pt x="8" y="3"/>
                  <a:pt x="8" y="3"/>
                  <a:pt x="8" y="3"/>
                </a:cubicBezTo>
                <a:cubicBezTo>
                  <a:pt x="2" y="3"/>
                  <a:pt x="2" y="14"/>
                  <a:pt x="8" y="14"/>
                </a:cubicBezTo>
                <a:cubicBezTo>
                  <a:pt x="54" y="14"/>
                  <a:pt x="54" y="14"/>
                  <a:pt x="54" y="14"/>
                </a:cubicBezTo>
                <a:cubicBezTo>
                  <a:pt x="55" y="14"/>
                  <a:pt x="56" y="15"/>
                  <a:pt x="56" y="16"/>
                </a:cubicBezTo>
                <a:cubicBezTo>
                  <a:pt x="56" y="32"/>
                  <a:pt x="56" y="49"/>
                  <a:pt x="56" y="65"/>
                </a:cubicBezTo>
                <a:cubicBezTo>
                  <a:pt x="56" y="66"/>
                  <a:pt x="55" y="67"/>
                  <a:pt x="54" y="67"/>
                </a:cubicBezTo>
                <a:close/>
              </a:path>
            </a:pathLst>
          </a:custGeom>
          <a:solidFill>
            <a:srgbClr val="FFFFFF"/>
          </a:solidFill>
          <a:ln w="9525">
            <a:noFill/>
          </a:ln>
        </p:spPr>
        <p:txBody>
          <a:bodyPr/>
          <a:p>
            <a:endParaRPr lang="en-US"/>
          </a:p>
        </p:txBody>
      </p:sp>
      <p:sp>
        <p:nvSpPr>
          <p:cNvPr id="5143" name="任意多边形 8214"/>
          <p:cNvSpPr>
            <a:spLocks noEditPoints="1"/>
          </p:cNvSpPr>
          <p:nvPr/>
        </p:nvSpPr>
        <p:spPr>
          <a:xfrm>
            <a:off x="4446905" y="2426970"/>
            <a:ext cx="250825" cy="393065"/>
          </a:xfrm>
          <a:custGeom>
            <a:avLst/>
            <a:gdLst/>
            <a:ahLst/>
            <a:cxnLst/>
            <a:pathLst>
              <a:path w="87" h="123">
                <a:moveTo>
                  <a:pt x="10" y="109"/>
                </a:moveTo>
                <a:cubicBezTo>
                  <a:pt x="11" y="109"/>
                  <a:pt x="11" y="109"/>
                  <a:pt x="11" y="109"/>
                </a:cubicBezTo>
                <a:cubicBezTo>
                  <a:pt x="13" y="109"/>
                  <a:pt x="14" y="106"/>
                  <a:pt x="13" y="105"/>
                </a:cubicBezTo>
                <a:cubicBezTo>
                  <a:pt x="8" y="98"/>
                  <a:pt x="6" y="90"/>
                  <a:pt x="5" y="82"/>
                </a:cubicBezTo>
                <a:cubicBezTo>
                  <a:pt x="5" y="80"/>
                  <a:pt x="4" y="79"/>
                  <a:pt x="4" y="79"/>
                </a:cubicBezTo>
                <a:cubicBezTo>
                  <a:pt x="2" y="76"/>
                  <a:pt x="0" y="73"/>
                  <a:pt x="0" y="70"/>
                </a:cubicBezTo>
                <a:cubicBezTo>
                  <a:pt x="0" y="66"/>
                  <a:pt x="2" y="62"/>
                  <a:pt x="6" y="60"/>
                </a:cubicBezTo>
                <a:cubicBezTo>
                  <a:pt x="7" y="59"/>
                  <a:pt x="8" y="58"/>
                  <a:pt x="8" y="57"/>
                </a:cubicBezTo>
                <a:cubicBezTo>
                  <a:pt x="12" y="45"/>
                  <a:pt x="21" y="35"/>
                  <a:pt x="33" y="29"/>
                </a:cubicBezTo>
                <a:cubicBezTo>
                  <a:pt x="34" y="28"/>
                  <a:pt x="34" y="27"/>
                  <a:pt x="34" y="25"/>
                </a:cubicBezTo>
                <a:cubicBezTo>
                  <a:pt x="29" y="14"/>
                  <a:pt x="29" y="14"/>
                  <a:pt x="29" y="14"/>
                </a:cubicBezTo>
                <a:cubicBezTo>
                  <a:pt x="29" y="14"/>
                  <a:pt x="28" y="13"/>
                  <a:pt x="28" y="14"/>
                </a:cubicBezTo>
                <a:cubicBezTo>
                  <a:pt x="26" y="14"/>
                  <a:pt x="26" y="14"/>
                  <a:pt x="26" y="14"/>
                </a:cubicBezTo>
                <a:cubicBezTo>
                  <a:pt x="26" y="14"/>
                  <a:pt x="25" y="14"/>
                  <a:pt x="25" y="13"/>
                </a:cubicBezTo>
                <a:cubicBezTo>
                  <a:pt x="23" y="10"/>
                  <a:pt x="23" y="10"/>
                  <a:pt x="23" y="10"/>
                </a:cubicBezTo>
                <a:cubicBezTo>
                  <a:pt x="23" y="9"/>
                  <a:pt x="24" y="9"/>
                  <a:pt x="24" y="8"/>
                </a:cubicBezTo>
                <a:cubicBezTo>
                  <a:pt x="27" y="7"/>
                  <a:pt x="27" y="7"/>
                  <a:pt x="27" y="7"/>
                </a:cubicBezTo>
                <a:cubicBezTo>
                  <a:pt x="42" y="1"/>
                  <a:pt x="42" y="1"/>
                  <a:pt x="42" y="1"/>
                </a:cubicBezTo>
                <a:cubicBezTo>
                  <a:pt x="44" y="0"/>
                  <a:pt x="44" y="0"/>
                  <a:pt x="44" y="0"/>
                </a:cubicBezTo>
                <a:cubicBezTo>
                  <a:pt x="45" y="0"/>
                  <a:pt x="46" y="1"/>
                  <a:pt x="46" y="1"/>
                </a:cubicBezTo>
                <a:cubicBezTo>
                  <a:pt x="47" y="5"/>
                  <a:pt x="47" y="5"/>
                  <a:pt x="47" y="5"/>
                </a:cubicBezTo>
                <a:cubicBezTo>
                  <a:pt x="47" y="5"/>
                  <a:pt x="47" y="6"/>
                  <a:pt x="46" y="6"/>
                </a:cubicBezTo>
                <a:cubicBezTo>
                  <a:pt x="45" y="7"/>
                  <a:pt x="45" y="7"/>
                  <a:pt x="45" y="7"/>
                </a:cubicBezTo>
                <a:cubicBezTo>
                  <a:pt x="44" y="7"/>
                  <a:pt x="44" y="8"/>
                  <a:pt x="44" y="8"/>
                </a:cubicBezTo>
                <a:cubicBezTo>
                  <a:pt x="67" y="65"/>
                  <a:pt x="67" y="65"/>
                  <a:pt x="67" y="65"/>
                </a:cubicBezTo>
                <a:cubicBezTo>
                  <a:pt x="67" y="66"/>
                  <a:pt x="67" y="66"/>
                  <a:pt x="66" y="67"/>
                </a:cubicBezTo>
                <a:cubicBezTo>
                  <a:pt x="66" y="67"/>
                  <a:pt x="66" y="67"/>
                  <a:pt x="66" y="67"/>
                </a:cubicBezTo>
                <a:cubicBezTo>
                  <a:pt x="65" y="67"/>
                  <a:pt x="65" y="68"/>
                  <a:pt x="65" y="68"/>
                </a:cubicBezTo>
                <a:cubicBezTo>
                  <a:pt x="66" y="70"/>
                  <a:pt x="66" y="70"/>
                  <a:pt x="66" y="70"/>
                </a:cubicBezTo>
                <a:cubicBezTo>
                  <a:pt x="67" y="72"/>
                  <a:pt x="66" y="73"/>
                  <a:pt x="64" y="74"/>
                </a:cubicBezTo>
                <a:cubicBezTo>
                  <a:pt x="60" y="76"/>
                  <a:pt x="60" y="76"/>
                  <a:pt x="60" y="76"/>
                </a:cubicBezTo>
                <a:cubicBezTo>
                  <a:pt x="58" y="76"/>
                  <a:pt x="57" y="75"/>
                  <a:pt x="56" y="74"/>
                </a:cubicBezTo>
                <a:cubicBezTo>
                  <a:pt x="55" y="72"/>
                  <a:pt x="55" y="72"/>
                  <a:pt x="55" y="72"/>
                </a:cubicBezTo>
                <a:cubicBezTo>
                  <a:pt x="55" y="72"/>
                  <a:pt x="54" y="71"/>
                  <a:pt x="54" y="72"/>
                </a:cubicBezTo>
                <a:cubicBezTo>
                  <a:pt x="53" y="72"/>
                  <a:pt x="53" y="72"/>
                  <a:pt x="53" y="72"/>
                </a:cubicBezTo>
                <a:cubicBezTo>
                  <a:pt x="53" y="72"/>
                  <a:pt x="52" y="72"/>
                  <a:pt x="52" y="71"/>
                </a:cubicBezTo>
                <a:cubicBezTo>
                  <a:pt x="41" y="45"/>
                  <a:pt x="41" y="45"/>
                  <a:pt x="41" y="45"/>
                </a:cubicBezTo>
                <a:cubicBezTo>
                  <a:pt x="41" y="43"/>
                  <a:pt x="39" y="43"/>
                  <a:pt x="38" y="43"/>
                </a:cubicBezTo>
                <a:cubicBezTo>
                  <a:pt x="31" y="48"/>
                  <a:pt x="26" y="54"/>
                  <a:pt x="23" y="60"/>
                </a:cubicBezTo>
                <a:cubicBezTo>
                  <a:pt x="23" y="62"/>
                  <a:pt x="23" y="63"/>
                  <a:pt x="24" y="65"/>
                </a:cubicBezTo>
                <a:cubicBezTo>
                  <a:pt x="24" y="66"/>
                  <a:pt x="25" y="68"/>
                  <a:pt x="25" y="70"/>
                </a:cubicBezTo>
                <a:cubicBezTo>
                  <a:pt x="25" y="73"/>
                  <a:pt x="24" y="76"/>
                  <a:pt x="22" y="78"/>
                </a:cubicBezTo>
                <a:cubicBezTo>
                  <a:pt x="21" y="79"/>
                  <a:pt x="21" y="81"/>
                  <a:pt x="21" y="82"/>
                </a:cubicBezTo>
                <a:cubicBezTo>
                  <a:pt x="22" y="92"/>
                  <a:pt x="28" y="102"/>
                  <a:pt x="37" y="108"/>
                </a:cubicBezTo>
                <a:cubicBezTo>
                  <a:pt x="38" y="108"/>
                  <a:pt x="39" y="109"/>
                  <a:pt x="40" y="109"/>
                </a:cubicBezTo>
                <a:cubicBezTo>
                  <a:pt x="81" y="109"/>
                  <a:pt x="81" y="109"/>
                  <a:pt x="81" y="109"/>
                </a:cubicBezTo>
                <a:cubicBezTo>
                  <a:pt x="83" y="109"/>
                  <a:pt x="86" y="111"/>
                  <a:pt x="86" y="114"/>
                </a:cubicBezTo>
                <a:cubicBezTo>
                  <a:pt x="86" y="118"/>
                  <a:pt x="86" y="118"/>
                  <a:pt x="86" y="118"/>
                </a:cubicBezTo>
                <a:cubicBezTo>
                  <a:pt x="86" y="121"/>
                  <a:pt x="83" y="123"/>
                  <a:pt x="81" y="123"/>
                </a:cubicBezTo>
                <a:cubicBezTo>
                  <a:pt x="10" y="123"/>
                  <a:pt x="10" y="123"/>
                  <a:pt x="10" y="123"/>
                </a:cubicBezTo>
                <a:cubicBezTo>
                  <a:pt x="7" y="123"/>
                  <a:pt x="5" y="121"/>
                  <a:pt x="5" y="118"/>
                </a:cubicBezTo>
                <a:cubicBezTo>
                  <a:pt x="5" y="114"/>
                  <a:pt x="5" y="114"/>
                  <a:pt x="5" y="114"/>
                </a:cubicBezTo>
                <a:cubicBezTo>
                  <a:pt x="5" y="111"/>
                  <a:pt x="7" y="109"/>
                  <a:pt x="10" y="109"/>
                </a:cubicBezTo>
                <a:close/>
                <a:moveTo>
                  <a:pt x="13" y="65"/>
                </a:moveTo>
                <a:cubicBezTo>
                  <a:pt x="16" y="65"/>
                  <a:pt x="18" y="67"/>
                  <a:pt x="18" y="70"/>
                </a:cubicBezTo>
                <a:cubicBezTo>
                  <a:pt x="18" y="73"/>
                  <a:pt x="16" y="76"/>
                  <a:pt x="13" y="76"/>
                </a:cubicBezTo>
                <a:cubicBezTo>
                  <a:pt x="9" y="76"/>
                  <a:pt x="7" y="73"/>
                  <a:pt x="7" y="70"/>
                </a:cubicBezTo>
                <a:cubicBezTo>
                  <a:pt x="7" y="67"/>
                  <a:pt x="9" y="65"/>
                  <a:pt x="13" y="65"/>
                </a:cubicBezTo>
                <a:close/>
                <a:moveTo>
                  <a:pt x="46" y="86"/>
                </a:moveTo>
                <a:cubicBezTo>
                  <a:pt x="82" y="72"/>
                  <a:pt x="82" y="72"/>
                  <a:pt x="82" y="72"/>
                </a:cubicBezTo>
                <a:cubicBezTo>
                  <a:pt x="83" y="71"/>
                  <a:pt x="85" y="72"/>
                  <a:pt x="86" y="73"/>
                </a:cubicBezTo>
                <a:cubicBezTo>
                  <a:pt x="87" y="76"/>
                  <a:pt x="87" y="76"/>
                  <a:pt x="87" y="76"/>
                </a:cubicBezTo>
                <a:cubicBezTo>
                  <a:pt x="87" y="78"/>
                  <a:pt x="87" y="80"/>
                  <a:pt x="85" y="80"/>
                </a:cubicBezTo>
                <a:cubicBezTo>
                  <a:pt x="49" y="94"/>
                  <a:pt x="49" y="94"/>
                  <a:pt x="49" y="94"/>
                </a:cubicBezTo>
                <a:cubicBezTo>
                  <a:pt x="48" y="95"/>
                  <a:pt x="46" y="94"/>
                  <a:pt x="45" y="93"/>
                </a:cubicBezTo>
                <a:cubicBezTo>
                  <a:pt x="44" y="90"/>
                  <a:pt x="44" y="90"/>
                  <a:pt x="44" y="90"/>
                </a:cubicBezTo>
                <a:cubicBezTo>
                  <a:pt x="44" y="88"/>
                  <a:pt x="44" y="87"/>
                  <a:pt x="46" y="86"/>
                </a:cubicBezTo>
                <a:close/>
              </a:path>
            </a:pathLst>
          </a:custGeom>
          <a:solidFill>
            <a:srgbClr val="FFFFFF"/>
          </a:solidFill>
          <a:ln w="9525">
            <a:noFill/>
          </a:ln>
        </p:spPr>
        <p:txBody>
          <a:bodyPr/>
          <a:p>
            <a:endParaRPr lang="en-US"/>
          </a:p>
        </p:txBody>
      </p:sp>
      <p:sp>
        <p:nvSpPr>
          <p:cNvPr id="5144" name="任意多边形 8215"/>
          <p:cNvSpPr>
            <a:spLocks noEditPoints="1"/>
          </p:cNvSpPr>
          <p:nvPr/>
        </p:nvSpPr>
        <p:spPr>
          <a:xfrm>
            <a:off x="5507990" y="2533650"/>
            <a:ext cx="458470" cy="323850"/>
          </a:xfrm>
          <a:custGeom>
            <a:avLst/>
            <a:gdLst/>
            <a:ahLst/>
            <a:cxnLst/>
            <a:pathLst>
              <a:path w="133" h="76">
                <a:moveTo>
                  <a:pt x="30" y="41"/>
                </a:moveTo>
                <a:cubicBezTo>
                  <a:pt x="30" y="56"/>
                  <a:pt x="30" y="56"/>
                  <a:pt x="30" y="56"/>
                </a:cubicBezTo>
                <a:cubicBezTo>
                  <a:pt x="30" y="75"/>
                  <a:pt x="103" y="75"/>
                  <a:pt x="103" y="56"/>
                </a:cubicBezTo>
                <a:cubicBezTo>
                  <a:pt x="103" y="41"/>
                  <a:pt x="103" y="41"/>
                  <a:pt x="103" y="41"/>
                </a:cubicBezTo>
                <a:cubicBezTo>
                  <a:pt x="103" y="39"/>
                  <a:pt x="101" y="38"/>
                  <a:pt x="99" y="38"/>
                </a:cubicBezTo>
                <a:cubicBezTo>
                  <a:pt x="68" y="51"/>
                  <a:pt x="68" y="51"/>
                  <a:pt x="68" y="51"/>
                </a:cubicBezTo>
                <a:cubicBezTo>
                  <a:pt x="67" y="52"/>
                  <a:pt x="66" y="52"/>
                  <a:pt x="64" y="51"/>
                </a:cubicBezTo>
                <a:cubicBezTo>
                  <a:pt x="33" y="39"/>
                  <a:pt x="33" y="39"/>
                  <a:pt x="33" y="39"/>
                </a:cubicBezTo>
                <a:cubicBezTo>
                  <a:pt x="32" y="38"/>
                  <a:pt x="30" y="39"/>
                  <a:pt x="30" y="41"/>
                </a:cubicBezTo>
                <a:close/>
                <a:moveTo>
                  <a:pt x="16" y="31"/>
                </a:moveTo>
                <a:cubicBezTo>
                  <a:pt x="16" y="45"/>
                  <a:pt x="16" y="45"/>
                  <a:pt x="16" y="45"/>
                </a:cubicBezTo>
                <a:cubicBezTo>
                  <a:pt x="16" y="45"/>
                  <a:pt x="16" y="45"/>
                  <a:pt x="16" y="45"/>
                </a:cubicBezTo>
                <a:cubicBezTo>
                  <a:pt x="17" y="45"/>
                  <a:pt x="17" y="45"/>
                  <a:pt x="17" y="45"/>
                </a:cubicBezTo>
                <a:cubicBezTo>
                  <a:pt x="19" y="44"/>
                  <a:pt x="19" y="46"/>
                  <a:pt x="19" y="47"/>
                </a:cubicBezTo>
                <a:cubicBezTo>
                  <a:pt x="19" y="48"/>
                  <a:pt x="19" y="49"/>
                  <a:pt x="18" y="50"/>
                </a:cubicBezTo>
                <a:cubicBezTo>
                  <a:pt x="18" y="50"/>
                  <a:pt x="18" y="50"/>
                  <a:pt x="19" y="50"/>
                </a:cubicBezTo>
                <a:cubicBezTo>
                  <a:pt x="19" y="51"/>
                  <a:pt x="19" y="52"/>
                  <a:pt x="19" y="52"/>
                </a:cubicBezTo>
                <a:cubicBezTo>
                  <a:pt x="18" y="52"/>
                  <a:pt x="18" y="52"/>
                  <a:pt x="18" y="52"/>
                </a:cubicBezTo>
                <a:cubicBezTo>
                  <a:pt x="22" y="59"/>
                  <a:pt x="24" y="68"/>
                  <a:pt x="18" y="74"/>
                </a:cubicBezTo>
                <a:cubicBezTo>
                  <a:pt x="17" y="74"/>
                  <a:pt x="17" y="74"/>
                  <a:pt x="17" y="73"/>
                </a:cubicBezTo>
                <a:cubicBezTo>
                  <a:pt x="17" y="73"/>
                  <a:pt x="17" y="72"/>
                  <a:pt x="18" y="71"/>
                </a:cubicBezTo>
                <a:cubicBezTo>
                  <a:pt x="18" y="69"/>
                  <a:pt x="17" y="69"/>
                  <a:pt x="17" y="71"/>
                </a:cubicBezTo>
                <a:cubicBezTo>
                  <a:pt x="16" y="73"/>
                  <a:pt x="16" y="74"/>
                  <a:pt x="15" y="75"/>
                </a:cubicBezTo>
                <a:cubicBezTo>
                  <a:pt x="15" y="76"/>
                  <a:pt x="14" y="76"/>
                  <a:pt x="14" y="75"/>
                </a:cubicBezTo>
                <a:cubicBezTo>
                  <a:pt x="14" y="74"/>
                  <a:pt x="14" y="72"/>
                  <a:pt x="14" y="71"/>
                </a:cubicBezTo>
                <a:cubicBezTo>
                  <a:pt x="14" y="68"/>
                  <a:pt x="13" y="67"/>
                  <a:pt x="13" y="70"/>
                </a:cubicBezTo>
                <a:cubicBezTo>
                  <a:pt x="13" y="71"/>
                  <a:pt x="13" y="72"/>
                  <a:pt x="13" y="73"/>
                </a:cubicBezTo>
                <a:cubicBezTo>
                  <a:pt x="13" y="73"/>
                  <a:pt x="13" y="73"/>
                  <a:pt x="13" y="73"/>
                </a:cubicBezTo>
                <a:cubicBezTo>
                  <a:pt x="13" y="72"/>
                  <a:pt x="12" y="72"/>
                  <a:pt x="12" y="71"/>
                </a:cubicBezTo>
                <a:cubicBezTo>
                  <a:pt x="12" y="70"/>
                  <a:pt x="12" y="70"/>
                  <a:pt x="12" y="72"/>
                </a:cubicBezTo>
                <a:cubicBezTo>
                  <a:pt x="12" y="72"/>
                  <a:pt x="12" y="73"/>
                  <a:pt x="12" y="74"/>
                </a:cubicBezTo>
                <a:cubicBezTo>
                  <a:pt x="12" y="74"/>
                  <a:pt x="12" y="74"/>
                  <a:pt x="12" y="74"/>
                </a:cubicBezTo>
                <a:cubicBezTo>
                  <a:pt x="6" y="68"/>
                  <a:pt x="5" y="60"/>
                  <a:pt x="11" y="52"/>
                </a:cubicBezTo>
                <a:cubicBezTo>
                  <a:pt x="11" y="52"/>
                  <a:pt x="11" y="52"/>
                  <a:pt x="11" y="52"/>
                </a:cubicBezTo>
                <a:cubicBezTo>
                  <a:pt x="10" y="52"/>
                  <a:pt x="10" y="50"/>
                  <a:pt x="11" y="50"/>
                </a:cubicBezTo>
                <a:cubicBezTo>
                  <a:pt x="11" y="50"/>
                  <a:pt x="11" y="50"/>
                  <a:pt x="11" y="50"/>
                </a:cubicBezTo>
                <a:cubicBezTo>
                  <a:pt x="11" y="49"/>
                  <a:pt x="11" y="48"/>
                  <a:pt x="11" y="47"/>
                </a:cubicBezTo>
                <a:cubicBezTo>
                  <a:pt x="11" y="46"/>
                  <a:pt x="11" y="44"/>
                  <a:pt x="13" y="45"/>
                </a:cubicBezTo>
                <a:cubicBezTo>
                  <a:pt x="13" y="45"/>
                  <a:pt x="13" y="45"/>
                  <a:pt x="13" y="45"/>
                </a:cubicBezTo>
                <a:cubicBezTo>
                  <a:pt x="13" y="45"/>
                  <a:pt x="14" y="44"/>
                  <a:pt x="14" y="44"/>
                </a:cubicBezTo>
                <a:cubicBezTo>
                  <a:pt x="14" y="29"/>
                  <a:pt x="14" y="29"/>
                  <a:pt x="14" y="29"/>
                </a:cubicBezTo>
                <a:cubicBezTo>
                  <a:pt x="14" y="28"/>
                  <a:pt x="13" y="28"/>
                  <a:pt x="13" y="28"/>
                </a:cubicBezTo>
                <a:cubicBezTo>
                  <a:pt x="2" y="23"/>
                  <a:pt x="2" y="23"/>
                  <a:pt x="2" y="23"/>
                </a:cubicBezTo>
                <a:cubicBezTo>
                  <a:pt x="0" y="22"/>
                  <a:pt x="0" y="20"/>
                  <a:pt x="2" y="19"/>
                </a:cubicBezTo>
                <a:cubicBezTo>
                  <a:pt x="65" y="0"/>
                  <a:pt x="65" y="0"/>
                  <a:pt x="65" y="0"/>
                </a:cubicBezTo>
                <a:cubicBezTo>
                  <a:pt x="66" y="0"/>
                  <a:pt x="67" y="0"/>
                  <a:pt x="68" y="0"/>
                </a:cubicBezTo>
                <a:cubicBezTo>
                  <a:pt x="131" y="19"/>
                  <a:pt x="131" y="19"/>
                  <a:pt x="131" y="19"/>
                </a:cubicBezTo>
                <a:cubicBezTo>
                  <a:pt x="133" y="20"/>
                  <a:pt x="133" y="22"/>
                  <a:pt x="131" y="23"/>
                </a:cubicBezTo>
                <a:cubicBezTo>
                  <a:pt x="68" y="49"/>
                  <a:pt x="68" y="49"/>
                  <a:pt x="68" y="49"/>
                </a:cubicBezTo>
                <a:cubicBezTo>
                  <a:pt x="67" y="50"/>
                  <a:pt x="66" y="50"/>
                  <a:pt x="64" y="49"/>
                </a:cubicBezTo>
                <a:cubicBezTo>
                  <a:pt x="18" y="30"/>
                  <a:pt x="18" y="30"/>
                  <a:pt x="18" y="30"/>
                </a:cubicBezTo>
                <a:cubicBezTo>
                  <a:pt x="17" y="30"/>
                  <a:pt x="16" y="30"/>
                  <a:pt x="16" y="31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</a:ln>
        </p:spPr>
        <p:txBody>
          <a:bodyPr/>
          <a:p>
            <a:endParaRPr lang="en-US"/>
          </a:p>
        </p:txBody>
      </p:sp>
      <p:sp>
        <p:nvSpPr>
          <p:cNvPr id="5145" name="任意多边形 8216"/>
          <p:cNvSpPr>
            <a:spLocks noEditPoints="1"/>
          </p:cNvSpPr>
          <p:nvPr/>
        </p:nvSpPr>
        <p:spPr>
          <a:xfrm>
            <a:off x="4338003" y="3629343"/>
            <a:ext cx="396875" cy="371475"/>
          </a:xfrm>
          <a:custGeom>
            <a:avLst/>
            <a:gdLst/>
            <a:ahLst/>
            <a:cxnLst/>
            <a:pathLst>
              <a:path w="134" h="126">
                <a:moveTo>
                  <a:pt x="78" y="34"/>
                </a:moveTo>
                <a:cubicBezTo>
                  <a:pt x="75" y="30"/>
                  <a:pt x="71" y="26"/>
                  <a:pt x="68" y="23"/>
                </a:cubicBezTo>
                <a:cubicBezTo>
                  <a:pt x="67" y="23"/>
                  <a:pt x="67" y="23"/>
                  <a:pt x="66" y="23"/>
                </a:cubicBezTo>
                <a:cubicBezTo>
                  <a:pt x="63" y="26"/>
                  <a:pt x="59" y="30"/>
                  <a:pt x="56" y="34"/>
                </a:cubicBezTo>
                <a:cubicBezTo>
                  <a:pt x="55" y="35"/>
                  <a:pt x="56" y="36"/>
                  <a:pt x="57" y="36"/>
                </a:cubicBezTo>
                <a:cubicBezTo>
                  <a:pt x="64" y="35"/>
                  <a:pt x="70" y="35"/>
                  <a:pt x="77" y="36"/>
                </a:cubicBezTo>
                <a:cubicBezTo>
                  <a:pt x="78" y="36"/>
                  <a:pt x="79" y="35"/>
                  <a:pt x="78" y="34"/>
                </a:cubicBezTo>
                <a:close/>
                <a:moveTo>
                  <a:pt x="67" y="42"/>
                </a:moveTo>
                <a:cubicBezTo>
                  <a:pt x="76" y="42"/>
                  <a:pt x="84" y="50"/>
                  <a:pt x="84" y="59"/>
                </a:cubicBezTo>
                <a:cubicBezTo>
                  <a:pt x="84" y="68"/>
                  <a:pt x="76" y="76"/>
                  <a:pt x="67" y="76"/>
                </a:cubicBezTo>
                <a:cubicBezTo>
                  <a:pt x="57" y="76"/>
                  <a:pt x="50" y="68"/>
                  <a:pt x="50" y="59"/>
                </a:cubicBezTo>
                <a:cubicBezTo>
                  <a:pt x="50" y="50"/>
                  <a:pt x="57" y="42"/>
                  <a:pt x="67" y="42"/>
                </a:cubicBezTo>
                <a:close/>
                <a:moveTo>
                  <a:pt x="103" y="90"/>
                </a:moveTo>
                <a:cubicBezTo>
                  <a:pt x="103" y="90"/>
                  <a:pt x="103" y="89"/>
                  <a:pt x="103" y="89"/>
                </a:cubicBezTo>
                <a:cubicBezTo>
                  <a:pt x="103" y="88"/>
                  <a:pt x="102" y="88"/>
                  <a:pt x="102" y="88"/>
                </a:cubicBezTo>
                <a:cubicBezTo>
                  <a:pt x="97" y="89"/>
                  <a:pt x="91" y="90"/>
                  <a:pt x="85" y="91"/>
                </a:cubicBezTo>
                <a:cubicBezTo>
                  <a:pt x="84" y="91"/>
                  <a:pt x="83" y="92"/>
                  <a:pt x="82" y="93"/>
                </a:cubicBezTo>
                <a:cubicBezTo>
                  <a:pt x="78" y="98"/>
                  <a:pt x="74" y="102"/>
                  <a:pt x="70" y="106"/>
                </a:cubicBezTo>
                <a:cubicBezTo>
                  <a:pt x="70" y="106"/>
                  <a:pt x="70" y="107"/>
                  <a:pt x="71" y="107"/>
                </a:cubicBezTo>
                <a:cubicBezTo>
                  <a:pt x="80" y="114"/>
                  <a:pt x="88" y="115"/>
                  <a:pt x="94" y="111"/>
                </a:cubicBezTo>
                <a:cubicBezTo>
                  <a:pt x="95" y="111"/>
                  <a:pt x="95" y="110"/>
                  <a:pt x="95" y="109"/>
                </a:cubicBezTo>
                <a:cubicBezTo>
                  <a:pt x="89" y="103"/>
                  <a:pt x="93" y="92"/>
                  <a:pt x="102" y="91"/>
                </a:cubicBezTo>
                <a:cubicBezTo>
                  <a:pt x="103" y="91"/>
                  <a:pt x="103" y="91"/>
                  <a:pt x="103" y="90"/>
                </a:cubicBezTo>
                <a:close/>
                <a:moveTo>
                  <a:pt x="107" y="92"/>
                </a:moveTo>
                <a:cubicBezTo>
                  <a:pt x="111" y="94"/>
                  <a:pt x="114" y="98"/>
                  <a:pt x="114" y="102"/>
                </a:cubicBezTo>
                <a:cubicBezTo>
                  <a:pt x="114" y="109"/>
                  <a:pt x="108" y="114"/>
                  <a:pt x="102" y="113"/>
                </a:cubicBezTo>
                <a:cubicBezTo>
                  <a:pt x="101" y="113"/>
                  <a:pt x="101" y="113"/>
                  <a:pt x="101" y="114"/>
                </a:cubicBezTo>
                <a:cubicBezTo>
                  <a:pt x="94" y="121"/>
                  <a:pt x="81" y="120"/>
                  <a:pt x="68" y="109"/>
                </a:cubicBezTo>
                <a:cubicBezTo>
                  <a:pt x="67" y="109"/>
                  <a:pt x="67" y="109"/>
                  <a:pt x="66" y="109"/>
                </a:cubicBezTo>
                <a:cubicBezTo>
                  <a:pt x="46" y="126"/>
                  <a:pt x="28" y="119"/>
                  <a:pt x="27" y="96"/>
                </a:cubicBezTo>
                <a:cubicBezTo>
                  <a:pt x="27" y="96"/>
                  <a:pt x="27" y="96"/>
                  <a:pt x="27" y="95"/>
                </a:cubicBezTo>
                <a:cubicBezTo>
                  <a:pt x="21" y="94"/>
                  <a:pt x="18" y="88"/>
                  <a:pt x="19" y="83"/>
                </a:cubicBezTo>
                <a:cubicBezTo>
                  <a:pt x="19" y="82"/>
                  <a:pt x="19" y="82"/>
                  <a:pt x="19" y="82"/>
                </a:cubicBezTo>
                <a:cubicBezTo>
                  <a:pt x="0" y="70"/>
                  <a:pt x="3" y="51"/>
                  <a:pt x="27" y="42"/>
                </a:cubicBezTo>
                <a:cubicBezTo>
                  <a:pt x="28" y="42"/>
                  <a:pt x="28" y="41"/>
                  <a:pt x="28" y="41"/>
                </a:cubicBezTo>
                <a:cubicBezTo>
                  <a:pt x="24" y="11"/>
                  <a:pt x="43" y="0"/>
                  <a:pt x="66" y="18"/>
                </a:cubicBezTo>
                <a:cubicBezTo>
                  <a:pt x="67" y="19"/>
                  <a:pt x="67" y="19"/>
                  <a:pt x="68" y="18"/>
                </a:cubicBezTo>
                <a:cubicBezTo>
                  <a:pt x="72" y="15"/>
                  <a:pt x="77" y="12"/>
                  <a:pt x="81" y="11"/>
                </a:cubicBezTo>
                <a:cubicBezTo>
                  <a:pt x="81" y="11"/>
                  <a:pt x="81" y="11"/>
                  <a:pt x="81" y="10"/>
                </a:cubicBezTo>
                <a:cubicBezTo>
                  <a:pt x="82" y="5"/>
                  <a:pt x="87" y="2"/>
                  <a:pt x="92" y="2"/>
                </a:cubicBezTo>
                <a:cubicBezTo>
                  <a:pt x="99" y="2"/>
                  <a:pt x="105" y="9"/>
                  <a:pt x="102" y="16"/>
                </a:cubicBezTo>
                <a:cubicBezTo>
                  <a:pt x="102" y="16"/>
                  <a:pt x="102" y="16"/>
                  <a:pt x="103" y="17"/>
                </a:cubicBezTo>
                <a:cubicBezTo>
                  <a:pt x="106" y="22"/>
                  <a:pt x="108" y="30"/>
                  <a:pt x="106" y="40"/>
                </a:cubicBezTo>
                <a:cubicBezTo>
                  <a:pt x="106" y="41"/>
                  <a:pt x="106" y="42"/>
                  <a:pt x="107" y="42"/>
                </a:cubicBezTo>
                <a:cubicBezTo>
                  <a:pt x="134" y="53"/>
                  <a:pt x="134" y="75"/>
                  <a:pt x="107" y="86"/>
                </a:cubicBezTo>
                <a:cubicBezTo>
                  <a:pt x="106" y="86"/>
                  <a:pt x="106" y="87"/>
                  <a:pt x="106" y="87"/>
                </a:cubicBezTo>
                <a:cubicBezTo>
                  <a:pt x="106" y="89"/>
                  <a:pt x="106" y="90"/>
                  <a:pt x="106" y="91"/>
                </a:cubicBezTo>
                <a:cubicBezTo>
                  <a:pt x="107" y="92"/>
                  <a:pt x="107" y="92"/>
                  <a:pt x="107" y="92"/>
                </a:cubicBezTo>
                <a:close/>
                <a:moveTo>
                  <a:pt x="32" y="73"/>
                </a:moveTo>
                <a:cubicBezTo>
                  <a:pt x="32" y="71"/>
                  <a:pt x="33" y="68"/>
                  <a:pt x="34" y="66"/>
                </a:cubicBezTo>
                <a:cubicBezTo>
                  <a:pt x="35" y="65"/>
                  <a:pt x="35" y="63"/>
                  <a:pt x="34" y="62"/>
                </a:cubicBezTo>
                <a:cubicBezTo>
                  <a:pt x="32" y="56"/>
                  <a:pt x="30" y="51"/>
                  <a:pt x="29" y="46"/>
                </a:cubicBezTo>
                <a:cubicBezTo>
                  <a:pt x="29" y="45"/>
                  <a:pt x="28" y="45"/>
                  <a:pt x="27" y="45"/>
                </a:cubicBezTo>
                <a:cubicBezTo>
                  <a:pt x="10" y="54"/>
                  <a:pt x="8" y="68"/>
                  <a:pt x="20" y="78"/>
                </a:cubicBezTo>
                <a:cubicBezTo>
                  <a:pt x="20" y="78"/>
                  <a:pt x="21" y="78"/>
                  <a:pt x="22" y="78"/>
                </a:cubicBezTo>
                <a:cubicBezTo>
                  <a:pt x="24" y="75"/>
                  <a:pt x="27" y="74"/>
                  <a:pt x="30" y="74"/>
                </a:cubicBezTo>
                <a:cubicBezTo>
                  <a:pt x="31" y="74"/>
                  <a:pt x="31" y="74"/>
                  <a:pt x="32" y="73"/>
                </a:cubicBezTo>
                <a:close/>
                <a:moveTo>
                  <a:pt x="35" y="75"/>
                </a:moveTo>
                <a:cubicBezTo>
                  <a:pt x="39" y="77"/>
                  <a:pt x="41" y="82"/>
                  <a:pt x="41" y="86"/>
                </a:cubicBezTo>
                <a:cubicBezTo>
                  <a:pt x="41" y="87"/>
                  <a:pt x="41" y="87"/>
                  <a:pt x="42" y="87"/>
                </a:cubicBezTo>
                <a:cubicBezTo>
                  <a:pt x="43" y="88"/>
                  <a:pt x="45" y="88"/>
                  <a:pt x="47" y="88"/>
                </a:cubicBezTo>
                <a:cubicBezTo>
                  <a:pt x="48" y="89"/>
                  <a:pt x="48" y="87"/>
                  <a:pt x="48" y="87"/>
                </a:cubicBezTo>
                <a:cubicBezTo>
                  <a:pt x="44" y="81"/>
                  <a:pt x="41" y="75"/>
                  <a:pt x="38" y="69"/>
                </a:cubicBezTo>
                <a:cubicBezTo>
                  <a:pt x="37" y="68"/>
                  <a:pt x="36" y="68"/>
                  <a:pt x="36" y="69"/>
                </a:cubicBezTo>
                <a:cubicBezTo>
                  <a:pt x="35" y="71"/>
                  <a:pt x="35" y="72"/>
                  <a:pt x="34" y="74"/>
                </a:cubicBezTo>
                <a:cubicBezTo>
                  <a:pt x="34" y="74"/>
                  <a:pt x="34" y="75"/>
                  <a:pt x="35" y="75"/>
                </a:cubicBezTo>
                <a:close/>
                <a:moveTo>
                  <a:pt x="39" y="90"/>
                </a:moveTo>
                <a:cubicBezTo>
                  <a:pt x="38" y="93"/>
                  <a:pt x="35" y="95"/>
                  <a:pt x="32" y="96"/>
                </a:cubicBezTo>
                <a:cubicBezTo>
                  <a:pt x="32" y="96"/>
                  <a:pt x="31" y="96"/>
                  <a:pt x="31" y="97"/>
                </a:cubicBezTo>
                <a:cubicBezTo>
                  <a:pt x="34" y="113"/>
                  <a:pt x="47" y="118"/>
                  <a:pt x="63" y="107"/>
                </a:cubicBezTo>
                <a:cubicBezTo>
                  <a:pt x="64" y="107"/>
                  <a:pt x="64" y="106"/>
                  <a:pt x="64" y="106"/>
                </a:cubicBezTo>
                <a:cubicBezTo>
                  <a:pt x="60" y="102"/>
                  <a:pt x="56" y="98"/>
                  <a:pt x="52" y="93"/>
                </a:cubicBezTo>
                <a:cubicBezTo>
                  <a:pt x="52" y="92"/>
                  <a:pt x="50" y="91"/>
                  <a:pt x="49" y="91"/>
                </a:cubicBezTo>
                <a:cubicBezTo>
                  <a:pt x="46" y="91"/>
                  <a:pt x="43" y="90"/>
                  <a:pt x="41" y="90"/>
                </a:cubicBezTo>
                <a:cubicBezTo>
                  <a:pt x="40" y="90"/>
                  <a:pt x="40" y="90"/>
                  <a:pt x="39" y="90"/>
                </a:cubicBezTo>
                <a:close/>
                <a:moveTo>
                  <a:pt x="98" y="21"/>
                </a:moveTo>
                <a:cubicBezTo>
                  <a:pt x="92" y="26"/>
                  <a:pt x="84" y="23"/>
                  <a:pt x="82" y="16"/>
                </a:cubicBezTo>
                <a:cubicBezTo>
                  <a:pt x="81" y="16"/>
                  <a:pt x="81" y="15"/>
                  <a:pt x="80" y="15"/>
                </a:cubicBezTo>
                <a:cubicBezTo>
                  <a:pt x="77" y="16"/>
                  <a:pt x="74" y="18"/>
                  <a:pt x="71" y="20"/>
                </a:cubicBezTo>
                <a:cubicBezTo>
                  <a:pt x="70" y="21"/>
                  <a:pt x="70" y="21"/>
                  <a:pt x="70" y="22"/>
                </a:cubicBezTo>
                <a:cubicBezTo>
                  <a:pt x="74" y="25"/>
                  <a:pt x="78" y="30"/>
                  <a:pt x="82" y="35"/>
                </a:cubicBezTo>
                <a:cubicBezTo>
                  <a:pt x="83" y="36"/>
                  <a:pt x="84" y="36"/>
                  <a:pt x="85" y="37"/>
                </a:cubicBezTo>
                <a:cubicBezTo>
                  <a:pt x="91" y="37"/>
                  <a:pt x="97" y="38"/>
                  <a:pt x="101" y="40"/>
                </a:cubicBezTo>
                <a:cubicBezTo>
                  <a:pt x="102" y="40"/>
                  <a:pt x="103" y="40"/>
                  <a:pt x="103" y="39"/>
                </a:cubicBezTo>
                <a:cubicBezTo>
                  <a:pt x="103" y="32"/>
                  <a:pt x="102" y="26"/>
                  <a:pt x="100" y="22"/>
                </a:cubicBezTo>
                <a:cubicBezTo>
                  <a:pt x="99" y="21"/>
                  <a:pt x="99" y="21"/>
                  <a:pt x="98" y="21"/>
                </a:cubicBezTo>
                <a:close/>
                <a:moveTo>
                  <a:pt x="63" y="20"/>
                </a:moveTo>
                <a:cubicBezTo>
                  <a:pt x="45" y="8"/>
                  <a:pt x="29" y="16"/>
                  <a:pt x="31" y="39"/>
                </a:cubicBezTo>
                <a:cubicBezTo>
                  <a:pt x="31" y="40"/>
                  <a:pt x="32" y="40"/>
                  <a:pt x="32" y="40"/>
                </a:cubicBezTo>
                <a:cubicBezTo>
                  <a:pt x="37" y="38"/>
                  <a:pt x="43" y="37"/>
                  <a:pt x="49" y="37"/>
                </a:cubicBezTo>
                <a:cubicBezTo>
                  <a:pt x="50" y="36"/>
                  <a:pt x="52" y="36"/>
                  <a:pt x="52" y="35"/>
                </a:cubicBezTo>
                <a:cubicBezTo>
                  <a:pt x="56" y="30"/>
                  <a:pt x="60" y="25"/>
                  <a:pt x="64" y="22"/>
                </a:cubicBezTo>
                <a:cubicBezTo>
                  <a:pt x="64" y="21"/>
                  <a:pt x="64" y="21"/>
                  <a:pt x="63" y="20"/>
                </a:cubicBezTo>
                <a:close/>
                <a:moveTo>
                  <a:pt x="87" y="88"/>
                </a:moveTo>
                <a:cubicBezTo>
                  <a:pt x="93" y="87"/>
                  <a:pt x="98" y="86"/>
                  <a:pt x="102" y="85"/>
                </a:cubicBezTo>
                <a:cubicBezTo>
                  <a:pt x="102" y="84"/>
                  <a:pt x="102" y="84"/>
                  <a:pt x="102" y="83"/>
                </a:cubicBezTo>
                <a:cubicBezTo>
                  <a:pt x="102" y="79"/>
                  <a:pt x="100" y="74"/>
                  <a:pt x="98" y="69"/>
                </a:cubicBezTo>
                <a:cubicBezTo>
                  <a:pt x="98" y="68"/>
                  <a:pt x="97" y="68"/>
                  <a:pt x="96" y="69"/>
                </a:cubicBezTo>
                <a:cubicBezTo>
                  <a:pt x="93" y="75"/>
                  <a:pt x="90" y="81"/>
                  <a:pt x="86" y="87"/>
                </a:cubicBezTo>
                <a:cubicBezTo>
                  <a:pt x="86" y="87"/>
                  <a:pt x="86" y="89"/>
                  <a:pt x="87" y="88"/>
                </a:cubicBezTo>
                <a:close/>
                <a:moveTo>
                  <a:pt x="38" y="59"/>
                </a:moveTo>
                <a:cubicBezTo>
                  <a:pt x="41" y="53"/>
                  <a:pt x="44" y="47"/>
                  <a:pt x="48" y="41"/>
                </a:cubicBezTo>
                <a:cubicBezTo>
                  <a:pt x="48" y="40"/>
                  <a:pt x="48" y="39"/>
                  <a:pt x="47" y="39"/>
                </a:cubicBezTo>
                <a:cubicBezTo>
                  <a:pt x="41" y="40"/>
                  <a:pt x="36" y="41"/>
                  <a:pt x="32" y="43"/>
                </a:cubicBezTo>
                <a:cubicBezTo>
                  <a:pt x="32" y="43"/>
                  <a:pt x="32" y="44"/>
                  <a:pt x="32" y="44"/>
                </a:cubicBezTo>
                <a:cubicBezTo>
                  <a:pt x="32" y="49"/>
                  <a:pt x="34" y="53"/>
                  <a:pt x="36" y="58"/>
                </a:cubicBezTo>
                <a:cubicBezTo>
                  <a:pt x="36" y="59"/>
                  <a:pt x="37" y="59"/>
                  <a:pt x="38" y="59"/>
                </a:cubicBezTo>
                <a:close/>
                <a:moveTo>
                  <a:pt x="105" y="46"/>
                </a:moveTo>
                <a:cubicBezTo>
                  <a:pt x="104" y="51"/>
                  <a:pt x="102" y="56"/>
                  <a:pt x="100" y="62"/>
                </a:cubicBezTo>
                <a:cubicBezTo>
                  <a:pt x="99" y="63"/>
                  <a:pt x="99" y="65"/>
                  <a:pt x="100" y="66"/>
                </a:cubicBezTo>
                <a:cubicBezTo>
                  <a:pt x="102" y="72"/>
                  <a:pt x="104" y="77"/>
                  <a:pt x="105" y="82"/>
                </a:cubicBezTo>
                <a:cubicBezTo>
                  <a:pt x="105" y="83"/>
                  <a:pt x="106" y="83"/>
                  <a:pt x="107" y="83"/>
                </a:cubicBezTo>
                <a:cubicBezTo>
                  <a:pt x="127" y="73"/>
                  <a:pt x="127" y="55"/>
                  <a:pt x="107" y="45"/>
                </a:cubicBezTo>
                <a:cubicBezTo>
                  <a:pt x="106" y="45"/>
                  <a:pt x="105" y="45"/>
                  <a:pt x="105" y="46"/>
                </a:cubicBezTo>
                <a:close/>
                <a:moveTo>
                  <a:pt x="79" y="89"/>
                </a:moveTo>
                <a:cubicBezTo>
                  <a:pt x="71" y="90"/>
                  <a:pt x="63" y="90"/>
                  <a:pt x="55" y="89"/>
                </a:cubicBezTo>
                <a:cubicBezTo>
                  <a:pt x="53" y="89"/>
                  <a:pt x="52" y="89"/>
                  <a:pt x="51" y="87"/>
                </a:cubicBezTo>
                <a:cubicBezTo>
                  <a:pt x="46" y="81"/>
                  <a:pt x="42" y="73"/>
                  <a:pt x="39" y="66"/>
                </a:cubicBezTo>
                <a:cubicBezTo>
                  <a:pt x="38" y="65"/>
                  <a:pt x="38" y="63"/>
                  <a:pt x="39" y="62"/>
                </a:cubicBezTo>
                <a:cubicBezTo>
                  <a:pt x="42" y="54"/>
                  <a:pt x="46" y="47"/>
                  <a:pt x="51" y="40"/>
                </a:cubicBezTo>
                <a:cubicBezTo>
                  <a:pt x="52" y="39"/>
                  <a:pt x="53" y="38"/>
                  <a:pt x="55" y="38"/>
                </a:cubicBezTo>
                <a:cubicBezTo>
                  <a:pt x="63" y="38"/>
                  <a:pt x="71" y="38"/>
                  <a:pt x="79" y="38"/>
                </a:cubicBezTo>
                <a:cubicBezTo>
                  <a:pt x="81" y="38"/>
                  <a:pt x="82" y="39"/>
                  <a:pt x="83" y="40"/>
                </a:cubicBezTo>
                <a:cubicBezTo>
                  <a:pt x="88" y="47"/>
                  <a:pt x="92" y="54"/>
                  <a:pt x="95" y="62"/>
                </a:cubicBezTo>
                <a:cubicBezTo>
                  <a:pt x="96" y="63"/>
                  <a:pt x="96" y="65"/>
                  <a:pt x="95" y="66"/>
                </a:cubicBezTo>
                <a:cubicBezTo>
                  <a:pt x="92" y="73"/>
                  <a:pt x="88" y="81"/>
                  <a:pt x="83" y="87"/>
                </a:cubicBezTo>
                <a:cubicBezTo>
                  <a:pt x="82" y="89"/>
                  <a:pt x="81" y="89"/>
                  <a:pt x="79" y="89"/>
                </a:cubicBezTo>
                <a:close/>
                <a:moveTo>
                  <a:pt x="78" y="94"/>
                </a:moveTo>
                <a:cubicBezTo>
                  <a:pt x="75" y="98"/>
                  <a:pt x="71" y="101"/>
                  <a:pt x="68" y="104"/>
                </a:cubicBezTo>
                <a:cubicBezTo>
                  <a:pt x="67" y="105"/>
                  <a:pt x="67" y="105"/>
                  <a:pt x="66" y="104"/>
                </a:cubicBezTo>
                <a:cubicBezTo>
                  <a:pt x="63" y="101"/>
                  <a:pt x="59" y="98"/>
                  <a:pt x="56" y="94"/>
                </a:cubicBezTo>
                <a:cubicBezTo>
                  <a:pt x="55" y="93"/>
                  <a:pt x="56" y="92"/>
                  <a:pt x="57" y="92"/>
                </a:cubicBezTo>
                <a:cubicBezTo>
                  <a:pt x="64" y="92"/>
                  <a:pt x="70" y="92"/>
                  <a:pt x="77" y="92"/>
                </a:cubicBezTo>
                <a:cubicBezTo>
                  <a:pt x="78" y="92"/>
                  <a:pt x="79" y="93"/>
                  <a:pt x="78" y="94"/>
                </a:cubicBezTo>
                <a:close/>
                <a:moveTo>
                  <a:pt x="102" y="44"/>
                </a:moveTo>
                <a:cubicBezTo>
                  <a:pt x="102" y="49"/>
                  <a:pt x="100" y="53"/>
                  <a:pt x="98" y="58"/>
                </a:cubicBezTo>
                <a:cubicBezTo>
                  <a:pt x="98" y="59"/>
                  <a:pt x="97" y="59"/>
                  <a:pt x="96" y="59"/>
                </a:cubicBezTo>
                <a:cubicBezTo>
                  <a:pt x="93" y="53"/>
                  <a:pt x="90" y="47"/>
                  <a:pt x="86" y="41"/>
                </a:cubicBezTo>
                <a:cubicBezTo>
                  <a:pt x="86" y="40"/>
                  <a:pt x="86" y="39"/>
                  <a:pt x="87" y="39"/>
                </a:cubicBezTo>
                <a:cubicBezTo>
                  <a:pt x="93" y="40"/>
                  <a:pt x="97" y="41"/>
                  <a:pt x="101" y="43"/>
                </a:cubicBezTo>
                <a:cubicBezTo>
                  <a:pt x="102" y="43"/>
                  <a:pt x="102" y="44"/>
                  <a:pt x="102" y="44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</a:ln>
        </p:spPr>
        <p:txBody>
          <a:bodyPr/>
          <a:p>
            <a:endParaRPr lang="en-US"/>
          </a:p>
        </p:txBody>
      </p:sp>
      <p:sp>
        <p:nvSpPr>
          <p:cNvPr id="5146" name="椭圆 8217"/>
          <p:cNvSpPr/>
          <p:nvPr/>
        </p:nvSpPr>
        <p:spPr>
          <a:xfrm>
            <a:off x="2051050" y="2714625"/>
            <a:ext cx="215900" cy="215900"/>
          </a:xfrm>
          <a:prstGeom prst="ellipse">
            <a:avLst/>
          </a:prstGeom>
          <a:solidFill>
            <a:srgbClr val="237DB9"/>
          </a:solidFill>
          <a:ln w="9525">
            <a:noFill/>
          </a:ln>
        </p:spPr>
        <p:txBody>
          <a:bodyPr anchor="t" anchorCtr="0"/>
          <a:p>
            <a:endParaRPr lang="zh-CN" altLang="en-US"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  <p:sp>
        <p:nvSpPr>
          <p:cNvPr id="5147" name="椭圆 8218"/>
          <p:cNvSpPr/>
          <p:nvPr/>
        </p:nvSpPr>
        <p:spPr>
          <a:xfrm>
            <a:off x="3508693" y="2520950"/>
            <a:ext cx="336550" cy="336550"/>
          </a:xfrm>
          <a:prstGeom prst="ellipse">
            <a:avLst/>
          </a:prstGeom>
          <a:solidFill>
            <a:srgbClr val="F6AC33"/>
          </a:solidFill>
          <a:ln w="9525">
            <a:noFill/>
          </a:ln>
        </p:spPr>
        <p:txBody>
          <a:bodyPr anchor="t" anchorCtr="0"/>
          <a:p>
            <a:endParaRPr lang="zh-CN" altLang="en-US"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  <p:sp>
        <p:nvSpPr>
          <p:cNvPr id="5148" name="椭圆 8219"/>
          <p:cNvSpPr/>
          <p:nvPr/>
        </p:nvSpPr>
        <p:spPr>
          <a:xfrm>
            <a:off x="106998" y="3130233"/>
            <a:ext cx="746125" cy="746125"/>
          </a:xfrm>
          <a:prstGeom prst="ellipse">
            <a:avLst/>
          </a:prstGeom>
          <a:solidFill>
            <a:srgbClr val="ACC571"/>
          </a:solidFill>
          <a:ln w="9525">
            <a:noFill/>
          </a:ln>
        </p:spPr>
        <p:txBody>
          <a:bodyPr anchor="t" anchorCtr="0"/>
          <a:p>
            <a:endParaRPr lang="zh-CN" altLang="en-US"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  <p:sp>
        <p:nvSpPr>
          <p:cNvPr id="5149" name="椭圆 8220"/>
          <p:cNvSpPr/>
          <p:nvPr/>
        </p:nvSpPr>
        <p:spPr>
          <a:xfrm>
            <a:off x="5068888" y="2647950"/>
            <a:ext cx="174625" cy="171450"/>
          </a:xfrm>
          <a:prstGeom prst="ellipse">
            <a:avLst/>
          </a:prstGeom>
          <a:solidFill>
            <a:srgbClr val="1DAF98"/>
          </a:solidFill>
          <a:ln w="9525">
            <a:noFill/>
          </a:ln>
        </p:spPr>
        <p:txBody>
          <a:bodyPr anchor="t" anchorCtr="0"/>
          <a:p>
            <a:endParaRPr lang="zh-CN" altLang="en-US"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  <p:sp>
        <p:nvSpPr>
          <p:cNvPr id="5150" name="椭圆 8221"/>
          <p:cNvSpPr/>
          <p:nvPr/>
        </p:nvSpPr>
        <p:spPr>
          <a:xfrm>
            <a:off x="6265545" y="2238375"/>
            <a:ext cx="334963" cy="334963"/>
          </a:xfrm>
          <a:prstGeom prst="ellipse">
            <a:avLst/>
          </a:prstGeom>
          <a:solidFill>
            <a:srgbClr val="1DAF98"/>
          </a:solidFill>
          <a:ln w="9525">
            <a:noFill/>
          </a:ln>
        </p:spPr>
        <p:txBody>
          <a:bodyPr anchor="t" anchorCtr="0"/>
          <a:p>
            <a:endParaRPr lang="zh-CN" altLang="en-US"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  <p:sp>
        <p:nvSpPr>
          <p:cNvPr id="5151" name="椭圆 8222"/>
          <p:cNvSpPr/>
          <p:nvPr/>
        </p:nvSpPr>
        <p:spPr>
          <a:xfrm>
            <a:off x="8460423" y="1994853"/>
            <a:ext cx="746125" cy="746125"/>
          </a:xfrm>
          <a:prstGeom prst="ellipse">
            <a:avLst/>
          </a:prstGeom>
          <a:solidFill>
            <a:srgbClr val="237DB9"/>
          </a:solidFill>
          <a:ln w="9525">
            <a:noFill/>
          </a:ln>
        </p:spPr>
        <p:txBody>
          <a:bodyPr anchor="t" anchorCtr="0"/>
          <a:p>
            <a:endParaRPr lang="zh-CN" altLang="en-US"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  <p:sp>
        <p:nvSpPr>
          <p:cNvPr id="5152" name="椭圆 8223"/>
          <p:cNvSpPr/>
          <p:nvPr/>
        </p:nvSpPr>
        <p:spPr>
          <a:xfrm>
            <a:off x="8460740" y="2238375"/>
            <a:ext cx="336550" cy="336550"/>
          </a:xfrm>
          <a:prstGeom prst="ellipse">
            <a:avLst/>
          </a:prstGeom>
          <a:solidFill>
            <a:srgbClr val="F6AC33"/>
          </a:solidFill>
          <a:ln w="9525">
            <a:noFill/>
          </a:ln>
        </p:spPr>
        <p:txBody>
          <a:bodyPr anchor="t" anchorCtr="0"/>
          <a:p>
            <a:endParaRPr lang="zh-CN" altLang="en-US"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  <p:sp>
        <p:nvSpPr>
          <p:cNvPr id="5153" name="椭圆 8224"/>
          <p:cNvSpPr/>
          <p:nvPr/>
        </p:nvSpPr>
        <p:spPr>
          <a:xfrm>
            <a:off x="7307898" y="2220278"/>
            <a:ext cx="287337" cy="287337"/>
          </a:xfrm>
          <a:prstGeom prst="ellipse">
            <a:avLst/>
          </a:prstGeom>
          <a:solidFill>
            <a:srgbClr val="ACC571"/>
          </a:solidFill>
          <a:ln w="9525">
            <a:noFill/>
          </a:ln>
        </p:spPr>
        <p:txBody>
          <a:bodyPr anchor="t" anchorCtr="0"/>
          <a:p>
            <a:endParaRPr lang="zh-CN" altLang="en-US"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  <p:sp>
        <p:nvSpPr>
          <p:cNvPr id="5154" name="椭圆 8225"/>
          <p:cNvSpPr/>
          <p:nvPr/>
        </p:nvSpPr>
        <p:spPr>
          <a:xfrm>
            <a:off x="251460" y="3362643"/>
            <a:ext cx="266700" cy="266700"/>
          </a:xfrm>
          <a:prstGeom prst="ellipse">
            <a:avLst/>
          </a:prstGeom>
          <a:solidFill>
            <a:srgbClr val="F6AC33"/>
          </a:solidFill>
          <a:ln w="9525">
            <a:noFill/>
          </a:ln>
        </p:spPr>
        <p:txBody>
          <a:bodyPr anchor="t" anchorCtr="0"/>
          <a:p>
            <a:endParaRPr lang="zh-CN" altLang="en-US"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  <p:sp>
        <p:nvSpPr>
          <p:cNvPr id="2" name="直接连接符 8199"/>
          <p:cNvSpPr/>
          <p:nvPr/>
        </p:nvSpPr>
        <p:spPr>
          <a:xfrm flipV="1">
            <a:off x="611188" y="3579495"/>
            <a:ext cx="0" cy="1006475"/>
          </a:xfrm>
          <a:prstGeom prst="line">
            <a:avLst/>
          </a:prstGeom>
          <a:ln w="6350" cap="flat" cmpd="sng">
            <a:solidFill>
              <a:srgbClr val="54697C"/>
            </a:solidFill>
            <a:prstDash val="dash"/>
            <a:round/>
            <a:headEnd type="oval" w="sm" len="sm"/>
            <a:tailEnd type="none" w="med" len="med"/>
          </a:ln>
        </p:spPr>
      </p:sp>
      <p:sp>
        <p:nvSpPr>
          <p:cNvPr id="3" name="矩形 8211"/>
          <p:cNvSpPr/>
          <p:nvPr/>
        </p:nvSpPr>
        <p:spPr>
          <a:xfrm>
            <a:off x="5436235" y="3507105"/>
            <a:ext cx="2885440" cy="1138555"/>
          </a:xfrm>
          <a:prstGeom prst="rect">
            <a:avLst/>
          </a:prstGeom>
          <a:noFill/>
          <a:ln w="9525">
            <a:noFill/>
          </a:ln>
        </p:spPr>
        <p:txBody>
          <a:bodyPr wrap="square" lIns="0" tIns="0" rIns="0" bIns="0" anchor="t" anchorCtr="0">
            <a:spAutoFit/>
          </a:bodyPr>
          <a:p>
            <a:pPr algn="ctr"/>
            <a:r>
              <a:rPr lang="sr-Cyrl-RS" altLang="zh-CN" sz="1400" b="1" dirty="0">
                <a:solidFill>
                  <a:srgbClr val="FFC000"/>
                </a:solidFill>
                <a:latin typeface="Arial" panose="020B0604020202020204" pitchFamily="34" charset="0"/>
                <a:ea typeface="SimSun" panose="02010600030101010101" pitchFamily="2" charset="-122"/>
              </a:rPr>
              <a:t> </a:t>
            </a:r>
            <a:r>
              <a:rPr lang="sr-Cyrl-RS" altLang="zh-CN" sz="1200" b="1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ea typeface="SimSun" panose="02010600030101010101" pitchFamily="2" charset="-122"/>
              </a:rPr>
              <a:t>4.РЕСТОРАНИ У    СРЕДЊЕМ ВЕКУ</a:t>
            </a:r>
            <a:endParaRPr lang="sr-Cyrl-RS" altLang="zh-CN" sz="1200" b="1" dirty="0">
              <a:solidFill>
                <a:schemeClr val="bg1">
                  <a:lumMod val="95000"/>
                </a:schemeClr>
              </a:solidFill>
              <a:latin typeface="Arial" panose="020B0604020202020204" pitchFamily="34" charset="0"/>
              <a:ea typeface="SimSun" panose="02010600030101010101" pitchFamily="2" charset="-122"/>
            </a:endParaRPr>
          </a:p>
          <a:p>
            <a:pPr algn="l"/>
            <a:endParaRPr lang="sr-Cyrl-RS" altLang="zh-CN" sz="1200" b="1" dirty="0">
              <a:solidFill>
                <a:schemeClr val="bg1">
                  <a:lumMod val="95000"/>
                </a:schemeClr>
              </a:solidFill>
              <a:latin typeface="Arial" panose="020B0604020202020204" pitchFamily="34" charset="0"/>
              <a:ea typeface="SimSun" panose="02010600030101010101" pitchFamily="2" charset="-122"/>
            </a:endParaRPr>
          </a:p>
          <a:p>
            <a:pPr algn="ctr"/>
            <a:r>
              <a:rPr lang="sr-Cyrl-RS" altLang="zh-CN" sz="1200" b="1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ea typeface="SimSun" panose="02010600030101010101" pitchFamily="2" charset="-122"/>
              </a:rPr>
              <a:t>-4.1 Француска револуција и успон ресторатерства</a:t>
            </a:r>
            <a:endParaRPr lang="sr-Cyrl-RS" altLang="zh-CN" sz="1200" b="1" dirty="0">
              <a:solidFill>
                <a:schemeClr val="bg1">
                  <a:lumMod val="95000"/>
                </a:schemeClr>
              </a:solidFill>
              <a:latin typeface="Arial" panose="020B0604020202020204" pitchFamily="34" charset="0"/>
              <a:ea typeface="SimSun" panose="02010600030101010101" pitchFamily="2" charset="-122"/>
            </a:endParaRPr>
          </a:p>
          <a:p>
            <a:pPr algn="l"/>
            <a:endParaRPr lang="sr-Cyrl-RS" altLang="zh-CN" sz="1200" b="1" dirty="0">
              <a:solidFill>
                <a:schemeClr val="bg1">
                  <a:lumMod val="95000"/>
                </a:schemeClr>
              </a:solidFill>
              <a:latin typeface="Arial" panose="020B0604020202020204" pitchFamily="34" charset="0"/>
              <a:ea typeface="SimSun" panose="02010600030101010101" pitchFamily="2" charset="-122"/>
            </a:endParaRPr>
          </a:p>
          <a:p>
            <a:pPr algn="l"/>
            <a:endParaRPr lang="sr-Cyrl-RS" altLang="zh-CN" sz="1200" b="1" dirty="0">
              <a:solidFill>
                <a:schemeClr val="bg1">
                  <a:lumMod val="95000"/>
                </a:schemeClr>
              </a:solidFill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  <p:sp>
        <p:nvSpPr>
          <p:cNvPr id="4" name="Rectangles 3"/>
          <p:cNvSpPr/>
          <p:nvPr/>
        </p:nvSpPr>
        <p:spPr>
          <a:xfrm>
            <a:off x="4908550" y="3449320"/>
            <a:ext cx="598170" cy="398780"/>
          </a:xfrm>
          <a:prstGeom prst="rect">
            <a:avLst/>
          </a:prstGeom>
          <a:noFill/>
          <a:ln>
            <a:noFill/>
          </a:ln>
        </p:spPr>
        <p:txBody>
          <a:bodyPr wrap="square" rtlCol="0" anchor="t">
            <a:spAutoFit/>
            <a:scene3d>
              <a:camera prst="orthographicFront"/>
              <a:lightRig rig="threePt" dir="t"/>
            </a:scene3d>
          </a:bodyPr>
          <a:p>
            <a:pPr algn="ctr"/>
            <a:r>
              <a:rPr lang="sr-Cyrl-RS" altLang="zh-CN" sz="20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Arial" panose="020B0604020202020204" pitchFamily="34" charset="0"/>
                <a:ea typeface="SimSun" panose="02010600030101010101" pitchFamily="2" charset="-122"/>
              </a:rPr>
              <a:t>05</a:t>
            </a:r>
            <a:endParaRPr lang="sr-Cyrl-RS" altLang="zh-CN" sz="2000" b="1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2303D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1506" name="文本框 24577"/>
          <p:cNvSpPr txBox="1"/>
          <p:nvPr/>
        </p:nvSpPr>
        <p:spPr>
          <a:xfrm>
            <a:off x="323850" y="223838"/>
            <a:ext cx="6278880" cy="275590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lang="sr-Cyrl-RS" altLang="en-US" sz="1200" b="1">
                <a:solidFill>
                  <a:srgbClr val="1DAF98"/>
                </a:solidFill>
                <a:latin typeface="Arial" panose="020B0604020202020204" pitchFamily="34" charset="0"/>
                <a:ea typeface="SimSun" panose="02010600030101010101" pitchFamily="2" charset="-122"/>
              </a:rPr>
              <a:t>УЛОГА И ЗНАЧАЈ РЕСТОРАТЕРСТВА ЗА РАЗВОЈ УГОСТИТЕЉСКЕ  ДЕЛАТНОСТИ</a:t>
            </a:r>
            <a:endParaRPr lang="sr-Cyrl-RS" altLang="en-US" sz="1200" b="1">
              <a:solidFill>
                <a:srgbClr val="1DAF98"/>
              </a:solidFill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  <p:grpSp>
        <p:nvGrpSpPr>
          <p:cNvPr id="21508" name="组合 24579"/>
          <p:cNvGrpSpPr/>
          <p:nvPr/>
        </p:nvGrpSpPr>
        <p:grpSpPr>
          <a:xfrm>
            <a:off x="0" y="338138"/>
            <a:ext cx="252413" cy="360362"/>
            <a:chOff x="0" y="0"/>
            <a:chExt cx="159" cy="227"/>
          </a:xfrm>
        </p:grpSpPr>
        <p:sp>
          <p:nvSpPr>
            <p:cNvPr id="21509" name="矩形 24580"/>
            <p:cNvSpPr/>
            <p:nvPr/>
          </p:nvSpPr>
          <p:spPr>
            <a:xfrm>
              <a:off x="0" y="0"/>
              <a:ext cx="23" cy="227"/>
            </a:xfrm>
            <a:prstGeom prst="rect">
              <a:avLst/>
            </a:prstGeom>
            <a:solidFill>
              <a:srgbClr val="1DAF98"/>
            </a:solidFill>
            <a:ln w="9525">
              <a:noFill/>
            </a:ln>
          </p:spPr>
          <p:txBody>
            <a:bodyPr anchor="t" anchorCtr="0"/>
            <a:p>
              <a:endParaRPr lang="zh-CN" altLang="en-US">
                <a:latin typeface="Arial" panose="020B0604020202020204" pitchFamily="34" charset="0"/>
                <a:ea typeface="SimSun" panose="02010600030101010101" pitchFamily="2" charset="-122"/>
              </a:endParaRPr>
            </a:p>
          </p:txBody>
        </p:sp>
        <p:sp>
          <p:nvSpPr>
            <p:cNvPr id="21510" name="矩形 24581"/>
            <p:cNvSpPr/>
            <p:nvPr/>
          </p:nvSpPr>
          <p:spPr>
            <a:xfrm>
              <a:off x="46" y="0"/>
              <a:ext cx="23" cy="227"/>
            </a:xfrm>
            <a:prstGeom prst="rect">
              <a:avLst/>
            </a:prstGeom>
            <a:solidFill>
              <a:srgbClr val="ACC571"/>
            </a:solidFill>
            <a:ln w="9525">
              <a:noFill/>
            </a:ln>
          </p:spPr>
          <p:txBody>
            <a:bodyPr anchor="t" anchorCtr="0"/>
            <a:p>
              <a:endParaRPr lang="zh-CN" altLang="en-US">
                <a:latin typeface="Arial" panose="020B0604020202020204" pitchFamily="34" charset="0"/>
                <a:ea typeface="SimSun" panose="02010600030101010101" pitchFamily="2" charset="-122"/>
              </a:endParaRPr>
            </a:p>
          </p:txBody>
        </p:sp>
        <p:sp>
          <p:nvSpPr>
            <p:cNvPr id="21511" name="矩形 24582"/>
            <p:cNvSpPr/>
            <p:nvPr/>
          </p:nvSpPr>
          <p:spPr>
            <a:xfrm>
              <a:off x="91" y="0"/>
              <a:ext cx="23" cy="227"/>
            </a:xfrm>
            <a:prstGeom prst="rect">
              <a:avLst/>
            </a:prstGeom>
            <a:solidFill>
              <a:srgbClr val="237DB9"/>
            </a:solidFill>
            <a:ln w="9525">
              <a:noFill/>
            </a:ln>
          </p:spPr>
          <p:txBody>
            <a:bodyPr anchor="t" anchorCtr="0"/>
            <a:p>
              <a:endParaRPr lang="zh-CN" altLang="en-US">
                <a:latin typeface="Arial" panose="020B0604020202020204" pitchFamily="34" charset="0"/>
                <a:ea typeface="SimSun" panose="02010600030101010101" pitchFamily="2" charset="-122"/>
              </a:endParaRPr>
            </a:p>
          </p:txBody>
        </p:sp>
        <p:sp>
          <p:nvSpPr>
            <p:cNvPr id="21512" name="矩形 24583"/>
            <p:cNvSpPr/>
            <p:nvPr/>
          </p:nvSpPr>
          <p:spPr>
            <a:xfrm>
              <a:off x="136" y="0"/>
              <a:ext cx="23" cy="227"/>
            </a:xfrm>
            <a:prstGeom prst="rect">
              <a:avLst/>
            </a:prstGeom>
            <a:solidFill>
              <a:srgbClr val="F6AC33"/>
            </a:solidFill>
            <a:ln w="9525">
              <a:noFill/>
            </a:ln>
          </p:spPr>
          <p:txBody>
            <a:bodyPr anchor="t" anchorCtr="0"/>
            <a:p>
              <a:endParaRPr lang="zh-CN" altLang="en-US">
                <a:latin typeface="Arial" panose="020B0604020202020204" pitchFamily="34" charset="0"/>
                <a:ea typeface="SimSun" panose="02010600030101010101" pitchFamily="2" charset="-122"/>
              </a:endParaRPr>
            </a:p>
          </p:txBody>
        </p:sp>
      </p:grpSp>
      <p:sp>
        <p:nvSpPr>
          <p:cNvPr id="3" name="Text Box 2"/>
          <p:cNvSpPr txBox="1"/>
          <p:nvPr/>
        </p:nvSpPr>
        <p:spPr>
          <a:xfrm>
            <a:off x="1192530" y="-5923280"/>
            <a:ext cx="7297420" cy="507746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/>
              <a:t>У пракси, када је реч о сектору за пружање услуга хране, пића и напитака, у употреби су многобројни </a:t>
            </a:r>
            <a:endParaRPr lang="en-US"/>
          </a:p>
          <a:p>
            <a:r>
              <a:rPr lang="en-US"/>
              <a:t>термини који у свом саставу имају реч ресторан. Тако, није ретко чути за постојање ресторана са самоуслуживање (експрес ресторан), ресторана националне или интернационалне  кухиње, специјализованих ресторана и сл. Иначе, сама реч ресторан потиче од латинске речи (глагола) "рестаураре", што значи окреплјење које се дешава у простору уређеном за те намене. </a:t>
            </a:r>
            <a:endParaRPr lang="en-US"/>
          </a:p>
          <a:p>
            <a:r>
              <a:rPr lang="en-US"/>
              <a:t>Ресторане, као репрезенте угостителјске понуде у домену пружања услуга хране и пића, карактеришу специфични техничко - технолошки елементи опреме и уређаја, специфичан асортиман понуде и организационо - кадровска екипираност у односу на друге објекте ове врсте. То значи да ресторанска понуда, за разлику од других облика угостителјских понуда хране и пића, подразумева виши ниво комфора, посебан амбијент и разноврснију  понуду, другим речима гарантовани квалитет. Да је то тако потврђује и чињеница да се ресторани у многим землјама категоришу, што је био случај и код нас до пре неколико година.  </a:t>
            </a:r>
            <a:endParaRPr lang="en-US"/>
          </a:p>
        </p:txBody>
      </p:sp>
      <p:sp>
        <p:nvSpPr>
          <p:cNvPr id="4" name="Text Box 3"/>
          <p:cNvSpPr txBox="1"/>
          <p:nvPr/>
        </p:nvSpPr>
        <p:spPr>
          <a:xfrm>
            <a:off x="952500" y="-5923280"/>
            <a:ext cx="8191500" cy="47999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/>
              <a:t>У пракси, када је реч о сектору за пружање услуга хране, пића и напитака, у употреби су многобројни </a:t>
            </a:r>
            <a:endParaRPr lang="en-US"/>
          </a:p>
          <a:p>
            <a:r>
              <a:rPr lang="en-US"/>
              <a:t>термини који у свом саставу имају реч ресторан. Тако, није ретко чути за постојање ресторана са самоуслуживање (експрес ресторан), ресторана националне или интернационалне  кухиње, специјализованих ресторана и сл. Иначе, сама реч ресторан потиче од латинске речи (глагола) "рестаураре", што значи окреплјење које се дешава у простору уређеном за те намене. </a:t>
            </a:r>
            <a:endParaRPr lang="en-US"/>
          </a:p>
          <a:p>
            <a:r>
              <a:rPr lang="en-US"/>
              <a:t>Ресторане, као репрезенте угостителјске понуде у домену пружања услуга хране и пића, карактеришу специфични техничко - технолошки елементи опреме и уређаја, специфичан асортиман понуде и организационо - кадровска екипираност у односу на друге објекте ове врсте. То значи да ресторанска понуда, за разлику од других облика угостителјских понуда хране и пића, подразумева виши ниво комфора, посебан амбијент и разноврснију  понуду, другим речима гарантовани квалитет. Да је то тако потврђује и чињеница да се ресторани у многим землјама категоришу, што је био случај и код нас до пре неколико година.  </a:t>
            </a:r>
            <a:endParaRPr lang="en-US"/>
          </a:p>
        </p:txBody>
      </p:sp>
      <p:sp>
        <p:nvSpPr>
          <p:cNvPr id="5" name="Text Box 4"/>
          <p:cNvSpPr txBox="1"/>
          <p:nvPr/>
        </p:nvSpPr>
        <p:spPr>
          <a:xfrm>
            <a:off x="288290" y="554990"/>
            <a:ext cx="8748395" cy="378460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algn="just"/>
            <a:r>
              <a:rPr lang="en-US" sz="1600">
                <a:solidFill>
                  <a:schemeClr val="bg1">
                    <a:lumMod val="95000"/>
                  </a:schemeClr>
                </a:solidFill>
              </a:rPr>
              <a:t>Колевка савременог ресторатерства је Француска, зем</a:t>
            </a:r>
            <a:r>
              <a:rPr lang="sr-Cyrl-RS" sz="1600">
                <a:solidFill>
                  <a:schemeClr val="bg1">
                    <a:lumMod val="95000"/>
                  </a:schemeClr>
                </a:solidFill>
              </a:rPr>
              <a:t>љ</a:t>
            </a:r>
            <a:r>
              <a:rPr lang="en-US" sz="1600">
                <a:solidFill>
                  <a:schemeClr val="bg1">
                    <a:lumMod val="95000"/>
                  </a:schemeClr>
                </a:solidFill>
              </a:rPr>
              <a:t>а чија кухиња </a:t>
            </a:r>
            <a:r>
              <a:rPr lang="sr-Latn-RS" altLang="en-US" sz="160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en-US" sz="1600">
                <a:solidFill>
                  <a:schemeClr val="bg1">
                    <a:lumMod val="95000"/>
                  </a:schemeClr>
                </a:solidFill>
              </a:rPr>
              <a:t>и данас привлачи </a:t>
            </a:r>
            <a:r>
              <a:rPr lang="sr-Cyrl-RS" altLang="en-US" sz="1600">
                <a:solidFill>
                  <a:schemeClr val="bg1">
                    <a:lumMod val="95000"/>
                  </a:schemeClr>
                </a:solidFill>
              </a:rPr>
              <a:t>љ</a:t>
            </a:r>
            <a:r>
              <a:rPr lang="en-US" sz="1600">
                <a:solidFill>
                  <a:schemeClr val="bg1">
                    <a:lumMod val="95000"/>
                  </a:schemeClr>
                </a:solidFill>
              </a:rPr>
              <a:t>убите</a:t>
            </a:r>
            <a:r>
              <a:rPr lang="sr-Cyrl-RS" altLang="en-US" sz="1600">
                <a:solidFill>
                  <a:schemeClr val="bg1">
                    <a:lumMod val="95000"/>
                  </a:schemeClr>
                </a:solidFill>
              </a:rPr>
              <a:t>љ</a:t>
            </a:r>
            <a:r>
              <a:rPr lang="en-US" sz="1600">
                <a:solidFill>
                  <a:schemeClr val="bg1">
                    <a:lumMod val="95000"/>
                  </a:schemeClr>
                </a:solidFill>
              </a:rPr>
              <a:t>е укусне хране, пића, музике и добре забаве. </a:t>
            </a:r>
            <a:endParaRPr lang="en-US" sz="1600">
              <a:solidFill>
                <a:schemeClr val="bg1">
                  <a:lumMod val="95000"/>
                </a:schemeClr>
              </a:solidFill>
            </a:endParaRPr>
          </a:p>
          <a:p>
            <a:pPr algn="just"/>
            <a:r>
              <a:rPr lang="en-US" sz="1600">
                <a:solidFill>
                  <a:schemeClr val="bg1">
                    <a:lumMod val="95000"/>
                  </a:schemeClr>
                </a:solidFill>
              </a:rPr>
              <a:t>Историјске хронике говоре да се за оца модерног ресторатерства  сматра Буланже-а (Боулангер), који је у својој гостиони продавао супе  које су служиле за окреп</a:t>
            </a:r>
            <a:r>
              <a:rPr lang="sr-Cyrl-RS" altLang="en-US" sz="1600">
                <a:solidFill>
                  <a:schemeClr val="bg1">
                    <a:lumMod val="95000"/>
                  </a:schemeClr>
                </a:solidFill>
              </a:rPr>
              <a:t>љ</a:t>
            </a:r>
            <a:r>
              <a:rPr lang="en-US" sz="1600">
                <a:solidFill>
                  <a:schemeClr val="bg1">
                    <a:lumMod val="95000"/>
                  </a:schemeClr>
                </a:solidFill>
              </a:rPr>
              <a:t>ење и лек за све врсте умора, ма-мурлука и болести. </a:t>
            </a:r>
            <a:endParaRPr lang="en-US" sz="1600">
              <a:solidFill>
                <a:schemeClr val="bg1">
                  <a:lumMod val="95000"/>
                </a:schemeClr>
              </a:solidFill>
            </a:endParaRPr>
          </a:p>
          <a:p>
            <a:pPr algn="just"/>
            <a:r>
              <a:rPr lang="en-US" sz="1600">
                <a:solidFill>
                  <a:schemeClr val="bg1">
                    <a:lumMod val="95000"/>
                  </a:schemeClr>
                </a:solidFill>
              </a:rPr>
              <a:t>Желећи да обогати угостите</a:t>
            </a:r>
            <a:r>
              <a:rPr lang="sr-Cyrl-RS" altLang="en-US" sz="1600">
                <a:solidFill>
                  <a:schemeClr val="bg1">
                    <a:lumMod val="95000"/>
                  </a:schemeClr>
                </a:solidFill>
              </a:rPr>
              <a:t>љ</a:t>
            </a:r>
            <a:r>
              <a:rPr lang="en-US" sz="1600">
                <a:solidFill>
                  <a:schemeClr val="bg1">
                    <a:lumMod val="95000"/>
                  </a:schemeClr>
                </a:solidFill>
              </a:rPr>
              <a:t>ску понуду, после бројних перипетија са монополистима Буланже 1765. године отвара прави ресторан "</a:t>
            </a:r>
            <a:r>
              <a:rPr lang="en-US" sz="1600">
                <a:solidFill>
                  <a:schemeClr val="bg1">
                    <a:lumMod val="95000"/>
                  </a:schemeClr>
                </a:solidFill>
                <a:latin typeface="TimesRoman" charset="0"/>
                <a:cs typeface="TimesRoman" charset="0"/>
              </a:rPr>
              <a:t>Ле Цхампс д'Оисеау" </a:t>
            </a:r>
            <a:r>
              <a:rPr lang="en-US" sz="1600">
                <a:solidFill>
                  <a:schemeClr val="bg1">
                    <a:lumMod val="95000"/>
                  </a:schemeClr>
                </a:solidFill>
              </a:rPr>
              <a:t>(Птичје полје), који постаје састајалиште угледнијих лјуди. Три године  касније, отворен је ресторан близу кралјевске палате (Палаис Роиал), који се заво "Аук Троис Фререс Провен-Цаук" (Код три брата из Провансе).</a:t>
            </a:r>
            <a:endParaRPr lang="en-US" sz="1600">
              <a:solidFill>
                <a:schemeClr val="bg1">
                  <a:lumMod val="95000"/>
                </a:schemeClr>
              </a:solidFill>
            </a:endParaRPr>
          </a:p>
          <a:p>
            <a:pPr algn="just"/>
            <a:r>
              <a:rPr lang="en-US" sz="1600">
                <a:solidFill>
                  <a:schemeClr val="bg1">
                    <a:lumMod val="95000"/>
                  </a:schemeClr>
                </a:solidFill>
              </a:rPr>
              <a:t> После Француске револуције из 1794. године, многи виђенији француски угостителји протерани су и одлазе у друге делове Европе. Неки су чак прешли и преко Атлантика до Америке, где су и почели са провереним занатом. Тако је 1794. године француски избеглица Јан Батист Жилбер Пејпал отворио први ресторан у Бостону који се звао "Julien 's Restaurator"  (Жилијенов Ресторатор). </a:t>
            </a:r>
            <a:endParaRPr lang="en-US" sz="1600">
              <a:solidFill>
                <a:schemeClr val="bg1">
                  <a:lumMod val="9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2303D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1506" name="文本框 24577"/>
          <p:cNvSpPr txBox="1"/>
          <p:nvPr/>
        </p:nvSpPr>
        <p:spPr>
          <a:xfrm>
            <a:off x="323850" y="223838"/>
            <a:ext cx="6278880" cy="275590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lang="sr-Cyrl-RS" altLang="en-US" sz="1200" b="1">
                <a:solidFill>
                  <a:srgbClr val="1DAF98"/>
                </a:solidFill>
                <a:latin typeface="Arial" panose="020B0604020202020204" pitchFamily="34" charset="0"/>
                <a:ea typeface="SimSun" panose="02010600030101010101" pitchFamily="2" charset="-122"/>
              </a:rPr>
              <a:t>УЛОГА И ЗНАЧАЈ РЕСТОРАТЕРСТВА ЗА РАЗВОЈ УГОСТИТЕЉСКЕ  ДЕЛАТНОСТИ</a:t>
            </a:r>
            <a:endParaRPr lang="sr-Cyrl-RS" altLang="en-US" sz="1200" b="1">
              <a:solidFill>
                <a:srgbClr val="1DAF98"/>
              </a:solidFill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  <p:grpSp>
        <p:nvGrpSpPr>
          <p:cNvPr id="21508" name="组合 24579"/>
          <p:cNvGrpSpPr/>
          <p:nvPr/>
        </p:nvGrpSpPr>
        <p:grpSpPr>
          <a:xfrm>
            <a:off x="0" y="338138"/>
            <a:ext cx="252413" cy="360362"/>
            <a:chOff x="0" y="0"/>
            <a:chExt cx="159" cy="227"/>
          </a:xfrm>
        </p:grpSpPr>
        <p:sp>
          <p:nvSpPr>
            <p:cNvPr id="21509" name="矩形 24580"/>
            <p:cNvSpPr/>
            <p:nvPr/>
          </p:nvSpPr>
          <p:spPr>
            <a:xfrm>
              <a:off x="0" y="0"/>
              <a:ext cx="23" cy="227"/>
            </a:xfrm>
            <a:prstGeom prst="rect">
              <a:avLst/>
            </a:prstGeom>
            <a:solidFill>
              <a:srgbClr val="1DAF98"/>
            </a:solidFill>
            <a:ln w="9525">
              <a:noFill/>
            </a:ln>
          </p:spPr>
          <p:txBody>
            <a:bodyPr anchor="t" anchorCtr="0"/>
            <a:p>
              <a:endParaRPr lang="zh-CN" altLang="en-US">
                <a:latin typeface="Arial" panose="020B0604020202020204" pitchFamily="34" charset="0"/>
                <a:ea typeface="SimSun" panose="02010600030101010101" pitchFamily="2" charset="-122"/>
              </a:endParaRPr>
            </a:p>
          </p:txBody>
        </p:sp>
        <p:sp>
          <p:nvSpPr>
            <p:cNvPr id="21510" name="矩形 24581"/>
            <p:cNvSpPr/>
            <p:nvPr/>
          </p:nvSpPr>
          <p:spPr>
            <a:xfrm>
              <a:off x="46" y="0"/>
              <a:ext cx="23" cy="227"/>
            </a:xfrm>
            <a:prstGeom prst="rect">
              <a:avLst/>
            </a:prstGeom>
            <a:solidFill>
              <a:srgbClr val="ACC571"/>
            </a:solidFill>
            <a:ln w="9525">
              <a:noFill/>
            </a:ln>
          </p:spPr>
          <p:txBody>
            <a:bodyPr anchor="t" anchorCtr="0"/>
            <a:p>
              <a:endParaRPr lang="zh-CN" altLang="en-US">
                <a:latin typeface="Arial" panose="020B0604020202020204" pitchFamily="34" charset="0"/>
                <a:ea typeface="SimSun" panose="02010600030101010101" pitchFamily="2" charset="-122"/>
              </a:endParaRPr>
            </a:p>
          </p:txBody>
        </p:sp>
        <p:sp>
          <p:nvSpPr>
            <p:cNvPr id="21511" name="矩形 24582"/>
            <p:cNvSpPr/>
            <p:nvPr/>
          </p:nvSpPr>
          <p:spPr>
            <a:xfrm>
              <a:off x="91" y="0"/>
              <a:ext cx="23" cy="227"/>
            </a:xfrm>
            <a:prstGeom prst="rect">
              <a:avLst/>
            </a:prstGeom>
            <a:solidFill>
              <a:srgbClr val="237DB9"/>
            </a:solidFill>
            <a:ln w="9525">
              <a:noFill/>
            </a:ln>
          </p:spPr>
          <p:txBody>
            <a:bodyPr anchor="t" anchorCtr="0"/>
            <a:p>
              <a:endParaRPr lang="zh-CN" altLang="en-US">
                <a:latin typeface="Arial" panose="020B0604020202020204" pitchFamily="34" charset="0"/>
                <a:ea typeface="SimSun" panose="02010600030101010101" pitchFamily="2" charset="-122"/>
              </a:endParaRPr>
            </a:p>
          </p:txBody>
        </p:sp>
        <p:sp>
          <p:nvSpPr>
            <p:cNvPr id="21512" name="矩形 24583"/>
            <p:cNvSpPr/>
            <p:nvPr/>
          </p:nvSpPr>
          <p:spPr>
            <a:xfrm>
              <a:off x="136" y="0"/>
              <a:ext cx="23" cy="227"/>
            </a:xfrm>
            <a:prstGeom prst="rect">
              <a:avLst/>
            </a:prstGeom>
            <a:solidFill>
              <a:srgbClr val="F6AC33"/>
            </a:solidFill>
            <a:ln w="9525">
              <a:noFill/>
            </a:ln>
          </p:spPr>
          <p:txBody>
            <a:bodyPr anchor="t" anchorCtr="0"/>
            <a:p>
              <a:endParaRPr lang="zh-CN" altLang="en-US">
                <a:latin typeface="Arial" panose="020B0604020202020204" pitchFamily="34" charset="0"/>
                <a:ea typeface="SimSun" panose="02010600030101010101" pitchFamily="2" charset="-122"/>
              </a:endParaRPr>
            </a:p>
          </p:txBody>
        </p:sp>
      </p:grpSp>
      <p:sp>
        <p:nvSpPr>
          <p:cNvPr id="3" name="Text Box 2"/>
          <p:cNvSpPr txBox="1"/>
          <p:nvPr/>
        </p:nvSpPr>
        <p:spPr>
          <a:xfrm>
            <a:off x="1192530" y="-5923280"/>
            <a:ext cx="7297420" cy="507746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/>
              <a:t>У пракси, када је реч о сектору за пружање услуга хране, пића и напитака, у употреби су многобројни </a:t>
            </a:r>
            <a:endParaRPr lang="en-US"/>
          </a:p>
          <a:p>
            <a:r>
              <a:rPr lang="en-US"/>
              <a:t>термини који у свом саставу имају реч ресторан. Тако, није ретко чути за постојање ресторана са самоуслуживање (експрес ресторан), ресторана националне или интернационалне  кухиње, специјализованих ресторана и сл. Иначе, сама реч ресторан потиче од латинске речи (глагола) "рестаураре", што значи окреплјење које се дешава у простору уређеном за те намене. </a:t>
            </a:r>
            <a:endParaRPr lang="en-US"/>
          </a:p>
          <a:p>
            <a:r>
              <a:rPr lang="en-US"/>
              <a:t>Ресторане, као репрезенте угостителјске понуде у домену пружања услуга хране и пића, карактеришу специфични техничко - технолошки елементи опреме и уређаја, специфичан асортиман понуде и организационо - кадровска екипираност у односу на друге објекте ове врсте. То значи да ресторанска понуда, за разлику од других облика угостителјских понуда хране и пића, подразумева виши ниво комфора, посебан амбијент и разноврснију  понуду, другим речима гарантовани квалитет. Да је то тако потврђује и чињеница да се ресторани у многим землјама категоришу, што је био случај и код нас до пре неколико година.  </a:t>
            </a:r>
            <a:endParaRPr lang="en-US"/>
          </a:p>
        </p:txBody>
      </p:sp>
      <p:sp>
        <p:nvSpPr>
          <p:cNvPr id="4" name="Text Box 3"/>
          <p:cNvSpPr txBox="1"/>
          <p:nvPr/>
        </p:nvSpPr>
        <p:spPr>
          <a:xfrm>
            <a:off x="952500" y="-5923280"/>
            <a:ext cx="8191500" cy="47999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/>
              <a:t>У пракси, када је реч о сектору за пружање услуга хране, пића и напитака, у употреби су многобројни </a:t>
            </a:r>
            <a:endParaRPr lang="en-US"/>
          </a:p>
          <a:p>
            <a:r>
              <a:rPr lang="en-US"/>
              <a:t>термини који у свом саставу имају реч ресторан. Тако, није ретко чути за постојање ресторана са самоуслуживање (експрес ресторан), ресторана националне или интернационалне  кухиње, специјализованих ресторана и сл. Иначе, сама реч ресторан потиче од латинске речи (глагола) "рестаураре", што значи окреплјење које се дешава у простору уређеном за те намене. </a:t>
            </a:r>
            <a:endParaRPr lang="en-US"/>
          </a:p>
          <a:p>
            <a:r>
              <a:rPr lang="en-US"/>
              <a:t>Ресторане, као репрезенте угостителјске понуде у домену пружања услуга хране и пића, карактеришу специфични техничко - технолошки елементи опреме и уређаја, специфичан асортиман понуде и организационо - кадровска екипираност у односу на друге објекте ове врсте. То значи да ресторанска понуда, за разлику од других облика угостителјских понуда хране и пића, подразумева виши ниво комфора, посебан амбијент и разноврснију  понуду, другим речима гарантовани квалитет. Да је то тако потврђује и чињеница да се ресторани у многим землјама категоришу, што је био случај и код нас до пре неколико година.  </a:t>
            </a:r>
            <a:endParaRPr lang="en-US"/>
          </a:p>
        </p:txBody>
      </p:sp>
      <p:sp>
        <p:nvSpPr>
          <p:cNvPr id="5" name="Text Box 4"/>
          <p:cNvSpPr txBox="1"/>
          <p:nvPr/>
        </p:nvSpPr>
        <p:spPr>
          <a:xfrm>
            <a:off x="288290" y="554990"/>
            <a:ext cx="8748395" cy="378460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algn="just"/>
            <a:r>
              <a:rPr lang="en-US" sz="1600">
                <a:solidFill>
                  <a:schemeClr val="bg1">
                    <a:lumMod val="95000"/>
                  </a:schemeClr>
                </a:solidFill>
              </a:rPr>
              <a:t>Имати ресторан је изазов, нарочито за оне које воле доказивање и проверу својих способности, јер у овом послу увек се тежи нечем новом, интересантном, различитом у односу на конкуренте.</a:t>
            </a:r>
            <a:endParaRPr lang="en-US" sz="1600">
              <a:solidFill>
                <a:schemeClr val="bg1">
                  <a:lumMod val="95000"/>
                </a:schemeClr>
              </a:solidFill>
            </a:endParaRPr>
          </a:p>
          <a:p>
            <a:pPr algn="just"/>
            <a:endParaRPr lang="en-US" sz="1600">
              <a:solidFill>
                <a:schemeClr val="bg1">
                  <a:lumMod val="95000"/>
                </a:schemeClr>
              </a:solidFill>
            </a:endParaRPr>
          </a:p>
          <a:p>
            <a:pPr algn="just"/>
            <a:r>
              <a:rPr lang="en-US" sz="1600">
                <a:solidFill>
                  <a:schemeClr val="bg1">
                    <a:lumMod val="95000"/>
                  </a:schemeClr>
                </a:solidFill>
              </a:rPr>
              <a:t> Ти новитети појав</a:t>
            </a:r>
            <a:r>
              <a:rPr lang="sr-Cyrl-RS" sz="1600">
                <a:solidFill>
                  <a:schemeClr val="bg1">
                    <a:lumMod val="95000"/>
                  </a:schemeClr>
                </a:solidFill>
              </a:rPr>
              <a:t>љ</a:t>
            </a:r>
            <a:r>
              <a:rPr lang="en-US" sz="1600">
                <a:solidFill>
                  <a:schemeClr val="bg1">
                    <a:lumMod val="95000"/>
                  </a:schemeClr>
                </a:solidFill>
              </a:rPr>
              <a:t>ују се у различитим областима пословања - ново јело, нови начин сервирања и служења јела, нови декор, нови намештај или уређај, нови инвентар, нови приступ маркетингу, промоцији или продаји и сл. </a:t>
            </a:r>
            <a:endParaRPr lang="en-US" sz="1600">
              <a:solidFill>
                <a:schemeClr val="bg1">
                  <a:lumMod val="95000"/>
                </a:schemeClr>
              </a:solidFill>
            </a:endParaRPr>
          </a:p>
          <a:p>
            <a:pPr algn="just"/>
            <a:r>
              <a:rPr lang="en-US" sz="1600">
                <a:solidFill>
                  <a:schemeClr val="bg1">
                    <a:lumMod val="95000"/>
                  </a:schemeClr>
                </a:solidFill>
              </a:rPr>
              <a:t>Онај који жели да буде  у тренду и да се покаже као успешан пословни човек спреман је на све те изазове.</a:t>
            </a:r>
            <a:endParaRPr lang="en-US" sz="1600">
              <a:solidFill>
                <a:schemeClr val="bg1">
                  <a:lumMod val="95000"/>
                </a:schemeClr>
              </a:solidFill>
            </a:endParaRPr>
          </a:p>
          <a:p>
            <a:pPr algn="just"/>
            <a:endParaRPr lang="en-US" sz="1600">
              <a:solidFill>
                <a:schemeClr val="bg1">
                  <a:lumMod val="95000"/>
                </a:schemeClr>
              </a:solidFill>
            </a:endParaRPr>
          </a:p>
          <a:p>
            <a:pPr algn="just"/>
            <a:r>
              <a:rPr lang="en-US" sz="1600">
                <a:solidFill>
                  <a:schemeClr val="bg1">
                    <a:lumMod val="95000"/>
                  </a:schemeClr>
                </a:solidFill>
              </a:rPr>
              <a:t>Поседовање ресторана за многе </a:t>
            </a:r>
            <a:r>
              <a:rPr lang="sr-Cyrl-RS" sz="1600">
                <a:solidFill>
                  <a:schemeClr val="bg1">
                    <a:lumMod val="95000"/>
                  </a:schemeClr>
                </a:solidFill>
              </a:rPr>
              <a:t>љ</a:t>
            </a:r>
            <a:r>
              <a:rPr lang="en-US" sz="1600">
                <a:solidFill>
                  <a:schemeClr val="bg1">
                    <a:lumMod val="95000"/>
                  </a:schemeClr>
                </a:solidFill>
              </a:rPr>
              <a:t>уде је хоби. Уживајући у храни и пићу и бавећи се овим послом они ресторан доживлјавају као "кутак за одмор", "прави дом" или "позориште" где текст пишу и главну улогу у том шоу играју управо њихови власници. То је место где се окуплају пријателји, где се у добром амбијенту уз квалитетну храну, пиће и музику ужива, што  причињава задоволјство које је могуће само ту доживети. </a:t>
            </a:r>
            <a:endParaRPr lang="en-US" sz="1600">
              <a:solidFill>
                <a:schemeClr val="bg1">
                  <a:lumMod val="9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"/>
          <a:stretch>
            <a:fillRect b="-18614"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34818" name="矩形 37889"/>
          <p:cNvSpPr/>
          <p:nvPr/>
        </p:nvSpPr>
        <p:spPr>
          <a:xfrm>
            <a:off x="0" y="0"/>
            <a:ext cx="9144000" cy="5141913"/>
          </a:xfrm>
          <a:prstGeom prst="rect">
            <a:avLst/>
          </a:prstGeom>
          <a:solidFill>
            <a:srgbClr val="22303D">
              <a:alpha val="89999"/>
            </a:srgbClr>
          </a:solidFill>
          <a:ln w="9525">
            <a:noFill/>
          </a:ln>
        </p:spPr>
        <p:txBody>
          <a:bodyPr anchor="t" anchorCtr="0"/>
          <a:p>
            <a:endParaRPr lang="zh-CN" altLang="en-US"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  <p:grpSp>
        <p:nvGrpSpPr>
          <p:cNvPr id="34819" name="组合 37890"/>
          <p:cNvGrpSpPr/>
          <p:nvPr/>
        </p:nvGrpSpPr>
        <p:grpSpPr>
          <a:xfrm>
            <a:off x="-9525" y="0"/>
            <a:ext cx="9153525" cy="79375"/>
            <a:chOff x="0" y="0"/>
            <a:chExt cx="5766" cy="50"/>
          </a:xfrm>
        </p:grpSpPr>
        <p:sp>
          <p:nvSpPr>
            <p:cNvPr id="34820" name="矩形 37891"/>
            <p:cNvSpPr/>
            <p:nvPr/>
          </p:nvSpPr>
          <p:spPr>
            <a:xfrm>
              <a:off x="0" y="0"/>
              <a:ext cx="1442" cy="50"/>
            </a:xfrm>
            <a:prstGeom prst="rect">
              <a:avLst/>
            </a:prstGeom>
            <a:solidFill>
              <a:srgbClr val="1DAF98"/>
            </a:solidFill>
            <a:ln w="9525">
              <a:noFill/>
            </a:ln>
          </p:spPr>
          <p:txBody>
            <a:bodyPr anchor="t" anchorCtr="0"/>
            <a:p>
              <a:endParaRPr lang="zh-CN" altLang="en-US">
                <a:latin typeface="Arial" panose="020B0604020202020204" pitchFamily="34" charset="0"/>
                <a:ea typeface="SimSun" panose="02010600030101010101" pitchFamily="2" charset="-122"/>
              </a:endParaRPr>
            </a:p>
          </p:txBody>
        </p:sp>
        <p:sp>
          <p:nvSpPr>
            <p:cNvPr id="34821" name="矩形 37892"/>
            <p:cNvSpPr/>
            <p:nvPr/>
          </p:nvSpPr>
          <p:spPr>
            <a:xfrm>
              <a:off x="1442" y="0"/>
              <a:ext cx="1441" cy="50"/>
            </a:xfrm>
            <a:prstGeom prst="rect">
              <a:avLst/>
            </a:prstGeom>
            <a:solidFill>
              <a:srgbClr val="ACC571"/>
            </a:solidFill>
            <a:ln w="9525">
              <a:noFill/>
            </a:ln>
          </p:spPr>
          <p:txBody>
            <a:bodyPr anchor="t" anchorCtr="0"/>
            <a:p>
              <a:endParaRPr lang="zh-CN" altLang="en-US">
                <a:latin typeface="Arial" panose="020B0604020202020204" pitchFamily="34" charset="0"/>
                <a:ea typeface="SimSun" panose="02010600030101010101" pitchFamily="2" charset="-122"/>
              </a:endParaRPr>
            </a:p>
          </p:txBody>
        </p:sp>
        <p:sp>
          <p:nvSpPr>
            <p:cNvPr id="34822" name="矩形 37893"/>
            <p:cNvSpPr/>
            <p:nvPr/>
          </p:nvSpPr>
          <p:spPr>
            <a:xfrm>
              <a:off x="4325" y="0"/>
              <a:ext cx="1441" cy="50"/>
            </a:xfrm>
            <a:prstGeom prst="rect">
              <a:avLst/>
            </a:prstGeom>
            <a:solidFill>
              <a:srgbClr val="F6AC33"/>
            </a:solidFill>
            <a:ln w="9525">
              <a:noFill/>
            </a:ln>
          </p:spPr>
          <p:txBody>
            <a:bodyPr anchor="t" anchorCtr="0"/>
            <a:p>
              <a:endParaRPr lang="zh-CN" altLang="en-US">
                <a:latin typeface="Arial" panose="020B0604020202020204" pitchFamily="34" charset="0"/>
                <a:ea typeface="SimSun" panose="02010600030101010101" pitchFamily="2" charset="-122"/>
              </a:endParaRPr>
            </a:p>
          </p:txBody>
        </p:sp>
        <p:sp>
          <p:nvSpPr>
            <p:cNvPr id="34823" name="矩形 37894"/>
            <p:cNvSpPr/>
            <p:nvPr/>
          </p:nvSpPr>
          <p:spPr>
            <a:xfrm>
              <a:off x="2883" y="0"/>
              <a:ext cx="1442" cy="50"/>
            </a:xfrm>
            <a:prstGeom prst="rect">
              <a:avLst/>
            </a:prstGeom>
            <a:solidFill>
              <a:srgbClr val="237DB9"/>
            </a:solidFill>
            <a:ln w="9525">
              <a:noFill/>
            </a:ln>
          </p:spPr>
          <p:txBody>
            <a:bodyPr anchor="t" anchorCtr="0"/>
            <a:p>
              <a:endParaRPr lang="zh-CN" altLang="en-US">
                <a:latin typeface="Arial" panose="020B0604020202020204" pitchFamily="34" charset="0"/>
                <a:ea typeface="SimSun" panose="02010600030101010101" pitchFamily="2" charset="-122"/>
              </a:endParaRPr>
            </a:p>
          </p:txBody>
        </p:sp>
      </p:grpSp>
      <p:grpSp>
        <p:nvGrpSpPr>
          <p:cNvPr id="34824" name="组合 37895"/>
          <p:cNvGrpSpPr/>
          <p:nvPr/>
        </p:nvGrpSpPr>
        <p:grpSpPr>
          <a:xfrm>
            <a:off x="4200525" y="1458913"/>
            <a:ext cx="742950" cy="885825"/>
            <a:chOff x="0" y="0"/>
            <a:chExt cx="468" cy="558"/>
          </a:xfrm>
        </p:grpSpPr>
        <p:sp>
          <p:nvSpPr>
            <p:cNvPr id="34825" name="任意多边形 37896"/>
            <p:cNvSpPr>
              <a:spLocks noEditPoints="1"/>
            </p:cNvSpPr>
            <p:nvPr/>
          </p:nvSpPr>
          <p:spPr>
            <a:xfrm>
              <a:off x="150" y="328"/>
              <a:ext cx="42" cy="40"/>
            </a:xfrm>
            <a:custGeom>
              <a:avLst/>
              <a:gdLst/>
              <a:ahLst/>
              <a:cxnLst/>
              <a:pathLst>
                <a:path w="21" h="20">
                  <a:moveTo>
                    <a:pt x="16" y="9"/>
                  </a:moveTo>
                  <a:cubicBezTo>
                    <a:pt x="15" y="7"/>
                    <a:pt x="13" y="4"/>
                    <a:pt x="11" y="3"/>
                  </a:cubicBezTo>
                  <a:cubicBezTo>
                    <a:pt x="8" y="2"/>
                    <a:pt x="5" y="3"/>
                    <a:pt x="3" y="1"/>
                  </a:cubicBezTo>
                  <a:cubicBezTo>
                    <a:pt x="2" y="0"/>
                    <a:pt x="2" y="0"/>
                    <a:pt x="1" y="1"/>
                  </a:cubicBezTo>
                  <a:cubicBezTo>
                    <a:pt x="0" y="1"/>
                    <a:pt x="0" y="1"/>
                    <a:pt x="0" y="2"/>
                  </a:cubicBezTo>
                  <a:cubicBezTo>
                    <a:pt x="0" y="6"/>
                    <a:pt x="3" y="10"/>
                    <a:pt x="6" y="13"/>
                  </a:cubicBezTo>
                  <a:cubicBezTo>
                    <a:pt x="8" y="15"/>
                    <a:pt x="12" y="20"/>
                    <a:pt x="16" y="19"/>
                  </a:cubicBezTo>
                  <a:cubicBezTo>
                    <a:pt x="21" y="17"/>
                    <a:pt x="18" y="11"/>
                    <a:pt x="16" y="9"/>
                  </a:cubicBezTo>
                  <a:close/>
                  <a:moveTo>
                    <a:pt x="4" y="6"/>
                  </a:moveTo>
                  <a:cubicBezTo>
                    <a:pt x="6" y="7"/>
                    <a:pt x="9" y="7"/>
                    <a:pt x="12" y="8"/>
                  </a:cubicBezTo>
                  <a:cubicBezTo>
                    <a:pt x="12" y="8"/>
                    <a:pt x="12" y="8"/>
                    <a:pt x="12" y="9"/>
                  </a:cubicBezTo>
                  <a:cubicBezTo>
                    <a:pt x="10" y="9"/>
                    <a:pt x="9" y="8"/>
                    <a:pt x="7" y="8"/>
                  </a:cubicBezTo>
                  <a:cubicBezTo>
                    <a:pt x="6" y="8"/>
                    <a:pt x="6" y="9"/>
                    <a:pt x="6" y="9"/>
                  </a:cubicBezTo>
                  <a:cubicBezTo>
                    <a:pt x="8" y="11"/>
                    <a:pt x="11" y="11"/>
                    <a:pt x="14" y="12"/>
                  </a:cubicBezTo>
                  <a:cubicBezTo>
                    <a:pt x="12" y="12"/>
                    <a:pt x="11" y="12"/>
                    <a:pt x="10" y="12"/>
                  </a:cubicBezTo>
                  <a:cubicBezTo>
                    <a:pt x="9" y="11"/>
                    <a:pt x="8" y="10"/>
                    <a:pt x="7" y="10"/>
                  </a:cubicBezTo>
                  <a:cubicBezTo>
                    <a:pt x="6" y="9"/>
                    <a:pt x="5" y="7"/>
                    <a:pt x="4" y="6"/>
                  </a:cubicBezTo>
                  <a:close/>
                  <a:moveTo>
                    <a:pt x="3" y="4"/>
                  </a:moveTo>
                  <a:cubicBezTo>
                    <a:pt x="3" y="4"/>
                    <a:pt x="4" y="5"/>
                    <a:pt x="4" y="5"/>
                  </a:cubicBezTo>
                  <a:cubicBezTo>
                    <a:pt x="4" y="5"/>
                    <a:pt x="4" y="5"/>
                    <a:pt x="3" y="5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4"/>
                    <a:pt x="3" y="4"/>
                  </a:cubicBezTo>
                  <a:close/>
                  <a:moveTo>
                    <a:pt x="11" y="7"/>
                  </a:moveTo>
                  <a:cubicBezTo>
                    <a:pt x="9" y="7"/>
                    <a:pt x="7" y="6"/>
                    <a:pt x="5" y="6"/>
                  </a:cubicBezTo>
                  <a:cubicBezTo>
                    <a:pt x="7" y="6"/>
                    <a:pt x="9" y="6"/>
                    <a:pt x="10" y="6"/>
                  </a:cubicBezTo>
                  <a:cubicBezTo>
                    <a:pt x="11" y="7"/>
                    <a:pt x="11" y="7"/>
                    <a:pt x="11" y="7"/>
                  </a:cubicBezTo>
                  <a:close/>
                  <a:moveTo>
                    <a:pt x="14" y="12"/>
                  </a:moveTo>
                  <a:cubicBezTo>
                    <a:pt x="12" y="11"/>
                    <a:pt x="9" y="10"/>
                    <a:pt x="8" y="9"/>
                  </a:cubicBezTo>
                  <a:cubicBezTo>
                    <a:pt x="9" y="9"/>
                    <a:pt x="11" y="9"/>
                    <a:pt x="13" y="9"/>
                  </a:cubicBezTo>
                  <a:cubicBezTo>
                    <a:pt x="13" y="10"/>
                    <a:pt x="14" y="11"/>
                    <a:pt x="14" y="12"/>
                  </a:cubicBezTo>
                  <a:close/>
                  <a:moveTo>
                    <a:pt x="15" y="16"/>
                  </a:moveTo>
                  <a:cubicBezTo>
                    <a:pt x="15" y="16"/>
                    <a:pt x="15" y="16"/>
                    <a:pt x="15" y="16"/>
                  </a:cubicBezTo>
                  <a:cubicBezTo>
                    <a:pt x="14" y="15"/>
                    <a:pt x="13" y="15"/>
                    <a:pt x="12" y="14"/>
                  </a:cubicBezTo>
                  <a:cubicBezTo>
                    <a:pt x="11" y="14"/>
                    <a:pt x="11" y="14"/>
                    <a:pt x="10" y="13"/>
                  </a:cubicBezTo>
                  <a:cubicBezTo>
                    <a:pt x="12" y="13"/>
                    <a:pt x="13" y="13"/>
                    <a:pt x="15" y="12"/>
                  </a:cubicBezTo>
                  <a:cubicBezTo>
                    <a:pt x="15" y="12"/>
                    <a:pt x="15" y="12"/>
                    <a:pt x="15" y="12"/>
                  </a:cubicBezTo>
                  <a:cubicBezTo>
                    <a:pt x="16" y="14"/>
                    <a:pt x="17" y="16"/>
                    <a:pt x="15" y="16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34826" name="任意多边形 37897"/>
            <p:cNvSpPr>
              <a:spLocks noEditPoints="1"/>
            </p:cNvSpPr>
            <p:nvPr/>
          </p:nvSpPr>
          <p:spPr>
            <a:xfrm>
              <a:off x="0" y="0"/>
              <a:ext cx="468" cy="558"/>
            </a:xfrm>
            <a:custGeom>
              <a:avLst/>
              <a:gdLst/>
              <a:ahLst/>
              <a:cxnLst/>
              <a:pathLst>
                <a:path w="234" h="279">
                  <a:moveTo>
                    <a:pt x="7" y="94"/>
                  </a:moveTo>
                  <a:cubicBezTo>
                    <a:pt x="0" y="133"/>
                    <a:pt x="16" y="176"/>
                    <a:pt x="48" y="199"/>
                  </a:cubicBezTo>
                  <a:cubicBezTo>
                    <a:pt x="61" y="209"/>
                    <a:pt x="77" y="215"/>
                    <a:pt x="93" y="219"/>
                  </a:cubicBezTo>
                  <a:cubicBezTo>
                    <a:pt x="100" y="220"/>
                    <a:pt x="107" y="221"/>
                    <a:pt x="114" y="221"/>
                  </a:cubicBezTo>
                  <a:cubicBezTo>
                    <a:pt x="111" y="228"/>
                    <a:pt x="109" y="236"/>
                    <a:pt x="110" y="243"/>
                  </a:cubicBezTo>
                  <a:cubicBezTo>
                    <a:pt x="92" y="246"/>
                    <a:pt x="71" y="250"/>
                    <a:pt x="56" y="261"/>
                  </a:cubicBezTo>
                  <a:cubicBezTo>
                    <a:pt x="53" y="263"/>
                    <a:pt x="49" y="268"/>
                    <a:pt x="53" y="271"/>
                  </a:cubicBezTo>
                  <a:cubicBezTo>
                    <a:pt x="56" y="274"/>
                    <a:pt x="62" y="275"/>
                    <a:pt x="67" y="276"/>
                  </a:cubicBezTo>
                  <a:cubicBezTo>
                    <a:pt x="84" y="279"/>
                    <a:pt x="103" y="279"/>
                    <a:pt x="121" y="279"/>
                  </a:cubicBezTo>
                  <a:cubicBezTo>
                    <a:pt x="138" y="279"/>
                    <a:pt x="156" y="278"/>
                    <a:pt x="174" y="276"/>
                  </a:cubicBezTo>
                  <a:cubicBezTo>
                    <a:pt x="178" y="275"/>
                    <a:pt x="187" y="275"/>
                    <a:pt x="189" y="271"/>
                  </a:cubicBezTo>
                  <a:cubicBezTo>
                    <a:pt x="192" y="266"/>
                    <a:pt x="183" y="260"/>
                    <a:pt x="180" y="258"/>
                  </a:cubicBezTo>
                  <a:cubicBezTo>
                    <a:pt x="172" y="253"/>
                    <a:pt x="163" y="250"/>
                    <a:pt x="154" y="247"/>
                  </a:cubicBezTo>
                  <a:cubicBezTo>
                    <a:pt x="147" y="246"/>
                    <a:pt x="141" y="245"/>
                    <a:pt x="134" y="243"/>
                  </a:cubicBezTo>
                  <a:cubicBezTo>
                    <a:pt x="134" y="243"/>
                    <a:pt x="134" y="243"/>
                    <a:pt x="134" y="243"/>
                  </a:cubicBezTo>
                  <a:cubicBezTo>
                    <a:pt x="137" y="236"/>
                    <a:pt x="132" y="228"/>
                    <a:pt x="130" y="221"/>
                  </a:cubicBezTo>
                  <a:cubicBezTo>
                    <a:pt x="141" y="221"/>
                    <a:pt x="152" y="219"/>
                    <a:pt x="162" y="215"/>
                  </a:cubicBezTo>
                  <a:cubicBezTo>
                    <a:pt x="165" y="220"/>
                    <a:pt x="169" y="225"/>
                    <a:pt x="173" y="221"/>
                  </a:cubicBezTo>
                  <a:cubicBezTo>
                    <a:pt x="180" y="217"/>
                    <a:pt x="169" y="206"/>
                    <a:pt x="167" y="202"/>
                  </a:cubicBezTo>
                  <a:cubicBezTo>
                    <a:pt x="185" y="194"/>
                    <a:pt x="201" y="181"/>
                    <a:pt x="212" y="163"/>
                  </a:cubicBezTo>
                  <a:cubicBezTo>
                    <a:pt x="234" y="128"/>
                    <a:pt x="231" y="80"/>
                    <a:pt x="203" y="48"/>
                  </a:cubicBezTo>
                  <a:cubicBezTo>
                    <a:pt x="175" y="16"/>
                    <a:pt x="128" y="3"/>
                    <a:pt x="87" y="17"/>
                  </a:cubicBezTo>
                  <a:cubicBezTo>
                    <a:pt x="87" y="17"/>
                    <a:pt x="87" y="17"/>
                    <a:pt x="87" y="17"/>
                  </a:cubicBezTo>
                  <a:cubicBezTo>
                    <a:pt x="85" y="12"/>
                    <a:pt x="84" y="0"/>
                    <a:pt x="75" y="5"/>
                  </a:cubicBezTo>
                  <a:cubicBezTo>
                    <a:pt x="72" y="6"/>
                    <a:pt x="71" y="8"/>
                    <a:pt x="72" y="10"/>
                  </a:cubicBezTo>
                  <a:cubicBezTo>
                    <a:pt x="72" y="10"/>
                    <a:pt x="71" y="10"/>
                    <a:pt x="71" y="10"/>
                  </a:cubicBezTo>
                  <a:cubicBezTo>
                    <a:pt x="55" y="18"/>
                    <a:pt x="40" y="28"/>
                    <a:pt x="29" y="43"/>
                  </a:cubicBezTo>
                  <a:cubicBezTo>
                    <a:pt x="18" y="58"/>
                    <a:pt x="10" y="76"/>
                    <a:pt x="7" y="94"/>
                  </a:cubicBezTo>
                  <a:close/>
                  <a:moveTo>
                    <a:pt x="85" y="18"/>
                  </a:moveTo>
                  <a:cubicBezTo>
                    <a:pt x="83" y="19"/>
                    <a:pt x="82" y="19"/>
                    <a:pt x="81" y="20"/>
                  </a:cubicBezTo>
                  <a:cubicBezTo>
                    <a:pt x="78" y="17"/>
                    <a:pt x="71" y="8"/>
                    <a:pt x="77" y="7"/>
                  </a:cubicBezTo>
                  <a:cubicBezTo>
                    <a:pt x="82" y="6"/>
                    <a:pt x="83" y="15"/>
                    <a:pt x="85" y="18"/>
                  </a:cubicBezTo>
                  <a:close/>
                  <a:moveTo>
                    <a:pt x="58" y="86"/>
                  </a:moveTo>
                  <a:cubicBezTo>
                    <a:pt x="56" y="85"/>
                    <a:pt x="54" y="85"/>
                    <a:pt x="53" y="84"/>
                  </a:cubicBezTo>
                  <a:cubicBezTo>
                    <a:pt x="49" y="83"/>
                    <a:pt x="57" y="84"/>
                    <a:pt x="58" y="84"/>
                  </a:cubicBezTo>
                  <a:cubicBezTo>
                    <a:pt x="58" y="85"/>
                    <a:pt x="58" y="85"/>
                    <a:pt x="58" y="86"/>
                  </a:cubicBezTo>
                  <a:close/>
                  <a:moveTo>
                    <a:pt x="57" y="101"/>
                  </a:moveTo>
                  <a:cubicBezTo>
                    <a:pt x="53" y="100"/>
                    <a:pt x="49" y="100"/>
                    <a:pt x="45" y="99"/>
                  </a:cubicBezTo>
                  <a:cubicBezTo>
                    <a:pt x="41" y="97"/>
                    <a:pt x="46" y="98"/>
                    <a:pt x="47" y="99"/>
                  </a:cubicBezTo>
                  <a:cubicBezTo>
                    <a:pt x="48" y="99"/>
                    <a:pt x="50" y="99"/>
                    <a:pt x="51" y="99"/>
                  </a:cubicBezTo>
                  <a:cubicBezTo>
                    <a:pt x="53" y="100"/>
                    <a:pt x="55" y="100"/>
                    <a:pt x="57" y="100"/>
                  </a:cubicBezTo>
                  <a:cubicBezTo>
                    <a:pt x="57" y="100"/>
                    <a:pt x="57" y="101"/>
                    <a:pt x="57" y="101"/>
                  </a:cubicBezTo>
                  <a:close/>
                  <a:moveTo>
                    <a:pt x="56" y="98"/>
                  </a:moveTo>
                  <a:cubicBezTo>
                    <a:pt x="56" y="98"/>
                    <a:pt x="56" y="98"/>
                    <a:pt x="56" y="99"/>
                  </a:cubicBezTo>
                  <a:cubicBezTo>
                    <a:pt x="53" y="98"/>
                    <a:pt x="49" y="97"/>
                    <a:pt x="46" y="95"/>
                  </a:cubicBezTo>
                  <a:cubicBezTo>
                    <a:pt x="47" y="96"/>
                    <a:pt x="51" y="96"/>
                    <a:pt x="53" y="96"/>
                  </a:cubicBezTo>
                  <a:cubicBezTo>
                    <a:pt x="54" y="97"/>
                    <a:pt x="55" y="97"/>
                    <a:pt x="56" y="97"/>
                  </a:cubicBezTo>
                  <a:cubicBezTo>
                    <a:pt x="56" y="97"/>
                    <a:pt x="56" y="98"/>
                    <a:pt x="56" y="98"/>
                  </a:cubicBezTo>
                  <a:close/>
                  <a:moveTo>
                    <a:pt x="56" y="96"/>
                  </a:moveTo>
                  <a:cubicBezTo>
                    <a:pt x="54" y="94"/>
                    <a:pt x="51" y="93"/>
                    <a:pt x="48" y="92"/>
                  </a:cubicBezTo>
                  <a:cubicBezTo>
                    <a:pt x="50" y="93"/>
                    <a:pt x="54" y="93"/>
                    <a:pt x="57" y="93"/>
                  </a:cubicBezTo>
                  <a:cubicBezTo>
                    <a:pt x="57" y="94"/>
                    <a:pt x="56" y="95"/>
                    <a:pt x="56" y="96"/>
                  </a:cubicBezTo>
                  <a:close/>
                  <a:moveTo>
                    <a:pt x="51" y="90"/>
                  </a:moveTo>
                  <a:cubicBezTo>
                    <a:pt x="49" y="89"/>
                    <a:pt x="54" y="90"/>
                    <a:pt x="54" y="90"/>
                  </a:cubicBezTo>
                  <a:cubicBezTo>
                    <a:pt x="55" y="90"/>
                    <a:pt x="56" y="90"/>
                    <a:pt x="57" y="90"/>
                  </a:cubicBezTo>
                  <a:cubicBezTo>
                    <a:pt x="57" y="91"/>
                    <a:pt x="57" y="91"/>
                    <a:pt x="57" y="92"/>
                  </a:cubicBezTo>
                  <a:cubicBezTo>
                    <a:pt x="55" y="91"/>
                    <a:pt x="53" y="91"/>
                    <a:pt x="51" y="90"/>
                  </a:cubicBezTo>
                  <a:close/>
                  <a:moveTo>
                    <a:pt x="49" y="88"/>
                  </a:moveTo>
                  <a:cubicBezTo>
                    <a:pt x="49" y="88"/>
                    <a:pt x="50" y="87"/>
                    <a:pt x="50" y="87"/>
                  </a:cubicBezTo>
                  <a:cubicBezTo>
                    <a:pt x="52" y="88"/>
                    <a:pt x="55" y="89"/>
                    <a:pt x="57" y="89"/>
                  </a:cubicBezTo>
                  <a:cubicBezTo>
                    <a:pt x="54" y="89"/>
                    <a:pt x="52" y="89"/>
                    <a:pt x="49" y="88"/>
                  </a:cubicBezTo>
                  <a:close/>
                  <a:moveTo>
                    <a:pt x="50" y="83"/>
                  </a:moveTo>
                  <a:cubicBezTo>
                    <a:pt x="50" y="83"/>
                    <a:pt x="50" y="83"/>
                    <a:pt x="50" y="83"/>
                  </a:cubicBezTo>
                  <a:cubicBezTo>
                    <a:pt x="51" y="84"/>
                    <a:pt x="52" y="85"/>
                    <a:pt x="54" y="85"/>
                  </a:cubicBezTo>
                  <a:cubicBezTo>
                    <a:pt x="55" y="86"/>
                    <a:pt x="60" y="88"/>
                    <a:pt x="56" y="87"/>
                  </a:cubicBezTo>
                  <a:cubicBezTo>
                    <a:pt x="54" y="86"/>
                    <a:pt x="52" y="86"/>
                    <a:pt x="50" y="86"/>
                  </a:cubicBezTo>
                  <a:cubicBezTo>
                    <a:pt x="50" y="86"/>
                    <a:pt x="50" y="85"/>
                    <a:pt x="50" y="85"/>
                  </a:cubicBezTo>
                  <a:cubicBezTo>
                    <a:pt x="50" y="84"/>
                    <a:pt x="50" y="84"/>
                    <a:pt x="50" y="83"/>
                  </a:cubicBezTo>
                  <a:close/>
                  <a:moveTo>
                    <a:pt x="57" y="88"/>
                  </a:moveTo>
                  <a:cubicBezTo>
                    <a:pt x="57" y="88"/>
                    <a:pt x="57" y="88"/>
                    <a:pt x="57" y="89"/>
                  </a:cubicBezTo>
                  <a:cubicBezTo>
                    <a:pt x="56" y="88"/>
                    <a:pt x="56" y="88"/>
                    <a:pt x="55" y="88"/>
                  </a:cubicBezTo>
                  <a:cubicBezTo>
                    <a:pt x="55" y="88"/>
                    <a:pt x="51" y="86"/>
                    <a:pt x="53" y="87"/>
                  </a:cubicBezTo>
                  <a:cubicBezTo>
                    <a:pt x="55" y="87"/>
                    <a:pt x="56" y="88"/>
                    <a:pt x="57" y="88"/>
                  </a:cubicBezTo>
                  <a:close/>
                  <a:moveTo>
                    <a:pt x="56" y="107"/>
                  </a:moveTo>
                  <a:cubicBezTo>
                    <a:pt x="54" y="106"/>
                    <a:pt x="51" y="106"/>
                    <a:pt x="49" y="105"/>
                  </a:cubicBezTo>
                  <a:cubicBezTo>
                    <a:pt x="48" y="105"/>
                    <a:pt x="46" y="104"/>
                    <a:pt x="44" y="103"/>
                  </a:cubicBezTo>
                  <a:cubicBezTo>
                    <a:pt x="43" y="102"/>
                    <a:pt x="40" y="101"/>
                    <a:pt x="45" y="102"/>
                  </a:cubicBezTo>
                  <a:cubicBezTo>
                    <a:pt x="49" y="103"/>
                    <a:pt x="53" y="104"/>
                    <a:pt x="56" y="104"/>
                  </a:cubicBezTo>
                  <a:cubicBezTo>
                    <a:pt x="56" y="105"/>
                    <a:pt x="56" y="106"/>
                    <a:pt x="56" y="107"/>
                  </a:cubicBezTo>
                  <a:close/>
                  <a:moveTo>
                    <a:pt x="46" y="107"/>
                  </a:moveTo>
                  <a:cubicBezTo>
                    <a:pt x="47" y="107"/>
                    <a:pt x="48" y="107"/>
                    <a:pt x="48" y="107"/>
                  </a:cubicBezTo>
                  <a:cubicBezTo>
                    <a:pt x="50" y="108"/>
                    <a:pt x="52" y="108"/>
                    <a:pt x="54" y="108"/>
                  </a:cubicBezTo>
                  <a:cubicBezTo>
                    <a:pt x="54" y="109"/>
                    <a:pt x="52" y="109"/>
                    <a:pt x="50" y="109"/>
                  </a:cubicBezTo>
                  <a:cubicBezTo>
                    <a:pt x="50" y="109"/>
                    <a:pt x="48" y="109"/>
                    <a:pt x="47" y="109"/>
                  </a:cubicBezTo>
                  <a:cubicBezTo>
                    <a:pt x="45" y="108"/>
                    <a:pt x="44" y="108"/>
                    <a:pt x="43" y="107"/>
                  </a:cubicBezTo>
                  <a:cubicBezTo>
                    <a:pt x="41" y="106"/>
                    <a:pt x="46" y="107"/>
                    <a:pt x="46" y="107"/>
                  </a:cubicBezTo>
                  <a:close/>
                  <a:moveTo>
                    <a:pt x="40" y="102"/>
                  </a:moveTo>
                  <a:cubicBezTo>
                    <a:pt x="40" y="102"/>
                    <a:pt x="41" y="102"/>
                    <a:pt x="41" y="102"/>
                  </a:cubicBezTo>
                  <a:cubicBezTo>
                    <a:pt x="41" y="102"/>
                    <a:pt x="41" y="102"/>
                    <a:pt x="41" y="102"/>
                  </a:cubicBezTo>
                  <a:cubicBezTo>
                    <a:pt x="44" y="105"/>
                    <a:pt x="49" y="106"/>
                    <a:pt x="53" y="107"/>
                  </a:cubicBezTo>
                  <a:cubicBezTo>
                    <a:pt x="53" y="107"/>
                    <a:pt x="55" y="107"/>
                    <a:pt x="55" y="107"/>
                  </a:cubicBezTo>
                  <a:cubicBezTo>
                    <a:pt x="55" y="107"/>
                    <a:pt x="55" y="107"/>
                    <a:pt x="55" y="107"/>
                  </a:cubicBezTo>
                  <a:cubicBezTo>
                    <a:pt x="55" y="107"/>
                    <a:pt x="55" y="107"/>
                    <a:pt x="55" y="107"/>
                  </a:cubicBezTo>
                  <a:cubicBezTo>
                    <a:pt x="53" y="107"/>
                    <a:pt x="52" y="107"/>
                    <a:pt x="50" y="107"/>
                  </a:cubicBezTo>
                  <a:cubicBezTo>
                    <a:pt x="47" y="106"/>
                    <a:pt x="44" y="106"/>
                    <a:pt x="41" y="105"/>
                  </a:cubicBezTo>
                  <a:cubicBezTo>
                    <a:pt x="41" y="105"/>
                    <a:pt x="41" y="105"/>
                    <a:pt x="40" y="106"/>
                  </a:cubicBezTo>
                  <a:cubicBezTo>
                    <a:pt x="40" y="105"/>
                    <a:pt x="40" y="104"/>
                    <a:pt x="40" y="102"/>
                  </a:cubicBezTo>
                  <a:close/>
                  <a:moveTo>
                    <a:pt x="41" y="101"/>
                  </a:moveTo>
                  <a:cubicBezTo>
                    <a:pt x="41" y="100"/>
                    <a:pt x="42" y="99"/>
                    <a:pt x="42" y="98"/>
                  </a:cubicBezTo>
                  <a:cubicBezTo>
                    <a:pt x="46" y="101"/>
                    <a:pt x="50" y="100"/>
                    <a:pt x="54" y="101"/>
                  </a:cubicBezTo>
                  <a:cubicBezTo>
                    <a:pt x="55" y="101"/>
                    <a:pt x="56" y="102"/>
                    <a:pt x="57" y="102"/>
                  </a:cubicBezTo>
                  <a:cubicBezTo>
                    <a:pt x="57" y="102"/>
                    <a:pt x="57" y="103"/>
                    <a:pt x="57" y="103"/>
                  </a:cubicBezTo>
                  <a:cubicBezTo>
                    <a:pt x="56" y="103"/>
                    <a:pt x="56" y="103"/>
                    <a:pt x="55" y="103"/>
                  </a:cubicBezTo>
                  <a:cubicBezTo>
                    <a:pt x="53" y="103"/>
                    <a:pt x="51" y="103"/>
                    <a:pt x="49" y="102"/>
                  </a:cubicBezTo>
                  <a:cubicBezTo>
                    <a:pt x="46" y="102"/>
                    <a:pt x="44" y="101"/>
                    <a:pt x="41" y="101"/>
                  </a:cubicBezTo>
                  <a:cubicBezTo>
                    <a:pt x="41" y="101"/>
                    <a:pt x="41" y="101"/>
                    <a:pt x="41" y="101"/>
                  </a:cubicBezTo>
                  <a:close/>
                  <a:moveTo>
                    <a:pt x="43" y="97"/>
                  </a:moveTo>
                  <a:cubicBezTo>
                    <a:pt x="44" y="97"/>
                    <a:pt x="44" y="96"/>
                    <a:pt x="44" y="96"/>
                  </a:cubicBezTo>
                  <a:cubicBezTo>
                    <a:pt x="45" y="95"/>
                    <a:pt x="45" y="95"/>
                    <a:pt x="45" y="95"/>
                  </a:cubicBezTo>
                  <a:cubicBezTo>
                    <a:pt x="47" y="96"/>
                    <a:pt x="48" y="97"/>
                    <a:pt x="50" y="97"/>
                  </a:cubicBezTo>
                  <a:cubicBezTo>
                    <a:pt x="52" y="98"/>
                    <a:pt x="53" y="98"/>
                    <a:pt x="55" y="99"/>
                  </a:cubicBezTo>
                  <a:cubicBezTo>
                    <a:pt x="57" y="99"/>
                    <a:pt x="57" y="99"/>
                    <a:pt x="55" y="99"/>
                  </a:cubicBezTo>
                  <a:cubicBezTo>
                    <a:pt x="51" y="99"/>
                    <a:pt x="47" y="98"/>
                    <a:pt x="43" y="97"/>
                  </a:cubicBezTo>
                  <a:close/>
                  <a:moveTo>
                    <a:pt x="46" y="94"/>
                  </a:moveTo>
                  <a:cubicBezTo>
                    <a:pt x="46" y="94"/>
                    <a:pt x="46" y="93"/>
                    <a:pt x="47" y="93"/>
                  </a:cubicBezTo>
                  <a:cubicBezTo>
                    <a:pt x="49" y="93"/>
                    <a:pt x="51" y="94"/>
                    <a:pt x="53" y="95"/>
                  </a:cubicBezTo>
                  <a:cubicBezTo>
                    <a:pt x="54" y="96"/>
                    <a:pt x="58" y="97"/>
                    <a:pt x="54" y="96"/>
                  </a:cubicBezTo>
                  <a:cubicBezTo>
                    <a:pt x="51" y="95"/>
                    <a:pt x="49" y="94"/>
                    <a:pt x="46" y="94"/>
                  </a:cubicBezTo>
                  <a:close/>
                  <a:moveTo>
                    <a:pt x="47" y="92"/>
                  </a:moveTo>
                  <a:cubicBezTo>
                    <a:pt x="48" y="91"/>
                    <a:pt x="48" y="90"/>
                    <a:pt x="49" y="89"/>
                  </a:cubicBezTo>
                  <a:cubicBezTo>
                    <a:pt x="50" y="91"/>
                    <a:pt x="52" y="91"/>
                    <a:pt x="55" y="92"/>
                  </a:cubicBezTo>
                  <a:cubicBezTo>
                    <a:pt x="58" y="93"/>
                    <a:pt x="54" y="92"/>
                    <a:pt x="53" y="92"/>
                  </a:cubicBezTo>
                  <a:cubicBezTo>
                    <a:pt x="51" y="92"/>
                    <a:pt x="49" y="92"/>
                    <a:pt x="47" y="92"/>
                  </a:cubicBezTo>
                  <a:close/>
                  <a:moveTo>
                    <a:pt x="45" y="81"/>
                  </a:moveTo>
                  <a:cubicBezTo>
                    <a:pt x="44" y="81"/>
                    <a:pt x="44" y="81"/>
                    <a:pt x="43" y="81"/>
                  </a:cubicBezTo>
                  <a:cubicBezTo>
                    <a:pt x="39" y="80"/>
                    <a:pt x="35" y="79"/>
                    <a:pt x="31" y="77"/>
                  </a:cubicBezTo>
                  <a:cubicBezTo>
                    <a:pt x="27" y="76"/>
                    <a:pt x="32" y="78"/>
                    <a:pt x="33" y="78"/>
                  </a:cubicBezTo>
                  <a:cubicBezTo>
                    <a:pt x="34" y="78"/>
                    <a:pt x="36" y="78"/>
                    <a:pt x="37" y="78"/>
                  </a:cubicBezTo>
                  <a:cubicBezTo>
                    <a:pt x="44" y="79"/>
                    <a:pt x="52" y="82"/>
                    <a:pt x="59" y="82"/>
                  </a:cubicBezTo>
                  <a:cubicBezTo>
                    <a:pt x="59" y="83"/>
                    <a:pt x="59" y="83"/>
                    <a:pt x="59" y="83"/>
                  </a:cubicBezTo>
                  <a:cubicBezTo>
                    <a:pt x="59" y="84"/>
                    <a:pt x="59" y="84"/>
                    <a:pt x="59" y="84"/>
                  </a:cubicBezTo>
                  <a:cubicBezTo>
                    <a:pt x="59" y="84"/>
                    <a:pt x="59" y="84"/>
                    <a:pt x="58" y="84"/>
                  </a:cubicBezTo>
                  <a:cubicBezTo>
                    <a:pt x="56" y="83"/>
                    <a:pt x="53" y="83"/>
                    <a:pt x="50" y="83"/>
                  </a:cubicBezTo>
                  <a:cubicBezTo>
                    <a:pt x="50" y="83"/>
                    <a:pt x="49" y="83"/>
                    <a:pt x="49" y="83"/>
                  </a:cubicBezTo>
                  <a:cubicBezTo>
                    <a:pt x="49" y="81"/>
                    <a:pt x="47" y="80"/>
                    <a:pt x="45" y="81"/>
                  </a:cubicBezTo>
                  <a:close/>
                  <a:moveTo>
                    <a:pt x="86" y="95"/>
                  </a:moveTo>
                  <a:cubicBezTo>
                    <a:pt x="95" y="98"/>
                    <a:pt x="104" y="102"/>
                    <a:pt x="113" y="104"/>
                  </a:cubicBezTo>
                  <a:cubicBezTo>
                    <a:pt x="115" y="105"/>
                    <a:pt x="118" y="105"/>
                    <a:pt x="119" y="106"/>
                  </a:cubicBezTo>
                  <a:cubicBezTo>
                    <a:pt x="119" y="106"/>
                    <a:pt x="119" y="106"/>
                    <a:pt x="119" y="107"/>
                  </a:cubicBezTo>
                  <a:cubicBezTo>
                    <a:pt x="119" y="107"/>
                    <a:pt x="116" y="106"/>
                    <a:pt x="116" y="106"/>
                  </a:cubicBezTo>
                  <a:cubicBezTo>
                    <a:pt x="113" y="105"/>
                    <a:pt x="111" y="104"/>
                    <a:pt x="108" y="103"/>
                  </a:cubicBezTo>
                  <a:cubicBezTo>
                    <a:pt x="102" y="101"/>
                    <a:pt x="96" y="100"/>
                    <a:pt x="89" y="99"/>
                  </a:cubicBezTo>
                  <a:cubicBezTo>
                    <a:pt x="83" y="97"/>
                    <a:pt x="78" y="95"/>
                    <a:pt x="72" y="93"/>
                  </a:cubicBezTo>
                  <a:cubicBezTo>
                    <a:pt x="70" y="92"/>
                    <a:pt x="69" y="92"/>
                    <a:pt x="66" y="92"/>
                  </a:cubicBezTo>
                  <a:cubicBezTo>
                    <a:pt x="67" y="91"/>
                    <a:pt x="67" y="91"/>
                    <a:pt x="67" y="90"/>
                  </a:cubicBezTo>
                  <a:cubicBezTo>
                    <a:pt x="67" y="90"/>
                    <a:pt x="67" y="89"/>
                    <a:pt x="67" y="89"/>
                  </a:cubicBezTo>
                  <a:cubicBezTo>
                    <a:pt x="67" y="89"/>
                    <a:pt x="67" y="89"/>
                    <a:pt x="67" y="89"/>
                  </a:cubicBezTo>
                  <a:cubicBezTo>
                    <a:pt x="73" y="91"/>
                    <a:pt x="79" y="93"/>
                    <a:pt x="86" y="95"/>
                  </a:cubicBezTo>
                  <a:close/>
                  <a:moveTo>
                    <a:pt x="90" y="96"/>
                  </a:moveTo>
                  <a:cubicBezTo>
                    <a:pt x="92" y="97"/>
                    <a:pt x="94" y="97"/>
                    <a:pt x="96" y="97"/>
                  </a:cubicBezTo>
                  <a:cubicBezTo>
                    <a:pt x="103" y="99"/>
                    <a:pt x="111" y="102"/>
                    <a:pt x="119" y="103"/>
                  </a:cubicBezTo>
                  <a:cubicBezTo>
                    <a:pt x="119" y="103"/>
                    <a:pt x="119" y="104"/>
                    <a:pt x="119" y="106"/>
                  </a:cubicBezTo>
                  <a:cubicBezTo>
                    <a:pt x="117" y="104"/>
                    <a:pt x="114" y="104"/>
                    <a:pt x="111" y="103"/>
                  </a:cubicBezTo>
                  <a:cubicBezTo>
                    <a:pt x="106" y="101"/>
                    <a:pt x="101" y="100"/>
                    <a:pt x="96" y="98"/>
                  </a:cubicBezTo>
                  <a:cubicBezTo>
                    <a:pt x="94" y="97"/>
                    <a:pt x="92" y="97"/>
                    <a:pt x="90" y="96"/>
                  </a:cubicBezTo>
                  <a:close/>
                  <a:moveTo>
                    <a:pt x="119" y="101"/>
                  </a:moveTo>
                  <a:cubicBezTo>
                    <a:pt x="117" y="100"/>
                    <a:pt x="114" y="100"/>
                    <a:pt x="112" y="100"/>
                  </a:cubicBezTo>
                  <a:cubicBezTo>
                    <a:pt x="107" y="98"/>
                    <a:pt x="102" y="97"/>
                    <a:pt x="98" y="95"/>
                  </a:cubicBezTo>
                  <a:cubicBezTo>
                    <a:pt x="89" y="92"/>
                    <a:pt x="78" y="90"/>
                    <a:pt x="70" y="84"/>
                  </a:cubicBezTo>
                  <a:cubicBezTo>
                    <a:pt x="76" y="89"/>
                    <a:pt x="87" y="90"/>
                    <a:pt x="95" y="92"/>
                  </a:cubicBezTo>
                  <a:cubicBezTo>
                    <a:pt x="103" y="94"/>
                    <a:pt x="112" y="96"/>
                    <a:pt x="120" y="99"/>
                  </a:cubicBezTo>
                  <a:cubicBezTo>
                    <a:pt x="120" y="100"/>
                    <a:pt x="119" y="101"/>
                    <a:pt x="119" y="101"/>
                  </a:cubicBezTo>
                  <a:close/>
                  <a:moveTo>
                    <a:pt x="120" y="109"/>
                  </a:moveTo>
                  <a:cubicBezTo>
                    <a:pt x="116" y="108"/>
                    <a:pt x="112" y="107"/>
                    <a:pt x="108" y="105"/>
                  </a:cubicBezTo>
                  <a:cubicBezTo>
                    <a:pt x="103" y="104"/>
                    <a:pt x="98" y="102"/>
                    <a:pt x="93" y="101"/>
                  </a:cubicBezTo>
                  <a:cubicBezTo>
                    <a:pt x="87" y="99"/>
                    <a:pt x="82" y="98"/>
                    <a:pt x="76" y="95"/>
                  </a:cubicBezTo>
                  <a:cubicBezTo>
                    <a:pt x="83" y="97"/>
                    <a:pt x="90" y="100"/>
                    <a:pt x="98" y="101"/>
                  </a:cubicBezTo>
                  <a:cubicBezTo>
                    <a:pt x="102" y="102"/>
                    <a:pt x="106" y="103"/>
                    <a:pt x="111" y="105"/>
                  </a:cubicBezTo>
                  <a:cubicBezTo>
                    <a:pt x="113" y="106"/>
                    <a:pt x="116" y="107"/>
                    <a:pt x="119" y="107"/>
                  </a:cubicBezTo>
                  <a:cubicBezTo>
                    <a:pt x="120" y="108"/>
                    <a:pt x="120" y="108"/>
                    <a:pt x="120" y="109"/>
                  </a:cubicBezTo>
                  <a:close/>
                  <a:moveTo>
                    <a:pt x="121" y="113"/>
                  </a:moveTo>
                  <a:cubicBezTo>
                    <a:pt x="118" y="111"/>
                    <a:pt x="113" y="111"/>
                    <a:pt x="109" y="109"/>
                  </a:cubicBezTo>
                  <a:cubicBezTo>
                    <a:pt x="106" y="108"/>
                    <a:pt x="102" y="106"/>
                    <a:pt x="98" y="105"/>
                  </a:cubicBezTo>
                  <a:cubicBezTo>
                    <a:pt x="102" y="106"/>
                    <a:pt x="106" y="107"/>
                    <a:pt x="110" y="108"/>
                  </a:cubicBezTo>
                  <a:cubicBezTo>
                    <a:pt x="113" y="109"/>
                    <a:pt x="117" y="111"/>
                    <a:pt x="121" y="111"/>
                  </a:cubicBezTo>
                  <a:cubicBezTo>
                    <a:pt x="121" y="111"/>
                    <a:pt x="121" y="112"/>
                    <a:pt x="121" y="113"/>
                  </a:cubicBezTo>
                  <a:close/>
                  <a:moveTo>
                    <a:pt x="123" y="117"/>
                  </a:moveTo>
                  <a:cubicBezTo>
                    <a:pt x="114" y="113"/>
                    <a:pt x="105" y="111"/>
                    <a:pt x="95" y="108"/>
                  </a:cubicBezTo>
                  <a:cubicBezTo>
                    <a:pt x="85" y="105"/>
                    <a:pt x="74" y="103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3" y="99"/>
                    <a:pt x="63" y="98"/>
                    <a:pt x="64" y="98"/>
                  </a:cubicBezTo>
                  <a:cubicBezTo>
                    <a:pt x="74" y="102"/>
                    <a:pt x="85" y="105"/>
                    <a:pt x="96" y="108"/>
                  </a:cubicBezTo>
                  <a:cubicBezTo>
                    <a:pt x="101" y="109"/>
                    <a:pt x="106" y="111"/>
                    <a:pt x="111" y="112"/>
                  </a:cubicBezTo>
                  <a:cubicBezTo>
                    <a:pt x="115" y="113"/>
                    <a:pt x="118" y="114"/>
                    <a:pt x="122" y="115"/>
                  </a:cubicBezTo>
                  <a:cubicBezTo>
                    <a:pt x="122" y="115"/>
                    <a:pt x="123" y="116"/>
                    <a:pt x="123" y="117"/>
                  </a:cubicBezTo>
                  <a:close/>
                  <a:moveTo>
                    <a:pt x="124" y="121"/>
                  </a:moveTo>
                  <a:cubicBezTo>
                    <a:pt x="115" y="116"/>
                    <a:pt x="107" y="113"/>
                    <a:pt x="98" y="110"/>
                  </a:cubicBezTo>
                  <a:cubicBezTo>
                    <a:pt x="90" y="108"/>
                    <a:pt x="83" y="106"/>
                    <a:pt x="76" y="103"/>
                  </a:cubicBezTo>
                  <a:cubicBezTo>
                    <a:pt x="77" y="104"/>
                    <a:pt x="78" y="104"/>
                    <a:pt x="79" y="104"/>
                  </a:cubicBezTo>
                  <a:cubicBezTo>
                    <a:pt x="84" y="105"/>
                    <a:pt x="88" y="107"/>
                    <a:pt x="93" y="108"/>
                  </a:cubicBezTo>
                  <a:cubicBezTo>
                    <a:pt x="103" y="111"/>
                    <a:pt x="114" y="113"/>
                    <a:pt x="123" y="118"/>
                  </a:cubicBezTo>
                  <a:cubicBezTo>
                    <a:pt x="123" y="119"/>
                    <a:pt x="124" y="120"/>
                    <a:pt x="124" y="121"/>
                  </a:cubicBezTo>
                  <a:close/>
                  <a:moveTo>
                    <a:pt x="71" y="111"/>
                  </a:moveTo>
                  <a:cubicBezTo>
                    <a:pt x="77" y="112"/>
                    <a:pt x="84" y="114"/>
                    <a:pt x="90" y="116"/>
                  </a:cubicBezTo>
                  <a:cubicBezTo>
                    <a:pt x="96" y="118"/>
                    <a:pt x="103" y="120"/>
                    <a:pt x="109" y="121"/>
                  </a:cubicBezTo>
                  <a:cubicBezTo>
                    <a:pt x="112" y="122"/>
                    <a:pt x="115" y="123"/>
                    <a:pt x="118" y="124"/>
                  </a:cubicBezTo>
                  <a:cubicBezTo>
                    <a:pt x="120" y="125"/>
                    <a:pt x="122" y="126"/>
                    <a:pt x="123" y="126"/>
                  </a:cubicBezTo>
                  <a:cubicBezTo>
                    <a:pt x="123" y="128"/>
                    <a:pt x="123" y="129"/>
                    <a:pt x="123" y="130"/>
                  </a:cubicBezTo>
                  <a:cubicBezTo>
                    <a:pt x="114" y="126"/>
                    <a:pt x="104" y="122"/>
                    <a:pt x="94" y="119"/>
                  </a:cubicBezTo>
                  <a:cubicBezTo>
                    <a:pt x="88" y="118"/>
                    <a:pt x="82" y="116"/>
                    <a:pt x="77" y="114"/>
                  </a:cubicBezTo>
                  <a:cubicBezTo>
                    <a:pt x="72" y="113"/>
                    <a:pt x="67" y="112"/>
                    <a:pt x="62" y="109"/>
                  </a:cubicBezTo>
                  <a:cubicBezTo>
                    <a:pt x="62" y="109"/>
                    <a:pt x="63" y="109"/>
                    <a:pt x="63" y="108"/>
                  </a:cubicBezTo>
                  <a:cubicBezTo>
                    <a:pt x="65" y="110"/>
                    <a:pt x="68" y="110"/>
                    <a:pt x="71" y="111"/>
                  </a:cubicBezTo>
                  <a:close/>
                  <a:moveTo>
                    <a:pt x="124" y="125"/>
                  </a:moveTo>
                  <a:cubicBezTo>
                    <a:pt x="120" y="123"/>
                    <a:pt x="115" y="122"/>
                    <a:pt x="111" y="120"/>
                  </a:cubicBezTo>
                  <a:cubicBezTo>
                    <a:pt x="106" y="118"/>
                    <a:pt x="101" y="116"/>
                    <a:pt x="96" y="114"/>
                  </a:cubicBezTo>
                  <a:cubicBezTo>
                    <a:pt x="91" y="113"/>
                    <a:pt x="85" y="111"/>
                    <a:pt x="80" y="109"/>
                  </a:cubicBezTo>
                  <a:cubicBezTo>
                    <a:pt x="79" y="109"/>
                    <a:pt x="78" y="109"/>
                    <a:pt x="77" y="108"/>
                  </a:cubicBezTo>
                  <a:cubicBezTo>
                    <a:pt x="77" y="109"/>
                    <a:pt x="78" y="109"/>
                    <a:pt x="78" y="109"/>
                  </a:cubicBezTo>
                  <a:cubicBezTo>
                    <a:pt x="83" y="110"/>
                    <a:pt x="88" y="111"/>
                    <a:pt x="94" y="113"/>
                  </a:cubicBezTo>
                  <a:cubicBezTo>
                    <a:pt x="104" y="116"/>
                    <a:pt x="114" y="120"/>
                    <a:pt x="124" y="122"/>
                  </a:cubicBezTo>
                  <a:cubicBezTo>
                    <a:pt x="124" y="123"/>
                    <a:pt x="124" y="124"/>
                    <a:pt x="124" y="125"/>
                  </a:cubicBezTo>
                  <a:close/>
                  <a:moveTo>
                    <a:pt x="123" y="133"/>
                  </a:moveTo>
                  <a:cubicBezTo>
                    <a:pt x="121" y="132"/>
                    <a:pt x="118" y="130"/>
                    <a:pt x="115" y="129"/>
                  </a:cubicBezTo>
                  <a:cubicBezTo>
                    <a:pt x="118" y="130"/>
                    <a:pt x="120" y="131"/>
                    <a:pt x="123" y="131"/>
                  </a:cubicBezTo>
                  <a:cubicBezTo>
                    <a:pt x="123" y="131"/>
                    <a:pt x="123" y="131"/>
                    <a:pt x="123" y="132"/>
                  </a:cubicBezTo>
                  <a:cubicBezTo>
                    <a:pt x="123" y="132"/>
                    <a:pt x="123" y="133"/>
                    <a:pt x="123" y="133"/>
                  </a:cubicBezTo>
                  <a:close/>
                  <a:moveTo>
                    <a:pt x="126" y="138"/>
                  </a:moveTo>
                  <a:cubicBezTo>
                    <a:pt x="118" y="134"/>
                    <a:pt x="109" y="131"/>
                    <a:pt x="100" y="127"/>
                  </a:cubicBezTo>
                  <a:cubicBezTo>
                    <a:pt x="104" y="129"/>
                    <a:pt x="108" y="130"/>
                    <a:pt x="112" y="131"/>
                  </a:cubicBezTo>
                  <a:cubicBezTo>
                    <a:pt x="116" y="133"/>
                    <a:pt x="120" y="135"/>
                    <a:pt x="124" y="136"/>
                  </a:cubicBezTo>
                  <a:cubicBezTo>
                    <a:pt x="125" y="137"/>
                    <a:pt x="125" y="137"/>
                    <a:pt x="125" y="138"/>
                  </a:cubicBezTo>
                  <a:cubicBezTo>
                    <a:pt x="125" y="138"/>
                    <a:pt x="125" y="138"/>
                    <a:pt x="126" y="138"/>
                  </a:cubicBezTo>
                  <a:close/>
                  <a:moveTo>
                    <a:pt x="127" y="141"/>
                  </a:moveTo>
                  <a:cubicBezTo>
                    <a:pt x="123" y="139"/>
                    <a:pt x="118" y="139"/>
                    <a:pt x="114" y="137"/>
                  </a:cubicBezTo>
                  <a:cubicBezTo>
                    <a:pt x="109" y="134"/>
                    <a:pt x="103" y="132"/>
                    <a:pt x="97" y="130"/>
                  </a:cubicBezTo>
                  <a:cubicBezTo>
                    <a:pt x="94" y="129"/>
                    <a:pt x="91" y="128"/>
                    <a:pt x="88" y="127"/>
                  </a:cubicBezTo>
                  <a:cubicBezTo>
                    <a:pt x="90" y="127"/>
                    <a:pt x="91" y="128"/>
                    <a:pt x="93" y="128"/>
                  </a:cubicBezTo>
                  <a:cubicBezTo>
                    <a:pt x="101" y="131"/>
                    <a:pt x="108" y="132"/>
                    <a:pt x="115" y="136"/>
                  </a:cubicBezTo>
                  <a:cubicBezTo>
                    <a:pt x="119" y="138"/>
                    <a:pt x="122" y="140"/>
                    <a:pt x="127" y="140"/>
                  </a:cubicBezTo>
                  <a:cubicBezTo>
                    <a:pt x="127" y="141"/>
                    <a:pt x="127" y="141"/>
                    <a:pt x="127" y="141"/>
                  </a:cubicBezTo>
                  <a:close/>
                  <a:moveTo>
                    <a:pt x="129" y="147"/>
                  </a:moveTo>
                  <a:cubicBezTo>
                    <a:pt x="125" y="145"/>
                    <a:pt x="120" y="143"/>
                    <a:pt x="116" y="142"/>
                  </a:cubicBezTo>
                  <a:cubicBezTo>
                    <a:pt x="109" y="139"/>
                    <a:pt x="103" y="136"/>
                    <a:pt x="96" y="134"/>
                  </a:cubicBezTo>
                  <a:cubicBezTo>
                    <a:pt x="96" y="134"/>
                    <a:pt x="95" y="133"/>
                    <a:pt x="95" y="133"/>
                  </a:cubicBezTo>
                  <a:cubicBezTo>
                    <a:pt x="101" y="135"/>
                    <a:pt x="107" y="137"/>
                    <a:pt x="113" y="139"/>
                  </a:cubicBezTo>
                  <a:cubicBezTo>
                    <a:pt x="118" y="141"/>
                    <a:pt x="123" y="142"/>
                    <a:pt x="128" y="143"/>
                  </a:cubicBezTo>
                  <a:cubicBezTo>
                    <a:pt x="128" y="144"/>
                    <a:pt x="129" y="146"/>
                    <a:pt x="129" y="147"/>
                  </a:cubicBezTo>
                  <a:close/>
                  <a:moveTo>
                    <a:pt x="81" y="129"/>
                  </a:moveTo>
                  <a:cubicBezTo>
                    <a:pt x="85" y="131"/>
                    <a:pt x="89" y="132"/>
                    <a:pt x="93" y="133"/>
                  </a:cubicBezTo>
                  <a:cubicBezTo>
                    <a:pt x="99" y="136"/>
                    <a:pt x="106" y="138"/>
                    <a:pt x="112" y="141"/>
                  </a:cubicBezTo>
                  <a:cubicBezTo>
                    <a:pt x="118" y="143"/>
                    <a:pt x="124" y="145"/>
                    <a:pt x="129" y="148"/>
                  </a:cubicBezTo>
                  <a:cubicBezTo>
                    <a:pt x="129" y="148"/>
                    <a:pt x="129" y="148"/>
                    <a:pt x="129" y="148"/>
                  </a:cubicBezTo>
                  <a:cubicBezTo>
                    <a:pt x="124" y="145"/>
                    <a:pt x="118" y="143"/>
                    <a:pt x="112" y="141"/>
                  </a:cubicBezTo>
                  <a:cubicBezTo>
                    <a:pt x="106" y="139"/>
                    <a:pt x="99" y="137"/>
                    <a:pt x="93" y="135"/>
                  </a:cubicBezTo>
                  <a:cubicBezTo>
                    <a:pt x="86" y="133"/>
                    <a:pt x="79" y="131"/>
                    <a:pt x="73" y="128"/>
                  </a:cubicBezTo>
                  <a:cubicBezTo>
                    <a:pt x="67" y="126"/>
                    <a:pt x="62" y="124"/>
                    <a:pt x="56" y="122"/>
                  </a:cubicBezTo>
                  <a:cubicBezTo>
                    <a:pt x="56" y="122"/>
                    <a:pt x="56" y="121"/>
                    <a:pt x="56" y="121"/>
                  </a:cubicBezTo>
                  <a:cubicBezTo>
                    <a:pt x="58" y="121"/>
                    <a:pt x="60" y="122"/>
                    <a:pt x="62" y="122"/>
                  </a:cubicBezTo>
                  <a:cubicBezTo>
                    <a:pt x="62" y="122"/>
                    <a:pt x="63" y="123"/>
                    <a:pt x="63" y="123"/>
                  </a:cubicBezTo>
                  <a:cubicBezTo>
                    <a:pt x="66" y="124"/>
                    <a:pt x="70" y="125"/>
                    <a:pt x="73" y="126"/>
                  </a:cubicBezTo>
                  <a:cubicBezTo>
                    <a:pt x="75" y="127"/>
                    <a:pt x="78" y="128"/>
                    <a:pt x="81" y="129"/>
                  </a:cubicBezTo>
                  <a:close/>
                  <a:moveTo>
                    <a:pt x="74" y="129"/>
                  </a:moveTo>
                  <a:cubicBezTo>
                    <a:pt x="75" y="130"/>
                    <a:pt x="75" y="130"/>
                    <a:pt x="76" y="130"/>
                  </a:cubicBezTo>
                  <a:cubicBezTo>
                    <a:pt x="76" y="130"/>
                    <a:pt x="75" y="130"/>
                    <a:pt x="75" y="130"/>
                  </a:cubicBezTo>
                  <a:cubicBezTo>
                    <a:pt x="72" y="129"/>
                    <a:pt x="68" y="127"/>
                    <a:pt x="65" y="126"/>
                  </a:cubicBezTo>
                  <a:cubicBezTo>
                    <a:pt x="68" y="127"/>
                    <a:pt x="71" y="128"/>
                    <a:pt x="74" y="129"/>
                  </a:cubicBezTo>
                  <a:close/>
                  <a:moveTo>
                    <a:pt x="131" y="152"/>
                  </a:moveTo>
                  <a:cubicBezTo>
                    <a:pt x="120" y="146"/>
                    <a:pt x="107" y="142"/>
                    <a:pt x="95" y="137"/>
                  </a:cubicBezTo>
                  <a:cubicBezTo>
                    <a:pt x="91" y="136"/>
                    <a:pt x="86" y="134"/>
                    <a:pt x="82" y="132"/>
                  </a:cubicBezTo>
                  <a:cubicBezTo>
                    <a:pt x="86" y="133"/>
                    <a:pt x="90" y="135"/>
                    <a:pt x="95" y="136"/>
                  </a:cubicBezTo>
                  <a:cubicBezTo>
                    <a:pt x="101" y="138"/>
                    <a:pt x="108" y="141"/>
                    <a:pt x="115" y="143"/>
                  </a:cubicBezTo>
                  <a:cubicBezTo>
                    <a:pt x="118" y="144"/>
                    <a:pt x="122" y="145"/>
                    <a:pt x="125" y="147"/>
                  </a:cubicBezTo>
                  <a:cubicBezTo>
                    <a:pt x="127" y="147"/>
                    <a:pt x="128" y="148"/>
                    <a:pt x="130" y="148"/>
                  </a:cubicBezTo>
                  <a:cubicBezTo>
                    <a:pt x="130" y="150"/>
                    <a:pt x="130" y="151"/>
                    <a:pt x="131" y="152"/>
                  </a:cubicBezTo>
                  <a:close/>
                  <a:moveTo>
                    <a:pt x="63" y="129"/>
                  </a:moveTo>
                  <a:cubicBezTo>
                    <a:pt x="66" y="130"/>
                    <a:pt x="70" y="131"/>
                    <a:pt x="73" y="132"/>
                  </a:cubicBezTo>
                  <a:cubicBezTo>
                    <a:pt x="80" y="134"/>
                    <a:pt x="86" y="137"/>
                    <a:pt x="93" y="140"/>
                  </a:cubicBezTo>
                  <a:cubicBezTo>
                    <a:pt x="100" y="143"/>
                    <a:pt x="107" y="145"/>
                    <a:pt x="113" y="148"/>
                  </a:cubicBezTo>
                  <a:cubicBezTo>
                    <a:pt x="119" y="150"/>
                    <a:pt x="126" y="152"/>
                    <a:pt x="131" y="155"/>
                  </a:cubicBezTo>
                  <a:cubicBezTo>
                    <a:pt x="132" y="156"/>
                    <a:pt x="132" y="157"/>
                    <a:pt x="132" y="158"/>
                  </a:cubicBezTo>
                  <a:cubicBezTo>
                    <a:pt x="121" y="152"/>
                    <a:pt x="109" y="147"/>
                    <a:pt x="97" y="142"/>
                  </a:cubicBezTo>
                  <a:cubicBezTo>
                    <a:pt x="90" y="140"/>
                    <a:pt x="84" y="137"/>
                    <a:pt x="77" y="134"/>
                  </a:cubicBezTo>
                  <a:cubicBezTo>
                    <a:pt x="71" y="132"/>
                    <a:pt x="64" y="131"/>
                    <a:pt x="58" y="127"/>
                  </a:cubicBezTo>
                  <a:cubicBezTo>
                    <a:pt x="54" y="124"/>
                    <a:pt x="62" y="129"/>
                    <a:pt x="63" y="129"/>
                  </a:cubicBezTo>
                  <a:close/>
                  <a:moveTo>
                    <a:pt x="132" y="164"/>
                  </a:moveTo>
                  <a:cubicBezTo>
                    <a:pt x="127" y="161"/>
                    <a:pt x="121" y="159"/>
                    <a:pt x="116" y="157"/>
                  </a:cubicBezTo>
                  <a:cubicBezTo>
                    <a:pt x="110" y="154"/>
                    <a:pt x="103" y="151"/>
                    <a:pt x="97" y="148"/>
                  </a:cubicBezTo>
                  <a:cubicBezTo>
                    <a:pt x="95" y="147"/>
                    <a:pt x="92" y="146"/>
                    <a:pt x="90" y="145"/>
                  </a:cubicBezTo>
                  <a:cubicBezTo>
                    <a:pt x="92" y="145"/>
                    <a:pt x="94" y="146"/>
                    <a:pt x="96" y="147"/>
                  </a:cubicBezTo>
                  <a:cubicBezTo>
                    <a:pt x="103" y="149"/>
                    <a:pt x="110" y="151"/>
                    <a:pt x="117" y="154"/>
                  </a:cubicBezTo>
                  <a:cubicBezTo>
                    <a:pt x="122" y="156"/>
                    <a:pt x="127" y="158"/>
                    <a:pt x="132" y="159"/>
                  </a:cubicBezTo>
                  <a:cubicBezTo>
                    <a:pt x="132" y="161"/>
                    <a:pt x="132" y="162"/>
                    <a:pt x="132" y="164"/>
                  </a:cubicBezTo>
                  <a:close/>
                  <a:moveTo>
                    <a:pt x="129" y="162"/>
                  </a:moveTo>
                  <a:cubicBezTo>
                    <a:pt x="129" y="162"/>
                    <a:pt x="129" y="162"/>
                    <a:pt x="129" y="162"/>
                  </a:cubicBezTo>
                  <a:cubicBezTo>
                    <a:pt x="129" y="162"/>
                    <a:pt x="129" y="162"/>
                    <a:pt x="129" y="162"/>
                  </a:cubicBezTo>
                  <a:close/>
                  <a:moveTo>
                    <a:pt x="131" y="163"/>
                  </a:moveTo>
                  <a:cubicBezTo>
                    <a:pt x="131" y="163"/>
                    <a:pt x="130" y="163"/>
                    <a:pt x="130" y="163"/>
                  </a:cubicBezTo>
                  <a:cubicBezTo>
                    <a:pt x="130" y="163"/>
                    <a:pt x="131" y="163"/>
                    <a:pt x="131" y="163"/>
                  </a:cubicBezTo>
                  <a:close/>
                  <a:moveTo>
                    <a:pt x="132" y="165"/>
                  </a:moveTo>
                  <a:cubicBezTo>
                    <a:pt x="132" y="166"/>
                    <a:pt x="132" y="166"/>
                    <a:pt x="132" y="167"/>
                  </a:cubicBezTo>
                  <a:cubicBezTo>
                    <a:pt x="131" y="166"/>
                    <a:pt x="128" y="165"/>
                    <a:pt x="126" y="164"/>
                  </a:cubicBezTo>
                  <a:cubicBezTo>
                    <a:pt x="120" y="161"/>
                    <a:pt x="115" y="159"/>
                    <a:pt x="109" y="157"/>
                  </a:cubicBezTo>
                  <a:cubicBezTo>
                    <a:pt x="105" y="155"/>
                    <a:pt x="101" y="153"/>
                    <a:pt x="97" y="152"/>
                  </a:cubicBezTo>
                  <a:cubicBezTo>
                    <a:pt x="100" y="153"/>
                    <a:pt x="102" y="153"/>
                    <a:pt x="104" y="154"/>
                  </a:cubicBezTo>
                  <a:cubicBezTo>
                    <a:pt x="114" y="158"/>
                    <a:pt x="123" y="161"/>
                    <a:pt x="132" y="165"/>
                  </a:cubicBezTo>
                  <a:close/>
                  <a:moveTo>
                    <a:pt x="132" y="169"/>
                  </a:moveTo>
                  <a:cubicBezTo>
                    <a:pt x="132" y="170"/>
                    <a:pt x="132" y="171"/>
                    <a:pt x="131" y="172"/>
                  </a:cubicBezTo>
                  <a:cubicBezTo>
                    <a:pt x="129" y="170"/>
                    <a:pt x="126" y="169"/>
                    <a:pt x="124" y="168"/>
                  </a:cubicBezTo>
                  <a:cubicBezTo>
                    <a:pt x="119" y="166"/>
                    <a:pt x="114" y="164"/>
                    <a:pt x="109" y="162"/>
                  </a:cubicBezTo>
                  <a:cubicBezTo>
                    <a:pt x="105" y="160"/>
                    <a:pt x="100" y="158"/>
                    <a:pt x="95" y="156"/>
                  </a:cubicBezTo>
                  <a:cubicBezTo>
                    <a:pt x="95" y="156"/>
                    <a:pt x="94" y="156"/>
                    <a:pt x="93" y="155"/>
                  </a:cubicBezTo>
                  <a:cubicBezTo>
                    <a:pt x="97" y="157"/>
                    <a:pt x="101" y="158"/>
                    <a:pt x="106" y="159"/>
                  </a:cubicBezTo>
                  <a:cubicBezTo>
                    <a:pt x="111" y="161"/>
                    <a:pt x="116" y="162"/>
                    <a:pt x="121" y="164"/>
                  </a:cubicBezTo>
                  <a:cubicBezTo>
                    <a:pt x="125" y="166"/>
                    <a:pt x="128" y="168"/>
                    <a:pt x="132" y="169"/>
                  </a:cubicBezTo>
                  <a:close/>
                  <a:moveTo>
                    <a:pt x="90" y="159"/>
                  </a:moveTo>
                  <a:cubicBezTo>
                    <a:pt x="93" y="160"/>
                    <a:pt x="96" y="161"/>
                    <a:pt x="98" y="161"/>
                  </a:cubicBezTo>
                  <a:cubicBezTo>
                    <a:pt x="102" y="163"/>
                    <a:pt x="106" y="164"/>
                    <a:pt x="111" y="166"/>
                  </a:cubicBezTo>
                  <a:cubicBezTo>
                    <a:pt x="117" y="169"/>
                    <a:pt x="123" y="172"/>
                    <a:pt x="131" y="173"/>
                  </a:cubicBezTo>
                  <a:cubicBezTo>
                    <a:pt x="130" y="175"/>
                    <a:pt x="128" y="176"/>
                    <a:pt x="126" y="176"/>
                  </a:cubicBezTo>
                  <a:cubicBezTo>
                    <a:pt x="120" y="177"/>
                    <a:pt x="114" y="174"/>
                    <a:pt x="110" y="171"/>
                  </a:cubicBezTo>
                  <a:cubicBezTo>
                    <a:pt x="110" y="171"/>
                    <a:pt x="111" y="171"/>
                    <a:pt x="112" y="171"/>
                  </a:cubicBezTo>
                  <a:cubicBezTo>
                    <a:pt x="113" y="172"/>
                    <a:pt x="114" y="172"/>
                    <a:pt x="115" y="173"/>
                  </a:cubicBezTo>
                  <a:cubicBezTo>
                    <a:pt x="115" y="173"/>
                    <a:pt x="119" y="175"/>
                    <a:pt x="119" y="175"/>
                  </a:cubicBezTo>
                  <a:cubicBezTo>
                    <a:pt x="119" y="175"/>
                    <a:pt x="119" y="176"/>
                    <a:pt x="119" y="176"/>
                  </a:cubicBezTo>
                  <a:cubicBezTo>
                    <a:pt x="119" y="176"/>
                    <a:pt x="120" y="176"/>
                    <a:pt x="120" y="176"/>
                  </a:cubicBezTo>
                  <a:cubicBezTo>
                    <a:pt x="120" y="176"/>
                    <a:pt x="120" y="175"/>
                    <a:pt x="120" y="175"/>
                  </a:cubicBezTo>
                  <a:cubicBezTo>
                    <a:pt x="119" y="173"/>
                    <a:pt x="117" y="172"/>
                    <a:pt x="114" y="172"/>
                  </a:cubicBezTo>
                  <a:cubicBezTo>
                    <a:pt x="113" y="171"/>
                    <a:pt x="110" y="170"/>
                    <a:pt x="109" y="169"/>
                  </a:cubicBezTo>
                  <a:cubicBezTo>
                    <a:pt x="107" y="168"/>
                    <a:pt x="112" y="170"/>
                    <a:pt x="111" y="170"/>
                  </a:cubicBezTo>
                  <a:cubicBezTo>
                    <a:pt x="115" y="171"/>
                    <a:pt x="118" y="173"/>
                    <a:pt x="122" y="174"/>
                  </a:cubicBezTo>
                  <a:cubicBezTo>
                    <a:pt x="124" y="175"/>
                    <a:pt x="125" y="176"/>
                    <a:pt x="127" y="175"/>
                  </a:cubicBezTo>
                  <a:cubicBezTo>
                    <a:pt x="128" y="175"/>
                    <a:pt x="128" y="175"/>
                    <a:pt x="127" y="175"/>
                  </a:cubicBezTo>
                  <a:cubicBezTo>
                    <a:pt x="125" y="173"/>
                    <a:pt x="123" y="172"/>
                    <a:pt x="120" y="171"/>
                  </a:cubicBezTo>
                  <a:cubicBezTo>
                    <a:pt x="117" y="170"/>
                    <a:pt x="114" y="168"/>
                    <a:pt x="111" y="167"/>
                  </a:cubicBezTo>
                  <a:cubicBezTo>
                    <a:pt x="107" y="165"/>
                    <a:pt x="102" y="163"/>
                    <a:pt x="98" y="162"/>
                  </a:cubicBezTo>
                  <a:cubicBezTo>
                    <a:pt x="96" y="161"/>
                    <a:pt x="94" y="161"/>
                    <a:pt x="92" y="160"/>
                  </a:cubicBezTo>
                  <a:cubicBezTo>
                    <a:pt x="91" y="160"/>
                    <a:pt x="91" y="160"/>
                    <a:pt x="90" y="159"/>
                  </a:cubicBezTo>
                  <a:close/>
                  <a:moveTo>
                    <a:pt x="96" y="162"/>
                  </a:moveTo>
                  <a:cubicBezTo>
                    <a:pt x="97" y="162"/>
                    <a:pt x="98" y="163"/>
                    <a:pt x="99" y="163"/>
                  </a:cubicBezTo>
                  <a:cubicBezTo>
                    <a:pt x="105" y="165"/>
                    <a:pt x="111" y="168"/>
                    <a:pt x="117" y="170"/>
                  </a:cubicBezTo>
                  <a:cubicBezTo>
                    <a:pt x="119" y="171"/>
                    <a:pt x="121" y="172"/>
                    <a:pt x="123" y="173"/>
                  </a:cubicBezTo>
                  <a:cubicBezTo>
                    <a:pt x="127" y="175"/>
                    <a:pt x="125" y="175"/>
                    <a:pt x="123" y="174"/>
                  </a:cubicBezTo>
                  <a:cubicBezTo>
                    <a:pt x="122" y="174"/>
                    <a:pt x="121" y="173"/>
                    <a:pt x="120" y="173"/>
                  </a:cubicBezTo>
                  <a:cubicBezTo>
                    <a:pt x="116" y="171"/>
                    <a:pt x="111" y="169"/>
                    <a:pt x="107" y="168"/>
                  </a:cubicBezTo>
                  <a:cubicBezTo>
                    <a:pt x="107" y="168"/>
                    <a:pt x="107" y="168"/>
                    <a:pt x="107" y="168"/>
                  </a:cubicBezTo>
                  <a:cubicBezTo>
                    <a:pt x="103" y="166"/>
                    <a:pt x="100" y="164"/>
                    <a:pt x="96" y="162"/>
                  </a:cubicBezTo>
                  <a:close/>
                  <a:moveTo>
                    <a:pt x="79" y="151"/>
                  </a:moveTo>
                  <a:cubicBezTo>
                    <a:pt x="87" y="155"/>
                    <a:pt x="96" y="157"/>
                    <a:pt x="104" y="160"/>
                  </a:cubicBezTo>
                  <a:cubicBezTo>
                    <a:pt x="112" y="163"/>
                    <a:pt x="119" y="167"/>
                    <a:pt x="127" y="170"/>
                  </a:cubicBezTo>
                  <a:cubicBezTo>
                    <a:pt x="128" y="171"/>
                    <a:pt x="129" y="171"/>
                    <a:pt x="130" y="172"/>
                  </a:cubicBezTo>
                  <a:cubicBezTo>
                    <a:pt x="129" y="172"/>
                    <a:pt x="128" y="172"/>
                    <a:pt x="127" y="172"/>
                  </a:cubicBezTo>
                  <a:cubicBezTo>
                    <a:pt x="124" y="171"/>
                    <a:pt x="122" y="170"/>
                    <a:pt x="120" y="169"/>
                  </a:cubicBezTo>
                  <a:cubicBezTo>
                    <a:pt x="116" y="168"/>
                    <a:pt x="113" y="166"/>
                    <a:pt x="109" y="165"/>
                  </a:cubicBezTo>
                  <a:cubicBezTo>
                    <a:pt x="102" y="162"/>
                    <a:pt x="94" y="159"/>
                    <a:pt x="86" y="157"/>
                  </a:cubicBezTo>
                  <a:cubicBezTo>
                    <a:pt x="83" y="156"/>
                    <a:pt x="81" y="154"/>
                    <a:pt x="79" y="151"/>
                  </a:cubicBezTo>
                  <a:close/>
                  <a:moveTo>
                    <a:pt x="78" y="146"/>
                  </a:moveTo>
                  <a:cubicBezTo>
                    <a:pt x="78" y="145"/>
                    <a:pt x="78" y="145"/>
                    <a:pt x="78" y="145"/>
                  </a:cubicBezTo>
                  <a:cubicBezTo>
                    <a:pt x="80" y="145"/>
                    <a:pt x="82" y="146"/>
                    <a:pt x="83" y="147"/>
                  </a:cubicBezTo>
                  <a:cubicBezTo>
                    <a:pt x="84" y="147"/>
                    <a:pt x="85" y="148"/>
                    <a:pt x="86" y="148"/>
                  </a:cubicBezTo>
                  <a:cubicBezTo>
                    <a:pt x="90" y="150"/>
                    <a:pt x="94" y="152"/>
                    <a:pt x="99" y="153"/>
                  </a:cubicBezTo>
                  <a:cubicBezTo>
                    <a:pt x="109" y="157"/>
                    <a:pt x="119" y="161"/>
                    <a:pt x="129" y="166"/>
                  </a:cubicBezTo>
                  <a:cubicBezTo>
                    <a:pt x="130" y="166"/>
                    <a:pt x="131" y="168"/>
                    <a:pt x="132" y="168"/>
                  </a:cubicBezTo>
                  <a:cubicBezTo>
                    <a:pt x="130" y="168"/>
                    <a:pt x="129" y="167"/>
                    <a:pt x="127" y="166"/>
                  </a:cubicBezTo>
                  <a:cubicBezTo>
                    <a:pt x="126" y="166"/>
                    <a:pt x="124" y="165"/>
                    <a:pt x="123" y="164"/>
                  </a:cubicBezTo>
                  <a:cubicBezTo>
                    <a:pt x="118" y="162"/>
                    <a:pt x="113" y="161"/>
                    <a:pt x="107" y="159"/>
                  </a:cubicBezTo>
                  <a:cubicBezTo>
                    <a:pt x="98" y="156"/>
                    <a:pt x="88" y="154"/>
                    <a:pt x="80" y="150"/>
                  </a:cubicBezTo>
                  <a:cubicBezTo>
                    <a:pt x="79" y="150"/>
                    <a:pt x="79" y="150"/>
                    <a:pt x="79" y="150"/>
                  </a:cubicBezTo>
                  <a:cubicBezTo>
                    <a:pt x="79" y="149"/>
                    <a:pt x="78" y="148"/>
                    <a:pt x="78" y="146"/>
                  </a:cubicBezTo>
                  <a:close/>
                  <a:moveTo>
                    <a:pt x="78" y="141"/>
                  </a:moveTo>
                  <a:cubicBezTo>
                    <a:pt x="78" y="141"/>
                    <a:pt x="78" y="141"/>
                    <a:pt x="78" y="141"/>
                  </a:cubicBezTo>
                  <a:cubicBezTo>
                    <a:pt x="81" y="142"/>
                    <a:pt x="83" y="143"/>
                    <a:pt x="86" y="143"/>
                  </a:cubicBezTo>
                  <a:cubicBezTo>
                    <a:pt x="87" y="144"/>
                    <a:pt x="89" y="145"/>
                    <a:pt x="90" y="145"/>
                  </a:cubicBezTo>
                  <a:cubicBezTo>
                    <a:pt x="99" y="150"/>
                    <a:pt x="108" y="154"/>
                    <a:pt x="117" y="158"/>
                  </a:cubicBezTo>
                  <a:cubicBezTo>
                    <a:pt x="107" y="154"/>
                    <a:pt x="97" y="152"/>
                    <a:pt x="88" y="148"/>
                  </a:cubicBezTo>
                  <a:cubicBezTo>
                    <a:pt x="85" y="147"/>
                    <a:pt x="83" y="146"/>
                    <a:pt x="81" y="145"/>
                  </a:cubicBezTo>
                  <a:cubicBezTo>
                    <a:pt x="80" y="144"/>
                    <a:pt x="80" y="144"/>
                    <a:pt x="80" y="144"/>
                  </a:cubicBezTo>
                  <a:cubicBezTo>
                    <a:pt x="79" y="144"/>
                    <a:pt x="79" y="144"/>
                    <a:pt x="78" y="144"/>
                  </a:cubicBezTo>
                  <a:cubicBezTo>
                    <a:pt x="78" y="143"/>
                    <a:pt x="78" y="142"/>
                    <a:pt x="78" y="141"/>
                  </a:cubicBezTo>
                  <a:close/>
                  <a:moveTo>
                    <a:pt x="76" y="139"/>
                  </a:moveTo>
                  <a:cubicBezTo>
                    <a:pt x="79" y="140"/>
                    <a:pt x="81" y="141"/>
                    <a:pt x="83" y="142"/>
                  </a:cubicBezTo>
                  <a:cubicBezTo>
                    <a:pt x="81" y="141"/>
                    <a:pt x="79" y="141"/>
                    <a:pt x="77" y="140"/>
                  </a:cubicBezTo>
                  <a:cubicBezTo>
                    <a:pt x="77" y="140"/>
                    <a:pt x="77" y="139"/>
                    <a:pt x="76" y="139"/>
                  </a:cubicBezTo>
                  <a:close/>
                  <a:moveTo>
                    <a:pt x="58" y="127"/>
                  </a:moveTo>
                  <a:cubicBezTo>
                    <a:pt x="61" y="130"/>
                    <a:pt x="66" y="131"/>
                    <a:pt x="70" y="133"/>
                  </a:cubicBezTo>
                  <a:cubicBezTo>
                    <a:pt x="77" y="135"/>
                    <a:pt x="83" y="138"/>
                    <a:pt x="90" y="140"/>
                  </a:cubicBezTo>
                  <a:cubicBezTo>
                    <a:pt x="103" y="146"/>
                    <a:pt x="117" y="151"/>
                    <a:pt x="130" y="158"/>
                  </a:cubicBezTo>
                  <a:cubicBezTo>
                    <a:pt x="131" y="158"/>
                    <a:pt x="132" y="159"/>
                    <a:pt x="132" y="159"/>
                  </a:cubicBezTo>
                  <a:cubicBezTo>
                    <a:pt x="132" y="159"/>
                    <a:pt x="131" y="158"/>
                    <a:pt x="130" y="158"/>
                  </a:cubicBezTo>
                  <a:cubicBezTo>
                    <a:pt x="129" y="158"/>
                    <a:pt x="127" y="157"/>
                    <a:pt x="126" y="157"/>
                  </a:cubicBezTo>
                  <a:cubicBezTo>
                    <a:pt x="123" y="155"/>
                    <a:pt x="120" y="154"/>
                    <a:pt x="117" y="153"/>
                  </a:cubicBezTo>
                  <a:cubicBezTo>
                    <a:pt x="110" y="150"/>
                    <a:pt x="103" y="148"/>
                    <a:pt x="96" y="146"/>
                  </a:cubicBezTo>
                  <a:cubicBezTo>
                    <a:pt x="93" y="145"/>
                    <a:pt x="90" y="144"/>
                    <a:pt x="87" y="143"/>
                  </a:cubicBezTo>
                  <a:cubicBezTo>
                    <a:pt x="84" y="142"/>
                    <a:pt x="81" y="140"/>
                    <a:pt x="77" y="138"/>
                  </a:cubicBezTo>
                  <a:cubicBezTo>
                    <a:pt x="77" y="138"/>
                    <a:pt x="76" y="138"/>
                    <a:pt x="75" y="137"/>
                  </a:cubicBezTo>
                  <a:cubicBezTo>
                    <a:pt x="75" y="137"/>
                    <a:pt x="75" y="137"/>
                    <a:pt x="74" y="137"/>
                  </a:cubicBezTo>
                  <a:cubicBezTo>
                    <a:pt x="70" y="133"/>
                    <a:pt x="61" y="132"/>
                    <a:pt x="58" y="127"/>
                  </a:cubicBezTo>
                  <a:close/>
                  <a:moveTo>
                    <a:pt x="56" y="123"/>
                  </a:moveTo>
                  <a:cubicBezTo>
                    <a:pt x="56" y="123"/>
                    <a:pt x="56" y="123"/>
                    <a:pt x="56" y="123"/>
                  </a:cubicBezTo>
                  <a:cubicBezTo>
                    <a:pt x="56" y="124"/>
                    <a:pt x="57" y="124"/>
                    <a:pt x="57" y="124"/>
                  </a:cubicBezTo>
                  <a:cubicBezTo>
                    <a:pt x="62" y="126"/>
                    <a:pt x="68" y="128"/>
                    <a:pt x="73" y="130"/>
                  </a:cubicBezTo>
                  <a:cubicBezTo>
                    <a:pt x="80" y="132"/>
                    <a:pt x="87" y="135"/>
                    <a:pt x="93" y="137"/>
                  </a:cubicBezTo>
                  <a:cubicBezTo>
                    <a:pt x="106" y="142"/>
                    <a:pt x="119" y="147"/>
                    <a:pt x="131" y="153"/>
                  </a:cubicBezTo>
                  <a:cubicBezTo>
                    <a:pt x="131" y="154"/>
                    <a:pt x="131" y="154"/>
                    <a:pt x="131" y="154"/>
                  </a:cubicBezTo>
                  <a:cubicBezTo>
                    <a:pt x="126" y="152"/>
                    <a:pt x="120" y="150"/>
                    <a:pt x="115" y="148"/>
                  </a:cubicBezTo>
                  <a:cubicBezTo>
                    <a:pt x="108" y="145"/>
                    <a:pt x="102" y="143"/>
                    <a:pt x="95" y="140"/>
                  </a:cubicBezTo>
                  <a:cubicBezTo>
                    <a:pt x="88" y="137"/>
                    <a:pt x="82" y="134"/>
                    <a:pt x="75" y="132"/>
                  </a:cubicBezTo>
                  <a:cubicBezTo>
                    <a:pt x="69" y="130"/>
                    <a:pt x="63" y="127"/>
                    <a:pt x="56" y="125"/>
                  </a:cubicBezTo>
                  <a:cubicBezTo>
                    <a:pt x="56" y="125"/>
                    <a:pt x="56" y="124"/>
                    <a:pt x="56" y="123"/>
                  </a:cubicBezTo>
                  <a:close/>
                  <a:moveTo>
                    <a:pt x="56" y="120"/>
                  </a:moveTo>
                  <a:cubicBezTo>
                    <a:pt x="56" y="119"/>
                    <a:pt x="57" y="119"/>
                    <a:pt x="57" y="118"/>
                  </a:cubicBezTo>
                  <a:cubicBezTo>
                    <a:pt x="62" y="120"/>
                    <a:pt x="68" y="122"/>
                    <a:pt x="74" y="123"/>
                  </a:cubicBezTo>
                  <a:cubicBezTo>
                    <a:pt x="74" y="123"/>
                    <a:pt x="74" y="123"/>
                    <a:pt x="75" y="123"/>
                  </a:cubicBezTo>
                  <a:cubicBezTo>
                    <a:pt x="75" y="123"/>
                    <a:pt x="76" y="124"/>
                    <a:pt x="76" y="124"/>
                  </a:cubicBezTo>
                  <a:cubicBezTo>
                    <a:pt x="84" y="126"/>
                    <a:pt x="91" y="129"/>
                    <a:pt x="98" y="131"/>
                  </a:cubicBezTo>
                  <a:cubicBezTo>
                    <a:pt x="105" y="134"/>
                    <a:pt x="111" y="137"/>
                    <a:pt x="117" y="139"/>
                  </a:cubicBezTo>
                  <a:cubicBezTo>
                    <a:pt x="120" y="140"/>
                    <a:pt x="124" y="140"/>
                    <a:pt x="127" y="142"/>
                  </a:cubicBezTo>
                  <a:cubicBezTo>
                    <a:pt x="126" y="142"/>
                    <a:pt x="125" y="142"/>
                    <a:pt x="124" y="142"/>
                  </a:cubicBezTo>
                  <a:cubicBezTo>
                    <a:pt x="124" y="142"/>
                    <a:pt x="123" y="142"/>
                    <a:pt x="123" y="142"/>
                  </a:cubicBezTo>
                  <a:cubicBezTo>
                    <a:pt x="121" y="141"/>
                    <a:pt x="120" y="141"/>
                    <a:pt x="118" y="140"/>
                  </a:cubicBezTo>
                  <a:cubicBezTo>
                    <a:pt x="111" y="138"/>
                    <a:pt x="104" y="135"/>
                    <a:pt x="97" y="133"/>
                  </a:cubicBezTo>
                  <a:cubicBezTo>
                    <a:pt x="93" y="132"/>
                    <a:pt x="89" y="131"/>
                    <a:pt x="85" y="130"/>
                  </a:cubicBezTo>
                  <a:cubicBezTo>
                    <a:pt x="76" y="126"/>
                    <a:pt x="67" y="123"/>
                    <a:pt x="58" y="120"/>
                  </a:cubicBezTo>
                  <a:cubicBezTo>
                    <a:pt x="58" y="120"/>
                    <a:pt x="58" y="120"/>
                    <a:pt x="58" y="120"/>
                  </a:cubicBezTo>
                  <a:cubicBezTo>
                    <a:pt x="57" y="120"/>
                    <a:pt x="57" y="120"/>
                    <a:pt x="56" y="120"/>
                  </a:cubicBezTo>
                  <a:close/>
                  <a:moveTo>
                    <a:pt x="60" y="119"/>
                  </a:moveTo>
                  <a:cubicBezTo>
                    <a:pt x="57" y="117"/>
                    <a:pt x="61" y="119"/>
                    <a:pt x="62" y="119"/>
                  </a:cubicBezTo>
                  <a:cubicBezTo>
                    <a:pt x="63" y="119"/>
                    <a:pt x="65" y="120"/>
                    <a:pt x="67" y="120"/>
                  </a:cubicBezTo>
                  <a:cubicBezTo>
                    <a:pt x="68" y="121"/>
                    <a:pt x="69" y="121"/>
                    <a:pt x="69" y="121"/>
                  </a:cubicBezTo>
                  <a:cubicBezTo>
                    <a:pt x="66" y="121"/>
                    <a:pt x="63" y="120"/>
                    <a:pt x="60" y="119"/>
                  </a:cubicBezTo>
                  <a:close/>
                  <a:moveTo>
                    <a:pt x="57" y="117"/>
                  </a:moveTo>
                  <a:cubicBezTo>
                    <a:pt x="58" y="117"/>
                    <a:pt x="58" y="116"/>
                    <a:pt x="59" y="115"/>
                  </a:cubicBezTo>
                  <a:cubicBezTo>
                    <a:pt x="66" y="119"/>
                    <a:pt x="75" y="121"/>
                    <a:pt x="84" y="123"/>
                  </a:cubicBezTo>
                  <a:cubicBezTo>
                    <a:pt x="86" y="123"/>
                    <a:pt x="89" y="124"/>
                    <a:pt x="91" y="125"/>
                  </a:cubicBezTo>
                  <a:cubicBezTo>
                    <a:pt x="98" y="127"/>
                    <a:pt x="105" y="130"/>
                    <a:pt x="113" y="133"/>
                  </a:cubicBezTo>
                  <a:cubicBezTo>
                    <a:pt x="116" y="135"/>
                    <a:pt x="120" y="136"/>
                    <a:pt x="123" y="138"/>
                  </a:cubicBezTo>
                  <a:cubicBezTo>
                    <a:pt x="123" y="138"/>
                    <a:pt x="125" y="139"/>
                    <a:pt x="126" y="139"/>
                  </a:cubicBezTo>
                  <a:cubicBezTo>
                    <a:pt x="126" y="139"/>
                    <a:pt x="126" y="140"/>
                    <a:pt x="126" y="140"/>
                  </a:cubicBezTo>
                  <a:cubicBezTo>
                    <a:pt x="126" y="140"/>
                    <a:pt x="126" y="140"/>
                    <a:pt x="125" y="139"/>
                  </a:cubicBezTo>
                  <a:cubicBezTo>
                    <a:pt x="123" y="139"/>
                    <a:pt x="121" y="138"/>
                    <a:pt x="120" y="137"/>
                  </a:cubicBezTo>
                  <a:cubicBezTo>
                    <a:pt x="107" y="131"/>
                    <a:pt x="93" y="127"/>
                    <a:pt x="80" y="124"/>
                  </a:cubicBezTo>
                  <a:cubicBezTo>
                    <a:pt x="79" y="124"/>
                    <a:pt x="79" y="124"/>
                    <a:pt x="79" y="123"/>
                  </a:cubicBezTo>
                  <a:cubicBezTo>
                    <a:pt x="72" y="121"/>
                    <a:pt x="65" y="118"/>
                    <a:pt x="57" y="117"/>
                  </a:cubicBezTo>
                  <a:close/>
                  <a:moveTo>
                    <a:pt x="60" y="116"/>
                  </a:moveTo>
                  <a:cubicBezTo>
                    <a:pt x="62" y="116"/>
                    <a:pt x="64" y="117"/>
                    <a:pt x="66" y="117"/>
                  </a:cubicBezTo>
                  <a:cubicBezTo>
                    <a:pt x="64" y="117"/>
                    <a:pt x="62" y="116"/>
                    <a:pt x="60" y="116"/>
                  </a:cubicBezTo>
                  <a:close/>
                  <a:moveTo>
                    <a:pt x="59" y="115"/>
                  </a:moveTo>
                  <a:cubicBezTo>
                    <a:pt x="60" y="114"/>
                    <a:pt x="60" y="113"/>
                    <a:pt x="61" y="112"/>
                  </a:cubicBezTo>
                  <a:cubicBezTo>
                    <a:pt x="73" y="118"/>
                    <a:pt x="87" y="120"/>
                    <a:pt x="100" y="125"/>
                  </a:cubicBezTo>
                  <a:cubicBezTo>
                    <a:pt x="107" y="127"/>
                    <a:pt x="114" y="129"/>
                    <a:pt x="120" y="132"/>
                  </a:cubicBezTo>
                  <a:cubicBezTo>
                    <a:pt x="121" y="133"/>
                    <a:pt x="123" y="134"/>
                    <a:pt x="124" y="135"/>
                  </a:cubicBezTo>
                  <a:cubicBezTo>
                    <a:pt x="124" y="135"/>
                    <a:pt x="124" y="135"/>
                    <a:pt x="124" y="135"/>
                  </a:cubicBezTo>
                  <a:cubicBezTo>
                    <a:pt x="124" y="135"/>
                    <a:pt x="123" y="135"/>
                    <a:pt x="123" y="135"/>
                  </a:cubicBezTo>
                  <a:cubicBezTo>
                    <a:pt x="120" y="134"/>
                    <a:pt x="117" y="132"/>
                    <a:pt x="114" y="131"/>
                  </a:cubicBezTo>
                  <a:cubicBezTo>
                    <a:pt x="102" y="127"/>
                    <a:pt x="89" y="123"/>
                    <a:pt x="77" y="120"/>
                  </a:cubicBezTo>
                  <a:cubicBezTo>
                    <a:pt x="76" y="120"/>
                    <a:pt x="76" y="120"/>
                    <a:pt x="76" y="120"/>
                  </a:cubicBezTo>
                  <a:cubicBezTo>
                    <a:pt x="70" y="118"/>
                    <a:pt x="65" y="116"/>
                    <a:pt x="59" y="115"/>
                  </a:cubicBezTo>
                  <a:close/>
                  <a:moveTo>
                    <a:pt x="73" y="116"/>
                  </a:moveTo>
                  <a:cubicBezTo>
                    <a:pt x="74" y="116"/>
                    <a:pt x="75" y="117"/>
                    <a:pt x="76" y="117"/>
                  </a:cubicBezTo>
                  <a:cubicBezTo>
                    <a:pt x="80" y="118"/>
                    <a:pt x="83" y="119"/>
                    <a:pt x="87" y="120"/>
                  </a:cubicBezTo>
                  <a:cubicBezTo>
                    <a:pt x="82" y="119"/>
                    <a:pt x="78" y="118"/>
                    <a:pt x="73" y="116"/>
                  </a:cubicBezTo>
                  <a:close/>
                  <a:moveTo>
                    <a:pt x="61" y="112"/>
                  </a:moveTo>
                  <a:cubicBezTo>
                    <a:pt x="62" y="111"/>
                    <a:pt x="62" y="111"/>
                    <a:pt x="62" y="110"/>
                  </a:cubicBezTo>
                  <a:cubicBezTo>
                    <a:pt x="66" y="112"/>
                    <a:pt x="71" y="113"/>
                    <a:pt x="75" y="114"/>
                  </a:cubicBezTo>
                  <a:cubicBezTo>
                    <a:pt x="80" y="116"/>
                    <a:pt x="85" y="117"/>
                    <a:pt x="90" y="119"/>
                  </a:cubicBezTo>
                  <a:cubicBezTo>
                    <a:pt x="101" y="122"/>
                    <a:pt x="112" y="126"/>
                    <a:pt x="122" y="130"/>
                  </a:cubicBezTo>
                  <a:cubicBezTo>
                    <a:pt x="120" y="129"/>
                    <a:pt x="117" y="129"/>
                    <a:pt x="115" y="128"/>
                  </a:cubicBezTo>
                  <a:cubicBezTo>
                    <a:pt x="113" y="127"/>
                    <a:pt x="110" y="126"/>
                    <a:pt x="108" y="125"/>
                  </a:cubicBezTo>
                  <a:cubicBezTo>
                    <a:pt x="102" y="124"/>
                    <a:pt x="97" y="122"/>
                    <a:pt x="92" y="121"/>
                  </a:cubicBezTo>
                  <a:cubicBezTo>
                    <a:pt x="82" y="118"/>
                    <a:pt x="71" y="115"/>
                    <a:pt x="61" y="112"/>
                  </a:cubicBezTo>
                  <a:close/>
                  <a:moveTo>
                    <a:pt x="63" y="107"/>
                  </a:moveTo>
                  <a:cubicBezTo>
                    <a:pt x="63" y="106"/>
                    <a:pt x="63" y="104"/>
                    <a:pt x="63" y="103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8" y="105"/>
                    <a:pt x="73" y="108"/>
                    <a:pt x="78" y="110"/>
                  </a:cubicBezTo>
                  <a:cubicBezTo>
                    <a:pt x="83" y="111"/>
                    <a:pt x="89" y="113"/>
                    <a:pt x="94" y="115"/>
                  </a:cubicBezTo>
                  <a:cubicBezTo>
                    <a:pt x="100" y="116"/>
                    <a:pt x="105" y="119"/>
                    <a:pt x="111" y="121"/>
                  </a:cubicBezTo>
                  <a:cubicBezTo>
                    <a:pt x="114" y="122"/>
                    <a:pt x="117" y="123"/>
                    <a:pt x="120" y="124"/>
                  </a:cubicBezTo>
                  <a:cubicBezTo>
                    <a:pt x="121" y="125"/>
                    <a:pt x="123" y="125"/>
                    <a:pt x="124" y="126"/>
                  </a:cubicBezTo>
                  <a:cubicBezTo>
                    <a:pt x="124" y="126"/>
                    <a:pt x="124" y="126"/>
                    <a:pt x="124" y="126"/>
                  </a:cubicBezTo>
                  <a:cubicBezTo>
                    <a:pt x="123" y="126"/>
                    <a:pt x="122" y="125"/>
                    <a:pt x="121" y="125"/>
                  </a:cubicBezTo>
                  <a:cubicBezTo>
                    <a:pt x="112" y="120"/>
                    <a:pt x="100" y="118"/>
                    <a:pt x="90" y="115"/>
                  </a:cubicBezTo>
                  <a:cubicBezTo>
                    <a:pt x="85" y="114"/>
                    <a:pt x="79" y="112"/>
                    <a:pt x="73" y="110"/>
                  </a:cubicBezTo>
                  <a:cubicBezTo>
                    <a:pt x="71" y="110"/>
                    <a:pt x="69" y="109"/>
                    <a:pt x="67" y="109"/>
                  </a:cubicBezTo>
                  <a:cubicBezTo>
                    <a:pt x="66" y="109"/>
                    <a:pt x="65" y="108"/>
                    <a:pt x="64" y="108"/>
                  </a:cubicBezTo>
                  <a:cubicBezTo>
                    <a:pt x="64" y="108"/>
                    <a:pt x="64" y="107"/>
                    <a:pt x="64" y="107"/>
                  </a:cubicBezTo>
                  <a:cubicBezTo>
                    <a:pt x="63" y="107"/>
                    <a:pt x="63" y="107"/>
                    <a:pt x="63" y="107"/>
                  </a:cubicBezTo>
                  <a:close/>
                  <a:moveTo>
                    <a:pt x="63" y="103"/>
                  </a:moveTo>
                  <a:cubicBezTo>
                    <a:pt x="63" y="102"/>
                    <a:pt x="63" y="101"/>
                    <a:pt x="63" y="100"/>
                  </a:cubicBezTo>
                  <a:cubicBezTo>
                    <a:pt x="63" y="100"/>
                    <a:pt x="63" y="100"/>
                    <a:pt x="63" y="100"/>
                  </a:cubicBezTo>
                  <a:cubicBezTo>
                    <a:pt x="64" y="100"/>
                    <a:pt x="64" y="100"/>
                    <a:pt x="65" y="101"/>
                  </a:cubicBezTo>
                  <a:cubicBezTo>
                    <a:pt x="65" y="101"/>
                    <a:pt x="65" y="101"/>
                    <a:pt x="66" y="101"/>
                  </a:cubicBezTo>
                  <a:cubicBezTo>
                    <a:pt x="76" y="104"/>
                    <a:pt x="86" y="107"/>
                    <a:pt x="96" y="110"/>
                  </a:cubicBezTo>
                  <a:cubicBezTo>
                    <a:pt x="101" y="112"/>
                    <a:pt x="106" y="114"/>
                    <a:pt x="111" y="116"/>
                  </a:cubicBezTo>
                  <a:cubicBezTo>
                    <a:pt x="114" y="117"/>
                    <a:pt x="117" y="118"/>
                    <a:pt x="120" y="120"/>
                  </a:cubicBezTo>
                  <a:cubicBezTo>
                    <a:pt x="121" y="120"/>
                    <a:pt x="126" y="122"/>
                    <a:pt x="122" y="121"/>
                  </a:cubicBezTo>
                  <a:cubicBezTo>
                    <a:pt x="112" y="118"/>
                    <a:pt x="102" y="114"/>
                    <a:pt x="92" y="112"/>
                  </a:cubicBezTo>
                  <a:cubicBezTo>
                    <a:pt x="87" y="110"/>
                    <a:pt x="81" y="109"/>
                    <a:pt x="76" y="107"/>
                  </a:cubicBezTo>
                  <a:cubicBezTo>
                    <a:pt x="72" y="106"/>
                    <a:pt x="68" y="104"/>
                    <a:pt x="63" y="102"/>
                  </a:cubicBezTo>
                  <a:cubicBezTo>
                    <a:pt x="63" y="102"/>
                    <a:pt x="63" y="102"/>
                    <a:pt x="63" y="103"/>
                  </a:cubicBezTo>
                  <a:close/>
                  <a:moveTo>
                    <a:pt x="64" y="97"/>
                  </a:moveTo>
                  <a:cubicBezTo>
                    <a:pt x="64" y="96"/>
                    <a:pt x="65" y="96"/>
                    <a:pt x="65" y="95"/>
                  </a:cubicBezTo>
                  <a:cubicBezTo>
                    <a:pt x="73" y="98"/>
                    <a:pt x="81" y="100"/>
                    <a:pt x="89" y="102"/>
                  </a:cubicBezTo>
                  <a:cubicBezTo>
                    <a:pt x="92" y="103"/>
                    <a:pt x="96" y="105"/>
                    <a:pt x="99" y="106"/>
                  </a:cubicBezTo>
                  <a:cubicBezTo>
                    <a:pt x="105" y="109"/>
                    <a:pt x="112" y="111"/>
                    <a:pt x="118" y="113"/>
                  </a:cubicBezTo>
                  <a:cubicBezTo>
                    <a:pt x="120" y="113"/>
                    <a:pt x="121" y="113"/>
                    <a:pt x="122" y="114"/>
                  </a:cubicBezTo>
                  <a:cubicBezTo>
                    <a:pt x="122" y="114"/>
                    <a:pt x="122" y="114"/>
                    <a:pt x="122" y="114"/>
                  </a:cubicBezTo>
                  <a:cubicBezTo>
                    <a:pt x="121" y="114"/>
                    <a:pt x="118" y="113"/>
                    <a:pt x="116" y="113"/>
                  </a:cubicBezTo>
                  <a:cubicBezTo>
                    <a:pt x="113" y="112"/>
                    <a:pt x="110" y="111"/>
                    <a:pt x="107" y="110"/>
                  </a:cubicBezTo>
                  <a:cubicBezTo>
                    <a:pt x="93" y="107"/>
                    <a:pt x="78" y="102"/>
                    <a:pt x="64" y="97"/>
                  </a:cubicBezTo>
                  <a:close/>
                  <a:moveTo>
                    <a:pt x="67" y="95"/>
                  </a:moveTo>
                  <a:cubicBezTo>
                    <a:pt x="68" y="95"/>
                    <a:pt x="69" y="96"/>
                    <a:pt x="70" y="96"/>
                  </a:cubicBezTo>
                  <a:cubicBezTo>
                    <a:pt x="70" y="96"/>
                    <a:pt x="71" y="96"/>
                    <a:pt x="72" y="97"/>
                  </a:cubicBezTo>
                  <a:cubicBezTo>
                    <a:pt x="70" y="96"/>
                    <a:pt x="68" y="96"/>
                    <a:pt x="67" y="95"/>
                  </a:cubicBezTo>
                  <a:close/>
                  <a:moveTo>
                    <a:pt x="65" y="94"/>
                  </a:moveTo>
                  <a:cubicBezTo>
                    <a:pt x="66" y="94"/>
                    <a:pt x="66" y="93"/>
                    <a:pt x="66" y="92"/>
                  </a:cubicBezTo>
                  <a:cubicBezTo>
                    <a:pt x="68" y="93"/>
                    <a:pt x="71" y="93"/>
                    <a:pt x="73" y="94"/>
                  </a:cubicBezTo>
                  <a:cubicBezTo>
                    <a:pt x="74" y="95"/>
                    <a:pt x="75" y="96"/>
                    <a:pt x="76" y="96"/>
                  </a:cubicBezTo>
                  <a:cubicBezTo>
                    <a:pt x="79" y="97"/>
                    <a:pt x="82" y="98"/>
                    <a:pt x="84" y="99"/>
                  </a:cubicBezTo>
                  <a:cubicBezTo>
                    <a:pt x="92" y="101"/>
                    <a:pt x="99" y="103"/>
                    <a:pt x="106" y="106"/>
                  </a:cubicBezTo>
                  <a:cubicBezTo>
                    <a:pt x="110" y="107"/>
                    <a:pt x="113" y="108"/>
                    <a:pt x="116" y="109"/>
                  </a:cubicBezTo>
                  <a:cubicBezTo>
                    <a:pt x="117" y="109"/>
                    <a:pt x="119" y="110"/>
                    <a:pt x="120" y="110"/>
                  </a:cubicBezTo>
                  <a:cubicBezTo>
                    <a:pt x="120" y="110"/>
                    <a:pt x="120" y="110"/>
                    <a:pt x="120" y="110"/>
                  </a:cubicBezTo>
                  <a:cubicBezTo>
                    <a:pt x="118" y="110"/>
                    <a:pt x="116" y="110"/>
                    <a:pt x="115" y="109"/>
                  </a:cubicBezTo>
                  <a:cubicBezTo>
                    <a:pt x="107" y="107"/>
                    <a:pt x="100" y="105"/>
                    <a:pt x="93" y="103"/>
                  </a:cubicBezTo>
                  <a:cubicBezTo>
                    <a:pt x="93" y="103"/>
                    <a:pt x="92" y="102"/>
                    <a:pt x="92" y="102"/>
                  </a:cubicBezTo>
                  <a:cubicBezTo>
                    <a:pt x="87" y="101"/>
                    <a:pt x="81" y="100"/>
                    <a:pt x="77" y="98"/>
                  </a:cubicBezTo>
                  <a:cubicBezTo>
                    <a:pt x="73" y="96"/>
                    <a:pt x="69" y="94"/>
                    <a:pt x="65" y="94"/>
                  </a:cubicBezTo>
                  <a:close/>
                  <a:moveTo>
                    <a:pt x="66" y="80"/>
                  </a:moveTo>
                  <a:cubicBezTo>
                    <a:pt x="69" y="81"/>
                    <a:pt x="72" y="81"/>
                    <a:pt x="74" y="82"/>
                  </a:cubicBezTo>
                  <a:cubicBezTo>
                    <a:pt x="90" y="87"/>
                    <a:pt x="106" y="92"/>
                    <a:pt x="122" y="97"/>
                  </a:cubicBezTo>
                  <a:cubicBezTo>
                    <a:pt x="122" y="97"/>
                    <a:pt x="121" y="98"/>
                    <a:pt x="121" y="98"/>
                  </a:cubicBezTo>
                  <a:cubicBezTo>
                    <a:pt x="113" y="95"/>
                    <a:pt x="105" y="94"/>
                    <a:pt x="97" y="92"/>
                  </a:cubicBezTo>
                  <a:cubicBezTo>
                    <a:pt x="87" y="90"/>
                    <a:pt x="78" y="87"/>
                    <a:pt x="69" y="83"/>
                  </a:cubicBezTo>
                  <a:cubicBezTo>
                    <a:pt x="68" y="83"/>
                    <a:pt x="68" y="84"/>
                    <a:pt x="68" y="84"/>
                  </a:cubicBezTo>
                  <a:cubicBezTo>
                    <a:pt x="76" y="89"/>
                    <a:pt x="85" y="91"/>
                    <a:pt x="94" y="94"/>
                  </a:cubicBezTo>
                  <a:cubicBezTo>
                    <a:pt x="102" y="97"/>
                    <a:pt x="110" y="101"/>
                    <a:pt x="119" y="102"/>
                  </a:cubicBezTo>
                  <a:cubicBezTo>
                    <a:pt x="109" y="101"/>
                    <a:pt x="100" y="98"/>
                    <a:pt x="91" y="95"/>
                  </a:cubicBezTo>
                  <a:cubicBezTo>
                    <a:pt x="88" y="94"/>
                    <a:pt x="84" y="93"/>
                    <a:pt x="81" y="93"/>
                  </a:cubicBezTo>
                  <a:cubicBezTo>
                    <a:pt x="77" y="91"/>
                    <a:pt x="72" y="89"/>
                    <a:pt x="68" y="88"/>
                  </a:cubicBezTo>
                  <a:cubicBezTo>
                    <a:pt x="68" y="88"/>
                    <a:pt x="68" y="88"/>
                    <a:pt x="68" y="88"/>
                  </a:cubicBezTo>
                  <a:cubicBezTo>
                    <a:pt x="68" y="85"/>
                    <a:pt x="68" y="82"/>
                    <a:pt x="66" y="80"/>
                  </a:cubicBezTo>
                  <a:close/>
                  <a:moveTo>
                    <a:pt x="50" y="75"/>
                  </a:moveTo>
                  <a:cubicBezTo>
                    <a:pt x="47" y="74"/>
                    <a:pt x="43" y="73"/>
                    <a:pt x="39" y="72"/>
                  </a:cubicBezTo>
                  <a:cubicBezTo>
                    <a:pt x="38" y="72"/>
                    <a:pt x="29" y="70"/>
                    <a:pt x="34" y="70"/>
                  </a:cubicBezTo>
                  <a:cubicBezTo>
                    <a:pt x="51" y="71"/>
                    <a:pt x="67" y="78"/>
                    <a:pt x="83" y="83"/>
                  </a:cubicBezTo>
                  <a:cubicBezTo>
                    <a:pt x="91" y="86"/>
                    <a:pt x="99" y="89"/>
                    <a:pt x="107" y="91"/>
                  </a:cubicBezTo>
                  <a:cubicBezTo>
                    <a:pt x="112" y="92"/>
                    <a:pt x="118" y="93"/>
                    <a:pt x="122" y="96"/>
                  </a:cubicBezTo>
                  <a:cubicBezTo>
                    <a:pt x="106" y="91"/>
                    <a:pt x="90" y="86"/>
                    <a:pt x="74" y="81"/>
                  </a:cubicBezTo>
                  <a:cubicBezTo>
                    <a:pt x="66" y="79"/>
                    <a:pt x="58" y="77"/>
                    <a:pt x="50" y="75"/>
                  </a:cubicBezTo>
                  <a:close/>
                  <a:moveTo>
                    <a:pt x="45" y="78"/>
                  </a:moveTo>
                  <a:cubicBezTo>
                    <a:pt x="42" y="77"/>
                    <a:pt x="40" y="76"/>
                    <a:pt x="37" y="75"/>
                  </a:cubicBezTo>
                  <a:cubicBezTo>
                    <a:pt x="36" y="75"/>
                    <a:pt x="34" y="74"/>
                    <a:pt x="33" y="74"/>
                  </a:cubicBezTo>
                  <a:cubicBezTo>
                    <a:pt x="31" y="73"/>
                    <a:pt x="31" y="73"/>
                    <a:pt x="33" y="73"/>
                  </a:cubicBezTo>
                  <a:cubicBezTo>
                    <a:pt x="38" y="74"/>
                    <a:pt x="43" y="76"/>
                    <a:pt x="48" y="77"/>
                  </a:cubicBezTo>
                  <a:cubicBezTo>
                    <a:pt x="52" y="78"/>
                    <a:pt x="57" y="79"/>
                    <a:pt x="61" y="80"/>
                  </a:cubicBezTo>
                  <a:cubicBezTo>
                    <a:pt x="61" y="81"/>
                    <a:pt x="60" y="81"/>
                    <a:pt x="60" y="82"/>
                  </a:cubicBezTo>
                  <a:cubicBezTo>
                    <a:pt x="55" y="80"/>
                    <a:pt x="50" y="79"/>
                    <a:pt x="45" y="78"/>
                  </a:cubicBezTo>
                  <a:close/>
                  <a:moveTo>
                    <a:pt x="41" y="84"/>
                  </a:moveTo>
                  <a:cubicBezTo>
                    <a:pt x="39" y="83"/>
                    <a:pt x="37" y="82"/>
                    <a:pt x="35" y="81"/>
                  </a:cubicBezTo>
                  <a:cubicBezTo>
                    <a:pt x="34" y="81"/>
                    <a:pt x="26" y="78"/>
                    <a:pt x="31" y="80"/>
                  </a:cubicBezTo>
                  <a:cubicBezTo>
                    <a:pt x="35" y="80"/>
                    <a:pt x="39" y="81"/>
                    <a:pt x="42" y="82"/>
                  </a:cubicBezTo>
                  <a:cubicBezTo>
                    <a:pt x="42" y="83"/>
                    <a:pt x="41" y="83"/>
                    <a:pt x="41" y="84"/>
                  </a:cubicBezTo>
                  <a:close/>
                  <a:moveTo>
                    <a:pt x="38" y="87"/>
                  </a:moveTo>
                  <a:cubicBezTo>
                    <a:pt x="36" y="86"/>
                    <a:pt x="34" y="85"/>
                    <a:pt x="32" y="84"/>
                  </a:cubicBezTo>
                  <a:cubicBezTo>
                    <a:pt x="32" y="84"/>
                    <a:pt x="26" y="81"/>
                    <a:pt x="29" y="82"/>
                  </a:cubicBezTo>
                  <a:cubicBezTo>
                    <a:pt x="33" y="82"/>
                    <a:pt x="36" y="84"/>
                    <a:pt x="40" y="84"/>
                  </a:cubicBezTo>
                  <a:cubicBezTo>
                    <a:pt x="39" y="85"/>
                    <a:pt x="39" y="86"/>
                    <a:pt x="38" y="87"/>
                  </a:cubicBezTo>
                  <a:close/>
                  <a:moveTo>
                    <a:pt x="36" y="90"/>
                  </a:moveTo>
                  <a:cubicBezTo>
                    <a:pt x="34" y="89"/>
                    <a:pt x="32" y="88"/>
                    <a:pt x="30" y="87"/>
                  </a:cubicBezTo>
                  <a:cubicBezTo>
                    <a:pt x="29" y="86"/>
                    <a:pt x="24" y="85"/>
                    <a:pt x="28" y="86"/>
                  </a:cubicBezTo>
                  <a:cubicBezTo>
                    <a:pt x="31" y="87"/>
                    <a:pt x="34" y="88"/>
                    <a:pt x="38" y="88"/>
                  </a:cubicBezTo>
                  <a:cubicBezTo>
                    <a:pt x="37" y="88"/>
                    <a:pt x="37" y="89"/>
                    <a:pt x="37" y="89"/>
                  </a:cubicBezTo>
                  <a:cubicBezTo>
                    <a:pt x="37" y="90"/>
                    <a:pt x="37" y="90"/>
                    <a:pt x="36" y="90"/>
                  </a:cubicBezTo>
                  <a:close/>
                  <a:moveTo>
                    <a:pt x="34" y="95"/>
                  </a:moveTo>
                  <a:cubicBezTo>
                    <a:pt x="31" y="92"/>
                    <a:pt x="28" y="91"/>
                    <a:pt x="25" y="89"/>
                  </a:cubicBezTo>
                  <a:cubicBezTo>
                    <a:pt x="26" y="90"/>
                    <a:pt x="31" y="91"/>
                    <a:pt x="33" y="91"/>
                  </a:cubicBezTo>
                  <a:cubicBezTo>
                    <a:pt x="34" y="91"/>
                    <a:pt x="35" y="91"/>
                    <a:pt x="36" y="92"/>
                  </a:cubicBezTo>
                  <a:cubicBezTo>
                    <a:pt x="35" y="93"/>
                    <a:pt x="35" y="94"/>
                    <a:pt x="34" y="95"/>
                  </a:cubicBezTo>
                  <a:close/>
                  <a:moveTo>
                    <a:pt x="32" y="98"/>
                  </a:moveTo>
                  <a:cubicBezTo>
                    <a:pt x="31" y="97"/>
                    <a:pt x="29" y="96"/>
                    <a:pt x="27" y="95"/>
                  </a:cubicBezTo>
                  <a:cubicBezTo>
                    <a:pt x="27" y="95"/>
                    <a:pt x="22" y="92"/>
                    <a:pt x="25" y="93"/>
                  </a:cubicBezTo>
                  <a:cubicBezTo>
                    <a:pt x="28" y="94"/>
                    <a:pt x="31" y="95"/>
                    <a:pt x="34" y="95"/>
                  </a:cubicBezTo>
                  <a:cubicBezTo>
                    <a:pt x="33" y="96"/>
                    <a:pt x="33" y="97"/>
                    <a:pt x="32" y="98"/>
                  </a:cubicBezTo>
                  <a:close/>
                  <a:moveTo>
                    <a:pt x="30" y="100"/>
                  </a:moveTo>
                  <a:cubicBezTo>
                    <a:pt x="29" y="99"/>
                    <a:pt x="28" y="99"/>
                    <a:pt x="27" y="98"/>
                  </a:cubicBezTo>
                  <a:cubicBezTo>
                    <a:pt x="26" y="98"/>
                    <a:pt x="23" y="97"/>
                    <a:pt x="26" y="98"/>
                  </a:cubicBezTo>
                  <a:cubicBezTo>
                    <a:pt x="28" y="98"/>
                    <a:pt x="30" y="99"/>
                    <a:pt x="32" y="99"/>
                  </a:cubicBezTo>
                  <a:cubicBezTo>
                    <a:pt x="32" y="99"/>
                    <a:pt x="32" y="99"/>
                    <a:pt x="32" y="99"/>
                  </a:cubicBezTo>
                  <a:cubicBezTo>
                    <a:pt x="31" y="99"/>
                    <a:pt x="31" y="100"/>
                    <a:pt x="30" y="100"/>
                  </a:cubicBezTo>
                  <a:cubicBezTo>
                    <a:pt x="30" y="100"/>
                    <a:pt x="30" y="100"/>
                    <a:pt x="30" y="100"/>
                  </a:cubicBezTo>
                  <a:close/>
                  <a:moveTo>
                    <a:pt x="26" y="101"/>
                  </a:moveTo>
                  <a:cubicBezTo>
                    <a:pt x="24" y="101"/>
                    <a:pt x="24" y="100"/>
                    <a:pt x="26" y="100"/>
                  </a:cubicBezTo>
                  <a:cubicBezTo>
                    <a:pt x="27" y="100"/>
                    <a:pt x="28" y="100"/>
                    <a:pt x="30" y="101"/>
                  </a:cubicBezTo>
                  <a:cubicBezTo>
                    <a:pt x="29" y="101"/>
                    <a:pt x="29" y="102"/>
                    <a:pt x="28" y="102"/>
                  </a:cubicBezTo>
                  <a:cubicBezTo>
                    <a:pt x="27" y="102"/>
                    <a:pt x="27" y="101"/>
                    <a:pt x="26" y="101"/>
                  </a:cubicBezTo>
                  <a:close/>
                  <a:moveTo>
                    <a:pt x="27" y="103"/>
                  </a:moveTo>
                  <a:cubicBezTo>
                    <a:pt x="27" y="104"/>
                    <a:pt x="26" y="104"/>
                    <a:pt x="26" y="105"/>
                  </a:cubicBezTo>
                  <a:cubicBezTo>
                    <a:pt x="25" y="104"/>
                    <a:pt x="24" y="103"/>
                    <a:pt x="24" y="103"/>
                  </a:cubicBezTo>
                  <a:cubicBezTo>
                    <a:pt x="24" y="103"/>
                    <a:pt x="26" y="103"/>
                    <a:pt x="27" y="103"/>
                  </a:cubicBezTo>
                  <a:close/>
                  <a:moveTo>
                    <a:pt x="23" y="107"/>
                  </a:moveTo>
                  <a:cubicBezTo>
                    <a:pt x="22" y="105"/>
                    <a:pt x="23" y="105"/>
                    <a:pt x="25" y="106"/>
                  </a:cubicBezTo>
                  <a:cubicBezTo>
                    <a:pt x="25" y="106"/>
                    <a:pt x="25" y="106"/>
                    <a:pt x="24" y="106"/>
                  </a:cubicBezTo>
                  <a:cubicBezTo>
                    <a:pt x="24" y="106"/>
                    <a:pt x="24" y="107"/>
                    <a:pt x="23" y="107"/>
                  </a:cubicBezTo>
                  <a:close/>
                  <a:moveTo>
                    <a:pt x="23" y="108"/>
                  </a:moveTo>
                  <a:cubicBezTo>
                    <a:pt x="22" y="109"/>
                    <a:pt x="22" y="110"/>
                    <a:pt x="22" y="110"/>
                  </a:cubicBezTo>
                  <a:cubicBezTo>
                    <a:pt x="21" y="109"/>
                    <a:pt x="21" y="108"/>
                    <a:pt x="21" y="108"/>
                  </a:cubicBezTo>
                  <a:cubicBezTo>
                    <a:pt x="22" y="108"/>
                    <a:pt x="22" y="108"/>
                    <a:pt x="23" y="108"/>
                  </a:cubicBezTo>
                  <a:close/>
                  <a:moveTo>
                    <a:pt x="21" y="111"/>
                  </a:moveTo>
                  <a:cubicBezTo>
                    <a:pt x="21" y="112"/>
                    <a:pt x="21" y="112"/>
                    <a:pt x="21" y="113"/>
                  </a:cubicBezTo>
                  <a:cubicBezTo>
                    <a:pt x="21" y="112"/>
                    <a:pt x="21" y="112"/>
                    <a:pt x="21" y="112"/>
                  </a:cubicBezTo>
                  <a:cubicBezTo>
                    <a:pt x="21" y="111"/>
                    <a:pt x="21" y="110"/>
                    <a:pt x="21" y="110"/>
                  </a:cubicBezTo>
                  <a:cubicBezTo>
                    <a:pt x="21" y="110"/>
                    <a:pt x="21" y="111"/>
                    <a:pt x="21" y="111"/>
                  </a:cubicBezTo>
                  <a:close/>
                  <a:moveTo>
                    <a:pt x="21" y="107"/>
                  </a:moveTo>
                  <a:cubicBezTo>
                    <a:pt x="21" y="102"/>
                    <a:pt x="22" y="97"/>
                    <a:pt x="23" y="92"/>
                  </a:cubicBezTo>
                  <a:cubicBezTo>
                    <a:pt x="23" y="92"/>
                    <a:pt x="23" y="92"/>
                    <a:pt x="23" y="92"/>
                  </a:cubicBezTo>
                  <a:cubicBezTo>
                    <a:pt x="25" y="94"/>
                    <a:pt x="27" y="96"/>
                    <a:pt x="30" y="97"/>
                  </a:cubicBezTo>
                  <a:cubicBezTo>
                    <a:pt x="33" y="99"/>
                    <a:pt x="29" y="98"/>
                    <a:pt x="27" y="97"/>
                  </a:cubicBezTo>
                  <a:cubicBezTo>
                    <a:pt x="26" y="97"/>
                    <a:pt x="25" y="97"/>
                    <a:pt x="24" y="96"/>
                  </a:cubicBezTo>
                  <a:cubicBezTo>
                    <a:pt x="23" y="96"/>
                    <a:pt x="23" y="97"/>
                    <a:pt x="23" y="97"/>
                  </a:cubicBezTo>
                  <a:cubicBezTo>
                    <a:pt x="25" y="98"/>
                    <a:pt x="27" y="99"/>
                    <a:pt x="29" y="100"/>
                  </a:cubicBezTo>
                  <a:cubicBezTo>
                    <a:pt x="27" y="99"/>
                    <a:pt x="25" y="99"/>
                    <a:pt x="23" y="99"/>
                  </a:cubicBezTo>
                  <a:cubicBezTo>
                    <a:pt x="23" y="99"/>
                    <a:pt x="22" y="99"/>
                    <a:pt x="23" y="99"/>
                  </a:cubicBezTo>
                  <a:cubicBezTo>
                    <a:pt x="24" y="101"/>
                    <a:pt x="25" y="101"/>
                    <a:pt x="26" y="102"/>
                  </a:cubicBezTo>
                  <a:cubicBezTo>
                    <a:pt x="26" y="102"/>
                    <a:pt x="26" y="102"/>
                    <a:pt x="25" y="102"/>
                  </a:cubicBezTo>
                  <a:cubicBezTo>
                    <a:pt x="24" y="101"/>
                    <a:pt x="24" y="101"/>
                    <a:pt x="22" y="101"/>
                  </a:cubicBezTo>
                  <a:cubicBezTo>
                    <a:pt x="22" y="101"/>
                    <a:pt x="22" y="101"/>
                    <a:pt x="22" y="102"/>
                  </a:cubicBezTo>
                  <a:cubicBezTo>
                    <a:pt x="22" y="103"/>
                    <a:pt x="23" y="103"/>
                    <a:pt x="24" y="104"/>
                  </a:cubicBezTo>
                  <a:cubicBezTo>
                    <a:pt x="26" y="106"/>
                    <a:pt x="22" y="104"/>
                    <a:pt x="22" y="104"/>
                  </a:cubicBezTo>
                  <a:cubicBezTo>
                    <a:pt x="21" y="104"/>
                    <a:pt x="21" y="104"/>
                    <a:pt x="21" y="105"/>
                  </a:cubicBezTo>
                  <a:cubicBezTo>
                    <a:pt x="22" y="106"/>
                    <a:pt x="23" y="108"/>
                    <a:pt x="21" y="107"/>
                  </a:cubicBezTo>
                  <a:close/>
                  <a:moveTo>
                    <a:pt x="23" y="92"/>
                  </a:moveTo>
                  <a:cubicBezTo>
                    <a:pt x="23" y="91"/>
                    <a:pt x="23" y="90"/>
                    <a:pt x="23" y="89"/>
                  </a:cubicBezTo>
                  <a:cubicBezTo>
                    <a:pt x="23" y="89"/>
                    <a:pt x="23" y="89"/>
                    <a:pt x="23" y="89"/>
                  </a:cubicBezTo>
                  <a:cubicBezTo>
                    <a:pt x="25" y="90"/>
                    <a:pt x="27" y="91"/>
                    <a:pt x="28" y="92"/>
                  </a:cubicBezTo>
                  <a:cubicBezTo>
                    <a:pt x="29" y="92"/>
                    <a:pt x="32" y="95"/>
                    <a:pt x="33" y="95"/>
                  </a:cubicBezTo>
                  <a:cubicBezTo>
                    <a:pt x="30" y="94"/>
                    <a:pt x="26" y="93"/>
                    <a:pt x="23" y="92"/>
                  </a:cubicBezTo>
                  <a:cubicBezTo>
                    <a:pt x="23" y="92"/>
                    <a:pt x="23" y="92"/>
                    <a:pt x="23" y="92"/>
                  </a:cubicBezTo>
                  <a:close/>
                  <a:moveTo>
                    <a:pt x="24" y="89"/>
                  </a:moveTo>
                  <a:cubicBezTo>
                    <a:pt x="24" y="87"/>
                    <a:pt x="24" y="86"/>
                    <a:pt x="24" y="85"/>
                  </a:cubicBezTo>
                  <a:cubicBezTo>
                    <a:pt x="27" y="86"/>
                    <a:pt x="29" y="87"/>
                    <a:pt x="31" y="88"/>
                  </a:cubicBezTo>
                  <a:cubicBezTo>
                    <a:pt x="32" y="89"/>
                    <a:pt x="34" y="91"/>
                    <a:pt x="36" y="91"/>
                  </a:cubicBezTo>
                  <a:cubicBezTo>
                    <a:pt x="32" y="90"/>
                    <a:pt x="28" y="89"/>
                    <a:pt x="24" y="89"/>
                  </a:cubicBezTo>
                  <a:cubicBezTo>
                    <a:pt x="24" y="89"/>
                    <a:pt x="24" y="89"/>
                    <a:pt x="24" y="89"/>
                  </a:cubicBezTo>
                  <a:close/>
                  <a:moveTo>
                    <a:pt x="25" y="84"/>
                  </a:moveTo>
                  <a:cubicBezTo>
                    <a:pt x="26" y="82"/>
                    <a:pt x="26" y="79"/>
                    <a:pt x="27" y="77"/>
                  </a:cubicBezTo>
                  <a:cubicBezTo>
                    <a:pt x="28" y="77"/>
                    <a:pt x="28" y="77"/>
                    <a:pt x="28" y="77"/>
                  </a:cubicBezTo>
                  <a:cubicBezTo>
                    <a:pt x="32" y="79"/>
                    <a:pt x="37" y="80"/>
                    <a:pt x="42" y="82"/>
                  </a:cubicBezTo>
                  <a:cubicBezTo>
                    <a:pt x="38" y="80"/>
                    <a:pt x="33" y="79"/>
                    <a:pt x="28" y="78"/>
                  </a:cubicBezTo>
                  <a:cubicBezTo>
                    <a:pt x="28" y="78"/>
                    <a:pt x="27" y="79"/>
                    <a:pt x="28" y="79"/>
                  </a:cubicBezTo>
                  <a:cubicBezTo>
                    <a:pt x="29" y="80"/>
                    <a:pt x="31" y="81"/>
                    <a:pt x="33" y="82"/>
                  </a:cubicBezTo>
                  <a:cubicBezTo>
                    <a:pt x="34" y="82"/>
                    <a:pt x="42" y="84"/>
                    <a:pt x="38" y="83"/>
                  </a:cubicBezTo>
                  <a:cubicBezTo>
                    <a:pt x="34" y="82"/>
                    <a:pt x="31" y="81"/>
                    <a:pt x="27" y="81"/>
                  </a:cubicBezTo>
                  <a:cubicBezTo>
                    <a:pt x="26" y="80"/>
                    <a:pt x="26" y="81"/>
                    <a:pt x="26" y="81"/>
                  </a:cubicBezTo>
                  <a:cubicBezTo>
                    <a:pt x="30" y="84"/>
                    <a:pt x="34" y="86"/>
                    <a:pt x="38" y="88"/>
                  </a:cubicBezTo>
                  <a:cubicBezTo>
                    <a:pt x="36" y="87"/>
                    <a:pt x="33" y="87"/>
                    <a:pt x="31" y="86"/>
                  </a:cubicBezTo>
                  <a:cubicBezTo>
                    <a:pt x="29" y="86"/>
                    <a:pt x="27" y="85"/>
                    <a:pt x="25" y="84"/>
                  </a:cubicBezTo>
                  <a:close/>
                  <a:moveTo>
                    <a:pt x="28" y="76"/>
                  </a:moveTo>
                  <a:cubicBezTo>
                    <a:pt x="29" y="72"/>
                    <a:pt x="31" y="69"/>
                    <a:pt x="33" y="65"/>
                  </a:cubicBezTo>
                  <a:cubicBezTo>
                    <a:pt x="40" y="69"/>
                    <a:pt x="48" y="71"/>
                    <a:pt x="56" y="73"/>
                  </a:cubicBezTo>
                  <a:cubicBezTo>
                    <a:pt x="64" y="75"/>
                    <a:pt x="72" y="78"/>
                    <a:pt x="80" y="81"/>
                  </a:cubicBezTo>
                  <a:cubicBezTo>
                    <a:pt x="89" y="83"/>
                    <a:pt x="97" y="86"/>
                    <a:pt x="106" y="89"/>
                  </a:cubicBezTo>
                  <a:cubicBezTo>
                    <a:pt x="111" y="90"/>
                    <a:pt x="115" y="91"/>
                    <a:pt x="120" y="92"/>
                  </a:cubicBezTo>
                  <a:cubicBezTo>
                    <a:pt x="122" y="93"/>
                    <a:pt x="124" y="94"/>
                    <a:pt x="126" y="94"/>
                  </a:cubicBezTo>
                  <a:cubicBezTo>
                    <a:pt x="125" y="95"/>
                    <a:pt x="124" y="95"/>
                    <a:pt x="123" y="96"/>
                  </a:cubicBezTo>
                  <a:cubicBezTo>
                    <a:pt x="119" y="92"/>
                    <a:pt x="113" y="92"/>
                    <a:pt x="108" y="90"/>
                  </a:cubicBezTo>
                  <a:cubicBezTo>
                    <a:pt x="99" y="88"/>
                    <a:pt x="90" y="85"/>
                    <a:pt x="81" y="82"/>
                  </a:cubicBezTo>
                  <a:cubicBezTo>
                    <a:pt x="72" y="79"/>
                    <a:pt x="63" y="76"/>
                    <a:pt x="54" y="73"/>
                  </a:cubicBezTo>
                  <a:cubicBezTo>
                    <a:pt x="46" y="71"/>
                    <a:pt x="39" y="69"/>
                    <a:pt x="31" y="69"/>
                  </a:cubicBezTo>
                  <a:cubicBezTo>
                    <a:pt x="31" y="69"/>
                    <a:pt x="31" y="70"/>
                    <a:pt x="31" y="70"/>
                  </a:cubicBezTo>
                  <a:cubicBezTo>
                    <a:pt x="36" y="73"/>
                    <a:pt x="44" y="74"/>
                    <a:pt x="50" y="76"/>
                  </a:cubicBezTo>
                  <a:cubicBezTo>
                    <a:pt x="54" y="77"/>
                    <a:pt x="59" y="78"/>
                    <a:pt x="63" y="79"/>
                  </a:cubicBezTo>
                  <a:cubicBezTo>
                    <a:pt x="63" y="79"/>
                    <a:pt x="63" y="79"/>
                    <a:pt x="62" y="80"/>
                  </a:cubicBezTo>
                  <a:cubicBezTo>
                    <a:pt x="56" y="78"/>
                    <a:pt x="50" y="77"/>
                    <a:pt x="44" y="76"/>
                  </a:cubicBezTo>
                  <a:cubicBezTo>
                    <a:pt x="40" y="74"/>
                    <a:pt x="35" y="73"/>
                    <a:pt x="30" y="72"/>
                  </a:cubicBezTo>
                  <a:cubicBezTo>
                    <a:pt x="29" y="72"/>
                    <a:pt x="29" y="73"/>
                    <a:pt x="30" y="73"/>
                  </a:cubicBezTo>
                  <a:cubicBezTo>
                    <a:pt x="38" y="77"/>
                    <a:pt x="47" y="79"/>
                    <a:pt x="55" y="81"/>
                  </a:cubicBezTo>
                  <a:cubicBezTo>
                    <a:pt x="54" y="81"/>
                    <a:pt x="54" y="81"/>
                    <a:pt x="53" y="81"/>
                  </a:cubicBezTo>
                  <a:cubicBezTo>
                    <a:pt x="50" y="80"/>
                    <a:pt x="47" y="79"/>
                    <a:pt x="44" y="79"/>
                  </a:cubicBezTo>
                  <a:cubicBezTo>
                    <a:pt x="39" y="77"/>
                    <a:pt x="33" y="77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lose/>
                  <a:moveTo>
                    <a:pt x="148" y="66"/>
                  </a:moveTo>
                  <a:cubicBezTo>
                    <a:pt x="148" y="66"/>
                    <a:pt x="148" y="66"/>
                    <a:pt x="147" y="66"/>
                  </a:cubicBezTo>
                  <a:cubicBezTo>
                    <a:pt x="143" y="65"/>
                    <a:pt x="140" y="63"/>
                    <a:pt x="136" y="62"/>
                  </a:cubicBezTo>
                  <a:cubicBezTo>
                    <a:pt x="131" y="61"/>
                    <a:pt x="127" y="60"/>
                    <a:pt x="122" y="59"/>
                  </a:cubicBezTo>
                  <a:cubicBezTo>
                    <a:pt x="113" y="57"/>
                    <a:pt x="105" y="55"/>
                    <a:pt x="97" y="54"/>
                  </a:cubicBezTo>
                  <a:cubicBezTo>
                    <a:pt x="98" y="52"/>
                    <a:pt x="100" y="50"/>
                    <a:pt x="102" y="48"/>
                  </a:cubicBezTo>
                  <a:cubicBezTo>
                    <a:pt x="109" y="51"/>
                    <a:pt x="117" y="52"/>
                    <a:pt x="124" y="54"/>
                  </a:cubicBezTo>
                  <a:cubicBezTo>
                    <a:pt x="128" y="55"/>
                    <a:pt x="132" y="56"/>
                    <a:pt x="136" y="58"/>
                  </a:cubicBezTo>
                  <a:cubicBezTo>
                    <a:pt x="138" y="59"/>
                    <a:pt x="140" y="59"/>
                    <a:pt x="143" y="60"/>
                  </a:cubicBezTo>
                  <a:cubicBezTo>
                    <a:pt x="142" y="60"/>
                    <a:pt x="143" y="60"/>
                    <a:pt x="144" y="61"/>
                  </a:cubicBezTo>
                  <a:cubicBezTo>
                    <a:pt x="144" y="61"/>
                    <a:pt x="144" y="61"/>
                    <a:pt x="145" y="61"/>
                  </a:cubicBezTo>
                  <a:cubicBezTo>
                    <a:pt x="141" y="61"/>
                    <a:pt x="138" y="59"/>
                    <a:pt x="135" y="59"/>
                  </a:cubicBezTo>
                  <a:cubicBezTo>
                    <a:pt x="131" y="58"/>
                    <a:pt x="127" y="56"/>
                    <a:pt x="122" y="56"/>
                  </a:cubicBezTo>
                  <a:cubicBezTo>
                    <a:pt x="115" y="54"/>
                    <a:pt x="107" y="52"/>
                    <a:pt x="100" y="51"/>
                  </a:cubicBezTo>
                  <a:cubicBezTo>
                    <a:pt x="100" y="50"/>
                    <a:pt x="99" y="51"/>
                    <a:pt x="100" y="51"/>
                  </a:cubicBezTo>
                  <a:cubicBezTo>
                    <a:pt x="107" y="55"/>
                    <a:pt x="116" y="57"/>
                    <a:pt x="124" y="58"/>
                  </a:cubicBezTo>
                  <a:cubicBezTo>
                    <a:pt x="129" y="59"/>
                    <a:pt x="134" y="60"/>
                    <a:pt x="139" y="62"/>
                  </a:cubicBezTo>
                  <a:cubicBezTo>
                    <a:pt x="141" y="62"/>
                    <a:pt x="143" y="63"/>
                    <a:pt x="145" y="64"/>
                  </a:cubicBezTo>
                  <a:cubicBezTo>
                    <a:pt x="145" y="64"/>
                    <a:pt x="146" y="64"/>
                    <a:pt x="147" y="65"/>
                  </a:cubicBezTo>
                  <a:cubicBezTo>
                    <a:pt x="148" y="65"/>
                    <a:pt x="148" y="65"/>
                    <a:pt x="148" y="66"/>
                  </a:cubicBezTo>
                  <a:close/>
                  <a:moveTo>
                    <a:pt x="103" y="48"/>
                  </a:moveTo>
                  <a:cubicBezTo>
                    <a:pt x="104" y="47"/>
                    <a:pt x="105" y="46"/>
                    <a:pt x="107" y="46"/>
                  </a:cubicBezTo>
                  <a:cubicBezTo>
                    <a:pt x="106" y="46"/>
                    <a:pt x="107" y="46"/>
                    <a:pt x="107" y="46"/>
                  </a:cubicBezTo>
                  <a:cubicBezTo>
                    <a:pt x="113" y="49"/>
                    <a:pt x="119" y="49"/>
                    <a:pt x="125" y="51"/>
                  </a:cubicBezTo>
                  <a:cubicBezTo>
                    <a:pt x="128" y="52"/>
                    <a:pt x="131" y="53"/>
                    <a:pt x="133" y="54"/>
                  </a:cubicBezTo>
                  <a:cubicBezTo>
                    <a:pt x="134" y="54"/>
                    <a:pt x="143" y="58"/>
                    <a:pt x="138" y="56"/>
                  </a:cubicBezTo>
                  <a:cubicBezTo>
                    <a:pt x="132" y="55"/>
                    <a:pt x="126" y="53"/>
                    <a:pt x="120" y="51"/>
                  </a:cubicBezTo>
                  <a:cubicBezTo>
                    <a:pt x="114" y="50"/>
                    <a:pt x="108" y="49"/>
                    <a:pt x="103" y="48"/>
                  </a:cubicBezTo>
                  <a:close/>
                  <a:moveTo>
                    <a:pt x="107" y="46"/>
                  </a:moveTo>
                  <a:cubicBezTo>
                    <a:pt x="109" y="45"/>
                    <a:pt x="111" y="45"/>
                    <a:pt x="114" y="45"/>
                  </a:cubicBezTo>
                  <a:cubicBezTo>
                    <a:pt x="119" y="45"/>
                    <a:pt x="124" y="47"/>
                    <a:pt x="129" y="49"/>
                  </a:cubicBezTo>
                  <a:cubicBezTo>
                    <a:pt x="122" y="48"/>
                    <a:pt x="114" y="46"/>
                    <a:pt x="107" y="46"/>
                  </a:cubicBezTo>
                  <a:cubicBezTo>
                    <a:pt x="107" y="46"/>
                    <a:pt x="107" y="46"/>
                    <a:pt x="107" y="46"/>
                  </a:cubicBezTo>
                  <a:close/>
                  <a:moveTo>
                    <a:pt x="138" y="55"/>
                  </a:moveTo>
                  <a:cubicBezTo>
                    <a:pt x="135" y="54"/>
                    <a:pt x="132" y="53"/>
                    <a:pt x="129" y="52"/>
                  </a:cubicBezTo>
                  <a:cubicBezTo>
                    <a:pt x="124" y="50"/>
                    <a:pt x="119" y="49"/>
                    <a:pt x="114" y="48"/>
                  </a:cubicBezTo>
                  <a:cubicBezTo>
                    <a:pt x="112" y="47"/>
                    <a:pt x="110" y="47"/>
                    <a:pt x="109" y="46"/>
                  </a:cubicBezTo>
                  <a:cubicBezTo>
                    <a:pt x="110" y="47"/>
                    <a:pt x="111" y="47"/>
                    <a:pt x="112" y="47"/>
                  </a:cubicBezTo>
                  <a:cubicBezTo>
                    <a:pt x="114" y="48"/>
                    <a:pt x="116" y="48"/>
                    <a:pt x="118" y="48"/>
                  </a:cubicBezTo>
                  <a:cubicBezTo>
                    <a:pt x="123" y="49"/>
                    <a:pt x="127" y="50"/>
                    <a:pt x="131" y="51"/>
                  </a:cubicBezTo>
                  <a:cubicBezTo>
                    <a:pt x="134" y="52"/>
                    <a:pt x="136" y="54"/>
                    <a:pt x="138" y="55"/>
                  </a:cubicBezTo>
                  <a:close/>
                  <a:moveTo>
                    <a:pt x="143" y="60"/>
                  </a:moveTo>
                  <a:cubicBezTo>
                    <a:pt x="137" y="58"/>
                    <a:pt x="132" y="56"/>
                    <a:pt x="126" y="54"/>
                  </a:cubicBezTo>
                  <a:cubicBezTo>
                    <a:pt x="120" y="52"/>
                    <a:pt x="114" y="51"/>
                    <a:pt x="108" y="50"/>
                  </a:cubicBezTo>
                  <a:cubicBezTo>
                    <a:pt x="109" y="50"/>
                    <a:pt x="110" y="50"/>
                    <a:pt x="111" y="50"/>
                  </a:cubicBezTo>
                  <a:cubicBezTo>
                    <a:pt x="114" y="51"/>
                    <a:pt x="118" y="51"/>
                    <a:pt x="121" y="52"/>
                  </a:cubicBezTo>
                  <a:cubicBezTo>
                    <a:pt x="128" y="54"/>
                    <a:pt x="134" y="57"/>
                    <a:pt x="141" y="58"/>
                  </a:cubicBezTo>
                  <a:cubicBezTo>
                    <a:pt x="142" y="58"/>
                    <a:pt x="142" y="59"/>
                    <a:pt x="143" y="60"/>
                  </a:cubicBezTo>
                  <a:close/>
                  <a:moveTo>
                    <a:pt x="147" y="64"/>
                  </a:moveTo>
                  <a:cubicBezTo>
                    <a:pt x="132" y="58"/>
                    <a:pt x="116" y="58"/>
                    <a:pt x="101" y="51"/>
                  </a:cubicBezTo>
                  <a:cubicBezTo>
                    <a:pt x="105" y="53"/>
                    <a:pt x="110" y="53"/>
                    <a:pt x="114" y="54"/>
                  </a:cubicBezTo>
                  <a:cubicBezTo>
                    <a:pt x="118" y="55"/>
                    <a:pt x="123" y="56"/>
                    <a:pt x="127" y="58"/>
                  </a:cubicBezTo>
                  <a:cubicBezTo>
                    <a:pt x="132" y="59"/>
                    <a:pt x="136" y="60"/>
                    <a:pt x="140" y="61"/>
                  </a:cubicBezTo>
                  <a:cubicBezTo>
                    <a:pt x="142" y="61"/>
                    <a:pt x="143" y="62"/>
                    <a:pt x="145" y="62"/>
                  </a:cubicBezTo>
                  <a:cubicBezTo>
                    <a:pt x="145" y="62"/>
                    <a:pt x="146" y="63"/>
                    <a:pt x="146" y="63"/>
                  </a:cubicBezTo>
                  <a:cubicBezTo>
                    <a:pt x="146" y="63"/>
                    <a:pt x="146" y="64"/>
                    <a:pt x="147" y="64"/>
                  </a:cubicBezTo>
                  <a:close/>
                  <a:moveTo>
                    <a:pt x="150" y="69"/>
                  </a:moveTo>
                  <a:cubicBezTo>
                    <a:pt x="141" y="67"/>
                    <a:pt x="132" y="65"/>
                    <a:pt x="123" y="62"/>
                  </a:cubicBezTo>
                  <a:cubicBezTo>
                    <a:pt x="113" y="60"/>
                    <a:pt x="104" y="58"/>
                    <a:pt x="94" y="56"/>
                  </a:cubicBezTo>
                  <a:cubicBezTo>
                    <a:pt x="94" y="56"/>
                    <a:pt x="94" y="56"/>
                    <a:pt x="94" y="56"/>
                  </a:cubicBezTo>
                  <a:cubicBezTo>
                    <a:pt x="95" y="55"/>
                    <a:pt x="95" y="55"/>
                    <a:pt x="96" y="54"/>
                  </a:cubicBezTo>
                  <a:cubicBezTo>
                    <a:pt x="107" y="56"/>
                    <a:pt x="118" y="59"/>
                    <a:pt x="129" y="61"/>
                  </a:cubicBezTo>
                  <a:cubicBezTo>
                    <a:pt x="133" y="62"/>
                    <a:pt x="137" y="63"/>
                    <a:pt x="142" y="65"/>
                  </a:cubicBezTo>
                  <a:cubicBezTo>
                    <a:pt x="144" y="65"/>
                    <a:pt x="146" y="66"/>
                    <a:pt x="148" y="66"/>
                  </a:cubicBezTo>
                  <a:cubicBezTo>
                    <a:pt x="149" y="67"/>
                    <a:pt x="150" y="68"/>
                    <a:pt x="150" y="69"/>
                  </a:cubicBezTo>
                  <a:close/>
                  <a:moveTo>
                    <a:pt x="81" y="41"/>
                  </a:moveTo>
                  <a:cubicBezTo>
                    <a:pt x="79" y="39"/>
                    <a:pt x="77" y="38"/>
                    <a:pt x="74" y="36"/>
                  </a:cubicBezTo>
                  <a:cubicBezTo>
                    <a:pt x="74" y="35"/>
                    <a:pt x="73" y="35"/>
                    <a:pt x="73" y="35"/>
                  </a:cubicBezTo>
                  <a:cubicBezTo>
                    <a:pt x="76" y="37"/>
                    <a:pt x="79" y="38"/>
                    <a:pt x="82" y="40"/>
                  </a:cubicBezTo>
                  <a:cubicBezTo>
                    <a:pt x="82" y="40"/>
                    <a:pt x="82" y="40"/>
                    <a:pt x="82" y="40"/>
                  </a:cubicBezTo>
                  <a:cubicBezTo>
                    <a:pt x="82" y="41"/>
                    <a:pt x="81" y="41"/>
                    <a:pt x="81" y="41"/>
                  </a:cubicBezTo>
                  <a:cubicBezTo>
                    <a:pt x="81" y="41"/>
                    <a:pt x="81" y="41"/>
                    <a:pt x="81" y="41"/>
                  </a:cubicBezTo>
                  <a:close/>
                  <a:moveTo>
                    <a:pt x="81" y="42"/>
                  </a:moveTo>
                  <a:cubicBezTo>
                    <a:pt x="81" y="42"/>
                    <a:pt x="80" y="43"/>
                    <a:pt x="80" y="43"/>
                  </a:cubicBezTo>
                  <a:cubicBezTo>
                    <a:pt x="78" y="41"/>
                    <a:pt x="75" y="39"/>
                    <a:pt x="72" y="38"/>
                  </a:cubicBezTo>
                  <a:cubicBezTo>
                    <a:pt x="75" y="39"/>
                    <a:pt x="78" y="41"/>
                    <a:pt x="81" y="42"/>
                  </a:cubicBezTo>
                  <a:cubicBezTo>
                    <a:pt x="81" y="42"/>
                    <a:pt x="81" y="42"/>
                    <a:pt x="81" y="42"/>
                  </a:cubicBezTo>
                  <a:close/>
                  <a:moveTo>
                    <a:pt x="80" y="44"/>
                  </a:moveTo>
                  <a:cubicBezTo>
                    <a:pt x="80" y="45"/>
                    <a:pt x="79" y="46"/>
                    <a:pt x="79" y="47"/>
                  </a:cubicBezTo>
                  <a:cubicBezTo>
                    <a:pt x="76" y="44"/>
                    <a:pt x="74" y="42"/>
                    <a:pt x="71" y="41"/>
                  </a:cubicBezTo>
                  <a:cubicBezTo>
                    <a:pt x="69" y="39"/>
                    <a:pt x="65" y="38"/>
                    <a:pt x="63" y="36"/>
                  </a:cubicBezTo>
                  <a:cubicBezTo>
                    <a:pt x="61" y="34"/>
                    <a:pt x="67" y="37"/>
                    <a:pt x="67" y="37"/>
                  </a:cubicBezTo>
                  <a:cubicBezTo>
                    <a:pt x="69" y="38"/>
                    <a:pt x="70" y="38"/>
                    <a:pt x="72" y="39"/>
                  </a:cubicBezTo>
                  <a:cubicBezTo>
                    <a:pt x="74" y="41"/>
                    <a:pt x="77" y="42"/>
                    <a:pt x="80" y="44"/>
                  </a:cubicBezTo>
                  <a:close/>
                  <a:moveTo>
                    <a:pt x="78" y="47"/>
                  </a:moveTo>
                  <a:cubicBezTo>
                    <a:pt x="78" y="48"/>
                    <a:pt x="78" y="48"/>
                    <a:pt x="78" y="49"/>
                  </a:cubicBezTo>
                  <a:cubicBezTo>
                    <a:pt x="77" y="49"/>
                    <a:pt x="77" y="49"/>
                    <a:pt x="77" y="49"/>
                  </a:cubicBezTo>
                  <a:cubicBezTo>
                    <a:pt x="76" y="48"/>
                    <a:pt x="74" y="47"/>
                    <a:pt x="72" y="47"/>
                  </a:cubicBezTo>
                  <a:cubicBezTo>
                    <a:pt x="70" y="45"/>
                    <a:pt x="67" y="43"/>
                    <a:pt x="65" y="42"/>
                  </a:cubicBezTo>
                  <a:cubicBezTo>
                    <a:pt x="63" y="40"/>
                    <a:pt x="61" y="38"/>
                    <a:pt x="60" y="38"/>
                  </a:cubicBezTo>
                  <a:cubicBezTo>
                    <a:pt x="62" y="39"/>
                    <a:pt x="64" y="40"/>
                    <a:pt x="66" y="41"/>
                  </a:cubicBezTo>
                  <a:cubicBezTo>
                    <a:pt x="70" y="43"/>
                    <a:pt x="74" y="45"/>
                    <a:pt x="78" y="47"/>
                  </a:cubicBezTo>
                  <a:cubicBezTo>
                    <a:pt x="78" y="47"/>
                    <a:pt x="78" y="47"/>
                    <a:pt x="78" y="47"/>
                  </a:cubicBezTo>
                  <a:close/>
                  <a:moveTo>
                    <a:pt x="77" y="50"/>
                  </a:moveTo>
                  <a:cubicBezTo>
                    <a:pt x="75" y="52"/>
                    <a:pt x="73" y="50"/>
                    <a:pt x="71" y="49"/>
                  </a:cubicBezTo>
                  <a:cubicBezTo>
                    <a:pt x="70" y="48"/>
                    <a:pt x="70" y="48"/>
                    <a:pt x="69" y="48"/>
                  </a:cubicBezTo>
                  <a:cubicBezTo>
                    <a:pt x="68" y="48"/>
                    <a:pt x="67" y="47"/>
                    <a:pt x="67" y="47"/>
                  </a:cubicBezTo>
                  <a:cubicBezTo>
                    <a:pt x="65" y="46"/>
                    <a:pt x="64" y="45"/>
                    <a:pt x="63" y="44"/>
                  </a:cubicBezTo>
                  <a:cubicBezTo>
                    <a:pt x="62" y="43"/>
                    <a:pt x="60" y="42"/>
                    <a:pt x="59" y="41"/>
                  </a:cubicBezTo>
                  <a:cubicBezTo>
                    <a:pt x="57" y="40"/>
                    <a:pt x="57" y="40"/>
                    <a:pt x="59" y="41"/>
                  </a:cubicBezTo>
                  <a:cubicBezTo>
                    <a:pt x="61" y="42"/>
                    <a:pt x="63" y="43"/>
                    <a:pt x="65" y="43"/>
                  </a:cubicBezTo>
                  <a:cubicBezTo>
                    <a:pt x="67" y="45"/>
                    <a:pt x="70" y="46"/>
                    <a:pt x="72" y="47"/>
                  </a:cubicBezTo>
                  <a:cubicBezTo>
                    <a:pt x="73" y="48"/>
                    <a:pt x="74" y="48"/>
                    <a:pt x="75" y="49"/>
                  </a:cubicBezTo>
                  <a:cubicBezTo>
                    <a:pt x="76" y="50"/>
                    <a:pt x="76" y="50"/>
                    <a:pt x="76" y="50"/>
                  </a:cubicBezTo>
                  <a:cubicBezTo>
                    <a:pt x="76" y="50"/>
                    <a:pt x="77" y="50"/>
                    <a:pt x="77" y="50"/>
                  </a:cubicBezTo>
                  <a:close/>
                  <a:moveTo>
                    <a:pt x="68" y="48"/>
                  </a:moveTo>
                  <a:cubicBezTo>
                    <a:pt x="66" y="49"/>
                    <a:pt x="65" y="49"/>
                    <a:pt x="63" y="50"/>
                  </a:cubicBezTo>
                  <a:cubicBezTo>
                    <a:pt x="60" y="48"/>
                    <a:pt x="57" y="46"/>
                    <a:pt x="54" y="43"/>
                  </a:cubicBezTo>
                  <a:cubicBezTo>
                    <a:pt x="51" y="40"/>
                    <a:pt x="58" y="44"/>
                    <a:pt x="59" y="44"/>
                  </a:cubicBezTo>
                  <a:cubicBezTo>
                    <a:pt x="61" y="45"/>
                    <a:pt x="63" y="46"/>
                    <a:pt x="64" y="47"/>
                  </a:cubicBezTo>
                  <a:cubicBezTo>
                    <a:pt x="65" y="47"/>
                    <a:pt x="66" y="47"/>
                    <a:pt x="67" y="48"/>
                  </a:cubicBezTo>
                  <a:cubicBezTo>
                    <a:pt x="67" y="48"/>
                    <a:pt x="67" y="48"/>
                    <a:pt x="67" y="48"/>
                  </a:cubicBezTo>
                  <a:cubicBezTo>
                    <a:pt x="67" y="48"/>
                    <a:pt x="67" y="48"/>
                    <a:pt x="68" y="48"/>
                  </a:cubicBezTo>
                  <a:close/>
                  <a:moveTo>
                    <a:pt x="62" y="50"/>
                  </a:moveTo>
                  <a:cubicBezTo>
                    <a:pt x="61" y="51"/>
                    <a:pt x="60" y="51"/>
                    <a:pt x="59" y="52"/>
                  </a:cubicBezTo>
                  <a:cubicBezTo>
                    <a:pt x="58" y="50"/>
                    <a:pt x="56" y="49"/>
                    <a:pt x="54" y="48"/>
                  </a:cubicBezTo>
                  <a:cubicBezTo>
                    <a:pt x="52" y="47"/>
                    <a:pt x="49" y="44"/>
                    <a:pt x="53" y="46"/>
                  </a:cubicBezTo>
                  <a:cubicBezTo>
                    <a:pt x="56" y="48"/>
                    <a:pt x="59" y="49"/>
                    <a:pt x="62" y="50"/>
                  </a:cubicBezTo>
                  <a:close/>
                  <a:moveTo>
                    <a:pt x="56" y="54"/>
                  </a:moveTo>
                  <a:cubicBezTo>
                    <a:pt x="54" y="52"/>
                    <a:pt x="51" y="50"/>
                    <a:pt x="48" y="48"/>
                  </a:cubicBezTo>
                  <a:cubicBezTo>
                    <a:pt x="50" y="50"/>
                    <a:pt x="55" y="51"/>
                    <a:pt x="58" y="52"/>
                  </a:cubicBezTo>
                  <a:cubicBezTo>
                    <a:pt x="58" y="53"/>
                    <a:pt x="57" y="53"/>
                    <a:pt x="56" y="54"/>
                  </a:cubicBezTo>
                  <a:close/>
                  <a:moveTo>
                    <a:pt x="48" y="55"/>
                  </a:moveTo>
                  <a:cubicBezTo>
                    <a:pt x="50" y="56"/>
                    <a:pt x="52" y="56"/>
                    <a:pt x="54" y="57"/>
                  </a:cubicBezTo>
                  <a:cubicBezTo>
                    <a:pt x="54" y="57"/>
                    <a:pt x="54" y="58"/>
                    <a:pt x="54" y="58"/>
                  </a:cubicBezTo>
                  <a:cubicBezTo>
                    <a:pt x="52" y="57"/>
                    <a:pt x="50" y="56"/>
                    <a:pt x="48" y="55"/>
                  </a:cubicBezTo>
                  <a:close/>
                  <a:moveTo>
                    <a:pt x="62" y="63"/>
                  </a:moveTo>
                  <a:cubicBezTo>
                    <a:pt x="61" y="63"/>
                    <a:pt x="60" y="63"/>
                    <a:pt x="60" y="63"/>
                  </a:cubicBezTo>
                  <a:cubicBezTo>
                    <a:pt x="60" y="63"/>
                    <a:pt x="61" y="63"/>
                    <a:pt x="61" y="63"/>
                  </a:cubicBezTo>
                  <a:cubicBezTo>
                    <a:pt x="61" y="63"/>
                    <a:pt x="61" y="63"/>
                    <a:pt x="62" y="63"/>
                  </a:cubicBezTo>
                  <a:close/>
                  <a:moveTo>
                    <a:pt x="62" y="62"/>
                  </a:moveTo>
                  <a:cubicBezTo>
                    <a:pt x="63" y="61"/>
                    <a:pt x="63" y="61"/>
                    <a:pt x="63" y="61"/>
                  </a:cubicBezTo>
                  <a:cubicBezTo>
                    <a:pt x="63" y="62"/>
                    <a:pt x="63" y="62"/>
                    <a:pt x="62" y="62"/>
                  </a:cubicBezTo>
                  <a:close/>
                  <a:moveTo>
                    <a:pt x="65" y="60"/>
                  </a:moveTo>
                  <a:cubicBezTo>
                    <a:pt x="67" y="61"/>
                    <a:pt x="65" y="61"/>
                    <a:pt x="64" y="60"/>
                  </a:cubicBezTo>
                  <a:cubicBezTo>
                    <a:pt x="64" y="60"/>
                    <a:pt x="65" y="59"/>
                    <a:pt x="65" y="59"/>
                  </a:cubicBezTo>
                  <a:cubicBezTo>
                    <a:pt x="65" y="59"/>
                    <a:pt x="65" y="59"/>
                    <a:pt x="65" y="60"/>
                  </a:cubicBezTo>
                  <a:close/>
                  <a:moveTo>
                    <a:pt x="65" y="59"/>
                  </a:moveTo>
                  <a:cubicBezTo>
                    <a:pt x="66" y="59"/>
                    <a:pt x="66" y="59"/>
                    <a:pt x="66" y="59"/>
                  </a:cubicBezTo>
                  <a:cubicBezTo>
                    <a:pt x="66" y="58"/>
                    <a:pt x="67" y="58"/>
                    <a:pt x="68" y="58"/>
                  </a:cubicBezTo>
                  <a:cubicBezTo>
                    <a:pt x="68" y="58"/>
                    <a:pt x="68" y="59"/>
                    <a:pt x="68" y="59"/>
                  </a:cubicBezTo>
                  <a:cubicBezTo>
                    <a:pt x="67" y="59"/>
                    <a:pt x="66" y="59"/>
                    <a:pt x="66" y="59"/>
                  </a:cubicBezTo>
                  <a:cubicBezTo>
                    <a:pt x="66" y="59"/>
                    <a:pt x="66" y="59"/>
                    <a:pt x="65" y="59"/>
                  </a:cubicBezTo>
                  <a:close/>
                  <a:moveTo>
                    <a:pt x="68" y="60"/>
                  </a:moveTo>
                  <a:cubicBezTo>
                    <a:pt x="68" y="60"/>
                    <a:pt x="68" y="60"/>
                    <a:pt x="68" y="61"/>
                  </a:cubicBezTo>
                  <a:cubicBezTo>
                    <a:pt x="68" y="61"/>
                    <a:pt x="68" y="61"/>
                    <a:pt x="68" y="61"/>
                  </a:cubicBezTo>
                  <a:cubicBezTo>
                    <a:pt x="66" y="59"/>
                    <a:pt x="67" y="60"/>
                    <a:pt x="68" y="60"/>
                  </a:cubicBezTo>
                  <a:cubicBezTo>
                    <a:pt x="68" y="60"/>
                    <a:pt x="68" y="60"/>
                    <a:pt x="68" y="60"/>
                  </a:cubicBezTo>
                  <a:close/>
                  <a:moveTo>
                    <a:pt x="67" y="61"/>
                  </a:moveTo>
                  <a:cubicBezTo>
                    <a:pt x="66" y="61"/>
                    <a:pt x="66" y="62"/>
                    <a:pt x="65" y="62"/>
                  </a:cubicBezTo>
                  <a:cubicBezTo>
                    <a:pt x="65" y="62"/>
                    <a:pt x="65" y="62"/>
                    <a:pt x="65" y="62"/>
                  </a:cubicBezTo>
                  <a:cubicBezTo>
                    <a:pt x="65" y="62"/>
                    <a:pt x="65" y="62"/>
                    <a:pt x="65" y="62"/>
                  </a:cubicBezTo>
                  <a:cubicBezTo>
                    <a:pt x="64" y="61"/>
                    <a:pt x="66" y="61"/>
                    <a:pt x="67" y="61"/>
                  </a:cubicBezTo>
                  <a:close/>
                  <a:moveTo>
                    <a:pt x="64" y="62"/>
                  </a:moveTo>
                  <a:cubicBezTo>
                    <a:pt x="64" y="63"/>
                    <a:pt x="63" y="63"/>
                    <a:pt x="63" y="63"/>
                  </a:cubicBezTo>
                  <a:cubicBezTo>
                    <a:pt x="61" y="62"/>
                    <a:pt x="62" y="62"/>
                    <a:pt x="64" y="62"/>
                  </a:cubicBezTo>
                  <a:close/>
                  <a:moveTo>
                    <a:pt x="61" y="64"/>
                  </a:moveTo>
                  <a:cubicBezTo>
                    <a:pt x="60" y="65"/>
                    <a:pt x="60" y="66"/>
                    <a:pt x="59" y="67"/>
                  </a:cubicBezTo>
                  <a:cubicBezTo>
                    <a:pt x="56" y="65"/>
                    <a:pt x="53" y="63"/>
                    <a:pt x="50" y="62"/>
                  </a:cubicBezTo>
                  <a:cubicBezTo>
                    <a:pt x="47" y="60"/>
                    <a:pt x="43" y="58"/>
                    <a:pt x="40" y="57"/>
                  </a:cubicBezTo>
                  <a:cubicBezTo>
                    <a:pt x="47" y="59"/>
                    <a:pt x="54" y="63"/>
                    <a:pt x="61" y="64"/>
                  </a:cubicBezTo>
                  <a:close/>
                  <a:moveTo>
                    <a:pt x="59" y="69"/>
                  </a:moveTo>
                  <a:cubicBezTo>
                    <a:pt x="59" y="69"/>
                    <a:pt x="59" y="69"/>
                    <a:pt x="59" y="69"/>
                  </a:cubicBezTo>
                  <a:cubicBezTo>
                    <a:pt x="58" y="69"/>
                    <a:pt x="58" y="69"/>
                    <a:pt x="57" y="69"/>
                  </a:cubicBezTo>
                  <a:cubicBezTo>
                    <a:pt x="53" y="67"/>
                    <a:pt x="49" y="65"/>
                    <a:pt x="45" y="63"/>
                  </a:cubicBezTo>
                  <a:cubicBezTo>
                    <a:pt x="43" y="62"/>
                    <a:pt x="41" y="61"/>
                    <a:pt x="40" y="60"/>
                  </a:cubicBezTo>
                  <a:cubicBezTo>
                    <a:pt x="42" y="61"/>
                    <a:pt x="44" y="61"/>
                    <a:pt x="46" y="62"/>
                  </a:cubicBezTo>
                  <a:cubicBezTo>
                    <a:pt x="50" y="64"/>
                    <a:pt x="55" y="66"/>
                    <a:pt x="59" y="67"/>
                  </a:cubicBezTo>
                  <a:cubicBezTo>
                    <a:pt x="59" y="68"/>
                    <a:pt x="59" y="68"/>
                    <a:pt x="59" y="69"/>
                  </a:cubicBezTo>
                  <a:close/>
                  <a:moveTo>
                    <a:pt x="68" y="73"/>
                  </a:moveTo>
                  <a:cubicBezTo>
                    <a:pt x="69" y="73"/>
                    <a:pt x="71" y="73"/>
                    <a:pt x="72" y="74"/>
                  </a:cubicBezTo>
                  <a:cubicBezTo>
                    <a:pt x="75" y="75"/>
                    <a:pt x="77" y="76"/>
                    <a:pt x="80" y="77"/>
                  </a:cubicBezTo>
                  <a:cubicBezTo>
                    <a:pt x="83" y="78"/>
                    <a:pt x="87" y="79"/>
                    <a:pt x="91" y="81"/>
                  </a:cubicBezTo>
                  <a:cubicBezTo>
                    <a:pt x="83" y="78"/>
                    <a:pt x="74" y="76"/>
                    <a:pt x="67" y="73"/>
                  </a:cubicBezTo>
                  <a:cubicBezTo>
                    <a:pt x="67" y="73"/>
                    <a:pt x="67" y="73"/>
                    <a:pt x="67" y="72"/>
                  </a:cubicBezTo>
                  <a:cubicBezTo>
                    <a:pt x="68" y="72"/>
                    <a:pt x="68" y="73"/>
                    <a:pt x="68" y="73"/>
                  </a:cubicBezTo>
                  <a:close/>
                  <a:moveTo>
                    <a:pt x="68" y="72"/>
                  </a:moveTo>
                  <a:cubicBezTo>
                    <a:pt x="69" y="72"/>
                    <a:pt x="70" y="71"/>
                    <a:pt x="71" y="71"/>
                  </a:cubicBezTo>
                  <a:cubicBezTo>
                    <a:pt x="71" y="71"/>
                    <a:pt x="71" y="71"/>
                    <a:pt x="71" y="71"/>
                  </a:cubicBezTo>
                  <a:cubicBezTo>
                    <a:pt x="82" y="75"/>
                    <a:pt x="93" y="79"/>
                    <a:pt x="105" y="82"/>
                  </a:cubicBezTo>
                  <a:cubicBezTo>
                    <a:pt x="110" y="84"/>
                    <a:pt x="115" y="86"/>
                    <a:pt x="120" y="88"/>
                  </a:cubicBezTo>
                  <a:cubicBezTo>
                    <a:pt x="124" y="89"/>
                    <a:pt x="128" y="90"/>
                    <a:pt x="131" y="92"/>
                  </a:cubicBezTo>
                  <a:cubicBezTo>
                    <a:pt x="129" y="91"/>
                    <a:pt x="124" y="90"/>
                    <a:pt x="122" y="89"/>
                  </a:cubicBezTo>
                  <a:cubicBezTo>
                    <a:pt x="115" y="87"/>
                    <a:pt x="108" y="85"/>
                    <a:pt x="100" y="83"/>
                  </a:cubicBezTo>
                  <a:cubicBezTo>
                    <a:pt x="94" y="81"/>
                    <a:pt x="87" y="79"/>
                    <a:pt x="80" y="76"/>
                  </a:cubicBezTo>
                  <a:cubicBezTo>
                    <a:pt x="76" y="75"/>
                    <a:pt x="72" y="73"/>
                    <a:pt x="68" y="72"/>
                  </a:cubicBezTo>
                  <a:close/>
                  <a:moveTo>
                    <a:pt x="82" y="75"/>
                  </a:moveTo>
                  <a:cubicBezTo>
                    <a:pt x="79" y="73"/>
                    <a:pt x="76" y="72"/>
                    <a:pt x="72" y="71"/>
                  </a:cubicBezTo>
                  <a:cubicBezTo>
                    <a:pt x="76" y="72"/>
                    <a:pt x="79" y="73"/>
                    <a:pt x="82" y="74"/>
                  </a:cubicBezTo>
                  <a:cubicBezTo>
                    <a:pt x="86" y="76"/>
                    <a:pt x="90" y="77"/>
                    <a:pt x="94" y="78"/>
                  </a:cubicBezTo>
                  <a:cubicBezTo>
                    <a:pt x="90" y="77"/>
                    <a:pt x="86" y="76"/>
                    <a:pt x="82" y="75"/>
                  </a:cubicBezTo>
                  <a:close/>
                  <a:moveTo>
                    <a:pt x="72" y="70"/>
                  </a:moveTo>
                  <a:cubicBezTo>
                    <a:pt x="73" y="70"/>
                    <a:pt x="74" y="69"/>
                    <a:pt x="75" y="69"/>
                  </a:cubicBezTo>
                  <a:cubicBezTo>
                    <a:pt x="76" y="69"/>
                    <a:pt x="77" y="69"/>
                    <a:pt x="78" y="69"/>
                  </a:cubicBezTo>
                  <a:cubicBezTo>
                    <a:pt x="78" y="69"/>
                    <a:pt x="78" y="69"/>
                    <a:pt x="78" y="70"/>
                  </a:cubicBezTo>
                  <a:cubicBezTo>
                    <a:pt x="79" y="70"/>
                    <a:pt x="79" y="70"/>
                    <a:pt x="79" y="70"/>
                  </a:cubicBezTo>
                  <a:cubicBezTo>
                    <a:pt x="79" y="70"/>
                    <a:pt x="80" y="70"/>
                    <a:pt x="80" y="70"/>
                  </a:cubicBezTo>
                  <a:cubicBezTo>
                    <a:pt x="83" y="71"/>
                    <a:pt x="86" y="72"/>
                    <a:pt x="88" y="73"/>
                  </a:cubicBezTo>
                  <a:cubicBezTo>
                    <a:pt x="102" y="78"/>
                    <a:pt x="116" y="83"/>
                    <a:pt x="129" y="88"/>
                  </a:cubicBezTo>
                  <a:cubicBezTo>
                    <a:pt x="131" y="89"/>
                    <a:pt x="132" y="89"/>
                    <a:pt x="134" y="90"/>
                  </a:cubicBezTo>
                  <a:cubicBezTo>
                    <a:pt x="134" y="90"/>
                    <a:pt x="138" y="91"/>
                    <a:pt x="136" y="91"/>
                  </a:cubicBezTo>
                  <a:cubicBezTo>
                    <a:pt x="133" y="90"/>
                    <a:pt x="129" y="89"/>
                    <a:pt x="126" y="87"/>
                  </a:cubicBezTo>
                  <a:cubicBezTo>
                    <a:pt x="119" y="85"/>
                    <a:pt x="113" y="83"/>
                    <a:pt x="106" y="82"/>
                  </a:cubicBezTo>
                  <a:cubicBezTo>
                    <a:pt x="106" y="81"/>
                    <a:pt x="105" y="81"/>
                    <a:pt x="105" y="81"/>
                  </a:cubicBezTo>
                  <a:cubicBezTo>
                    <a:pt x="99" y="79"/>
                    <a:pt x="93" y="77"/>
                    <a:pt x="87" y="75"/>
                  </a:cubicBezTo>
                  <a:cubicBezTo>
                    <a:pt x="82" y="73"/>
                    <a:pt x="77" y="71"/>
                    <a:pt x="72" y="70"/>
                  </a:cubicBezTo>
                  <a:close/>
                  <a:moveTo>
                    <a:pt x="76" y="68"/>
                  </a:moveTo>
                  <a:cubicBezTo>
                    <a:pt x="78" y="68"/>
                    <a:pt x="79" y="67"/>
                    <a:pt x="80" y="66"/>
                  </a:cubicBezTo>
                  <a:cubicBezTo>
                    <a:pt x="90" y="71"/>
                    <a:pt x="100" y="75"/>
                    <a:pt x="110" y="78"/>
                  </a:cubicBezTo>
                  <a:cubicBezTo>
                    <a:pt x="113" y="79"/>
                    <a:pt x="115" y="80"/>
                    <a:pt x="118" y="81"/>
                  </a:cubicBezTo>
                  <a:cubicBezTo>
                    <a:pt x="112" y="79"/>
                    <a:pt x="106" y="77"/>
                    <a:pt x="101" y="75"/>
                  </a:cubicBezTo>
                  <a:cubicBezTo>
                    <a:pt x="94" y="73"/>
                    <a:pt x="87" y="70"/>
                    <a:pt x="80" y="69"/>
                  </a:cubicBezTo>
                  <a:cubicBezTo>
                    <a:pt x="79" y="69"/>
                    <a:pt x="78" y="69"/>
                    <a:pt x="77" y="69"/>
                  </a:cubicBezTo>
                  <a:cubicBezTo>
                    <a:pt x="77" y="69"/>
                    <a:pt x="77" y="68"/>
                    <a:pt x="76" y="68"/>
                  </a:cubicBezTo>
                  <a:close/>
                  <a:moveTo>
                    <a:pt x="81" y="66"/>
                  </a:moveTo>
                  <a:cubicBezTo>
                    <a:pt x="83" y="65"/>
                    <a:pt x="84" y="64"/>
                    <a:pt x="86" y="64"/>
                  </a:cubicBezTo>
                  <a:cubicBezTo>
                    <a:pt x="97" y="68"/>
                    <a:pt x="108" y="72"/>
                    <a:pt x="120" y="77"/>
                  </a:cubicBezTo>
                  <a:cubicBezTo>
                    <a:pt x="125" y="79"/>
                    <a:pt x="131" y="81"/>
                    <a:pt x="136" y="82"/>
                  </a:cubicBezTo>
                  <a:cubicBezTo>
                    <a:pt x="139" y="83"/>
                    <a:pt x="142" y="84"/>
                    <a:pt x="144" y="85"/>
                  </a:cubicBezTo>
                  <a:cubicBezTo>
                    <a:pt x="150" y="88"/>
                    <a:pt x="147" y="86"/>
                    <a:pt x="145" y="86"/>
                  </a:cubicBezTo>
                  <a:cubicBezTo>
                    <a:pt x="140" y="84"/>
                    <a:pt x="135" y="82"/>
                    <a:pt x="129" y="80"/>
                  </a:cubicBezTo>
                  <a:cubicBezTo>
                    <a:pt x="123" y="79"/>
                    <a:pt x="118" y="77"/>
                    <a:pt x="112" y="75"/>
                  </a:cubicBezTo>
                  <a:cubicBezTo>
                    <a:pt x="102" y="72"/>
                    <a:pt x="91" y="70"/>
                    <a:pt x="81" y="66"/>
                  </a:cubicBezTo>
                  <a:close/>
                  <a:moveTo>
                    <a:pt x="87" y="63"/>
                  </a:moveTo>
                  <a:cubicBezTo>
                    <a:pt x="87" y="63"/>
                    <a:pt x="87" y="63"/>
                    <a:pt x="87" y="63"/>
                  </a:cubicBezTo>
                  <a:cubicBezTo>
                    <a:pt x="88" y="62"/>
                    <a:pt x="89" y="62"/>
                    <a:pt x="89" y="61"/>
                  </a:cubicBezTo>
                  <a:cubicBezTo>
                    <a:pt x="89" y="61"/>
                    <a:pt x="89" y="61"/>
                    <a:pt x="89" y="62"/>
                  </a:cubicBezTo>
                  <a:cubicBezTo>
                    <a:pt x="99" y="66"/>
                    <a:pt x="110" y="69"/>
                    <a:pt x="120" y="73"/>
                  </a:cubicBezTo>
                  <a:cubicBezTo>
                    <a:pt x="126" y="74"/>
                    <a:pt x="131" y="77"/>
                    <a:pt x="136" y="78"/>
                  </a:cubicBezTo>
                  <a:cubicBezTo>
                    <a:pt x="139" y="79"/>
                    <a:pt x="142" y="80"/>
                    <a:pt x="144" y="80"/>
                  </a:cubicBezTo>
                  <a:cubicBezTo>
                    <a:pt x="145" y="81"/>
                    <a:pt x="154" y="84"/>
                    <a:pt x="148" y="82"/>
                  </a:cubicBezTo>
                  <a:cubicBezTo>
                    <a:pt x="138" y="80"/>
                    <a:pt x="128" y="75"/>
                    <a:pt x="118" y="72"/>
                  </a:cubicBezTo>
                  <a:cubicBezTo>
                    <a:pt x="107" y="69"/>
                    <a:pt x="97" y="66"/>
                    <a:pt x="87" y="63"/>
                  </a:cubicBezTo>
                  <a:close/>
                  <a:moveTo>
                    <a:pt x="89" y="61"/>
                  </a:moveTo>
                  <a:cubicBezTo>
                    <a:pt x="91" y="59"/>
                    <a:pt x="93" y="58"/>
                    <a:pt x="94" y="56"/>
                  </a:cubicBezTo>
                  <a:cubicBezTo>
                    <a:pt x="94" y="57"/>
                    <a:pt x="94" y="57"/>
                    <a:pt x="94" y="57"/>
                  </a:cubicBezTo>
                  <a:cubicBezTo>
                    <a:pt x="99" y="58"/>
                    <a:pt x="103" y="59"/>
                    <a:pt x="108" y="61"/>
                  </a:cubicBezTo>
                  <a:cubicBezTo>
                    <a:pt x="113" y="62"/>
                    <a:pt x="118" y="64"/>
                    <a:pt x="124" y="66"/>
                  </a:cubicBezTo>
                  <a:cubicBezTo>
                    <a:pt x="133" y="69"/>
                    <a:pt x="144" y="70"/>
                    <a:pt x="152" y="75"/>
                  </a:cubicBezTo>
                  <a:cubicBezTo>
                    <a:pt x="152" y="75"/>
                    <a:pt x="152" y="75"/>
                    <a:pt x="152" y="75"/>
                  </a:cubicBezTo>
                  <a:cubicBezTo>
                    <a:pt x="148" y="73"/>
                    <a:pt x="142" y="72"/>
                    <a:pt x="138" y="71"/>
                  </a:cubicBezTo>
                  <a:cubicBezTo>
                    <a:pt x="132" y="69"/>
                    <a:pt x="126" y="68"/>
                    <a:pt x="121" y="66"/>
                  </a:cubicBezTo>
                  <a:cubicBezTo>
                    <a:pt x="111" y="63"/>
                    <a:pt x="102" y="60"/>
                    <a:pt x="92" y="59"/>
                  </a:cubicBezTo>
                  <a:cubicBezTo>
                    <a:pt x="92" y="59"/>
                    <a:pt x="91" y="59"/>
                    <a:pt x="92" y="59"/>
                  </a:cubicBezTo>
                  <a:cubicBezTo>
                    <a:pt x="102" y="64"/>
                    <a:pt x="112" y="67"/>
                    <a:pt x="122" y="70"/>
                  </a:cubicBezTo>
                  <a:cubicBezTo>
                    <a:pt x="123" y="70"/>
                    <a:pt x="124" y="71"/>
                    <a:pt x="125" y="71"/>
                  </a:cubicBezTo>
                  <a:cubicBezTo>
                    <a:pt x="124" y="70"/>
                    <a:pt x="122" y="70"/>
                    <a:pt x="121" y="70"/>
                  </a:cubicBezTo>
                  <a:cubicBezTo>
                    <a:pt x="110" y="67"/>
                    <a:pt x="100" y="63"/>
                    <a:pt x="90" y="61"/>
                  </a:cubicBezTo>
                  <a:cubicBezTo>
                    <a:pt x="90" y="61"/>
                    <a:pt x="90" y="61"/>
                    <a:pt x="89" y="61"/>
                  </a:cubicBezTo>
                  <a:close/>
                  <a:moveTo>
                    <a:pt x="152" y="79"/>
                  </a:moveTo>
                  <a:cubicBezTo>
                    <a:pt x="152" y="79"/>
                    <a:pt x="152" y="79"/>
                    <a:pt x="152" y="79"/>
                  </a:cubicBezTo>
                  <a:cubicBezTo>
                    <a:pt x="152" y="78"/>
                    <a:pt x="152" y="78"/>
                    <a:pt x="151" y="78"/>
                  </a:cubicBezTo>
                  <a:cubicBezTo>
                    <a:pt x="142" y="76"/>
                    <a:pt x="133" y="72"/>
                    <a:pt x="124" y="70"/>
                  </a:cubicBezTo>
                  <a:cubicBezTo>
                    <a:pt x="114" y="66"/>
                    <a:pt x="103" y="64"/>
                    <a:pt x="94" y="59"/>
                  </a:cubicBezTo>
                  <a:cubicBezTo>
                    <a:pt x="97" y="61"/>
                    <a:pt x="103" y="61"/>
                    <a:pt x="107" y="63"/>
                  </a:cubicBezTo>
                  <a:cubicBezTo>
                    <a:pt x="112" y="64"/>
                    <a:pt x="117" y="66"/>
                    <a:pt x="123" y="68"/>
                  </a:cubicBezTo>
                  <a:cubicBezTo>
                    <a:pt x="132" y="70"/>
                    <a:pt x="142" y="73"/>
                    <a:pt x="152" y="76"/>
                  </a:cubicBezTo>
                  <a:cubicBezTo>
                    <a:pt x="152" y="77"/>
                    <a:pt x="152" y="78"/>
                    <a:pt x="152" y="79"/>
                  </a:cubicBezTo>
                  <a:close/>
                  <a:moveTo>
                    <a:pt x="152" y="74"/>
                  </a:moveTo>
                  <a:cubicBezTo>
                    <a:pt x="145" y="71"/>
                    <a:pt x="137" y="69"/>
                    <a:pt x="129" y="67"/>
                  </a:cubicBezTo>
                  <a:cubicBezTo>
                    <a:pt x="124" y="65"/>
                    <a:pt x="119" y="63"/>
                    <a:pt x="113" y="61"/>
                  </a:cubicBezTo>
                  <a:cubicBezTo>
                    <a:pt x="109" y="60"/>
                    <a:pt x="105" y="59"/>
                    <a:pt x="101" y="58"/>
                  </a:cubicBezTo>
                  <a:cubicBezTo>
                    <a:pt x="103" y="59"/>
                    <a:pt x="105" y="59"/>
                    <a:pt x="107" y="59"/>
                  </a:cubicBezTo>
                  <a:cubicBezTo>
                    <a:pt x="112" y="61"/>
                    <a:pt x="117" y="62"/>
                    <a:pt x="122" y="63"/>
                  </a:cubicBezTo>
                  <a:cubicBezTo>
                    <a:pt x="132" y="66"/>
                    <a:pt x="141" y="68"/>
                    <a:pt x="150" y="70"/>
                  </a:cubicBezTo>
                  <a:cubicBezTo>
                    <a:pt x="151" y="71"/>
                    <a:pt x="152" y="73"/>
                    <a:pt x="152" y="74"/>
                  </a:cubicBezTo>
                  <a:close/>
                  <a:moveTo>
                    <a:pt x="152" y="80"/>
                  </a:moveTo>
                  <a:cubicBezTo>
                    <a:pt x="152" y="80"/>
                    <a:pt x="152" y="81"/>
                    <a:pt x="152" y="82"/>
                  </a:cubicBezTo>
                  <a:cubicBezTo>
                    <a:pt x="152" y="82"/>
                    <a:pt x="152" y="82"/>
                    <a:pt x="151" y="82"/>
                  </a:cubicBezTo>
                  <a:cubicBezTo>
                    <a:pt x="147" y="80"/>
                    <a:pt x="143" y="79"/>
                    <a:pt x="138" y="78"/>
                  </a:cubicBezTo>
                  <a:cubicBezTo>
                    <a:pt x="133" y="77"/>
                    <a:pt x="129" y="75"/>
                    <a:pt x="124" y="73"/>
                  </a:cubicBezTo>
                  <a:cubicBezTo>
                    <a:pt x="113" y="69"/>
                    <a:pt x="102" y="67"/>
                    <a:pt x="91" y="62"/>
                  </a:cubicBezTo>
                  <a:cubicBezTo>
                    <a:pt x="95" y="64"/>
                    <a:pt x="102" y="65"/>
                    <a:pt x="107" y="66"/>
                  </a:cubicBezTo>
                  <a:cubicBezTo>
                    <a:pt x="112" y="68"/>
                    <a:pt x="117" y="69"/>
                    <a:pt x="122" y="71"/>
                  </a:cubicBezTo>
                  <a:cubicBezTo>
                    <a:pt x="132" y="74"/>
                    <a:pt x="142" y="77"/>
                    <a:pt x="152" y="80"/>
                  </a:cubicBezTo>
                  <a:close/>
                  <a:moveTo>
                    <a:pt x="151" y="83"/>
                  </a:moveTo>
                  <a:cubicBezTo>
                    <a:pt x="150" y="84"/>
                    <a:pt x="150" y="85"/>
                    <a:pt x="149" y="86"/>
                  </a:cubicBezTo>
                  <a:cubicBezTo>
                    <a:pt x="138" y="82"/>
                    <a:pt x="127" y="79"/>
                    <a:pt x="116" y="75"/>
                  </a:cubicBezTo>
                  <a:cubicBezTo>
                    <a:pt x="111" y="72"/>
                    <a:pt x="105" y="70"/>
                    <a:pt x="99" y="68"/>
                  </a:cubicBezTo>
                  <a:cubicBezTo>
                    <a:pt x="98" y="68"/>
                    <a:pt x="98" y="67"/>
                    <a:pt x="97" y="67"/>
                  </a:cubicBezTo>
                  <a:cubicBezTo>
                    <a:pt x="106" y="70"/>
                    <a:pt x="115" y="72"/>
                    <a:pt x="124" y="75"/>
                  </a:cubicBezTo>
                  <a:cubicBezTo>
                    <a:pt x="130" y="77"/>
                    <a:pt x="135" y="78"/>
                    <a:pt x="140" y="80"/>
                  </a:cubicBezTo>
                  <a:cubicBezTo>
                    <a:pt x="144" y="82"/>
                    <a:pt x="147" y="83"/>
                    <a:pt x="151" y="83"/>
                  </a:cubicBezTo>
                  <a:close/>
                  <a:moveTo>
                    <a:pt x="148" y="87"/>
                  </a:moveTo>
                  <a:cubicBezTo>
                    <a:pt x="146" y="88"/>
                    <a:pt x="145" y="89"/>
                    <a:pt x="144" y="89"/>
                  </a:cubicBezTo>
                  <a:cubicBezTo>
                    <a:pt x="143" y="89"/>
                    <a:pt x="143" y="89"/>
                    <a:pt x="142" y="89"/>
                  </a:cubicBezTo>
                  <a:cubicBezTo>
                    <a:pt x="142" y="88"/>
                    <a:pt x="141" y="88"/>
                    <a:pt x="140" y="88"/>
                  </a:cubicBezTo>
                  <a:cubicBezTo>
                    <a:pt x="140" y="88"/>
                    <a:pt x="140" y="88"/>
                    <a:pt x="139" y="88"/>
                  </a:cubicBezTo>
                  <a:cubicBezTo>
                    <a:pt x="139" y="87"/>
                    <a:pt x="138" y="87"/>
                    <a:pt x="137" y="87"/>
                  </a:cubicBezTo>
                  <a:cubicBezTo>
                    <a:pt x="135" y="86"/>
                    <a:pt x="134" y="86"/>
                    <a:pt x="132" y="85"/>
                  </a:cubicBezTo>
                  <a:cubicBezTo>
                    <a:pt x="124" y="82"/>
                    <a:pt x="116" y="80"/>
                    <a:pt x="108" y="77"/>
                  </a:cubicBezTo>
                  <a:cubicBezTo>
                    <a:pt x="101" y="74"/>
                    <a:pt x="94" y="72"/>
                    <a:pt x="87" y="69"/>
                  </a:cubicBezTo>
                  <a:cubicBezTo>
                    <a:pt x="88" y="69"/>
                    <a:pt x="89" y="69"/>
                    <a:pt x="90" y="70"/>
                  </a:cubicBezTo>
                  <a:cubicBezTo>
                    <a:pt x="94" y="71"/>
                    <a:pt x="98" y="71"/>
                    <a:pt x="102" y="73"/>
                  </a:cubicBezTo>
                  <a:cubicBezTo>
                    <a:pt x="110" y="75"/>
                    <a:pt x="119" y="78"/>
                    <a:pt x="127" y="80"/>
                  </a:cubicBezTo>
                  <a:cubicBezTo>
                    <a:pt x="134" y="82"/>
                    <a:pt x="141" y="86"/>
                    <a:pt x="148" y="87"/>
                  </a:cubicBezTo>
                  <a:close/>
                  <a:moveTo>
                    <a:pt x="142" y="90"/>
                  </a:moveTo>
                  <a:cubicBezTo>
                    <a:pt x="141" y="90"/>
                    <a:pt x="140" y="90"/>
                    <a:pt x="138" y="91"/>
                  </a:cubicBezTo>
                  <a:cubicBezTo>
                    <a:pt x="134" y="89"/>
                    <a:pt x="129" y="87"/>
                    <a:pt x="125" y="86"/>
                  </a:cubicBezTo>
                  <a:cubicBezTo>
                    <a:pt x="119" y="83"/>
                    <a:pt x="113" y="81"/>
                    <a:pt x="107" y="79"/>
                  </a:cubicBezTo>
                  <a:cubicBezTo>
                    <a:pt x="101" y="77"/>
                    <a:pt x="95" y="75"/>
                    <a:pt x="89" y="72"/>
                  </a:cubicBezTo>
                  <a:cubicBezTo>
                    <a:pt x="88" y="72"/>
                    <a:pt x="87" y="72"/>
                    <a:pt x="86" y="71"/>
                  </a:cubicBezTo>
                  <a:cubicBezTo>
                    <a:pt x="91" y="73"/>
                    <a:pt x="97" y="75"/>
                    <a:pt x="102" y="77"/>
                  </a:cubicBezTo>
                  <a:cubicBezTo>
                    <a:pt x="111" y="79"/>
                    <a:pt x="119" y="82"/>
                    <a:pt x="128" y="85"/>
                  </a:cubicBezTo>
                  <a:cubicBezTo>
                    <a:pt x="131" y="86"/>
                    <a:pt x="133" y="86"/>
                    <a:pt x="135" y="87"/>
                  </a:cubicBezTo>
                  <a:cubicBezTo>
                    <a:pt x="138" y="88"/>
                    <a:pt x="140" y="89"/>
                    <a:pt x="142" y="90"/>
                  </a:cubicBezTo>
                  <a:close/>
                  <a:moveTo>
                    <a:pt x="135" y="91"/>
                  </a:moveTo>
                  <a:cubicBezTo>
                    <a:pt x="134" y="91"/>
                    <a:pt x="133" y="92"/>
                    <a:pt x="132" y="92"/>
                  </a:cubicBezTo>
                  <a:cubicBezTo>
                    <a:pt x="129" y="90"/>
                    <a:pt x="125" y="89"/>
                    <a:pt x="122" y="88"/>
                  </a:cubicBezTo>
                  <a:cubicBezTo>
                    <a:pt x="119" y="87"/>
                    <a:pt x="117" y="86"/>
                    <a:pt x="114" y="85"/>
                  </a:cubicBezTo>
                  <a:cubicBezTo>
                    <a:pt x="117" y="86"/>
                    <a:pt x="121" y="87"/>
                    <a:pt x="124" y="88"/>
                  </a:cubicBezTo>
                  <a:cubicBezTo>
                    <a:pt x="127" y="89"/>
                    <a:pt x="131" y="90"/>
                    <a:pt x="135" y="91"/>
                  </a:cubicBezTo>
                  <a:close/>
                  <a:moveTo>
                    <a:pt x="130" y="92"/>
                  </a:moveTo>
                  <a:cubicBezTo>
                    <a:pt x="130" y="93"/>
                    <a:pt x="129" y="93"/>
                    <a:pt x="128" y="93"/>
                  </a:cubicBezTo>
                  <a:cubicBezTo>
                    <a:pt x="126" y="91"/>
                    <a:pt x="123" y="91"/>
                    <a:pt x="120" y="90"/>
                  </a:cubicBezTo>
                  <a:cubicBezTo>
                    <a:pt x="116" y="88"/>
                    <a:pt x="111" y="87"/>
                    <a:pt x="107" y="86"/>
                  </a:cubicBezTo>
                  <a:cubicBezTo>
                    <a:pt x="115" y="88"/>
                    <a:pt x="122" y="90"/>
                    <a:pt x="130" y="92"/>
                  </a:cubicBezTo>
                  <a:close/>
                  <a:moveTo>
                    <a:pt x="33" y="65"/>
                  </a:moveTo>
                  <a:cubicBezTo>
                    <a:pt x="34" y="64"/>
                    <a:pt x="34" y="63"/>
                    <a:pt x="35" y="62"/>
                  </a:cubicBezTo>
                  <a:cubicBezTo>
                    <a:pt x="43" y="65"/>
                    <a:pt x="52" y="70"/>
                    <a:pt x="61" y="72"/>
                  </a:cubicBezTo>
                  <a:cubicBezTo>
                    <a:pt x="62" y="73"/>
                    <a:pt x="63" y="73"/>
                    <a:pt x="64" y="73"/>
                  </a:cubicBezTo>
                  <a:cubicBezTo>
                    <a:pt x="64" y="74"/>
                    <a:pt x="65" y="74"/>
                    <a:pt x="65" y="73"/>
                  </a:cubicBezTo>
                  <a:cubicBezTo>
                    <a:pt x="66" y="73"/>
                    <a:pt x="66" y="73"/>
                    <a:pt x="66" y="73"/>
                  </a:cubicBezTo>
                  <a:cubicBezTo>
                    <a:pt x="71" y="76"/>
                    <a:pt x="77" y="78"/>
                    <a:pt x="83" y="79"/>
                  </a:cubicBezTo>
                  <a:cubicBezTo>
                    <a:pt x="90" y="81"/>
                    <a:pt x="96" y="83"/>
                    <a:pt x="103" y="85"/>
                  </a:cubicBezTo>
                  <a:cubicBezTo>
                    <a:pt x="109" y="87"/>
                    <a:pt x="115" y="89"/>
                    <a:pt x="122" y="91"/>
                  </a:cubicBezTo>
                  <a:cubicBezTo>
                    <a:pt x="123" y="91"/>
                    <a:pt x="127" y="93"/>
                    <a:pt x="127" y="93"/>
                  </a:cubicBezTo>
                  <a:cubicBezTo>
                    <a:pt x="127" y="93"/>
                    <a:pt x="127" y="94"/>
                    <a:pt x="127" y="94"/>
                  </a:cubicBezTo>
                  <a:cubicBezTo>
                    <a:pt x="127" y="94"/>
                    <a:pt x="126" y="93"/>
                    <a:pt x="124" y="93"/>
                  </a:cubicBezTo>
                  <a:cubicBezTo>
                    <a:pt x="121" y="92"/>
                    <a:pt x="118" y="91"/>
                    <a:pt x="115" y="90"/>
                  </a:cubicBezTo>
                  <a:cubicBezTo>
                    <a:pt x="101" y="87"/>
                    <a:pt x="87" y="83"/>
                    <a:pt x="74" y="78"/>
                  </a:cubicBezTo>
                  <a:cubicBezTo>
                    <a:pt x="60" y="73"/>
                    <a:pt x="46" y="70"/>
                    <a:pt x="33" y="65"/>
                  </a:cubicBezTo>
                  <a:close/>
                  <a:moveTo>
                    <a:pt x="35" y="62"/>
                  </a:moveTo>
                  <a:cubicBezTo>
                    <a:pt x="36" y="60"/>
                    <a:pt x="37" y="58"/>
                    <a:pt x="38" y="57"/>
                  </a:cubicBezTo>
                  <a:cubicBezTo>
                    <a:pt x="39" y="57"/>
                    <a:pt x="39" y="57"/>
                    <a:pt x="39" y="57"/>
                  </a:cubicBezTo>
                  <a:cubicBezTo>
                    <a:pt x="45" y="61"/>
                    <a:pt x="52" y="63"/>
                    <a:pt x="58" y="66"/>
                  </a:cubicBezTo>
                  <a:cubicBezTo>
                    <a:pt x="52" y="63"/>
                    <a:pt x="45" y="61"/>
                    <a:pt x="38" y="59"/>
                  </a:cubicBezTo>
                  <a:cubicBezTo>
                    <a:pt x="38" y="59"/>
                    <a:pt x="38" y="59"/>
                    <a:pt x="38" y="60"/>
                  </a:cubicBezTo>
                  <a:cubicBezTo>
                    <a:pt x="44" y="65"/>
                    <a:pt x="52" y="67"/>
                    <a:pt x="59" y="70"/>
                  </a:cubicBezTo>
                  <a:cubicBezTo>
                    <a:pt x="59" y="70"/>
                    <a:pt x="59" y="71"/>
                    <a:pt x="59" y="71"/>
                  </a:cubicBezTo>
                  <a:cubicBezTo>
                    <a:pt x="59" y="71"/>
                    <a:pt x="58" y="71"/>
                    <a:pt x="58" y="71"/>
                  </a:cubicBezTo>
                  <a:cubicBezTo>
                    <a:pt x="55" y="70"/>
                    <a:pt x="53" y="69"/>
                    <a:pt x="50" y="68"/>
                  </a:cubicBezTo>
                  <a:cubicBezTo>
                    <a:pt x="45" y="66"/>
                    <a:pt x="40" y="64"/>
                    <a:pt x="35" y="62"/>
                  </a:cubicBezTo>
                  <a:close/>
                  <a:moveTo>
                    <a:pt x="39" y="56"/>
                  </a:moveTo>
                  <a:cubicBezTo>
                    <a:pt x="39" y="55"/>
                    <a:pt x="40" y="55"/>
                    <a:pt x="40" y="54"/>
                  </a:cubicBezTo>
                  <a:cubicBezTo>
                    <a:pt x="40" y="54"/>
                    <a:pt x="40" y="54"/>
                    <a:pt x="41" y="54"/>
                  </a:cubicBezTo>
                  <a:cubicBezTo>
                    <a:pt x="45" y="56"/>
                    <a:pt x="50" y="59"/>
                    <a:pt x="54" y="60"/>
                  </a:cubicBezTo>
                  <a:cubicBezTo>
                    <a:pt x="55" y="60"/>
                    <a:pt x="55" y="60"/>
                    <a:pt x="55" y="60"/>
                  </a:cubicBezTo>
                  <a:cubicBezTo>
                    <a:pt x="55" y="61"/>
                    <a:pt x="55" y="61"/>
                    <a:pt x="55" y="62"/>
                  </a:cubicBezTo>
                  <a:cubicBezTo>
                    <a:pt x="54" y="61"/>
                    <a:pt x="54" y="61"/>
                    <a:pt x="53" y="60"/>
                  </a:cubicBezTo>
                  <a:cubicBezTo>
                    <a:pt x="48" y="59"/>
                    <a:pt x="44" y="57"/>
                    <a:pt x="39" y="56"/>
                  </a:cubicBezTo>
                  <a:close/>
                  <a:moveTo>
                    <a:pt x="41" y="54"/>
                  </a:moveTo>
                  <a:cubicBezTo>
                    <a:pt x="41" y="53"/>
                    <a:pt x="41" y="53"/>
                    <a:pt x="42" y="52"/>
                  </a:cubicBezTo>
                  <a:cubicBezTo>
                    <a:pt x="46" y="55"/>
                    <a:pt x="50" y="57"/>
                    <a:pt x="54" y="59"/>
                  </a:cubicBezTo>
                  <a:cubicBezTo>
                    <a:pt x="54" y="59"/>
                    <a:pt x="54" y="59"/>
                    <a:pt x="54" y="59"/>
                  </a:cubicBezTo>
                  <a:cubicBezTo>
                    <a:pt x="50" y="58"/>
                    <a:pt x="45" y="55"/>
                    <a:pt x="41" y="54"/>
                  </a:cubicBezTo>
                  <a:cubicBezTo>
                    <a:pt x="41" y="54"/>
                    <a:pt x="41" y="54"/>
                    <a:pt x="41" y="54"/>
                  </a:cubicBezTo>
                  <a:close/>
                  <a:moveTo>
                    <a:pt x="42" y="52"/>
                  </a:moveTo>
                  <a:cubicBezTo>
                    <a:pt x="43" y="51"/>
                    <a:pt x="43" y="51"/>
                    <a:pt x="44" y="50"/>
                  </a:cubicBezTo>
                  <a:cubicBezTo>
                    <a:pt x="44" y="50"/>
                    <a:pt x="44" y="50"/>
                    <a:pt x="44" y="50"/>
                  </a:cubicBezTo>
                  <a:cubicBezTo>
                    <a:pt x="48" y="52"/>
                    <a:pt x="51" y="54"/>
                    <a:pt x="55" y="55"/>
                  </a:cubicBezTo>
                  <a:cubicBezTo>
                    <a:pt x="55" y="55"/>
                    <a:pt x="55" y="56"/>
                    <a:pt x="55" y="56"/>
                  </a:cubicBezTo>
                  <a:cubicBezTo>
                    <a:pt x="50" y="55"/>
                    <a:pt x="46" y="54"/>
                    <a:pt x="42" y="52"/>
                  </a:cubicBezTo>
                  <a:close/>
                  <a:moveTo>
                    <a:pt x="44" y="49"/>
                  </a:moveTo>
                  <a:cubicBezTo>
                    <a:pt x="46" y="48"/>
                    <a:pt x="47" y="46"/>
                    <a:pt x="49" y="44"/>
                  </a:cubicBezTo>
                  <a:cubicBezTo>
                    <a:pt x="51" y="47"/>
                    <a:pt x="54" y="49"/>
                    <a:pt x="57" y="51"/>
                  </a:cubicBezTo>
                  <a:cubicBezTo>
                    <a:pt x="60" y="52"/>
                    <a:pt x="58" y="51"/>
                    <a:pt x="57" y="51"/>
                  </a:cubicBezTo>
                  <a:cubicBezTo>
                    <a:pt x="55" y="50"/>
                    <a:pt x="54" y="50"/>
                    <a:pt x="52" y="49"/>
                  </a:cubicBezTo>
                  <a:cubicBezTo>
                    <a:pt x="50" y="48"/>
                    <a:pt x="49" y="48"/>
                    <a:pt x="47" y="47"/>
                  </a:cubicBezTo>
                  <a:cubicBezTo>
                    <a:pt x="47" y="47"/>
                    <a:pt x="47" y="47"/>
                    <a:pt x="47" y="48"/>
                  </a:cubicBezTo>
                  <a:cubicBezTo>
                    <a:pt x="49" y="50"/>
                    <a:pt x="53" y="53"/>
                    <a:pt x="56" y="54"/>
                  </a:cubicBezTo>
                  <a:cubicBezTo>
                    <a:pt x="52" y="53"/>
                    <a:pt x="48" y="51"/>
                    <a:pt x="44" y="49"/>
                  </a:cubicBezTo>
                  <a:close/>
                  <a:moveTo>
                    <a:pt x="49" y="44"/>
                  </a:moveTo>
                  <a:cubicBezTo>
                    <a:pt x="50" y="43"/>
                    <a:pt x="51" y="42"/>
                    <a:pt x="52" y="41"/>
                  </a:cubicBezTo>
                  <a:cubicBezTo>
                    <a:pt x="54" y="45"/>
                    <a:pt x="58" y="47"/>
                    <a:pt x="61" y="49"/>
                  </a:cubicBezTo>
                  <a:cubicBezTo>
                    <a:pt x="60" y="49"/>
                    <a:pt x="58" y="48"/>
                    <a:pt x="57" y="47"/>
                  </a:cubicBezTo>
                  <a:cubicBezTo>
                    <a:pt x="54" y="46"/>
                    <a:pt x="52" y="45"/>
                    <a:pt x="49" y="44"/>
                  </a:cubicBezTo>
                  <a:close/>
                  <a:moveTo>
                    <a:pt x="53" y="41"/>
                  </a:moveTo>
                  <a:cubicBezTo>
                    <a:pt x="54" y="40"/>
                    <a:pt x="55" y="39"/>
                    <a:pt x="56" y="38"/>
                  </a:cubicBezTo>
                  <a:cubicBezTo>
                    <a:pt x="57" y="37"/>
                    <a:pt x="57" y="37"/>
                    <a:pt x="58" y="37"/>
                  </a:cubicBezTo>
                  <a:cubicBezTo>
                    <a:pt x="58" y="37"/>
                    <a:pt x="58" y="37"/>
                    <a:pt x="58" y="37"/>
                  </a:cubicBezTo>
                  <a:cubicBezTo>
                    <a:pt x="61" y="39"/>
                    <a:pt x="63" y="41"/>
                    <a:pt x="66" y="43"/>
                  </a:cubicBezTo>
                  <a:cubicBezTo>
                    <a:pt x="63" y="42"/>
                    <a:pt x="60" y="40"/>
                    <a:pt x="56" y="39"/>
                  </a:cubicBezTo>
                  <a:cubicBezTo>
                    <a:pt x="56" y="39"/>
                    <a:pt x="56" y="39"/>
                    <a:pt x="56" y="39"/>
                  </a:cubicBezTo>
                  <a:cubicBezTo>
                    <a:pt x="58" y="41"/>
                    <a:pt x="60" y="43"/>
                    <a:pt x="62" y="45"/>
                  </a:cubicBezTo>
                  <a:cubicBezTo>
                    <a:pt x="59" y="43"/>
                    <a:pt x="56" y="42"/>
                    <a:pt x="53" y="41"/>
                  </a:cubicBezTo>
                  <a:close/>
                  <a:moveTo>
                    <a:pt x="58" y="36"/>
                  </a:moveTo>
                  <a:cubicBezTo>
                    <a:pt x="59" y="35"/>
                    <a:pt x="60" y="35"/>
                    <a:pt x="61" y="34"/>
                  </a:cubicBezTo>
                  <a:cubicBezTo>
                    <a:pt x="61" y="34"/>
                    <a:pt x="61" y="34"/>
                    <a:pt x="61" y="34"/>
                  </a:cubicBezTo>
                  <a:cubicBezTo>
                    <a:pt x="65" y="39"/>
                    <a:pt x="71" y="41"/>
                    <a:pt x="76" y="45"/>
                  </a:cubicBezTo>
                  <a:cubicBezTo>
                    <a:pt x="79" y="48"/>
                    <a:pt x="75" y="45"/>
                    <a:pt x="74" y="44"/>
                  </a:cubicBezTo>
                  <a:cubicBezTo>
                    <a:pt x="72" y="43"/>
                    <a:pt x="71" y="42"/>
                    <a:pt x="69" y="42"/>
                  </a:cubicBezTo>
                  <a:cubicBezTo>
                    <a:pt x="66" y="40"/>
                    <a:pt x="62" y="38"/>
                    <a:pt x="58" y="36"/>
                  </a:cubicBezTo>
                  <a:cubicBezTo>
                    <a:pt x="58" y="36"/>
                    <a:pt x="58" y="36"/>
                    <a:pt x="58" y="36"/>
                  </a:cubicBezTo>
                  <a:close/>
                  <a:moveTo>
                    <a:pt x="62" y="34"/>
                  </a:moveTo>
                  <a:cubicBezTo>
                    <a:pt x="62" y="33"/>
                    <a:pt x="63" y="33"/>
                    <a:pt x="64" y="32"/>
                  </a:cubicBezTo>
                  <a:cubicBezTo>
                    <a:pt x="64" y="33"/>
                    <a:pt x="64" y="33"/>
                    <a:pt x="64" y="33"/>
                  </a:cubicBezTo>
                  <a:cubicBezTo>
                    <a:pt x="66" y="34"/>
                    <a:pt x="68" y="36"/>
                    <a:pt x="71" y="38"/>
                  </a:cubicBezTo>
                  <a:cubicBezTo>
                    <a:pt x="68" y="36"/>
                    <a:pt x="65" y="35"/>
                    <a:pt x="62" y="34"/>
                  </a:cubicBezTo>
                  <a:cubicBezTo>
                    <a:pt x="62" y="34"/>
                    <a:pt x="62" y="34"/>
                    <a:pt x="62" y="34"/>
                  </a:cubicBezTo>
                  <a:close/>
                  <a:moveTo>
                    <a:pt x="64" y="32"/>
                  </a:moveTo>
                  <a:cubicBezTo>
                    <a:pt x="68" y="29"/>
                    <a:pt x="73" y="27"/>
                    <a:pt x="77" y="25"/>
                  </a:cubicBezTo>
                  <a:cubicBezTo>
                    <a:pt x="77" y="25"/>
                    <a:pt x="77" y="25"/>
                    <a:pt x="77" y="25"/>
                  </a:cubicBezTo>
                  <a:cubicBezTo>
                    <a:pt x="77" y="25"/>
                    <a:pt x="77" y="25"/>
                    <a:pt x="77" y="25"/>
                  </a:cubicBezTo>
                  <a:cubicBezTo>
                    <a:pt x="78" y="26"/>
                    <a:pt x="79" y="26"/>
                    <a:pt x="80" y="27"/>
                  </a:cubicBezTo>
                  <a:cubicBezTo>
                    <a:pt x="79" y="26"/>
                    <a:pt x="78" y="26"/>
                    <a:pt x="77" y="26"/>
                  </a:cubicBezTo>
                  <a:cubicBezTo>
                    <a:pt x="77" y="26"/>
                    <a:pt x="76" y="26"/>
                    <a:pt x="77" y="26"/>
                  </a:cubicBezTo>
                  <a:cubicBezTo>
                    <a:pt x="77" y="27"/>
                    <a:pt x="77" y="27"/>
                    <a:pt x="78" y="27"/>
                  </a:cubicBezTo>
                  <a:cubicBezTo>
                    <a:pt x="77" y="27"/>
                    <a:pt x="77" y="27"/>
                    <a:pt x="77" y="27"/>
                  </a:cubicBezTo>
                  <a:cubicBezTo>
                    <a:pt x="76" y="27"/>
                    <a:pt x="74" y="27"/>
                    <a:pt x="73" y="27"/>
                  </a:cubicBezTo>
                  <a:cubicBezTo>
                    <a:pt x="73" y="27"/>
                    <a:pt x="72" y="27"/>
                    <a:pt x="73" y="28"/>
                  </a:cubicBezTo>
                  <a:cubicBezTo>
                    <a:pt x="73" y="28"/>
                    <a:pt x="74" y="29"/>
                    <a:pt x="75" y="29"/>
                  </a:cubicBezTo>
                  <a:cubicBezTo>
                    <a:pt x="74" y="29"/>
                    <a:pt x="73" y="29"/>
                    <a:pt x="71" y="28"/>
                  </a:cubicBezTo>
                  <a:cubicBezTo>
                    <a:pt x="71" y="28"/>
                    <a:pt x="71" y="29"/>
                    <a:pt x="71" y="29"/>
                  </a:cubicBezTo>
                  <a:cubicBezTo>
                    <a:pt x="73" y="29"/>
                    <a:pt x="74" y="30"/>
                    <a:pt x="75" y="30"/>
                  </a:cubicBezTo>
                  <a:cubicBezTo>
                    <a:pt x="75" y="33"/>
                    <a:pt x="76" y="34"/>
                    <a:pt x="78" y="34"/>
                  </a:cubicBezTo>
                  <a:cubicBezTo>
                    <a:pt x="79" y="34"/>
                    <a:pt x="79" y="34"/>
                    <a:pt x="79" y="34"/>
                  </a:cubicBezTo>
                  <a:cubicBezTo>
                    <a:pt x="81" y="35"/>
                    <a:pt x="82" y="36"/>
                    <a:pt x="83" y="37"/>
                  </a:cubicBezTo>
                  <a:cubicBezTo>
                    <a:pt x="83" y="38"/>
                    <a:pt x="84" y="38"/>
                    <a:pt x="84" y="38"/>
                  </a:cubicBezTo>
                  <a:cubicBezTo>
                    <a:pt x="84" y="38"/>
                    <a:pt x="84" y="38"/>
                    <a:pt x="84" y="38"/>
                  </a:cubicBezTo>
                  <a:cubicBezTo>
                    <a:pt x="84" y="38"/>
                    <a:pt x="83" y="38"/>
                    <a:pt x="83" y="38"/>
                  </a:cubicBezTo>
                  <a:cubicBezTo>
                    <a:pt x="82" y="37"/>
                    <a:pt x="81" y="37"/>
                    <a:pt x="80" y="36"/>
                  </a:cubicBezTo>
                  <a:cubicBezTo>
                    <a:pt x="76" y="34"/>
                    <a:pt x="73" y="31"/>
                    <a:pt x="69" y="30"/>
                  </a:cubicBezTo>
                  <a:cubicBezTo>
                    <a:pt x="68" y="29"/>
                    <a:pt x="68" y="30"/>
                    <a:pt x="68" y="30"/>
                  </a:cubicBezTo>
                  <a:cubicBezTo>
                    <a:pt x="74" y="32"/>
                    <a:pt x="78" y="37"/>
                    <a:pt x="83" y="38"/>
                  </a:cubicBezTo>
                  <a:cubicBezTo>
                    <a:pt x="83" y="39"/>
                    <a:pt x="83" y="39"/>
                    <a:pt x="82" y="40"/>
                  </a:cubicBezTo>
                  <a:cubicBezTo>
                    <a:pt x="82" y="40"/>
                    <a:pt x="82" y="40"/>
                    <a:pt x="82" y="40"/>
                  </a:cubicBezTo>
                  <a:cubicBezTo>
                    <a:pt x="79" y="38"/>
                    <a:pt x="76" y="36"/>
                    <a:pt x="74" y="35"/>
                  </a:cubicBezTo>
                  <a:cubicBezTo>
                    <a:pt x="72" y="34"/>
                    <a:pt x="71" y="33"/>
                    <a:pt x="69" y="32"/>
                  </a:cubicBezTo>
                  <a:cubicBezTo>
                    <a:pt x="69" y="32"/>
                    <a:pt x="69" y="32"/>
                    <a:pt x="69" y="31"/>
                  </a:cubicBezTo>
                  <a:cubicBezTo>
                    <a:pt x="68" y="31"/>
                    <a:pt x="68" y="31"/>
                    <a:pt x="67" y="31"/>
                  </a:cubicBezTo>
                  <a:cubicBezTo>
                    <a:pt x="67" y="30"/>
                    <a:pt x="66" y="31"/>
                    <a:pt x="67" y="31"/>
                  </a:cubicBezTo>
                  <a:cubicBezTo>
                    <a:pt x="71" y="34"/>
                    <a:pt x="76" y="39"/>
                    <a:pt x="80" y="40"/>
                  </a:cubicBezTo>
                  <a:cubicBezTo>
                    <a:pt x="74" y="38"/>
                    <a:pt x="69" y="35"/>
                    <a:pt x="64" y="32"/>
                  </a:cubicBezTo>
                  <a:cubicBezTo>
                    <a:pt x="64" y="32"/>
                    <a:pt x="64" y="32"/>
                    <a:pt x="64" y="32"/>
                  </a:cubicBezTo>
                  <a:close/>
                  <a:moveTo>
                    <a:pt x="93" y="36"/>
                  </a:moveTo>
                  <a:cubicBezTo>
                    <a:pt x="92" y="36"/>
                    <a:pt x="91" y="35"/>
                    <a:pt x="90" y="34"/>
                  </a:cubicBezTo>
                  <a:cubicBezTo>
                    <a:pt x="86" y="31"/>
                    <a:pt x="91" y="33"/>
                    <a:pt x="92" y="34"/>
                  </a:cubicBezTo>
                  <a:cubicBezTo>
                    <a:pt x="92" y="34"/>
                    <a:pt x="93" y="34"/>
                    <a:pt x="93" y="34"/>
                  </a:cubicBezTo>
                  <a:cubicBezTo>
                    <a:pt x="94" y="36"/>
                    <a:pt x="96" y="37"/>
                    <a:pt x="98" y="38"/>
                  </a:cubicBezTo>
                  <a:cubicBezTo>
                    <a:pt x="98" y="38"/>
                    <a:pt x="98" y="38"/>
                    <a:pt x="98" y="38"/>
                  </a:cubicBezTo>
                  <a:cubicBezTo>
                    <a:pt x="97" y="38"/>
                    <a:pt x="97" y="38"/>
                    <a:pt x="97" y="38"/>
                  </a:cubicBezTo>
                  <a:cubicBezTo>
                    <a:pt x="96" y="37"/>
                    <a:pt x="95" y="37"/>
                    <a:pt x="93" y="36"/>
                  </a:cubicBezTo>
                  <a:close/>
                  <a:moveTo>
                    <a:pt x="94" y="34"/>
                  </a:moveTo>
                  <a:cubicBezTo>
                    <a:pt x="93" y="34"/>
                    <a:pt x="93" y="34"/>
                    <a:pt x="93" y="34"/>
                  </a:cubicBezTo>
                  <a:cubicBezTo>
                    <a:pt x="93" y="34"/>
                    <a:pt x="93" y="34"/>
                    <a:pt x="94" y="34"/>
                  </a:cubicBezTo>
                  <a:close/>
                  <a:moveTo>
                    <a:pt x="89" y="32"/>
                  </a:moveTo>
                  <a:cubicBezTo>
                    <a:pt x="90" y="31"/>
                    <a:pt x="91" y="30"/>
                    <a:pt x="92" y="30"/>
                  </a:cubicBezTo>
                  <a:cubicBezTo>
                    <a:pt x="92" y="30"/>
                    <a:pt x="92" y="30"/>
                    <a:pt x="92" y="30"/>
                  </a:cubicBezTo>
                  <a:cubicBezTo>
                    <a:pt x="93" y="31"/>
                    <a:pt x="94" y="32"/>
                    <a:pt x="95" y="33"/>
                  </a:cubicBezTo>
                  <a:cubicBezTo>
                    <a:pt x="94" y="33"/>
                    <a:pt x="94" y="33"/>
                    <a:pt x="94" y="33"/>
                  </a:cubicBezTo>
                  <a:cubicBezTo>
                    <a:pt x="94" y="33"/>
                    <a:pt x="93" y="33"/>
                    <a:pt x="92" y="32"/>
                  </a:cubicBezTo>
                  <a:cubicBezTo>
                    <a:pt x="92" y="32"/>
                    <a:pt x="92" y="32"/>
                    <a:pt x="92" y="33"/>
                  </a:cubicBezTo>
                  <a:cubicBezTo>
                    <a:pt x="92" y="33"/>
                    <a:pt x="92" y="33"/>
                    <a:pt x="92" y="33"/>
                  </a:cubicBezTo>
                  <a:cubicBezTo>
                    <a:pt x="91" y="33"/>
                    <a:pt x="91" y="32"/>
                    <a:pt x="91" y="32"/>
                  </a:cubicBezTo>
                  <a:cubicBezTo>
                    <a:pt x="90" y="32"/>
                    <a:pt x="90" y="32"/>
                    <a:pt x="89" y="32"/>
                  </a:cubicBezTo>
                  <a:close/>
                  <a:moveTo>
                    <a:pt x="92" y="30"/>
                  </a:moveTo>
                  <a:cubicBezTo>
                    <a:pt x="92" y="30"/>
                    <a:pt x="92" y="29"/>
                    <a:pt x="92" y="29"/>
                  </a:cubicBezTo>
                  <a:cubicBezTo>
                    <a:pt x="93" y="29"/>
                    <a:pt x="93" y="29"/>
                    <a:pt x="94" y="28"/>
                  </a:cubicBezTo>
                  <a:cubicBezTo>
                    <a:pt x="94" y="28"/>
                    <a:pt x="94" y="28"/>
                    <a:pt x="94" y="29"/>
                  </a:cubicBezTo>
                  <a:cubicBezTo>
                    <a:pt x="95" y="30"/>
                    <a:pt x="98" y="32"/>
                    <a:pt x="93" y="30"/>
                  </a:cubicBezTo>
                  <a:cubicBezTo>
                    <a:pt x="92" y="30"/>
                    <a:pt x="92" y="30"/>
                    <a:pt x="92" y="30"/>
                  </a:cubicBezTo>
                  <a:close/>
                  <a:moveTo>
                    <a:pt x="94" y="28"/>
                  </a:moveTo>
                  <a:cubicBezTo>
                    <a:pt x="95" y="28"/>
                    <a:pt x="95" y="27"/>
                    <a:pt x="95" y="27"/>
                  </a:cubicBezTo>
                  <a:cubicBezTo>
                    <a:pt x="97" y="27"/>
                    <a:pt x="97" y="27"/>
                    <a:pt x="97" y="28"/>
                  </a:cubicBezTo>
                  <a:cubicBezTo>
                    <a:pt x="96" y="28"/>
                    <a:pt x="95" y="28"/>
                    <a:pt x="94" y="28"/>
                  </a:cubicBezTo>
                  <a:cubicBezTo>
                    <a:pt x="94" y="28"/>
                    <a:pt x="94" y="28"/>
                    <a:pt x="94" y="28"/>
                  </a:cubicBezTo>
                  <a:close/>
                  <a:moveTo>
                    <a:pt x="97" y="29"/>
                  </a:moveTo>
                  <a:cubicBezTo>
                    <a:pt x="97" y="29"/>
                    <a:pt x="97" y="30"/>
                    <a:pt x="97" y="30"/>
                  </a:cubicBezTo>
                  <a:cubicBezTo>
                    <a:pt x="96" y="29"/>
                    <a:pt x="96" y="29"/>
                    <a:pt x="97" y="29"/>
                  </a:cubicBezTo>
                  <a:close/>
                  <a:moveTo>
                    <a:pt x="102" y="36"/>
                  </a:moveTo>
                  <a:cubicBezTo>
                    <a:pt x="102" y="36"/>
                    <a:pt x="102" y="37"/>
                    <a:pt x="103" y="37"/>
                  </a:cubicBezTo>
                  <a:cubicBezTo>
                    <a:pt x="103" y="37"/>
                    <a:pt x="105" y="39"/>
                    <a:pt x="105" y="39"/>
                  </a:cubicBezTo>
                  <a:cubicBezTo>
                    <a:pt x="105" y="39"/>
                    <a:pt x="105" y="39"/>
                    <a:pt x="105" y="39"/>
                  </a:cubicBezTo>
                  <a:cubicBezTo>
                    <a:pt x="105" y="39"/>
                    <a:pt x="105" y="39"/>
                    <a:pt x="105" y="39"/>
                  </a:cubicBezTo>
                  <a:cubicBezTo>
                    <a:pt x="102" y="38"/>
                    <a:pt x="99" y="37"/>
                    <a:pt x="97" y="35"/>
                  </a:cubicBezTo>
                  <a:cubicBezTo>
                    <a:pt x="97" y="35"/>
                    <a:pt x="97" y="35"/>
                    <a:pt x="97" y="35"/>
                  </a:cubicBezTo>
                  <a:cubicBezTo>
                    <a:pt x="96" y="33"/>
                    <a:pt x="95" y="33"/>
                    <a:pt x="94" y="32"/>
                  </a:cubicBezTo>
                  <a:cubicBezTo>
                    <a:pt x="93" y="30"/>
                    <a:pt x="95" y="31"/>
                    <a:pt x="97" y="32"/>
                  </a:cubicBezTo>
                  <a:cubicBezTo>
                    <a:pt x="96" y="32"/>
                    <a:pt x="96" y="33"/>
                    <a:pt x="97" y="34"/>
                  </a:cubicBezTo>
                  <a:cubicBezTo>
                    <a:pt x="98" y="35"/>
                    <a:pt x="100" y="36"/>
                    <a:pt x="102" y="36"/>
                  </a:cubicBezTo>
                  <a:close/>
                  <a:moveTo>
                    <a:pt x="106" y="36"/>
                  </a:moveTo>
                  <a:cubicBezTo>
                    <a:pt x="106" y="36"/>
                    <a:pt x="107" y="37"/>
                    <a:pt x="108" y="38"/>
                  </a:cubicBezTo>
                  <a:cubicBezTo>
                    <a:pt x="106" y="37"/>
                    <a:pt x="105" y="36"/>
                    <a:pt x="104" y="36"/>
                  </a:cubicBezTo>
                  <a:cubicBezTo>
                    <a:pt x="104" y="36"/>
                    <a:pt x="105" y="35"/>
                    <a:pt x="106" y="35"/>
                  </a:cubicBezTo>
                  <a:cubicBezTo>
                    <a:pt x="106" y="35"/>
                    <a:pt x="106" y="35"/>
                    <a:pt x="106" y="36"/>
                  </a:cubicBezTo>
                  <a:close/>
                  <a:moveTo>
                    <a:pt x="107" y="35"/>
                  </a:moveTo>
                  <a:cubicBezTo>
                    <a:pt x="107" y="35"/>
                    <a:pt x="108" y="35"/>
                    <a:pt x="109" y="35"/>
                  </a:cubicBezTo>
                  <a:cubicBezTo>
                    <a:pt x="109" y="35"/>
                    <a:pt x="109" y="35"/>
                    <a:pt x="109" y="35"/>
                  </a:cubicBezTo>
                  <a:cubicBezTo>
                    <a:pt x="110" y="36"/>
                    <a:pt x="112" y="38"/>
                    <a:pt x="109" y="36"/>
                  </a:cubicBezTo>
                  <a:cubicBezTo>
                    <a:pt x="108" y="36"/>
                    <a:pt x="108" y="36"/>
                    <a:pt x="107" y="35"/>
                  </a:cubicBezTo>
                  <a:close/>
                  <a:moveTo>
                    <a:pt x="110" y="35"/>
                  </a:moveTo>
                  <a:cubicBezTo>
                    <a:pt x="112" y="34"/>
                    <a:pt x="113" y="35"/>
                    <a:pt x="113" y="35"/>
                  </a:cubicBezTo>
                  <a:cubicBezTo>
                    <a:pt x="113" y="36"/>
                    <a:pt x="112" y="36"/>
                    <a:pt x="112" y="36"/>
                  </a:cubicBezTo>
                  <a:cubicBezTo>
                    <a:pt x="112" y="35"/>
                    <a:pt x="111" y="35"/>
                    <a:pt x="110" y="35"/>
                  </a:cubicBezTo>
                  <a:close/>
                  <a:moveTo>
                    <a:pt x="112" y="36"/>
                  </a:moveTo>
                  <a:cubicBezTo>
                    <a:pt x="112" y="37"/>
                    <a:pt x="112" y="37"/>
                    <a:pt x="111" y="37"/>
                  </a:cubicBezTo>
                  <a:cubicBezTo>
                    <a:pt x="110" y="36"/>
                    <a:pt x="110" y="35"/>
                    <a:pt x="112" y="36"/>
                  </a:cubicBezTo>
                  <a:close/>
                  <a:moveTo>
                    <a:pt x="110" y="38"/>
                  </a:moveTo>
                  <a:cubicBezTo>
                    <a:pt x="110" y="38"/>
                    <a:pt x="110" y="38"/>
                    <a:pt x="109" y="38"/>
                  </a:cubicBezTo>
                  <a:cubicBezTo>
                    <a:pt x="108" y="36"/>
                    <a:pt x="109" y="37"/>
                    <a:pt x="110" y="38"/>
                  </a:cubicBezTo>
                  <a:close/>
                  <a:moveTo>
                    <a:pt x="108" y="38"/>
                  </a:moveTo>
                  <a:cubicBezTo>
                    <a:pt x="107" y="38"/>
                    <a:pt x="106" y="39"/>
                    <a:pt x="106" y="39"/>
                  </a:cubicBezTo>
                  <a:cubicBezTo>
                    <a:pt x="105" y="38"/>
                    <a:pt x="104" y="36"/>
                    <a:pt x="103" y="36"/>
                  </a:cubicBezTo>
                  <a:cubicBezTo>
                    <a:pt x="105" y="37"/>
                    <a:pt x="106" y="38"/>
                    <a:pt x="108" y="38"/>
                  </a:cubicBezTo>
                  <a:close/>
                  <a:moveTo>
                    <a:pt x="104" y="39"/>
                  </a:moveTo>
                  <a:cubicBezTo>
                    <a:pt x="103" y="39"/>
                    <a:pt x="102" y="39"/>
                    <a:pt x="101" y="39"/>
                  </a:cubicBezTo>
                  <a:cubicBezTo>
                    <a:pt x="100" y="39"/>
                    <a:pt x="98" y="38"/>
                    <a:pt x="97" y="37"/>
                  </a:cubicBezTo>
                  <a:cubicBezTo>
                    <a:pt x="97" y="37"/>
                    <a:pt x="96" y="36"/>
                    <a:pt x="95" y="35"/>
                  </a:cubicBezTo>
                  <a:cubicBezTo>
                    <a:pt x="95" y="35"/>
                    <a:pt x="95" y="35"/>
                    <a:pt x="96" y="35"/>
                  </a:cubicBezTo>
                  <a:cubicBezTo>
                    <a:pt x="98" y="37"/>
                    <a:pt x="101" y="38"/>
                    <a:pt x="104" y="39"/>
                  </a:cubicBezTo>
                  <a:close/>
                  <a:moveTo>
                    <a:pt x="91" y="36"/>
                  </a:moveTo>
                  <a:cubicBezTo>
                    <a:pt x="91" y="36"/>
                    <a:pt x="90" y="36"/>
                    <a:pt x="90" y="36"/>
                  </a:cubicBezTo>
                  <a:cubicBezTo>
                    <a:pt x="90" y="35"/>
                    <a:pt x="90" y="35"/>
                    <a:pt x="90" y="35"/>
                  </a:cubicBezTo>
                  <a:cubicBezTo>
                    <a:pt x="88" y="35"/>
                    <a:pt x="87" y="34"/>
                    <a:pt x="85" y="33"/>
                  </a:cubicBezTo>
                  <a:cubicBezTo>
                    <a:pt x="86" y="33"/>
                    <a:pt x="87" y="33"/>
                    <a:pt x="87" y="32"/>
                  </a:cubicBezTo>
                  <a:cubicBezTo>
                    <a:pt x="88" y="34"/>
                    <a:pt x="90" y="35"/>
                    <a:pt x="91" y="36"/>
                  </a:cubicBezTo>
                  <a:close/>
                  <a:moveTo>
                    <a:pt x="81" y="27"/>
                  </a:moveTo>
                  <a:cubicBezTo>
                    <a:pt x="81" y="26"/>
                    <a:pt x="80" y="25"/>
                    <a:pt x="79" y="25"/>
                  </a:cubicBezTo>
                  <a:cubicBezTo>
                    <a:pt x="80" y="25"/>
                    <a:pt x="82" y="25"/>
                    <a:pt x="84" y="26"/>
                  </a:cubicBezTo>
                  <a:cubicBezTo>
                    <a:pt x="84" y="26"/>
                    <a:pt x="83" y="27"/>
                    <a:pt x="81" y="27"/>
                  </a:cubicBezTo>
                  <a:close/>
                  <a:moveTo>
                    <a:pt x="76" y="29"/>
                  </a:moveTo>
                  <a:cubicBezTo>
                    <a:pt x="75" y="28"/>
                    <a:pt x="75" y="28"/>
                    <a:pt x="74" y="28"/>
                  </a:cubicBezTo>
                  <a:cubicBezTo>
                    <a:pt x="75" y="28"/>
                    <a:pt x="76" y="28"/>
                    <a:pt x="76" y="28"/>
                  </a:cubicBezTo>
                  <a:cubicBezTo>
                    <a:pt x="76" y="28"/>
                    <a:pt x="76" y="29"/>
                    <a:pt x="76" y="29"/>
                  </a:cubicBezTo>
                  <a:close/>
                  <a:moveTo>
                    <a:pt x="78" y="27"/>
                  </a:moveTo>
                  <a:cubicBezTo>
                    <a:pt x="78" y="27"/>
                    <a:pt x="79" y="27"/>
                    <a:pt x="79" y="27"/>
                  </a:cubicBezTo>
                  <a:cubicBezTo>
                    <a:pt x="79" y="27"/>
                    <a:pt x="78" y="27"/>
                    <a:pt x="78" y="27"/>
                  </a:cubicBezTo>
                  <a:cubicBezTo>
                    <a:pt x="78" y="27"/>
                    <a:pt x="78" y="27"/>
                    <a:pt x="78" y="27"/>
                  </a:cubicBezTo>
                  <a:close/>
                  <a:moveTo>
                    <a:pt x="84" y="35"/>
                  </a:moveTo>
                  <a:cubicBezTo>
                    <a:pt x="83" y="34"/>
                    <a:pt x="83" y="34"/>
                    <a:pt x="82" y="34"/>
                  </a:cubicBezTo>
                  <a:cubicBezTo>
                    <a:pt x="83" y="34"/>
                    <a:pt x="84" y="34"/>
                    <a:pt x="84" y="33"/>
                  </a:cubicBezTo>
                  <a:cubicBezTo>
                    <a:pt x="85" y="34"/>
                    <a:pt x="86" y="35"/>
                    <a:pt x="87" y="36"/>
                  </a:cubicBezTo>
                  <a:cubicBezTo>
                    <a:pt x="87" y="36"/>
                    <a:pt x="87" y="36"/>
                    <a:pt x="87" y="36"/>
                  </a:cubicBezTo>
                  <a:cubicBezTo>
                    <a:pt x="87" y="36"/>
                    <a:pt x="87" y="36"/>
                    <a:pt x="87" y="36"/>
                  </a:cubicBezTo>
                  <a:cubicBezTo>
                    <a:pt x="86" y="36"/>
                    <a:pt x="84" y="35"/>
                    <a:pt x="84" y="35"/>
                  </a:cubicBezTo>
                  <a:close/>
                  <a:moveTo>
                    <a:pt x="89" y="36"/>
                  </a:moveTo>
                  <a:cubicBezTo>
                    <a:pt x="89" y="36"/>
                    <a:pt x="88" y="36"/>
                    <a:pt x="88" y="36"/>
                  </a:cubicBezTo>
                  <a:cubicBezTo>
                    <a:pt x="87" y="35"/>
                    <a:pt x="86" y="34"/>
                    <a:pt x="86" y="34"/>
                  </a:cubicBezTo>
                  <a:cubicBezTo>
                    <a:pt x="86" y="34"/>
                    <a:pt x="88" y="35"/>
                    <a:pt x="89" y="36"/>
                  </a:cubicBezTo>
                  <a:close/>
                  <a:moveTo>
                    <a:pt x="86" y="37"/>
                  </a:moveTo>
                  <a:cubicBezTo>
                    <a:pt x="85" y="37"/>
                    <a:pt x="85" y="37"/>
                    <a:pt x="84" y="38"/>
                  </a:cubicBezTo>
                  <a:cubicBezTo>
                    <a:pt x="83" y="37"/>
                    <a:pt x="82" y="36"/>
                    <a:pt x="81" y="34"/>
                  </a:cubicBezTo>
                  <a:cubicBezTo>
                    <a:pt x="81" y="34"/>
                    <a:pt x="80" y="34"/>
                    <a:pt x="80" y="34"/>
                  </a:cubicBezTo>
                  <a:cubicBezTo>
                    <a:pt x="81" y="34"/>
                    <a:pt x="81" y="34"/>
                    <a:pt x="81" y="34"/>
                  </a:cubicBezTo>
                  <a:cubicBezTo>
                    <a:pt x="82" y="34"/>
                    <a:pt x="82" y="35"/>
                    <a:pt x="82" y="35"/>
                  </a:cubicBezTo>
                  <a:cubicBezTo>
                    <a:pt x="83" y="35"/>
                    <a:pt x="85" y="36"/>
                    <a:pt x="86" y="37"/>
                  </a:cubicBezTo>
                  <a:close/>
                  <a:moveTo>
                    <a:pt x="221" y="134"/>
                  </a:moveTo>
                  <a:cubicBezTo>
                    <a:pt x="221" y="133"/>
                    <a:pt x="220" y="132"/>
                    <a:pt x="219" y="131"/>
                  </a:cubicBezTo>
                  <a:cubicBezTo>
                    <a:pt x="217" y="129"/>
                    <a:pt x="221" y="130"/>
                    <a:pt x="222" y="131"/>
                  </a:cubicBezTo>
                  <a:cubicBezTo>
                    <a:pt x="222" y="131"/>
                    <a:pt x="222" y="131"/>
                    <a:pt x="222" y="130"/>
                  </a:cubicBezTo>
                  <a:cubicBezTo>
                    <a:pt x="222" y="132"/>
                    <a:pt x="222" y="133"/>
                    <a:pt x="221" y="134"/>
                  </a:cubicBezTo>
                  <a:close/>
                  <a:moveTo>
                    <a:pt x="223" y="127"/>
                  </a:moveTo>
                  <a:cubicBezTo>
                    <a:pt x="222" y="125"/>
                    <a:pt x="220" y="124"/>
                    <a:pt x="219" y="123"/>
                  </a:cubicBezTo>
                  <a:cubicBezTo>
                    <a:pt x="218" y="123"/>
                    <a:pt x="218" y="123"/>
                    <a:pt x="217" y="122"/>
                  </a:cubicBezTo>
                  <a:cubicBezTo>
                    <a:pt x="217" y="122"/>
                    <a:pt x="217" y="122"/>
                    <a:pt x="217" y="122"/>
                  </a:cubicBezTo>
                  <a:cubicBezTo>
                    <a:pt x="218" y="122"/>
                    <a:pt x="218" y="122"/>
                    <a:pt x="219" y="122"/>
                  </a:cubicBezTo>
                  <a:cubicBezTo>
                    <a:pt x="220" y="123"/>
                    <a:pt x="222" y="123"/>
                    <a:pt x="223" y="124"/>
                  </a:cubicBezTo>
                  <a:cubicBezTo>
                    <a:pt x="223" y="125"/>
                    <a:pt x="223" y="126"/>
                    <a:pt x="223" y="127"/>
                  </a:cubicBezTo>
                  <a:close/>
                  <a:moveTo>
                    <a:pt x="223" y="128"/>
                  </a:moveTo>
                  <a:cubicBezTo>
                    <a:pt x="222" y="129"/>
                    <a:pt x="222" y="129"/>
                    <a:pt x="222" y="130"/>
                  </a:cubicBezTo>
                  <a:cubicBezTo>
                    <a:pt x="222" y="130"/>
                    <a:pt x="222" y="130"/>
                    <a:pt x="222" y="130"/>
                  </a:cubicBezTo>
                  <a:cubicBezTo>
                    <a:pt x="221" y="129"/>
                    <a:pt x="219" y="128"/>
                    <a:pt x="218" y="126"/>
                  </a:cubicBezTo>
                  <a:cubicBezTo>
                    <a:pt x="219" y="126"/>
                    <a:pt x="220" y="126"/>
                    <a:pt x="221" y="127"/>
                  </a:cubicBezTo>
                  <a:cubicBezTo>
                    <a:pt x="221" y="127"/>
                    <a:pt x="222" y="127"/>
                    <a:pt x="223" y="128"/>
                  </a:cubicBezTo>
                  <a:cubicBezTo>
                    <a:pt x="223" y="128"/>
                    <a:pt x="223" y="128"/>
                    <a:pt x="223" y="128"/>
                  </a:cubicBezTo>
                  <a:close/>
                  <a:moveTo>
                    <a:pt x="217" y="130"/>
                  </a:moveTo>
                  <a:cubicBezTo>
                    <a:pt x="218" y="131"/>
                    <a:pt x="218" y="131"/>
                    <a:pt x="219" y="132"/>
                  </a:cubicBezTo>
                  <a:cubicBezTo>
                    <a:pt x="221" y="134"/>
                    <a:pt x="218" y="133"/>
                    <a:pt x="217" y="133"/>
                  </a:cubicBezTo>
                  <a:cubicBezTo>
                    <a:pt x="217" y="132"/>
                    <a:pt x="217" y="133"/>
                    <a:pt x="217" y="133"/>
                  </a:cubicBezTo>
                  <a:cubicBezTo>
                    <a:pt x="217" y="132"/>
                    <a:pt x="217" y="131"/>
                    <a:pt x="217" y="130"/>
                  </a:cubicBezTo>
                  <a:close/>
                  <a:moveTo>
                    <a:pt x="221" y="134"/>
                  </a:moveTo>
                  <a:cubicBezTo>
                    <a:pt x="221" y="136"/>
                    <a:pt x="221" y="137"/>
                    <a:pt x="220" y="138"/>
                  </a:cubicBezTo>
                  <a:cubicBezTo>
                    <a:pt x="220" y="138"/>
                    <a:pt x="220" y="137"/>
                    <a:pt x="220" y="136"/>
                  </a:cubicBezTo>
                  <a:cubicBezTo>
                    <a:pt x="219" y="136"/>
                    <a:pt x="218" y="135"/>
                    <a:pt x="218" y="134"/>
                  </a:cubicBezTo>
                  <a:cubicBezTo>
                    <a:pt x="217" y="132"/>
                    <a:pt x="220" y="134"/>
                    <a:pt x="221" y="134"/>
                  </a:cubicBezTo>
                  <a:cubicBezTo>
                    <a:pt x="221" y="135"/>
                    <a:pt x="221" y="134"/>
                    <a:pt x="221" y="134"/>
                  </a:cubicBezTo>
                  <a:close/>
                  <a:moveTo>
                    <a:pt x="220" y="139"/>
                  </a:moveTo>
                  <a:cubicBezTo>
                    <a:pt x="220" y="140"/>
                    <a:pt x="220" y="140"/>
                    <a:pt x="220" y="140"/>
                  </a:cubicBezTo>
                  <a:cubicBezTo>
                    <a:pt x="220" y="140"/>
                    <a:pt x="220" y="140"/>
                    <a:pt x="220" y="140"/>
                  </a:cubicBezTo>
                  <a:cubicBezTo>
                    <a:pt x="220" y="140"/>
                    <a:pt x="220" y="140"/>
                    <a:pt x="220" y="140"/>
                  </a:cubicBezTo>
                  <a:cubicBezTo>
                    <a:pt x="220" y="140"/>
                    <a:pt x="220" y="139"/>
                    <a:pt x="220" y="139"/>
                  </a:cubicBezTo>
                  <a:close/>
                  <a:moveTo>
                    <a:pt x="218" y="136"/>
                  </a:moveTo>
                  <a:cubicBezTo>
                    <a:pt x="218" y="136"/>
                    <a:pt x="218" y="136"/>
                    <a:pt x="218" y="135"/>
                  </a:cubicBezTo>
                  <a:cubicBezTo>
                    <a:pt x="219" y="136"/>
                    <a:pt x="220" y="137"/>
                    <a:pt x="219" y="139"/>
                  </a:cubicBezTo>
                  <a:cubicBezTo>
                    <a:pt x="219" y="138"/>
                    <a:pt x="219" y="137"/>
                    <a:pt x="218" y="136"/>
                  </a:cubicBezTo>
                  <a:close/>
                  <a:moveTo>
                    <a:pt x="217" y="126"/>
                  </a:moveTo>
                  <a:cubicBezTo>
                    <a:pt x="218" y="127"/>
                    <a:pt x="219" y="128"/>
                    <a:pt x="219" y="128"/>
                  </a:cubicBezTo>
                  <a:cubicBezTo>
                    <a:pt x="220" y="129"/>
                    <a:pt x="223" y="131"/>
                    <a:pt x="220" y="129"/>
                  </a:cubicBezTo>
                  <a:cubicBezTo>
                    <a:pt x="219" y="129"/>
                    <a:pt x="218" y="129"/>
                    <a:pt x="217" y="129"/>
                  </a:cubicBezTo>
                  <a:cubicBezTo>
                    <a:pt x="217" y="129"/>
                    <a:pt x="217" y="129"/>
                    <a:pt x="217" y="129"/>
                  </a:cubicBezTo>
                  <a:cubicBezTo>
                    <a:pt x="217" y="128"/>
                    <a:pt x="217" y="128"/>
                    <a:pt x="217" y="127"/>
                  </a:cubicBezTo>
                  <a:cubicBezTo>
                    <a:pt x="217" y="127"/>
                    <a:pt x="217" y="127"/>
                    <a:pt x="217" y="126"/>
                  </a:cubicBezTo>
                  <a:close/>
                  <a:moveTo>
                    <a:pt x="217" y="123"/>
                  </a:moveTo>
                  <a:cubicBezTo>
                    <a:pt x="219" y="124"/>
                    <a:pt x="220" y="125"/>
                    <a:pt x="221" y="126"/>
                  </a:cubicBezTo>
                  <a:cubicBezTo>
                    <a:pt x="222" y="127"/>
                    <a:pt x="222" y="127"/>
                    <a:pt x="221" y="126"/>
                  </a:cubicBezTo>
                  <a:cubicBezTo>
                    <a:pt x="220" y="126"/>
                    <a:pt x="220" y="125"/>
                    <a:pt x="219" y="125"/>
                  </a:cubicBezTo>
                  <a:cubicBezTo>
                    <a:pt x="218" y="125"/>
                    <a:pt x="218" y="125"/>
                    <a:pt x="217" y="125"/>
                  </a:cubicBezTo>
                  <a:cubicBezTo>
                    <a:pt x="217" y="124"/>
                    <a:pt x="217" y="124"/>
                    <a:pt x="217" y="123"/>
                  </a:cubicBezTo>
                  <a:close/>
                  <a:moveTo>
                    <a:pt x="214" y="118"/>
                  </a:moveTo>
                  <a:cubicBezTo>
                    <a:pt x="214" y="117"/>
                    <a:pt x="213" y="117"/>
                    <a:pt x="212" y="118"/>
                  </a:cubicBezTo>
                  <a:cubicBezTo>
                    <a:pt x="211" y="117"/>
                    <a:pt x="209" y="116"/>
                    <a:pt x="208" y="115"/>
                  </a:cubicBezTo>
                  <a:cubicBezTo>
                    <a:pt x="206" y="113"/>
                    <a:pt x="206" y="113"/>
                    <a:pt x="208" y="114"/>
                  </a:cubicBezTo>
                  <a:cubicBezTo>
                    <a:pt x="209" y="115"/>
                    <a:pt x="211" y="115"/>
                    <a:pt x="212" y="116"/>
                  </a:cubicBezTo>
                  <a:cubicBezTo>
                    <a:pt x="216" y="118"/>
                    <a:pt x="220" y="120"/>
                    <a:pt x="223" y="121"/>
                  </a:cubicBezTo>
                  <a:cubicBezTo>
                    <a:pt x="223" y="122"/>
                    <a:pt x="223" y="122"/>
                    <a:pt x="223" y="123"/>
                  </a:cubicBezTo>
                  <a:cubicBezTo>
                    <a:pt x="221" y="122"/>
                    <a:pt x="219" y="121"/>
                    <a:pt x="217" y="121"/>
                  </a:cubicBezTo>
                  <a:cubicBezTo>
                    <a:pt x="216" y="120"/>
                    <a:pt x="216" y="118"/>
                    <a:pt x="214" y="118"/>
                  </a:cubicBezTo>
                  <a:close/>
                  <a:moveTo>
                    <a:pt x="217" y="78"/>
                  </a:moveTo>
                  <a:cubicBezTo>
                    <a:pt x="215" y="77"/>
                    <a:pt x="213" y="76"/>
                    <a:pt x="212" y="75"/>
                  </a:cubicBezTo>
                  <a:cubicBezTo>
                    <a:pt x="208" y="72"/>
                    <a:pt x="213" y="75"/>
                    <a:pt x="213" y="75"/>
                  </a:cubicBezTo>
                  <a:cubicBezTo>
                    <a:pt x="215" y="76"/>
                    <a:pt x="216" y="76"/>
                    <a:pt x="217" y="77"/>
                  </a:cubicBezTo>
                  <a:cubicBezTo>
                    <a:pt x="217" y="77"/>
                    <a:pt x="217" y="77"/>
                    <a:pt x="217" y="78"/>
                  </a:cubicBezTo>
                  <a:close/>
                  <a:moveTo>
                    <a:pt x="209" y="61"/>
                  </a:moveTo>
                  <a:cubicBezTo>
                    <a:pt x="206" y="60"/>
                    <a:pt x="207" y="60"/>
                    <a:pt x="208" y="60"/>
                  </a:cubicBezTo>
                  <a:cubicBezTo>
                    <a:pt x="208" y="61"/>
                    <a:pt x="209" y="61"/>
                    <a:pt x="209" y="61"/>
                  </a:cubicBezTo>
                  <a:close/>
                  <a:moveTo>
                    <a:pt x="211" y="64"/>
                  </a:moveTo>
                  <a:cubicBezTo>
                    <a:pt x="210" y="64"/>
                    <a:pt x="210" y="63"/>
                    <a:pt x="209" y="63"/>
                  </a:cubicBezTo>
                  <a:cubicBezTo>
                    <a:pt x="208" y="63"/>
                    <a:pt x="207" y="62"/>
                    <a:pt x="206" y="61"/>
                  </a:cubicBezTo>
                  <a:cubicBezTo>
                    <a:pt x="207" y="62"/>
                    <a:pt x="208" y="62"/>
                    <a:pt x="210" y="62"/>
                  </a:cubicBezTo>
                  <a:cubicBezTo>
                    <a:pt x="210" y="63"/>
                    <a:pt x="210" y="63"/>
                    <a:pt x="211" y="64"/>
                  </a:cubicBezTo>
                  <a:close/>
                  <a:moveTo>
                    <a:pt x="214" y="70"/>
                  </a:moveTo>
                  <a:cubicBezTo>
                    <a:pt x="212" y="69"/>
                    <a:pt x="210" y="68"/>
                    <a:pt x="208" y="66"/>
                  </a:cubicBezTo>
                  <a:cubicBezTo>
                    <a:pt x="203" y="63"/>
                    <a:pt x="209" y="66"/>
                    <a:pt x="210" y="66"/>
                  </a:cubicBezTo>
                  <a:cubicBezTo>
                    <a:pt x="211" y="67"/>
                    <a:pt x="212" y="67"/>
                    <a:pt x="212" y="67"/>
                  </a:cubicBezTo>
                  <a:cubicBezTo>
                    <a:pt x="213" y="68"/>
                    <a:pt x="213" y="69"/>
                    <a:pt x="214" y="70"/>
                  </a:cubicBezTo>
                  <a:close/>
                  <a:moveTo>
                    <a:pt x="216" y="74"/>
                  </a:moveTo>
                  <a:cubicBezTo>
                    <a:pt x="214" y="72"/>
                    <a:pt x="211" y="71"/>
                    <a:pt x="209" y="70"/>
                  </a:cubicBezTo>
                  <a:cubicBezTo>
                    <a:pt x="208" y="70"/>
                    <a:pt x="207" y="69"/>
                    <a:pt x="206" y="69"/>
                  </a:cubicBezTo>
                  <a:cubicBezTo>
                    <a:pt x="208" y="69"/>
                    <a:pt x="210" y="70"/>
                    <a:pt x="211" y="71"/>
                  </a:cubicBezTo>
                  <a:cubicBezTo>
                    <a:pt x="213" y="71"/>
                    <a:pt x="214" y="72"/>
                    <a:pt x="215" y="72"/>
                  </a:cubicBezTo>
                  <a:cubicBezTo>
                    <a:pt x="215" y="72"/>
                    <a:pt x="215" y="73"/>
                    <a:pt x="216" y="74"/>
                  </a:cubicBezTo>
                  <a:close/>
                  <a:moveTo>
                    <a:pt x="219" y="83"/>
                  </a:moveTo>
                  <a:cubicBezTo>
                    <a:pt x="217" y="82"/>
                    <a:pt x="214" y="81"/>
                    <a:pt x="211" y="79"/>
                  </a:cubicBezTo>
                  <a:cubicBezTo>
                    <a:pt x="207" y="76"/>
                    <a:pt x="213" y="79"/>
                    <a:pt x="214" y="79"/>
                  </a:cubicBezTo>
                  <a:cubicBezTo>
                    <a:pt x="216" y="80"/>
                    <a:pt x="217" y="80"/>
                    <a:pt x="218" y="80"/>
                  </a:cubicBezTo>
                  <a:cubicBezTo>
                    <a:pt x="219" y="81"/>
                    <a:pt x="219" y="82"/>
                    <a:pt x="219" y="83"/>
                  </a:cubicBezTo>
                  <a:close/>
                  <a:moveTo>
                    <a:pt x="209" y="78"/>
                  </a:moveTo>
                  <a:cubicBezTo>
                    <a:pt x="211" y="81"/>
                    <a:pt x="216" y="81"/>
                    <a:pt x="219" y="84"/>
                  </a:cubicBezTo>
                  <a:cubicBezTo>
                    <a:pt x="221" y="86"/>
                    <a:pt x="214" y="82"/>
                    <a:pt x="215" y="83"/>
                  </a:cubicBezTo>
                  <a:cubicBezTo>
                    <a:pt x="214" y="82"/>
                    <a:pt x="213" y="82"/>
                    <a:pt x="213" y="81"/>
                  </a:cubicBezTo>
                  <a:cubicBezTo>
                    <a:pt x="211" y="81"/>
                    <a:pt x="210" y="80"/>
                    <a:pt x="208" y="80"/>
                  </a:cubicBezTo>
                  <a:cubicBezTo>
                    <a:pt x="208" y="79"/>
                    <a:pt x="209" y="78"/>
                    <a:pt x="209" y="78"/>
                  </a:cubicBezTo>
                  <a:close/>
                  <a:moveTo>
                    <a:pt x="221" y="88"/>
                  </a:moveTo>
                  <a:cubicBezTo>
                    <a:pt x="217" y="85"/>
                    <a:pt x="213" y="84"/>
                    <a:pt x="209" y="81"/>
                  </a:cubicBezTo>
                  <a:cubicBezTo>
                    <a:pt x="208" y="80"/>
                    <a:pt x="207" y="80"/>
                    <a:pt x="209" y="81"/>
                  </a:cubicBezTo>
                  <a:cubicBezTo>
                    <a:pt x="211" y="82"/>
                    <a:pt x="213" y="82"/>
                    <a:pt x="215" y="83"/>
                  </a:cubicBezTo>
                  <a:cubicBezTo>
                    <a:pt x="217" y="84"/>
                    <a:pt x="218" y="85"/>
                    <a:pt x="220" y="85"/>
                  </a:cubicBezTo>
                  <a:cubicBezTo>
                    <a:pt x="220" y="86"/>
                    <a:pt x="220" y="87"/>
                    <a:pt x="221" y="88"/>
                  </a:cubicBezTo>
                  <a:close/>
                  <a:moveTo>
                    <a:pt x="222" y="93"/>
                  </a:moveTo>
                  <a:cubicBezTo>
                    <a:pt x="217" y="89"/>
                    <a:pt x="212" y="88"/>
                    <a:pt x="207" y="85"/>
                  </a:cubicBezTo>
                  <a:cubicBezTo>
                    <a:pt x="204" y="83"/>
                    <a:pt x="208" y="84"/>
                    <a:pt x="209" y="84"/>
                  </a:cubicBezTo>
                  <a:cubicBezTo>
                    <a:pt x="211" y="85"/>
                    <a:pt x="213" y="86"/>
                    <a:pt x="215" y="87"/>
                  </a:cubicBezTo>
                  <a:cubicBezTo>
                    <a:pt x="217" y="88"/>
                    <a:pt x="219" y="89"/>
                    <a:pt x="221" y="89"/>
                  </a:cubicBezTo>
                  <a:cubicBezTo>
                    <a:pt x="221" y="91"/>
                    <a:pt x="222" y="92"/>
                    <a:pt x="222" y="93"/>
                  </a:cubicBezTo>
                  <a:close/>
                  <a:moveTo>
                    <a:pt x="223" y="97"/>
                  </a:moveTo>
                  <a:cubicBezTo>
                    <a:pt x="218" y="93"/>
                    <a:pt x="212" y="91"/>
                    <a:pt x="206" y="88"/>
                  </a:cubicBezTo>
                  <a:cubicBezTo>
                    <a:pt x="205" y="88"/>
                    <a:pt x="200" y="85"/>
                    <a:pt x="204" y="87"/>
                  </a:cubicBezTo>
                  <a:cubicBezTo>
                    <a:pt x="207" y="88"/>
                    <a:pt x="210" y="89"/>
                    <a:pt x="213" y="90"/>
                  </a:cubicBezTo>
                  <a:cubicBezTo>
                    <a:pt x="216" y="92"/>
                    <a:pt x="219" y="93"/>
                    <a:pt x="222" y="94"/>
                  </a:cubicBezTo>
                  <a:cubicBezTo>
                    <a:pt x="222" y="95"/>
                    <a:pt x="222" y="96"/>
                    <a:pt x="223" y="97"/>
                  </a:cubicBezTo>
                  <a:close/>
                  <a:moveTo>
                    <a:pt x="223" y="102"/>
                  </a:moveTo>
                  <a:cubicBezTo>
                    <a:pt x="221" y="100"/>
                    <a:pt x="218" y="99"/>
                    <a:pt x="215" y="97"/>
                  </a:cubicBezTo>
                  <a:cubicBezTo>
                    <a:pt x="212" y="96"/>
                    <a:pt x="209" y="94"/>
                    <a:pt x="206" y="92"/>
                  </a:cubicBezTo>
                  <a:cubicBezTo>
                    <a:pt x="205" y="92"/>
                    <a:pt x="204" y="91"/>
                    <a:pt x="204" y="91"/>
                  </a:cubicBezTo>
                  <a:cubicBezTo>
                    <a:pt x="205" y="91"/>
                    <a:pt x="206" y="92"/>
                    <a:pt x="207" y="92"/>
                  </a:cubicBezTo>
                  <a:cubicBezTo>
                    <a:pt x="209" y="93"/>
                    <a:pt x="212" y="94"/>
                    <a:pt x="214" y="95"/>
                  </a:cubicBezTo>
                  <a:cubicBezTo>
                    <a:pt x="217" y="96"/>
                    <a:pt x="220" y="97"/>
                    <a:pt x="223" y="98"/>
                  </a:cubicBezTo>
                  <a:cubicBezTo>
                    <a:pt x="223" y="100"/>
                    <a:pt x="223" y="101"/>
                    <a:pt x="223" y="102"/>
                  </a:cubicBezTo>
                  <a:close/>
                  <a:moveTo>
                    <a:pt x="224" y="106"/>
                  </a:moveTo>
                  <a:cubicBezTo>
                    <a:pt x="218" y="101"/>
                    <a:pt x="210" y="98"/>
                    <a:pt x="203" y="95"/>
                  </a:cubicBezTo>
                  <a:cubicBezTo>
                    <a:pt x="199" y="92"/>
                    <a:pt x="205" y="95"/>
                    <a:pt x="206" y="95"/>
                  </a:cubicBezTo>
                  <a:cubicBezTo>
                    <a:pt x="208" y="96"/>
                    <a:pt x="210" y="97"/>
                    <a:pt x="212" y="98"/>
                  </a:cubicBezTo>
                  <a:cubicBezTo>
                    <a:pt x="216" y="100"/>
                    <a:pt x="219" y="101"/>
                    <a:pt x="223" y="103"/>
                  </a:cubicBezTo>
                  <a:cubicBezTo>
                    <a:pt x="223" y="103"/>
                    <a:pt x="223" y="103"/>
                    <a:pt x="223" y="103"/>
                  </a:cubicBezTo>
                  <a:cubicBezTo>
                    <a:pt x="224" y="104"/>
                    <a:pt x="224" y="105"/>
                    <a:pt x="224" y="106"/>
                  </a:cubicBezTo>
                  <a:close/>
                  <a:moveTo>
                    <a:pt x="203" y="103"/>
                  </a:moveTo>
                  <a:cubicBezTo>
                    <a:pt x="210" y="107"/>
                    <a:pt x="216" y="111"/>
                    <a:pt x="224" y="113"/>
                  </a:cubicBezTo>
                  <a:cubicBezTo>
                    <a:pt x="224" y="113"/>
                    <a:pt x="224" y="113"/>
                    <a:pt x="224" y="113"/>
                  </a:cubicBezTo>
                  <a:cubicBezTo>
                    <a:pt x="224" y="114"/>
                    <a:pt x="224" y="115"/>
                    <a:pt x="224" y="116"/>
                  </a:cubicBezTo>
                  <a:cubicBezTo>
                    <a:pt x="222" y="113"/>
                    <a:pt x="219" y="112"/>
                    <a:pt x="216" y="110"/>
                  </a:cubicBezTo>
                  <a:cubicBezTo>
                    <a:pt x="211" y="108"/>
                    <a:pt x="207" y="106"/>
                    <a:pt x="203" y="103"/>
                  </a:cubicBezTo>
                  <a:close/>
                  <a:moveTo>
                    <a:pt x="213" y="104"/>
                  </a:moveTo>
                  <a:cubicBezTo>
                    <a:pt x="209" y="102"/>
                    <a:pt x="205" y="101"/>
                    <a:pt x="201" y="98"/>
                  </a:cubicBezTo>
                  <a:cubicBezTo>
                    <a:pt x="201" y="98"/>
                    <a:pt x="201" y="98"/>
                    <a:pt x="201" y="98"/>
                  </a:cubicBezTo>
                  <a:cubicBezTo>
                    <a:pt x="201" y="98"/>
                    <a:pt x="201" y="98"/>
                    <a:pt x="201" y="98"/>
                  </a:cubicBezTo>
                  <a:cubicBezTo>
                    <a:pt x="203" y="99"/>
                    <a:pt x="204" y="99"/>
                    <a:pt x="206" y="100"/>
                  </a:cubicBezTo>
                  <a:cubicBezTo>
                    <a:pt x="207" y="101"/>
                    <a:pt x="209" y="101"/>
                    <a:pt x="210" y="102"/>
                  </a:cubicBezTo>
                  <a:cubicBezTo>
                    <a:pt x="215" y="104"/>
                    <a:pt x="219" y="106"/>
                    <a:pt x="224" y="107"/>
                  </a:cubicBezTo>
                  <a:cubicBezTo>
                    <a:pt x="224" y="109"/>
                    <a:pt x="224" y="110"/>
                    <a:pt x="224" y="112"/>
                  </a:cubicBezTo>
                  <a:cubicBezTo>
                    <a:pt x="221" y="109"/>
                    <a:pt x="217" y="107"/>
                    <a:pt x="213" y="104"/>
                  </a:cubicBezTo>
                  <a:close/>
                  <a:moveTo>
                    <a:pt x="224" y="120"/>
                  </a:moveTo>
                  <a:cubicBezTo>
                    <a:pt x="218" y="116"/>
                    <a:pt x="212" y="112"/>
                    <a:pt x="205" y="109"/>
                  </a:cubicBezTo>
                  <a:cubicBezTo>
                    <a:pt x="205" y="109"/>
                    <a:pt x="205" y="109"/>
                    <a:pt x="205" y="109"/>
                  </a:cubicBezTo>
                  <a:cubicBezTo>
                    <a:pt x="209" y="111"/>
                    <a:pt x="213" y="112"/>
                    <a:pt x="216" y="114"/>
                  </a:cubicBezTo>
                  <a:cubicBezTo>
                    <a:pt x="219" y="115"/>
                    <a:pt x="221" y="116"/>
                    <a:pt x="224" y="116"/>
                  </a:cubicBezTo>
                  <a:cubicBezTo>
                    <a:pt x="224" y="116"/>
                    <a:pt x="224" y="116"/>
                    <a:pt x="224" y="116"/>
                  </a:cubicBezTo>
                  <a:cubicBezTo>
                    <a:pt x="224" y="118"/>
                    <a:pt x="224" y="119"/>
                    <a:pt x="224" y="120"/>
                  </a:cubicBezTo>
                  <a:close/>
                  <a:moveTo>
                    <a:pt x="209" y="119"/>
                  </a:moveTo>
                  <a:cubicBezTo>
                    <a:pt x="208" y="118"/>
                    <a:pt x="209" y="118"/>
                    <a:pt x="211" y="118"/>
                  </a:cubicBezTo>
                  <a:cubicBezTo>
                    <a:pt x="210" y="119"/>
                    <a:pt x="210" y="119"/>
                    <a:pt x="209" y="120"/>
                  </a:cubicBezTo>
                  <a:cubicBezTo>
                    <a:pt x="208" y="121"/>
                    <a:pt x="207" y="120"/>
                    <a:pt x="207" y="119"/>
                  </a:cubicBezTo>
                  <a:cubicBezTo>
                    <a:pt x="207" y="119"/>
                    <a:pt x="208" y="120"/>
                    <a:pt x="208" y="120"/>
                  </a:cubicBezTo>
                  <a:cubicBezTo>
                    <a:pt x="209" y="120"/>
                    <a:pt x="209" y="119"/>
                    <a:pt x="209" y="119"/>
                  </a:cubicBezTo>
                  <a:close/>
                  <a:moveTo>
                    <a:pt x="206" y="114"/>
                  </a:moveTo>
                  <a:cubicBezTo>
                    <a:pt x="207" y="115"/>
                    <a:pt x="208" y="116"/>
                    <a:pt x="210" y="117"/>
                  </a:cubicBezTo>
                  <a:cubicBezTo>
                    <a:pt x="213" y="119"/>
                    <a:pt x="209" y="117"/>
                    <a:pt x="207" y="117"/>
                  </a:cubicBezTo>
                  <a:cubicBezTo>
                    <a:pt x="207" y="117"/>
                    <a:pt x="206" y="117"/>
                    <a:pt x="207" y="118"/>
                  </a:cubicBezTo>
                  <a:cubicBezTo>
                    <a:pt x="208" y="119"/>
                    <a:pt x="208" y="119"/>
                    <a:pt x="206" y="118"/>
                  </a:cubicBezTo>
                  <a:cubicBezTo>
                    <a:pt x="206" y="117"/>
                    <a:pt x="206" y="115"/>
                    <a:pt x="206" y="114"/>
                  </a:cubicBezTo>
                  <a:close/>
                  <a:moveTo>
                    <a:pt x="205" y="110"/>
                  </a:moveTo>
                  <a:cubicBezTo>
                    <a:pt x="210" y="113"/>
                    <a:pt x="216" y="116"/>
                    <a:pt x="221" y="120"/>
                  </a:cubicBezTo>
                  <a:cubicBezTo>
                    <a:pt x="225" y="122"/>
                    <a:pt x="218" y="118"/>
                    <a:pt x="218" y="118"/>
                  </a:cubicBezTo>
                  <a:cubicBezTo>
                    <a:pt x="217" y="118"/>
                    <a:pt x="215" y="117"/>
                    <a:pt x="214" y="116"/>
                  </a:cubicBezTo>
                  <a:cubicBezTo>
                    <a:pt x="211" y="115"/>
                    <a:pt x="209" y="114"/>
                    <a:pt x="206" y="113"/>
                  </a:cubicBezTo>
                  <a:cubicBezTo>
                    <a:pt x="206" y="112"/>
                    <a:pt x="205" y="111"/>
                    <a:pt x="205" y="110"/>
                  </a:cubicBezTo>
                  <a:close/>
                  <a:moveTo>
                    <a:pt x="204" y="104"/>
                  </a:moveTo>
                  <a:cubicBezTo>
                    <a:pt x="206" y="106"/>
                    <a:pt x="209" y="108"/>
                    <a:pt x="212" y="109"/>
                  </a:cubicBezTo>
                  <a:cubicBezTo>
                    <a:pt x="215" y="111"/>
                    <a:pt x="220" y="113"/>
                    <a:pt x="223" y="115"/>
                  </a:cubicBezTo>
                  <a:cubicBezTo>
                    <a:pt x="223" y="116"/>
                    <a:pt x="218" y="114"/>
                    <a:pt x="218" y="114"/>
                  </a:cubicBezTo>
                  <a:cubicBezTo>
                    <a:pt x="217" y="113"/>
                    <a:pt x="215" y="113"/>
                    <a:pt x="214" y="112"/>
                  </a:cubicBezTo>
                  <a:cubicBezTo>
                    <a:pt x="211" y="111"/>
                    <a:pt x="208" y="110"/>
                    <a:pt x="205" y="108"/>
                  </a:cubicBezTo>
                  <a:cubicBezTo>
                    <a:pt x="205" y="108"/>
                    <a:pt x="205" y="107"/>
                    <a:pt x="205" y="107"/>
                  </a:cubicBezTo>
                  <a:cubicBezTo>
                    <a:pt x="205" y="106"/>
                    <a:pt x="204" y="105"/>
                    <a:pt x="204" y="104"/>
                  </a:cubicBezTo>
                  <a:close/>
                  <a:moveTo>
                    <a:pt x="199" y="98"/>
                  </a:moveTo>
                  <a:cubicBezTo>
                    <a:pt x="205" y="102"/>
                    <a:pt x="213" y="105"/>
                    <a:pt x="220" y="109"/>
                  </a:cubicBezTo>
                  <a:cubicBezTo>
                    <a:pt x="225" y="113"/>
                    <a:pt x="221" y="111"/>
                    <a:pt x="219" y="111"/>
                  </a:cubicBezTo>
                  <a:cubicBezTo>
                    <a:pt x="217" y="110"/>
                    <a:pt x="214" y="109"/>
                    <a:pt x="211" y="107"/>
                  </a:cubicBezTo>
                  <a:cubicBezTo>
                    <a:pt x="208" y="106"/>
                    <a:pt x="205" y="104"/>
                    <a:pt x="202" y="102"/>
                  </a:cubicBezTo>
                  <a:cubicBezTo>
                    <a:pt x="201" y="102"/>
                    <a:pt x="201" y="102"/>
                    <a:pt x="201" y="102"/>
                  </a:cubicBezTo>
                  <a:cubicBezTo>
                    <a:pt x="200" y="101"/>
                    <a:pt x="199" y="99"/>
                    <a:pt x="199" y="98"/>
                  </a:cubicBezTo>
                  <a:close/>
                  <a:moveTo>
                    <a:pt x="199" y="97"/>
                  </a:moveTo>
                  <a:cubicBezTo>
                    <a:pt x="199" y="96"/>
                    <a:pt x="199" y="96"/>
                    <a:pt x="200" y="95"/>
                  </a:cubicBezTo>
                  <a:cubicBezTo>
                    <a:pt x="200" y="95"/>
                    <a:pt x="200" y="94"/>
                    <a:pt x="201" y="94"/>
                  </a:cubicBezTo>
                  <a:cubicBezTo>
                    <a:pt x="204" y="96"/>
                    <a:pt x="208" y="98"/>
                    <a:pt x="212" y="100"/>
                  </a:cubicBezTo>
                  <a:cubicBezTo>
                    <a:pt x="214" y="101"/>
                    <a:pt x="216" y="102"/>
                    <a:pt x="217" y="103"/>
                  </a:cubicBezTo>
                  <a:cubicBezTo>
                    <a:pt x="219" y="104"/>
                    <a:pt x="221" y="106"/>
                    <a:pt x="223" y="106"/>
                  </a:cubicBezTo>
                  <a:cubicBezTo>
                    <a:pt x="214" y="104"/>
                    <a:pt x="207" y="99"/>
                    <a:pt x="199" y="97"/>
                  </a:cubicBezTo>
                  <a:close/>
                  <a:moveTo>
                    <a:pt x="201" y="93"/>
                  </a:moveTo>
                  <a:cubicBezTo>
                    <a:pt x="202" y="92"/>
                    <a:pt x="202" y="91"/>
                    <a:pt x="202" y="90"/>
                  </a:cubicBezTo>
                  <a:cubicBezTo>
                    <a:pt x="201" y="89"/>
                    <a:pt x="201" y="87"/>
                    <a:pt x="201" y="86"/>
                  </a:cubicBezTo>
                  <a:cubicBezTo>
                    <a:pt x="207" y="90"/>
                    <a:pt x="214" y="92"/>
                    <a:pt x="220" y="96"/>
                  </a:cubicBezTo>
                  <a:cubicBezTo>
                    <a:pt x="225" y="100"/>
                    <a:pt x="219" y="96"/>
                    <a:pt x="218" y="96"/>
                  </a:cubicBezTo>
                  <a:cubicBezTo>
                    <a:pt x="216" y="95"/>
                    <a:pt x="214" y="94"/>
                    <a:pt x="212" y="93"/>
                  </a:cubicBezTo>
                  <a:cubicBezTo>
                    <a:pt x="209" y="91"/>
                    <a:pt x="205" y="91"/>
                    <a:pt x="202" y="90"/>
                  </a:cubicBezTo>
                  <a:cubicBezTo>
                    <a:pt x="202" y="89"/>
                    <a:pt x="202" y="90"/>
                    <a:pt x="202" y="90"/>
                  </a:cubicBezTo>
                  <a:cubicBezTo>
                    <a:pt x="208" y="95"/>
                    <a:pt x="215" y="97"/>
                    <a:pt x="221" y="101"/>
                  </a:cubicBezTo>
                  <a:cubicBezTo>
                    <a:pt x="223" y="103"/>
                    <a:pt x="219" y="100"/>
                    <a:pt x="219" y="100"/>
                  </a:cubicBezTo>
                  <a:cubicBezTo>
                    <a:pt x="216" y="99"/>
                    <a:pt x="213" y="98"/>
                    <a:pt x="210" y="97"/>
                  </a:cubicBezTo>
                  <a:cubicBezTo>
                    <a:pt x="207" y="95"/>
                    <a:pt x="204" y="94"/>
                    <a:pt x="201" y="93"/>
                  </a:cubicBezTo>
                  <a:close/>
                  <a:moveTo>
                    <a:pt x="202" y="85"/>
                  </a:moveTo>
                  <a:cubicBezTo>
                    <a:pt x="202" y="84"/>
                    <a:pt x="203" y="84"/>
                    <a:pt x="203" y="83"/>
                  </a:cubicBezTo>
                  <a:cubicBezTo>
                    <a:pt x="208" y="87"/>
                    <a:pt x="214" y="88"/>
                    <a:pt x="219" y="92"/>
                  </a:cubicBezTo>
                  <a:cubicBezTo>
                    <a:pt x="224" y="95"/>
                    <a:pt x="219" y="92"/>
                    <a:pt x="218" y="92"/>
                  </a:cubicBezTo>
                  <a:cubicBezTo>
                    <a:pt x="216" y="91"/>
                    <a:pt x="213" y="90"/>
                    <a:pt x="211" y="89"/>
                  </a:cubicBezTo>
                  <a:cubicBezTo>
                    <a:pt x="208" y="88"/>
                    <a:pt x="205" y="86"/>
                    <a:pt x="202" y="85"/>
                  </a:cubicBezTo>
                  <a:close/>
                  <a:moveTo>
                    <a:pt x="204" y="83"/>
                  </a:moveTo>
                  <a:cubicBezTo>
                    <a:pt x="205" y="82"/>
                    <a:pt x="205" y="82"/>
                    <a:pt x="205" y="82"/>
                  </a:cubicBezTo>
                  <a:cubicBezTo>
                    <a:pt x="206" y="82"/>
                    <a:pt x="207" y="82"/>
                    <a:pt x="207" y="81"/>
                  </a:cubicBezTo>
                  <a:cubicBezTo>
                    <a:pt x="210" y="82"/>
                    <a:pt x="212" y="83"/>
                    <a:pt x="214" y="85"/>
                  </a:cubicBezTo>
                  <a:cubicBezTo>
                    <a:pt x="215" y="85"/>
                    <a:pt x="217" y="86"/>
                    <a:pt x="218" y="87"/>
                  </a:cubicBezTo>
                  <a:cubicBezTo>
                    <a:pt x="219" y="87"/>
                    <a:pt x="223" y="89"/>
                    <a:pt x="219" y="88"/>
                  </a:cubicBezTo>
                  <a:cubicBezTo>
                    <a:pt x="214" y="86"/>
                    <a:pt x="210" y="83"/>
                    <a:pt x="204" y="83"/>
                  </a:cubicBezTo>
                  <a:close/>
                  <a:moveTo>
                    <a:pt x="206" y="69"/>
                  </a:moveTo>
                  <a:cubicBezTo>
                    <a:pt x="209" y="71"/>
                    <a:pt x="211" y="71"/>
                    <a:pt x="213" y="73"/>
                  </a:cubicBezTo>
                  <a:cubicBezTo>
                    <a:pt x="214" y="73"/>
                    <a:pt x="215" y="74"/>
                    <a:pt x="216" y="75"/>
                  </a:cubicBezTo>
                  <a:cubicBezTo>
                    <a:pt x="216" y="75"/>
                    <a:pt x="216" y="75"/>
                    <a:pt x="216" y="76"/>
                  </a:cubicBezTo>
                  <a:cubicBezTo>
                    <a:pt x="215" y="75"/>
                    <a:pt x="214" y="75"/>
                    <a:pt x="213" y="74"/>
                  </a:cubicBezTo>
                  <a:cubicBezTo>
                    <a:pt x="211" y="73"/>
                    <a:pt x="210" y="73"/>
                    <a:pt x="209" y="72"/>
                  </a:cubicBezTo>
                  <a:cubicBezTo>
                    <a:pt x="208" y="72"/>
                    <a:pt x="208" y="73"/>
                    <a:pt x="208" y="73"/>
                  </a:cubicBezTo>
                  <a:cubicBezTo>
                    <a:pt x="211" y="75"/>
                    <a:pt x="215" y="78"/>
                    <a:pt x="218" y="79"/>
                  </a:cubicBezTo>
                  <a:cubicBezTo>
                    <a:pt x="218" y="80"/>
                    <a:pt x="218" y="80"/>
                    <a:pt x="218" y="80"/>
                  </a:cubicBezTo>
                  <a:cubicBezTo>
                    <a:pt x="215" y="79"/>
                    <a:pt x="212" y="77"/>
                    <a:pt x="209" y="77"/>
                  </a:cubicBezTo>
                  <a:cubicBezTo>
                    <a:pt x="209" y="75"/>
                    <a:pt x="209" y="74"/>
                    <a:pt x="208" y="73"/>
                  </a:cubicBezTo>
                  <a:cubicBezTo>
                    <a:pt x="208" y="72"/>
                    <a:pt x="207" y="71"/>
                    <a:pt x="206" y="69"/>
                  </a:cubicBezTo>
                  <a:close/>
                  <a:moveTo>
                    <a:pt x="205" y="65"/>
                  </a:moveTo>
                  <a:cubicBezTo>
                    <a:pt x="206" y="67"/>
                    <a:pt x="209" y="68"/>
                    <a:pt x="211" y="69"/>
                  </a:cubicBezTo>
                  <a:cubicBezTo>
                    <a:pt x="216" y="72"/>
                    <a:pt x="211" y="70"/>
                    <a:pt x="209" y="69"/>
                  </a:cubicBezTo>
                  <a:cubicBezTo>
                    <a:pt x="208" y="69"/>
                    <a:pt x="207" y="68"/>
                    <a:pt x="206" y="68"/>
                  </a:cubicBezTo>
                  <a:cubicBezTo>
                    <a:pt x="205" y="67"/>
                    <a:pt x="205" y="66"/>
                    <a:pt x="205" y="65"/>
                  </a:cubicBezTo>
                  <a:close/>
                  <a:moveTo>
                    <a:pt x="205" y="61"/>
                  </a:moveTo>
                  <a:cubicBezTo>
                    <a:pt x="207" y="63"/>
                    <a:pt x="209" y="64"/>
                    <a:pt x="211" y="65"/>
                  </a:cubicBezTo>
                  <a:cubicBezTo>
                    <a:pt x="211" y="65"/>
                    <a:pt x="212" y="66"/>
                    <a:pt x="212" y="66"/>
                  </a:cubicBezTo>
                  <a:cubicBezTo>
                    <a:pt x="210" y="66"/>
                    <a:pt x="209" y="65"/>
                    <a:pt x="208" y="64"/>
                  </a:cubicBezTo>
                  <a:cubicBezTo>
                    <a:pt x="207" y="64"/>
                    <a:pt x="206" y="64"/>
                    <a:pt x="205" y="63"/>
                  </a:cubicBezTo>
                  <a:cubicBezTo>
                    <a:pt x="205" y="63"/>
                    <a:pt x="205" y="63"/>
                    <a:pt x="205" y="63"/>
                  </a:cubicBezTo>
                  <a:cubicBezTo>
                    <a:pt x="205" y="63"/>
                    <a:pt x="205" y="63"/>
                    <a:pt x="205" y="62"/>
                  </a:cubicBezTo>
                  <a:cubicBezTo>
                    <a:pt x="205" y="62"/>
                    <a:pt x="205" y="62"/>
                    <a:pt x="205" y="61"/>
                  </a:cubicBezTo>
                  <a:close/>
                  <a:moveTo>
                    <a:pt x="205" y="56"/>
                  </a:moveTo>
                  <a:cubicBezTo>
                    <a:pt x="206" y="57"/>
                    <a:pt x="207" y="58"/>
                    <a:pt x="208" y="59"/>
                  </a:cubicBezTo>
                  <a:cubicBezTo>
                    <a:pt x="207" y="59"/>
                    <a:pt x="206" y="59"/>
                    <a:pt x="205" y="59"/>
                  </a:cubicBezTo>
                  <a:cubicBezTo>
                    <a:pt x="205" y="59"/>
                    <a:pt x="205" y="59"/>
                    <a:pt x="205" y="60"/>
                  </a:cubicBezTo>
                  <a:cubicBezTo>
                    <a:pt x="206" y="60"/>
                    <a:pt x="207" y="61"/>
                    <a:pt x="208" y="61"/>
                  </a:cubicBezTo>
                  <a:cubicBezTo>
                    <a:pt x="207" y="61"/>
                    <a:pt x="206" y="61"/>
                    <a:pt x="205" y="60"/>
                  </a:cubicBezTo>
                  <a:cubicBezTo>
                    <a:pt x="205" y="59"/>
                    <a:pt x="205" y="57"/>
                    <a:pt x="205" y="56"/>
                  </a:cubicBezTo>
                  <a:close/>
                  <a:moveTo>
                    <a:pt x="100" y="206"/>
                  </a:moveTo>
                  <a:cubicBezTo>
                    <a:pt x="58" y="197"/>
                    <a:pt x="26" y="163"/>
                    <a:pt x="21" y="121"/>
                  </a:cubicBezTo>
                  <a:cubicBezTo>
                    <a:pt x="21" y="121"/>
                    <a:pt x="21" y="121"/>
                    <a:pt x="21" y="121"/>
                  </a:cubicBezTo>
                  <a:cubicBezTo>
                    <a:pt x="23" y="115"/>
                    <a:pt x="24" y="110"/>
                    <a:pt x="29" y="106"/>
                  </a:cubicBezTo>
                  <a:cubicBezTo>
                    <a:pt x="32" y="103"/>
                    <a:pt x="35" y="100"/>
                    <a:pt x="37" y="96"/>
                  </a:cubicBezTo>
                  <a:cubicBezTo>
                    <a:pt x="39" y="92"/>
                    <a:pt x="41" y="86"/>
                    <a:pt x="45" y="84"/>
                  </a:cubicBezTo>
                  <a:cubicBezTo>
                    <a:pt x="49" y="82"/>
                    <a:pt x="45" y="89"/>
                    <a:pt x="46" y="88"/>
                  </a:cubicBezTo>
                  <a:cubicBezTo>
                    <a:pt x="45" y="89"/>
                    <a:pt x="45" y="90"/>
                    <a:pt x="45" y="90"/>
                  </a:cubicBezTo>
                  <a:cubicBezTo>
                    <a:pt x="44" y="92"/>
                    <a:pt x="43" y="93"/>
                    <a:pt x="42" y="94"/>
                  </a:cubicBezTo>
                  <a:cubicBezTo>
                    <a:pt x="39" y="98"/>
                    <a:pt x="36" y="102"/>
                    <a:pt x="38" y="106"/>
                  </a:cubicBezTo>
                  <a:cubicBezTo>
                    <a:pt x="39" y="110"/>
                    <a:pt x="44" y="111"/>
                    <a:pt x="47" y="112"/>
                  </a:cubicBezTo>
                  <a:cubicBezTo>
                    <a:pt x="50" y="112"/>
                    <a:pt x="55" y="113"/>
                    <a:pt x="57" y="110"/>
                  </a:cubicBezTo>
                  <a:cubicBezTo>
                    <a:pt x="59" y="107"/>
                    <a:pt x="60" y="104"/>
                    <a:pt x="59" y="101"/>
                  </a:cubicBezTo>
                  <a:cubicBezTo>
                    <a:pt x="59" y="96"/>
                    <a:pt x="59" y="88"/>
                    <a:pt x="62" y="84"/>
                  </a:cubicBezTo>
                  <a:cubicBezTo>
                    <a:pt x="65" y="84"/>
                    <a:pt x="66" y="85"/>
                    <a:pt x="65" y="87"/>
                  </a:cubicBezTo>
                  <a:cubicBezTo>
                    <a:pt x="65" y="87"/>
                    <a:pt x="65" y="88"/>
                    <a:pt x="65" y="88"/>
                  </a:cubicBezTo>
                  <a:cubicBezTo>
                    <a:pt x="64" y="90"/>
                    <a:pt x="63" y="91"/>
                    <a:pt x="63" y="93"/>
                  </a:cubicBezTo>
                  <a:cubicBezTo>
                    <a:pt x="62" y="95"/>
                    <a:pt x="61" y="97"/>
                    <a:pt x="60" y="99"/>
                  </a:cubicBezTo>
                  <a:cubicBezTo>
                    <a:pt x="60" y="103"/>
                    <a:pt x="61" y="107"/>
                    <a:pt x="59" y="110"/>
                  </a:cubicBezTo>
                  <a:cubicBezTo>
                    <a:pt x="58" y="113"/>
                    <a:pt x="56" y="115"/>
                    <a:pt x="54" y="117"/>
                  </a:cubicBezTo>
                  <a:cubicBezTo>
                    <a:pt x="53" y="120"/>
                    <a:pt x="52" y="124"/>
                    <a:pt x="54" y="127"/>
                  </a:cubicBezTo>
                  <a:cubicBezTo>
                    <a:pt x="57" y="134"/>
                    <a:pt x="66" y="134"/>
                    <a:pt x="72" y="138"/>
                  </a:cubicBezTo>
                  <a:cubicBezTo>
                    <a:pt x="77" y="142"/>
                    <a:pt x="74" y="148"/>
                    <a:pt x="77" y="153"/>
                  </a:cubicBezTo>
                  <a:cubicBezTo>
                    <a:pt x="80" y="157"/>
                    <a:pt x="84" y="160"/>
                    <a:pt x="88" y="162"/>
                  </a:cubicBezTo>
                  <a:cubicBezTo>
                    <a:pt x="95" y="165"/>
                    <a:pt x="101" y="168"/>
                    <a:pt x="107" y="172"/>
                  </a:cubicBezTo>
                  <a:cubicBezTo>
                    <a:pt x="111" y="175"/>
                    <a:pt x="115" y="178"/>
                    <a:pt x="121" y="179"/>
                  </a:cubicBezTo>
                  <a:cubicBezTo>
                    <a:pt x="126" y="180"/>
                    <a:pt x="132" y="178"/>
                    <a:pt x="134" y="173"/>
                  </a:cubicBezTo>
                  <a:cubicBezTo>
                    <a:pt x="136" y="167"/>
                    <a:pt x="135" y="160"/>
                    <a:pt x="134" y="154"/>
                  </a:cubicBezTo>
                  <a:cubicBezTo>
                    <a:pt x="133" y="150"/>
                    <a:pt x="132" y="147"/>
                    <a:pt x="131" y="143"/>
                  </a:cubicBezTo>
                  <a:cubicBezTo>
                    <a:pt x="129" y="139"/>
                    <a:pt x="126" y="134"/>
                    <a:pt x="126" y="130"/>
                  </a:cubicBezTo>
                  <a:cubicBezTo>
                    <a:pt x="126" y="127"/>
                    <a:pt x="127" y="124"/>
                    <a:pt x="127" y="120"/>
                  </a:cubicBezTo>
                  <a:cubicBezTo>
                    <a:pt x="126" y="118"/>
                    <a:pt x="125" y="116"/>
                    <a:pt x="125" y="114"/>
                  </a:cubicBezTo>
                  <a:cubicBezTo>
                    <a:pt x="123" y="108"/>
                    <a:pt x="119" y="101"/>
                    <a:pt x="126" y="97"/>
                  </a:cubicBezTo>
                  <a:cubicBezTo>
                    <a:pt x="134" y="93"/>
                    <a:pt x="149" y="95"/>
                    <a:pt x="153" y="85"/>
                  </a:cubicBezTo>
                  <a:cubicBezTo>
                    <a:pt x="163" y="66"/>
                    <a:pt x="135" y="46"/>
                    <a:pt x="120" y="43"/>
                  </a:cubicBezTo>
                  <a:cubicBezTo>
                    <a:pt x="115" y="42"/>
                    <a:pt x="110" y="41"/>
                    <a:pt x="105" y="43"/>
                  </a:cubicBezTo>
                  <a:cubicBezTo>
                    <a:pt x="101" y="44"/>
                    <a:pt x="98" y="48"/>
                    <a:pt x="95" y="51"/>
                  </a:cubicBezTo>
                  <a:cubicBezTo>
                    <a:pt x="91" y="56"/>
                    <a:pt x="87" y="60"/>
                    <a:pt x="81" y="63"/>
                  </a:cubicBezTo>
                  <a:cubicBezTo>
                    <a:pt x="75" y="66"/>
                    <a:pt x="70" y="68"/>
                    <a:pt x="65" y="70"/>
                  </a:cubicBezTo>
                  <a:cubicBezTo>
                    <a:pt x="65" y="70"/>
                    <a:pt x="65" y="70"/>
                    <a:pt x="65" y="70"/>
                  </a:cubicBezTo>
                  <a:cubicBezTo>
                    <a:pt x="62" y="68"/>
                    <a:pt x="62" y="67"/>
                    <a:pt x="64" y="66"/>
                  </a:cubicBezTo>
                  <a:cubicBezTo>
                    <a:pt x="64" y="65"/>
                    <a:pt x="65" y="65"/>
                    <a:pt x="65" y="65"/>
                  </a:cubicBezTo>
                  <a:cubicBezTo>
                    <a:pt x="67" y="64"/>
                    <a:pt x="72" y="63"/>
                    <a:pt x="72" y="59"/>
                  </a:cubicBezTo>
                  <a:cubicBezTo>
                    <a:pt x="72" y="56"/>
                    <a:pt x="71" y="54"/>
                    <a:pt x="68" y="55"/>
                  </a:cubicBezTo>
                  <a:cubicBezTo>
                    <a:pt x="64" y="55"/>
                    <a:pt x="63" y="59"/>
                    <a:pt x="60" y="60"/>
                  </a:cubicBezTo>
                  <a:cubicBezTo>
                    <a:pt x="56" y="62"/>
                    <a:pt x="58" y="57"/>
                    <a:pt x="59" y="56"/>
                  </a:cubicBezTo>
                  <a:cubicBezTo>
                    <a:pt x="59" y="55"/>
                    <a:pt x="60" y="54"/>
                    <a:pt x="61" y="54"/>
                  </a:cubicBezTo>
                  <a:cubicBezTo>
                    <a:pt x="63" y="53"/>
                    <a:pt x="65" y="52"/>
                    <a:pt x="67" y="51"/>
                  </a:cubicBezTo>
                  <a:cubicBezTo>
                    <a:pt x="71" y="51"/>
                    <a:pt x="74" y="56"/>
                    <a:pt x="77" y="54"/>
                  </a:cubicBezTo>
                  <a:cubicBezTo>
                    <a:pt x="81" y="50"/>
                    <a:pt x="81" y="44"/>
                    <a:pt x="85" y="41"/>
                  </a:cubicBezTo>
                  <a:cubicBezTo>
                    <a:pt x="89" y="37"/>
                    <a:pt x="92" y="38"/>
                    <a:pt x="97" y="41"/>
                  </a:cubicBezTo>
                  <a:cubicBezTo>
                    <a:pt x="98" y="42"/>
                    <a:pt x="100" y="43"/>
                    <a:pt x="101" y="43"/>
                  </a:cubicBezTo>
                  <a:cubicBezTo>
                    <a:pt x="105" y="42"/>
                    <a:pt x="109" y="41"/>
                    <a:pt x="112" y="40"/>
                  </a:cubicBezTo>
                  <a:cubicBezTo>
                    <a:pt x="117" y="38"/>
                    <a:pt x="117" y="31"/>
                    <a:pt x="111" y="31"/>
                  </a:cubicBezTo>
                  <a:cubicBezTo>
                    <a:pt x="108" y="32"/>
                    <a:pt x="104" y="33"/>
                    <a:pt x="101" y="33"/>
                  </a:cubicBezTo>
                  <a:cubicBezTo>
                    <a:pt x="98" y="33"/>
                    <a:pt x="100" y="30"/>
                    <a:pt x="100" y="28"/>
                  </a:cubicBezTo>
                  <a:cubicBezTo>
                    <a:pt x="100" y="27"/>
                    <a:pt x="99" y="26"/>
                    <a:pt x="98" y="24"/>
                  </a:cubicBezTo>
                  <a:cubicBezTo>
                    <a:pt x="96" y="22"/>
                    <a:pt x="91" y="27"/>
                    <a:pt x="89" y="28"/>
                  </a:cubicBezTo>
                  <a:cubicBezTo>
                    <a:pt x="86" y="30"/>
                    <a:pt x="83" y="31"/>
                    <a:pt x="79" y="31"/>
                  </a:cubicBezTo>
                  <a:cubicBezTo>
                    <a:pt x="79" y="30"/>
                    <a:pt x="80" y="29"/>
                    <a:pt x="81" y="30"/>
                  </a:cubicBezTo>
                  <a:cubicBezTo>
                    <a:pt x="81" y="30"/>
                    <a:pt x="81" y="30"/>
                    <a:pt x="82" y="30"/>
                  </a:cubicBezTo>
                  <a:cubicBezTo>
                    <a:pt x="83" y="30"/>
                    <a:pt x="83" y="30"/>
                    <a:pt x="84" y="30"/>
                  </a:cubicBezTo>
                  <a:cubicBezTo>
                    <a:pt x="86" y="29"/>
                    <a:pt x="88" y="27"/>
                    <a:pt x="86" y="25"/>
                  </a:cubicBezTo>
                  <a:cubicBezTo>
                    <a:pt x="85" y="24"/>
                    <a:pt x="83" y="23"/>
                    <a:pt x="82" y="23"/>
                  </a:cubicBezTo>
                  <a:cubicBezTo>
                    <a:pt x="115" y="9"/>
                    <a:pt x="154" y="13"/>
                    <a:pt x="184" y="34"/>
                  </a:cubicBezTo>
                  <a:cubicBezTo>
                    <a:pt x="191" y="40"/>
                    <a:pt x="197" y="46"/>
                    <a:pt x="203" y="52"/>
                  </a:cubicBezTo>
                  <a:cubicBezTo>
                    <a:pt x="203" y="56"/>
                    <a:pt x="202" y="60"/>
                    <a:pt x="202" y="64"/>
                  </a:cubicBezTo>
                  <a:cubicBezTo>
                    <a:pt x="202" y="66"/>
                    <a:pt x="203" y="69"/>
                    <a:pt x="204" y="71"/>
                  </a:cubicBezTo>
                  <a:cubicBezTo>
                    <a:pt x="205" y="74"/>
                    <a:pt x="207" y="79"/>
                    <a:pt x="203" y="80"/>
                  </a:cubicBezTo>
                  <a:cubicBezTo>
                    <a:pt x="202" y="80"/>
                    <a:pt x="202" y="80"/>
                    <a:pt x="201" y="81"/>
                  </a:cubicBezTo>
                  <a:cubicBezTo>
                    <a:pt x="199" y="82"/>
                    <a:pt x="199" y="83"/>
                    <a:pt x="198" y="85"/>
                  </a:cubicBezTo>
                  <a:cubicBezTo>
                    <a:pt x="198" y="87"/>
                    <a:pt x="198" y="89"/>
                    <a:pt x="199" y="90"/>
                  </a:cubicBezTo>
                  <a:cubicBezTo>
                    <a:pt x="199" y="92"/>
                    <a:pt x="197" y="93"/>
                    <a:pt x="196" y="95"/>
                  </a:cubicBezTo>
                  <a:cubicBezTo>
                    <a:pt x="194" y="98"/>
                    <a:pt x="197" y="102"/>
                    <a:pt x="199" y="104"/>
                  </a:cubicBezTo>
                  <a:cubicBezTo>
                    <a:pt x="202" y="107"/>
                    <a:pt x="203" y="110"/>
                    <a:pt x="203" y="114"/>
                  </a:cubicBezTo>
                  <a:cubicBezTo>
                    <a:pt x="203" y="116"/>
                    <a:pt x="203" y="118"/>
                    <a:pt x="204" y="120"/>
                  </a:cubicBezTo>
                  <a:cubicBezTo>
                    <a:pt x="204" y="122"/>
                    <a:pt x="207" y="124"/>
                    <a:pt x="209" y="123"/>
                  </a:cubicBezTo>
                  <a:cubicBezTo>
                    <a:pt x="210" y="123"/>
                    <a:pt x="211" y="122"/>
                    <a:pt x="212" y="121"/>
                  </a:cubicBezTo>
                  <a:cubicBezTo>
                    <a:pt x="215" y="119"/>
                    <a:pt x="215" y="125"/>
                    <a:pt x="215" y="127"/>
                  </a:cubicBezTo>
                  <a:cubicBezTo>
                    <a:pt x="214" y="129"/>
                    <a:pt x="214" y="132"/>
                    <a:pt x="215" y="134"/>
                  </a:cubicBezTo>
                  <a:cubicBezTo>
                    <a:pt x="215" y="138"/>
                    <a:pt x="217" y="141"/>
                    <a:pt x="217" y="144"/>
                  </a:cubicBezTo>
                  <a:cubicBezTo>
                    <a:pt x="218" y="144"/>
                    <a:pt x="218" y="145"/>
                    <a:pt x="218" y="145"/>
                  </a:cubicBezTo>
                  <a:cubicBezTo>
                    <a:pt x="217" y="148"/>
                    <a:pt x="216" y="150"/>
                    <a:pt x="214" y="153"/>
                  </a:cubicBezTo>
                  <a:cubicBezTo>
                    <a:pt x="193" y="194"/>
                    <a:pt x="145" y="216"/>
                    <a:pt x="100" y="206"/>
                  </a:cubicBezTo>
                  <a:close/>
                  <a:moveTo>
                    <a:pt x="160" y="204"/>
                  </a:moveTo>
                  <a:cubicBezTo>
                    <a:pt x="162" y="204"/>
                    <a:pt x="163" y="203"/>
                    <a:pt x="164" y="203"/>
                  </a:cubicBezTo>
                  <a:cubicBezTo>
                    <a:pt x="165" y="205"/>
                    <a:pt x="167" y="207"/>
                    <a:pt x="168" y="209"/>
                  </a:cubicBezTo>
                  <a:cubicBezTo>
                    <a:pt x="169" y="211"/>
                    <a:pt x="173" y="216"/>
                    <a:pt x="172" y="218"/>
                  </a:cubicBezTo>
                  <a:cubicBezTo>
                    <a:pt x="169" y="223"/>
                    <a:pt x="162" y="209"/>
                    <a:pt x="160" y="204"/>
                  </a:cubicBezTo>
                  <a:close/>
                  <a:moveTo>
                    <a:pt x="127" y="221"/>
                  </a:moveTo>
                  <a:cubicBezTo>
                    <a:pt x="127" y="222"/>
                    <a:pt x="128" y="223"/>
                    <a:pt x="128" y="224"/>
                  </a:cubicBezTo>
                  <a:cubicBezTo>
                    <a:pt x="125" y="223"/>
                    <a:pt x="121" y="222"/>
                    <a:pt x="118" y="222"/>
                  </a:cubicBezTo>
                  <a:cubicBezTo>
                    <a:pt x="121" y="222"/>
                    <a:pt x="123" y="222"/>
                    <a:pt x="126" y="221"/>
                  </a:cubicBezTo>
                  <a:cubicBezTo>
                    <a:pt x="126" y="221"/>
                    <a:pt x="127" y="221"/>
                    <a:pt x="127" y="221"/>
                  </a:cubicBezTo>
                  <a:close/>
                  <a:moveTo>
                    <a:pt x="115" y="227"/>
                  </a:moveTo>
                  <a:cubicBezTo>
                    <a:pt x="119" y="229"/>
                    <a:pt x="122" y="230"/>
                    <a:pt x="126" y="232"/>
                  </a:cubicBezTo>
                  <a:cubicBezTo>
                    <a:pt x="127" y="233"/>
                    <a:pt x="129" y="233"/>
                    <a:pt x="130" y="234"/>
                  </a:cubicBezTo>
                  <a:cubicBezTo>
                    <a:pt x="130" y="234"/>
                    <a:pt x="131" y="234"/>
                    <a:pt x="131" y="234"/>
                  </a:cubicBezTo>
                  <a:cubicBezTo>
                    <a:pt x="131" y="234"/>
                    <a:pt x="131" y="234"/>
                    <a:pt x="130" y="234"/>
                  </a:cubicBezTo>
                  <a:cubicBezTo>
                    <a:pt x="125" y="233"/>
                    <a:pt x="120" y="231"/>
                    <a:pt x="114" y="229"/>
                  </a:cubicBezTo>
                  <a:cubicBezTo>
                    <a:pt x="115" y="228"/>
                    <a:pt x="115" y="228"/>
                    <a:pt x="115" y="227"/>
                  </a:cubicBezTo>
                  <a:cubicBezTo>
                    <a:pt x="115" y="227"/>
                    <a:pt x="115" y="227"/>
                    <a:pt x="115" y="227"/>
                  </a:cubicBezTo>
                  <a:close/>
                  <a:moveTo>
                    <a:pt x="114" y="230"/>
                  </a:moveTo>
                  <a:cubicBezTo>
                    <a:pt x="117" y="232"/>
                    <a:pt x="120" y="233"/>
                    <a:pt x="124" y="234"/>
                  </a:cubicBezTo>
                  <a:cubicBezTo>
                    <a:pt x="126" y="235"/>
                    <a:pt x="129" y="237"/>
                    <a:pt x="132" y="238"/>
                  </a:cubicBezTo>
                  <a:cubicBezTo>
                    <a:pt x="132" y="238"/>
                    <a:pt x="132" y="238"/>
                    <a:pt x="132" y="238"/>
                  </a:cubicBezTo>
                  <a:cubicBezTo>
                    <a:pt x="126" y="237"/>
                    <a:pt x="120" y="235"/>
                    <a:pt x="113" y="233"/>
                  </a:cubicBezTo>
                  <a:cubicBezTo>
                    <a:pt x="113" y="233"/>
                    <a:pt x="113" y="233"/>
                    <a:pt x="113" y="233"/>
                  </a:cubicBezTo>
                  <a:cubicBezTo>
                    <a:pt x="114" y="232"/>
                    <a:pt x="114" y="231"/>
                    <a:pt x="114" y="230"/>
                  </a:cubicBezTo>
                  <a:close/>
                  <a:moveTo>
                    <a:pt x="109" y="246"/>
                  </a:moveTo>
                  <a:cubicBezTo>
                    <a:pt x="119" y="252"/>
                    <a:pt x="130" y="255"/>
                    <a:pt x="142" y="259"/>
                  </a:cubicBezTo>
                  <a:cubicBezTo>
                    <a:pt x="148" y="261"/>
                    <a:pt x="154" y="264"/>
                    <a:pt x="160" y="266"/>
                  </a:cubicBezTo>
                  <a:cubicBezTo>
                    <a:pt x="166" y="268"/>
                    <a:pt x="173" y="271"/>
                    <a:pt x="178" y="272"/>
                  </a:cubicBezTo>
                  <a:cubicBezTo>
                    <a:pt x="164" y="269"/>
                    <a:pt x="150" y="264"/>
                    <a:pt x="137" y="259"/>
                  </a:cubicBezTo>
                  <a:cubicBezTo>
                    <a:pt x="131" y="257"/>
                    <a:pt x="124" y="255"/>
                    <a:pt x="117" y="254"/>
                  </a:cubicBezTo>
                  <a:cubicBezTo>
                    <a:pt x="115" y="253"/>
                    <a:pt x="112" y="253"/>
                    <a:pt x="110" y="252"/>
                  </a:cubicBezTo>
                  <a:cubicBezTo>
                    <a:pt x="106" y="251"/>
                    <a:pt x="103" y="249"/>
                    <a:pt x="99" y="248"/>
                  </a:cubicBezTo>
                  <a:cubicBezTo>
                    <a:pt x="102" y="247"/>
                    <a:pt x="106" y="247"/>
                    <a:pt x="109" y="246"/>
                  </a:cubicBezTo>
                  <a:close/>
                  <a:moveTo>
                    <a:pt x="98" y="248"/>
                  </a:moveTo>
                  <a:cubicBezTo>
                    <a:pt x="101" y="250"/>
                    <a:pt x="105" y="252"/>
                    <a:pt x="109" y="253"/>
                  </a:cubicBezTo>
                  <a:cubicBezTo>
                    <a:pt x="111" y="253"/>
                    <a:pt x="113" y="254"/>
                    <a:pt x="116" y="255"/>
                  </a:cubicBezTo>
                  <a:cubicBezTo>
                    <a:pt x="122" y="257"/>
                    <a:pt x="128" y="259"/>
                    <a:pt x="134" y="261"/>
                  </a:cubicBezTo>
                  <a:cubicBezTo>
                    <a:pt x="141" y="264"/>
                    <a:pt x="147" y="266"/>
                    <a:pt x="154" y="268"/>
                  </a:cubicBezTo>
                  <a:cubicBezTo>
                    <a:pt x="157" y="269"/>
                    <a:pt x="161" y="270"/>
                    <a:pt x="164" y="271"/>
                  </a:cubicBezTo>
                  <a:cubicBezTo>
                    <a:pt x="166" y="272"/>
                    <a:pt x="167" y="272"/>
                    <a:pt x="169" y="273"/>
                  </a:cubicBezTo>
                  <a:cubicBezTo>
                    <a:pt x="168" y="273"/>
                    <a:pt x="167" y="272"/>
                    <a:pt x="165" y="272"/>
                  </a:cubicBezTo>
                  <a:cubicBezTo>
                    <a:pt x="152" y="270"/>
                    <a:pt x="140" y="265"/>
                    <a:pt x="127" y="261"/>
                  </a:cubicBezTo>
                  <a:cubicBezTo>
                    <a:pt x="115" y="257"/>
                    <a:pt x="102" y="253"/>
                    <a:pt x="90" y="250"/>
                  </a:cubicBezTo>
                  <a:cubicBezTo>
                    <a:pt x="92" y="249"/>
                    <a:pt x="95" y="249"/>
                    <a:pt x="98" y="248"/>
                  </a:cubicBezTo>
                  <a:close/>
                  <a:moveTo>
                    <a:pt x="88" y="250"/>
                  </a:moveTo>
                  <a:cubicBezTo>
                    <a:pt x="88" y="251"/>
                    <a:pt x="89" y="251"/>
                    <a:pt x="89" y="251"/>
                  </a:cubicBezTo>
                  <a:cubicBezTo>
                    <a:pt x="101" y="254"/>
                    <a:pt x="112" y="259"/>
                    <a:pt x="124" y="264"/>
                  </a:cubicBezTo>
                  <a:cubicBezTo>
                    <a:pt x="130" y="266"/>
                    <a:pt x="136" y="268"/>
                    <a:pt x="142" y="270"/>
                  </a:cubicBezTo>
                  <a:cubicBezTo>
                    <a:pt x="144" y="270"/>
                    <a:pt x="147" y="271"/>
                    <a:pt x="150" y="272"/>
                  </a:cubicBezTo>
                  <a:cubicBezTo>
                    <a:pt x="151" y="272"/>
                    <a:pt x="157" y="274"/>
                    <a:pt x="153" y="273"/>
                  </a:cubicBezTo>
                  <a:cubicBezTo>
                    <a:pt x="146" y="272"/>
                    <a:pt x="141" y="269"/>
                    <a:pt x="135" y="268"/>
                  </a:cubicBezTo>
                  <a:cubicBezTo>
                    <a:pt x="129" y="266"/>
                    <a:pt x="123" y="265"/>
                    <a:pt x="118" y="263"/>
                  </a:cubicBezTo>
                  <a:cubicBezTo>
                    <a:pt x="106" y="259"/>
                    <a:pt x="95" y="255"/>
                    <a:pt x="83" y="252"/>
                  </a:cubicBezTo>
                  <a:cubicBezTo>
                    <a:pt x="85" y="251"/>
                    <a:pt x="87" y="251"/>
                    <a:pt x="88" y="250"/>
                  </a:cubicBezTo>
                  <a:close/>
                  <a:moveTo>
                    <a:pt x="72" y="256"/>
                  </a:moveTo>
                  <a:cubicBezTo>
                    <a:pt x="75" y="257"/>
                    <a:pt x="78" y="258"/>
                    <a:pt x="81" y="259"/>
                  </a:cubicBezTo>
                  <a:cubicBezTo>
                    <a:pt x="86" y="261"/>
                    <a:pt x="90" y="264"/>
                    <a:pt x="94" y="266"/>
                  </a:cubicBezTo>
                  <a:cubicBezTo>
                    <a:pt x="99" y="268"/>
                    <a:pt x="103" y="269"/>
                    <a:pt x="108" y="271"/>
                  </a:cubicBezTo>
                  <a:cubicBezTo>
                    <a:pt x="104" y="270"/>
                    <a:pt x="100" y="269"/>
                    <a:pt x="96" y="267"/>
                  </a:cubicBezTo>
                  <a:cubicBezTo>
                    <a:pt x="86" y="265"/>
                    <a:pt x="77" y="260"/>
                    <a:pt x="67" y="258"/>
                  </a:cubicBezTo>
                  <a:cubicBezTo>
                    <a:pt x="69" y="257"/>
                    <a:pt x="70" y="256"/>
                    <a:pt x="72" y="256"/>
                  </a:cubicBezTo>
                  <a:close/>
                  <a:moveTo>
                    <a:pt x="62" y="260"/>
                  </a:moveTo>
                  <a:cubicBezTo>
                    <a:pt x="71" y="266"/>
                    <a:pt x="82" y="268"/>
                    <a:pt x="91" y="273"/>
                  </a:cubicBezTo>
                  <a:cubicBezTo>
                    <a:pt x="92" y="274"/>
                    <a:pt x="93" y="275"/>
                    <a:pt x="94" y="276"/>
                  </a:cubicBezTo>
                  <a:cubicBezTo>
                    <a:pt x="93" y="275"/>
                    <a:pt x="91" y="275"/>
                    <a:pt x="89" y="274"/>
                  </a:cubicBezTo>
                  <a:cubicBezTo>
                    <a:pt x="87" y="273"/>
                    <a:pt x="84" y="272"/>
                    <a:pt x="81" y="271"/>
                  </a:cubicBezTo>
                  <a:cubicBezTo>
                    <a:pt x="76" y="269"/>
                    <a:pt x="71" y="268"/>
                    <a:pt x="66" y="266"/>
                  </a:cubicBezTo>
                  <a:cubicBezTo>
                    <a:pt x="66" y="266"/>
                    <a:pt x="66" y="266"/>
                    <a:pt x="66" y="266"/>
                  </a:cubicBezTo>
                  <a:cubicBezTo>
                    <a:pt x="63" y="264"/>
                    <a:pt x="61" y="263"/>
                    <a:pt x="59" y="262"/>
                  </a:cubicBezTo>
                  <a:cubicBezTo>
                    <a:pt x="59" y="262"/>
                    <a:pt x="59" y="262"/>
                    <a:pt x="59" y="262"/>
                  </a:cubicBezTo>
                  <a:cubicBezTo>
                    <a:pt x="60" y="261"/>
                    <a:pt x="61" y="260"/>
                    <a:pt x="62" y="260"/>
                  </a:cubicBezTo>
                  <a:close/>
                  <a:moveTo>
                    <a:pt x="55" y="266"/>
                  </a:moveTo>
                  <a:cubicBezTo>
                    <a:pt x="58" y="269"/>
                    <a:pt x="62" y="271"/>
                    <a:pt x="66" y="273"/>
                  </a:cubicBezTo>
                  <a:cubicBezTo>
                    <a:pt x="66" y="273"/>
                    <a:pt x="66" y="273"/>
                    <a:pt x="66" y="273"/>
                  </a:cubicBezTo>
                  <a:cubicBezTo>
                    <a:pt x="65" y="272"/>
                    <a:pt x="63" y="272"/>
                    <a:pt x="62" y="271"/>
                  </a:cubicBezTo>
                  <a:cubicBezTo>
                    <a:pt x="59" y="270"/>
                    <a:pt x="57" y="269"/>
                    <a:pt x="54" y="268"/>
                  </a:cubicBezTo>
                  <a:cubicBezTo>
                    <a:pt x="54" y="268"/>
                    <a:pt x="54" y="268"/>
                    <a:pt x="54" y="268"/>
                  </a:cubicBezTo>
                  <a:cubicBezTo>
                    <a:pt x="54" y="268"/>
                    <a:pt x="54" y="267"/>
                    <a:pt x="54" y="267"/>
                  </a:cubicBezTo>
                  <a:cubicBezTo>
                    <a:pt x="54" y="266"/>
                    <a:pt x="55" y="266"/>
                    <a:pt x="55" y="266"/>
                  </a:cubicBezTo>
                  <a:close/>
                  <a:moveTo>
                    <a:pt x="56" y="266"/>
                  </a:moveTo>
                  <a:cubicBezTo>
                    <a:pt x="58" y="267"/>
                    <a:pt x="59" y="267"/>
                    <a:pt x="60" y="268"/>
                  </a:cubicBezTo>
                  <a:cubicBezTo>
                    <a:pt x="67" y="270"/>
                    <a:pt x="75" y="272"/>
                    <a:pt x="81" y="275"/>
                  </a:cubicBezTo>
                  <a:cubicBezTo>
                    <a:pt x="77" y="275"/>
                    <a:pt x="73" y="274"/>
                    <a:pt x="70" y="274"/>
                  </a:cubicBezTo>
                  <a:cubicBezTo>
                    <a:pt x="70" y="273"/>
                    <a:pt x="70" y="273"/>
                    <a:pt x="69" y="273"/>
                  </a:cubicBezTo>
                  <a:cubicBezTo>
                    <a:pt x="66" y="272"/>
                    <a:pt x="63" y="270"/>
                    <a:pt x="60" y="269"/>
                  </a:cubicBezTo>
                  <a:cubicBezTo>
                    <a:pt x="59" y="268"/>
                    <a:pt x="58" y="268"/>
                    <a:pt x="57" y="267"/>
                  </a:cubicBezTo>
                  <a:cubicBezTo>
                    <a:pt x="57" y="267"/>
                    <a:pt x="57" y="267"/>
                    <a:pt x="56" y="266"/>
                  </a:cubicBezTo>
                  <a:close/>
                  <a:moveTo>
                    <a:pt x="69" y="267"/>
                  </a:moveTo>
                  <a:cubicBezTo>
                    <a:pt x="71" y="268"/>
                    <a:pt x="73" y="268"/>
                    <a:pt x="75" y="269"/>
                  </a:cubicBezTo>
                  <a:cubicBezTo>
                    <a:pt x="80" y="271"/>
                    <a:pt x="86" y="274"/>
                    <a:pt x="92" y="276"/>
                  </a:cubicBezTo>
                  <a:cubicBezTo>
                    <a:pt x="89" y="276"/>
                    <a:pt x="87" y="275"/>
                    <a:pt x="84" y="275"/>
                  </a:cubicBezTo>
                  <a:cubicBezTo>
                    <a:pt x="84" y="275"/>
                    <a:pt x="84" y="275"/>
                    <a:pt x="84" y="275"/>
                  </a:cubicBezTo>
                  <a:cubicBezTo>
                    <a:pt x="83" y="275"/>
                    <a:pt x="83" y="275"/>
                    <a:pt x="83" y="275"/>
                  </a:cubicBezTo>
                  <a:cubicBezTo>
                    <a:pt x="79" y="272"/>
                    <a:pt x="74" y="269"/>
                    <a:pt x="69" y="267"/>
                  </a:cubicBezTo>
                  <a:close/>
                  <a:moveTo>
                    <a:pt x="108" y="276"/>
                  </a:moveTo>
                  <a:cubicBezTo>
                    <a:pt x="92" y="272"/>
                    <a:pt x="78" y="265"/>
                    <a:pt x="63" y="259"/>
                  </a:cubicBezTo>
                  <a:cubicBezTo>
                    <a:pt x="64" y="259"/>
                    <a:pt x="65" y="258"/>
                    <a:pt x="67" y="258"/>
                  </a:cubicBezTo>
                  <a:cubicBezTo>
                    <a:pt x="66" y="258"/>
                    <a:pt x="67" y="258"/>
                    <a:pt x="67" y="258"/>
                  </a:cubicBezTo>
                  <a:cubicBezTo>
                    <a:pt x="74" y="262"/>
                    <a:pt x="82" y="265"/>
                    <a:pt x="90" y="268"/>
                  </a:cubicBezTo>
                  <a:cubicBezTo>
                    <a:pt x="94" y="270"/>
                    <a:pt x="97" y="271"/>
                    <a:pt x="101" y="272"/>
                  </a:cubicBezTo>
                  <a:cubicBezTo>
                    <a:pt x="103" y="273"/>
                    <a:pt x="106" y="274"/>
                    <a:pt x="108" y="276"/>
                  </a:cubicBezTo>
                  <a:cubicBezTo>
                    <a:pt x="109" y="276"/>
                    <a:pt x="109" y="276"/>
                    <a:pt x="109" y="276"/>
                  </a:cubicBezTo>
                  <a:cubicBezTo>
                    <a:pt x="109" y="276"/>
                    <a:pt x="109" y="276"/>
                    <a:pt x="109" y="276"/>
                  </a:cubicBezTo>
                  <a:cubicBezTo>
                    <a:pt x="109" y="276"/>
                    <a:pt x="109" y="276"/>
                    <a:pt x="108" y="276"/>
                  </a:cubicBezTo>
                  <a:close/>
                  <a:moveTo>
                    <a:pt x="83" y="260"/>
                  </a:moveTo>
                  <a:cubicBezTo>
                    <a:pt x="92" y="263"/>
                    <a:pt x="102" y="266"/>
                    <a:pt x="111" y="269"/>
                  </a:cubicBezTo>
                  <a:cubicBezTo>
                    <a:pt x="117" y="270"/>
                    <a:pt x="122" y="272"/>
                    <a:pt x="127" y="274"/>
                  </a:cubicBezTo>
                  <a:cubicBezTo>
                    <a:pt x="129" y="275"/>
                    <a:pt x="131" y="275"/>
                    <a:pt x="133" y="276"/>
                  </a:cubicBezTo>
                  <a:cubicBezTo>
                    <a:pt x="130" y="276"/>
                    <a:pt x="127" y="276"/>
                    <a:pt x="123" y="276"/>
                  </a:cubicBezTo>
                  <a:cubicBezTo>
                    <a:pt x="113" y="272"/>
                    <a:pt x="102" y="269"/>
                    <a:pt x="92" y="264"/>
                  </a:cubicBezTo>
                  <a:cubicBezTo>
                    <a:pt x="89" y="262"/>
                    <a:pt x="86" y="261"/>
                    <a:pt x="83" y="260"/>
                  </a:cubicBezTo>
                  <a:close/>
                  <a:moveTo>
                    <a:pt x="139" y="276"/>
                  </a:moveTo>
                  <a:cubicBezTo>
                    <a:pt x="131" y="271"/>
                    <a:pt x="122" y="269"/>
                    <a:pt x="113" y="266"/>
                  </a:cubicBezTo>
                  <a:cubicBezTo>
                    <a:pt x="107" y="264"/>
                    <a:pt x="102" y="262"/>
                    <a:pt x="96" y="260"/>
                  </a:cubicBezTo>
                  <a:cubicBezTo>
                    <a:pt x="93" y="259"/>
                    <a:pt x="90" y="258"/>
                    <a:pt x="87" y="256"/>
                  </a:cubicBezTo>
                  <a:cubicBezTo>
                    <a:pt x="85" y="256"/>
                    <a:pt x="82" y="254"/>
                    <a:pt x="80" y="254"/>
                  </a:cubicBezTo>
                  <a:cubicBezTo>
                    <a:pt x="91" y="256"/>
                    <a:pt x="101" y="261"/>
                    <a:pt x="112" y="265"/>
                  </a:cubicBezTo>
                  <a:cubicBezTo>
                    <a:pt x="123" y="269"/>
                    <a:pt x="134" y="272"/>
                    <a:pt x="144" y="275"/>
                  </a:cubicBezTo>
                  <a:cubicBezTo>
                    <a:pt x="143" y="275"/>
                    <a:pt x="141" y="276"/>
                    <a:pt x="139" y="276"/>
                  </a:cubicBezTo>
                  <a:close/>
                  <a:moveTo>
                    <a:pt x="147" y="275"/>
                  </a:moveTo>
                  <a:cubicBezTo>
                    <a:pt x="137" y="270"/>
                    <a:pt x="126" y="268"/>
                    <a:pt x="116" y="264"/>
                  </a:cubicBezTo>
                  <a:cubicBezTo>
                    <a:pt x="110" y="262"/>
                    <a:pt x="104" y="260"/>
                    <a:pt x="98" y="258"/>
                  </a:cubicBezTo>
                  <a:cubicBezTo>
                    <a:pt x="95" y="257"/>
                    <a:pt x="92" y="256"/>
                    <a:pt x="88" y="254"/>
                  </a:cubicBezTo>
                  <a:cubicBezTo>
                    <a:pt x="88" y="254"/>
                    <a:pt x="84" y="253"/>
                    <a:pt x="84" y="253"/>
                  </a:cubicBezTo>
                  <a:cubicBezTo>
                    <a:pt x="85" y="253"/>
                    <a:pt x="86" y="253"/>
                    <a:pt x="87" y="254"/>
                  </a:cubicBezTo>
                  <a:cubicBezTo>
                    <a:pt x="100" y="257"/>
                    <a:pt x="112" y="262"/>
                    <a:pt x="124" y="266"/>
                  </a:cubicBezTo>
                  <a:cubicBezTo>
                    <a:pt x="130" y="268"/>
                    <a:pt x="137" y="269"/>
                    <a:pt x="143" y="271"/>
                  </a:cubicBezTo>
                  <a:cubicBezTo>
                    <a:pt x="147" y="272"/>
                    <a:pt x="151" y="274"/>
                    <a:pt x="156" y="275"/>
                  </a:cubicBezTo>
                  <a:cubicBezTo>
                    <a:pt x="153" y="275"/>
                    <a:pt x="150" y="275"/>
                    <a:pt x="147" y="275"/>
                  </a:cubicBezTo>
                  <a:close/>
                  <a:moveTo>
                    <a:pt x="145" y="275"/>
                  </a:moveTo>
                  <a:cubicBezTo>
                    <a:pt x="145" y="275"/>
                    <a:pt x="145" y="275"/>
                    <a:pt x="145" y="275"/>
                  </a:cubicBezTo>
                  <a:cubicBezTo>
                    <a:pt x="140" y="273"/>
                    <a:pt x="134" y="271"/>
                    <a:pt x="128" y="269"/>
                  </a:cubicBezTo>
                  <a:cubicBezTo>
                    <a:pt x="122" y="268"/>
                    <a:pt x="116" y="266"/>
                    <a:pt x="110" y="263"/>
                  </a:cubicBezTo>
                  <a:cubicBezTo>
                    <a:pt x="108" y="263"/>
                    <a:pt x="105" y="261"/>
                    <a:pt x="102" y="260"/>
                  </a:cubicBezTo>
                  <a:cubicBezTo>
                    <a:pt x="106" y="262"/>
                    <a:pt x="110" y="263"/>
                    <a:pt x="114" y="264"/>
                  </a:cubicBezTo>
                  <a:cubicBezTo>
                    <a:pt x="124" y="268"/>
                    <a:pt x="136" y="270"/>
                    <a:pt x="145" y="275"/>
                  </a:cubicBezTo>
                  <a:close/>
                  <a:moveTo>
                    <a:pt x="80" y="253"/>
                  </a:moveTo>
                  <a:cubicBezTo>
                    <a:pt x="81" y="253"/>
                    <a:pt x="81" y="253"/>
                    <a:pt x="82" y="252"/>
                  </a:cubicBezTo>
                  <a:cubicBezTo>
                    <a:pt x="82" y="252"/>
                    <a:pt x="82" y="252"/>
                    <a:pt x="82" y="252"/>
                  </a:cubicBezTo>
                  <a:cubicBezTo>
                    <a:pt x="83" y="253"/>
                    <a:pt x="85" y="254"/>
                    <a:pt x="86" y="254"/>
                  </a:cubicBezTo>
                  <a:cubicBezTo>
                    <a:pt x="84" y="254"/>
                    <a:pt x="82" y="253"/>
                    <a:pt x="80" y="253"/>
                  </a:cubicBezTo>
                  <a:close/>
                  <a:moveTo>
                    <a:pt x="179" y="272"/>
                  </a:moveTo>
                  <a:cubicBezTo>
                    <a:pt x="173" y="269"/>
                    <a:pt x="168" y="267"/>
                    <a:pt x="162" y="266"/>
                  </a:cubicBezTo>
                  <a:cubicBezTo>
                    <a:pt x="156" y="264"/>
                    <a:pt x="151" y="261"/>
                    <a:pt x="145" y="259"/>
                  </a:cubicBezTo>
                  <a:cubicBezTo>
                    <a:pt x="135" y="256"/>
                    <a:pt x="124" y="253"/>
                    <a:pt x="114" y="248"/>
                  </a:cubicBezTo>
                  <a:cubicBezTo>
                    <a:pt x="115" y="249"/>
                    <a:pt x="116" y="249"/>
                    <a:pt x="117" y="249"/>
                  </a:cubicBezTo>
                  <a:cubicBezTo>
                    <a:pt x="119" y="250"/>
                    <a:pt x="122" y="251"/>
                    <a:pt x="125" y="252"/>
                  </a:cubicBezTo>
                  <a:cubicBezTo>
                    <a:pt x="131" y="254"/>
                    <a:pt x="137" y="256"/>
                    <a:pt x="143" y="257"/>
                  </a:cubicBezTo>
                  <a:cubicBezTo>
                    <a:pt x="149" y="259"/>
                    <a:pt x="155" y="261"/>
                    <a:pt x="160" y="262"/>
                  </a:cubicBezTo>
                  <a:cubicBezTo>
                    <a:pt x="168" y="265"/>
                    <a:pt x="176" y="268"/>
                    <a:pt x="184" y="271"/>
                  </a:cubicBezTo>
                  <a:cubicBezTo>
                    <a:pt x="182" y="271"/>
                    <a:pt x="180" y="272"/>
                    <a:pt x="179" y="272"/>
                  </a:cubicBezTo>
                  <a:close/>
                  <a:moveTo>
                    <a:pt x="110" y="246"/>
                  </a:moveTo>
                  <a:cubicBezTo>
                    <a:pt x="111" y="246"/>
                    <a:pt x="111" y="246"/>
                    <a:pt x="111" y="246"/>
                  </a:cubicBezTo>
                  <a:cubicBezTo>
                    <a:pt x="111" y="246"/>
                    <a:pt x="111" y="246"/>
                    <a:pt x="112" y="246"/>
                  </a:cubicBezTo>
                  <a:cubicBezTo>
                    <a:pt x="114" y="246"/>
                    <a:pt x="115" y="247"/>
                    <a:pt x="117" y="247"/>
                  </a:cubicBezTo>
                  <a:cubicBezTo>
                    <a:pt x="117" y="247"/>
                    <a:pt x="118" y="247"/>
                    <a:pt x="118" y="247"/>
                  </a:cubicBezTo>
                  <a:cubicBezTo>
                    <a:pt x="127" y="251"/>
                    <a:pt x="135" y="254"/>
                    <a:pt x="144" y="257"/>
                  </a:cubicBezTo>
                  <a:cubicBezTo>
                    <a:pt x="133" y="254"/>
                    <a:pt x="121" y="251"/>
                    <a:pt x="110" y="246"/>
                  </a:cubicBezTo>
                  <a:close/>
                  <a:moveTo>
                    <a:pt x="132" y="237"/>
                  </a:moveTo>
                  <a:cubicBezTo>
                    <a:pt x="129" y="236"/>
                    <a:pt x="127" y="235"/>
                    <a:pt x="124" y="234"/>
                  </a:cubicBezTo>
                  <a:cubicBezTo>
                    <a:pt x="122" y="233"/>
                    <a:pt x="121" y="232"/>
                    <a:pt x="119" y="231"/>
                  </a:cubicBezTo>
                  <a:cubicBezTo>
                    <a:pt x="123" y="233"/>
                    <a:pt x="127" y="234"/>
                    <a:pt x="132" y="235"/>
                  </a:cubicBezTo>
                  <a:cubicBezTo>
                    <a:pt x="132" y="236"/>
                    <a:pt x="132" y="236"/>
                    <a:pt x="132" y="237"/>
                  </a:cubicBezTo>
                  <a:close/>
                  <a:moveTo>
                    <a:pt x="127" y="246"/>
                  </a:moveTo>
                  <a:cubicBezTo>
                    <a:pt x="133" y="249"/>
                    <a:pt x="139" y="251"/>
                    <a:pt x="145" y="254"/>
                  </a:cubicBezTo>
                  <a:cubicBezTo>
                    <a:pt x="137" y="251"/>
                    <a:pt x="128" y="250"/>
                    <a:pt x="120" y="247"/>
                  </a:cubicBezTo>
                  <a:cubicBezTo>
                    <a:pt x="122" y="247"/>
                    <a:pt x="125" y="246"/>
                    <a:pt x="127" y="246"/>
                  </a:cubicBezTo>
                  <a:close/>
                  <a:moveTo>
                    <a:pt x="113" y="240"/>
                  </a:moveTo>
                  <a:cubicBezTo>
                    <a:pt x="115" y="241"/>
                    <a:pt x="116" y="242"/>
                    <a:pt x="118" y="243"/>
                  </a:cubicBezTo>
                  <a:cubicBezTo>
                    <a:pt x="118" y="243"/>
                    <a:pt x="115" y="243"/>
                    <a:pt x="114" y="243"/>
                  </a:cubicBezTo>
                  <a:cubicBezTo>
                    <a:pt x="114" y="243"/>
                    <a:pt x="114" y="243"/>
                    <a:pt x="114" y="244"/>
                  </a:cubicBezTo>
                  <a:cubicBezTo>
                    <a:pt x="114" y="243"/>
                    <a:pt x="114" y="243"/>
                    <a:pt x="113" y="243"/>
                  </a:cubicBezTo>
                  <a:cubicBezTo>
                    <a:pt x="113" y="242"/>
                    <a:pt x="113" y="241"/>
                    <a:pt x="113" y="240"/>
                  </a:cubicBezTo>
                  <a:close/>
                  <a:moveTo>
                    <a:pt x="114" y="240"/>
                  </a:moveTo>
                  <a:cubicBezTo>
                    <a:pt x="117" y="241"/>
                    <a:pt x="119" y="241"/>
                    <a:pt x="122" y="242"/>
                  </a:cubicBezTo>
                  <a:cubicBezTo>
                    <a:pt x="124" y="242"/>
                    <a:pt x="126" y="243"/>
                    <a:pt x="129" y="243"/>
                  </a:cubicBezTo>
                  <a:cubicBezTo>
                    <a:pt x="126" y="243"/>
                    <a:pt x="123" y="244"/>
                    <a:pt x="120" y="244"/>
                  </a:cubicBezTo>
                  <a:cubicBezTo>
                    <a:pt x="120" y="244"/>
                    <a:pt x="120" y="243"/>
                    <a:pt x="120" y="243"/>
                  </a:cubicBezTo>
                  <a:cubicBezTo>
                    <a:pt x="118" y="242"/>
                    <a:pt x="116" y="241"/>
                    <a:pt x="114" y="240"/>
                  </a:cubicBezTo>
                  <a:close/>
                  <a:moveTo>
                    <a:pt x="124" y="240"/>
                  </a:moveTo>
                  <a:cubicBezTo>
                    <a:pt x="122" y="240"/>
                    <a:pt x="120" y="240"/>
                    <a:pt x="119" y="239"/>
                  </a:cubicBezTo>
                  <a:cubicBezTo>
                    <a:pt x="119" y="239"/>
                    <a:pt x="113" y="237"/>
                    <a:pt x="117" y="238"/>
                  </a:cubicBezTo>
                  <a:cubicBezTo>
                    <a:pt x="122" y="239"/>
                    <a:pt x="127" y="241"/>
                    <a:pt x="132" y="241"/>
                  </a:cubicBezTo>
                  <a:cubicBezTo>
                    <a:pt x="132" y="242"/>
                    <a:pt x="132" y="242"/>
                    <a:pt x="132" y="242"/>
                  </a:cubicBezTo>
                  <a:cubicBezTo>
                    <a:pt x="132" y="242"/>
                    <a:pt x="132" y="243"/>
                    <a:pt x="132" y="243"/>
                  </a:cubicBezTo>
                  <a:cubicBezTo>
                    <a:pt x="129" y="242"/>
                    <a:pt x="126" y="241"/>
                    <a:pt x="124" y="240"/>
                  </a:cubicBezTo>
                  <a:close/>
                  <a:moveTo>
                    <a:pt x="132" y="240"/>
                  </a:moveTo>
                  <a:cubicBezTo>
                    <a:pt x="130" y="239"/>
                    <a:pt x="127" y="238"/>
                    <a:pt x="124" y="237"/>
                  </a:cubicBezTo>
                  <a:cubicBezTo>
                    <a:pt x="124" y="237"/>
                    <a:pt x="124" y="237"/>
                    <a:pt x="124" y="237"/>
                  </a:cubicBezTo>
                  <a:cubicBezTo>
                    <a:pt x="127" y="238"/>
                    <a:pt x="130" y="238"/>
                    <a:pt x="132" y="238"/>
                  </a:cubicBezTo>
                  <a:cubicBezTo>
                    <a:pt x="132" y="239"/>
                    <a:pt x="132" y="239"/>
                    <a:pt x="132" y="240"/>
                  </a:cubicBezTo>
                  <a:close/>
                  <a:moveTo>
                    <a:pt x="120" y="228"/>
                  </a:moveTo>
                  <a:cubicBezTo>
                    <a:pt x="121" y="228"/>
                    <a:pt x="122" y="229"/>
                    <a:pt x="124" y="229"/>
                  </a:cubicBezTo>
                  <a:cubicBezTo>
                    <a:pt x="126" y="230"/>
                    <a:pt x="128" y="231"/>
                    <a:pt x="131" y="231"/>
                  </a:cubicBezTo>
                  <a:cubicBezTo>
                    <a:pt x="131" y="232"/>
                    <a:pt x="131" y="233"/>
                    <a:pt x="132" y="234"/>
                  </a:cubicBezTo>
                  <a:cubicBezTo>
                    <a:pt x="127" y="232"/>
                    <a:pt x="123" y="230"/>
                    <a:pt x="118" y="228"/>
                  </a:cubicBezTo>
                  <a:cubicBezTo>
                    <a:pt x="115" y="226"/>
                    <a:pt x="119" y="228"/>
                    <a:pt x="120" y="228"/>
                  </a:cubicBezTo>
                  <a:close/>
                  <a:moveTo>
                    <a:pt x="130" y="230"/>
                  </a:moveTo>
                  <a:cubicBezTo>
                    <a:pt x="126" y="228"/>
                    <a:pt x="122" y="227"/>
                    <a:pt x="119" y="225"/>
                  </a:cubicBezTo>
                  <a:cubicBezTo>
                    <a:pt x="121" y="226"/>
                    <a:pt x="126" y="227"/>
                    <a:pt x="129" y="228"/>
                  </a:cubicBezTo>
                  <a:cubicBezTo>
                    <a:pt x="130" y="228"/>
                    <a:pt x="130" y="229"/>
                    <a:pt x="130" y="230"/>
                  </a:cubicBezTo>
                  <a:close/>
                  <a:moveTo>
                    <a:pt x="129" y="226"/>
                  </a:moveTo>
                  <a:cubicBezTo>
                    <a:pt x="126" y="225"/>
                    <a:pt x="124" y="224"/>
                    <a:pt x="121" y="223"/>
                  </a:cubicBezTo>
                  <a:cubicBezTo>
                    <a:pt x="121" y="223"/>
                    <a:pt x="121" y="223"/>
                    <a:pt x="120" y="223"/>
                  </a:cubicBezTo>
                  <a:cubicBezTo>
                    <a:pt x="121" y="223"/>
                    <a:pt x="122" y="223"/>
                    <a:pt x="122" y="223"/>
                  </a:cubicBezTo>
                  <a:cubicBezTo>
                    <a:pt x="124" y="224"/>
                    <a:pt x="126" y="224"/>
                    <a:pt x="128" y="224"/>
                  </a:cubicBezTo>
                  <a:cubicBezTo>
                    <a:pt x="128" y="225"/>
                    <a:pt x="128" y="225"/>
                    <a:pt x="129" y="226"/>
                  </a:cubicBezTo>
                  <a:close/>
                  <a:moveTo>
                    <a:pt x="177" y="260"/>
                  </a:moveTo>
                  <a:cubicBezTo>
                    <a:pt x="169" y="256"/>
                    <a:pt x="160" y="254"/>
                    <a:pt x="151" y="252"/>
                  </a:cubicBezTo>
                  <a:cubicBezTo>
                    <a:pt x="144" y="250"/>
                    <a:pt x="138" y="248"/>
                    <a:pt x="132" y="246"/>
                  </a:cubicBezTo>
                  <a:cubicBezTo>
                    <a:pt x="132" y="246"/>
                    <a:pt x="133" y="246"/>
                    <a:pt x="133" y="246"/>
                  </a:cubicBezTo>
                  <a:cubicBezTo>
                    <a:pt x="139" y="248"/>
                    <a:pt x="146" y="248"/>
                    <a:pt x="153" y="250"/>
                  </a:cubicBezTo>
                  <a:cubicBezTo>
                    <a:pt x="161" y="252"/>
                    <a:pt x="170" y="255"/>
                    <a:pt x="177" y="260"/>
                  </a:cubicBezTo>
                  <a:close/>
                  <a:moveTo>
                    <a:pt x="186" y="267"/>
                  </a:moveTo>
                  <a:cubicBezTo>
                    <a:pt x="169" y="259"/>
                    <a:pt x="149" y="256"/>
                    <a:pt x="132" y="248"/>
                  </a:cubicBezTo>
                  <a:cubicBezTo>
                    <a:pt x="131" y="247"/>
                    <a:pt x="130" y="247"/>
                    <a:pt x="128" y="246"/>
                  </a:cubicBezTo>
                  <a:cubicBezTo>
                    <a:pt x="129" y="246"/>
                    <a:pt x="129" y="246"/>
                    <a:pt x="130" y="246"/>
                  </a:cubicBezTo>
                  <a:cubicBezTo>
                    <a:pt x="131" y="246"/>
                    <a:pt x="131" y="246"/>
                    <a:pt x="132" y="247"/>
                  </a:cubicBezTo>
                  <a:cubicBezTo>
                    <a:pt x="137" y="248"/>
                    <a:pt x="142" y="250"/>
                    <a:pt x="147" y="251"/>
                  </a:cubicBezTo>
                  <a:cubicBezTo>
                    <a:pt x="157" y="254"/>
                    <a:pt x="168" y="257"/>
                    <a:pt x="178" y="261"/>
                  </a:cubicBezTo>
                  <a:cubicBezTo>
                    <a:pt x="178" y="261"/>
                    <a:pt x="179" y="261"/>
                    <a:pt x="179" y="260"/>
                  </a:cubicBezTo>
                  <a:cubicBezTo>
                    <a:pt x="179" y="261"/>
                    <a:pt x="179" y="261"/>
                    <a:pt x="180" y="261"/>
                  </a:cubicBezTo>
                  <a:cubicBezTo>
                    <a:pt x="181" y="262"/>
                    <a:pt x="185" y="265"/>
                    <a:pt x="186" y="267"/>
                  </a:cubicBezTo>
                  <a:close/>
                  <a:moveTo>
                    <a:pt x="172" y="262"/>
                  </a:moveTo>
                  <a:cubicBezTo>
                    <a:pt x="176" y="263"/>
                    <a:pt x="179" y="265"/>
                    <a:pt x="182" y="266"/>
                  </a:cubicBezTo>
                  <a:cubicBezTo>
                    <a:pt x="183" y="266"/>
                    <a:pt x="184" y="267"/>
                    <a:pt x="184" y="267"/>
                  </a:cubicBezTo>
                  <a:cubicBezTo>
                    <a:pt x="176" y="265"/>
                    <a:pt x="168" y="261"/>
                    <a:pt x="160" y="258"/>
                  </a:cubicBezTo>
                  <a:cubicBezTo>
                    <a:pt x="164" y="259"/>
                    <a:pt x="168" y="261"/>
                    <a:pt x="172" y="262"/>
                  </a:cubicBezTo>
                  <a:close/>
                  <a:moveTo>
                    <a:pt x="186" y="269"/>
                  </a:moveTo>
                  <a:cubicBezTo>
                    <a:pt x="186" y="270"/>
                    <a:pt x="185" y="270"/>
                    <a:pt x="185" y="270"/>
                  </a:cubicBezTo>
                  <a:cubicBezTo>
                    <a:pt x="178" y="268"/>
                    <a:pt x="171" y="265"/>
                    <a:pt x="165" y="263"/>
                  </a:cubicBezTo>
                  <a:cubicBezTo>
                    <a:pt x="161" y="262"/>
                    <a:pt x="158" y="261"/>
                    <a:pt x="154" y="260"/>
                  </a:cubicBezTo>
                  <a:cubicBezTo>
                    <a:pt x="144" y="256"/>
                    <a:pt x="133" y="253"/>
                    <a:pt x="123" y="248"/>
                  </a:cubicBezTo>
                  <a:cubicBezTo>
                    <a:pt x="124" y="249"/>
                    <a:pt x="125" y="249"/>
                    <a:pt x="126" y="249"/>
                  </a:cubicBezTo>
                  <a:cubicBezTo>
                    <a:pt x="128" y="250"/>
                    <a:pt x="131" y="251"/>
                    <a:pt x="134" y="251"/>
                  </a:cubicBezTo>
                  <a:cubicBezTo>
                    <a:pt x="140" y="253"/>
                    <a:pt x="147" y="254"/>
                    <a:pt x="153" y="256"/>
                  </a:cubicBezTo>
                  <a:cubicBezTo>
                    <a:pt x="164" y="260"/>
                    <a:pt x="175" y="265"/>
                    <a:pt x="187" y="269"/>
                  </a:cubicBezTo>
                  <a:cubicBezTo>
                    <a:pt x="187" y="269"/>
                    <a:pt x="187" y="269"/>
                    <a:pt x="186" y="269"/>
                  </a:cubicBezTo>
                  <a:close/>
                  <a:moveTo>
                    <a:pt x="171" y="273"/>
                  </a:moveTo>
                  <a:cubicBezTo>
                    <a:pt x="171" y="273"/>
                    <a:pt x="171" y="273"/>
                    <a:pt x="171" y="273"/>
                  </a:cubicBezTo>
                  <a:cubicBezTo>
                    <a:pt x="159" y="268"/>
                    <a:pt x="146" y="265"/>
                    <a:pt x="134" y="261"/>
                  </a:cubicBezTo>
                  <a:cubicBezTo>
                    <a:pt x="128" y="258"/>
                    <a:pt x="122" y="256"/>
                    <a:pt x="115" y="254"/>
                  </a:cubicBezTo>
                  <a:cubicBezTo>
                    <a:pt x="122" y="256"/>
                    <a:pt x="128" y="257"/>
                    <a:pt x="135" y="260"/>
                  </a:cubicBezTo>
                  <a:cubicBezTo>
                    <a:pt x="149" y="264"/>
                    <a:pt x="163" y="269"/>
                    <a:pt x="177" y="272"/>
                  </a:cubicBezTo>
                  <a:cubicBezTo>
                    <a:pt x="175" y="273"/>
                    <a:pt x="173" y="273"/>
                    <a:pt x="171" y="273"/>
                  </a:cubicBezTo>
                  <a:close/>
                  <a:moveTo>
                    <a:pt x="159" y="274"/>
                  </a:moveTo>
                  <a:cubicBezTo>
                    <a:pt x="159" y="274"/>
                    <a:pt x="158" y="274"/>
                    <a:pt x="158" y="274"/>
                  </a:cubicBezTo>
                  <a:cubicBezTo>
                    <a:pt x="158" y="274"/>
                    <a:pt x="158" y="274"/>
                    <a:pt x="158" y="274"/>
                  </a:cubicBezTo>
                  <a:cubicBezTo>
                    <a:pt x="146" y="269"/>
                    <a:pt x="134" y="267"/>
                    <a:pt x="122" y="262"/>
                  </a:cubicBezTo>
                  <a:cubicBezTo>
                    <a:pt x="116" y="260"/>
                    <a:pt x="109" y="257"/>
                    <a:pt x="102" y="254"/>
                  </a:cubicBezTo>
                  <a:cubicBezTo>
                    <a:pt x="101" y="254"/>
                    <a:pt x="99" y="253"/>
                    <a:pt x="97" y="253"/>
                  </a:cubicBezTo>
                  <a:cubicBezTo>
                    <a:pt x="110" y="256"/>
                    <a:pt x="122" y="260"/>
                    <a:pt x="135" y="264"/>
                  </a:cubicBezTo>
                  <a:cubicBezTo>
                    <a:pt x="146" y="268"/>
                    <a:pt x="156" y="272"/>
                    <a:pt x="168" y="273"/>
                  </a:cubicBezTo>
                  <a:cubicBezTo>
                    <a:pt x="165" y="274"/>
                    <a:pt x="162" y="274"/>
                    <a:pt x="159" y="274"/>
                  </a:cubicBezTo>
                  <a:close/>
                  <a:moveTo>
                    <a:pt x="111" y="276"/>
                  </a:moveTo>
                  <a:cubicBezTo>
                    <a:pt x="104" y="273"/>
                    <a:pt x="97" y="270"/>
                    <a:pt x="90" y="268"/>
                  </a:cubicBezTo>
                  <a:cubicBezTo>
                    <a:pt x="85" y="266"/>
                    <a:pt x="80" y="264"/>
                    <a:pt x="75" y="261"/>
                  </a:cubicBezTo>
                  <a:cubicBezTo>
                    <a:pt x="74" y="261"/>
                    <a:pt x="73" y="261"/>
                    <a:pt x="72" y="260"/>
                  </a:cubicBezTo>
                  <a:cubicBezTo>
                    <a:pt x="81" y="263"/>
                    <a:pt x="89" y="266"/>
                    <a:pt x="97" y="269"/>
                  </a:cubicBezTo>
                  <a:cubicBezTo>
                    <a:pt x="105" y="271"/>
                    <a:pt x="113" y="274"/>
                    <a:pt x="121" y="276"/>
                  </a:cubicBezTo>
                  <a:cubicBezTo>
                    <a:pt x="118" y="276"/>
                    <a:pt x="114" y="276"/>
                    <a:pt x="111" y="276"/>
                  </a:cubicBezTo>
                  <a:close/>
                  <a:moveTo>
                    <a:pt x="98" y="276"/>
                  </a:moveTo>
                  <a:cubicBezTo>
                    <a:pt x="97" y="276"/>
                    <a:pt x="97" y="276"/>
                    <a:pt x="96" y="276"/>
                  </a:cubicBezTo>
                  <a:cubicBezTo>
                    <a:pt x="91" y="272"/>
                    <a:pt x="85" y="270"/>
                    <a:pt x="79" y="267"/>
                  </a:cubicBezTo>
                  <a:cubicBezTo>
                    <a:pt x="76" y="266"/>
                    <a:pt x="72" y="265"/>
                    <a:pt x="69" y="263"/>
                  </a:cubicBezTo>
                  <a:cubicBezTo>
                    <a:pt x="67" y="262"/>
                    <a:pt x="65" y="261"/>
                    <a:pt x="64" y="260"/>
                  </a:cubicBezTo>
                  <a:cubicBezTo>
                    <a:pt x="65" y="261"/>
                    <a:pt x="67" y="262"/>
                    <a:pt x="68" y="262"/>
                  </a:cubicBezTo>
                  <a:cubicBezTo>
                    <a:pt x="75" y="265"/>
                    <a:pt x="81" y="268"/>
                    <a:pt x="88" y="270"/>
                  </a:cubicBezTo>
                  <a:cubicBezTo>
                    <a:pt x="94" y="272"/>
                    <a:pt x="100" y="275"/>
                    <a:pt x="106" y="276"/>
                  </a:cubicBezTo>
                  <a:cubicBezTo>
                    <a:pt x="103" y="276"/>
                    <a:pt x="101" y="276"/>
                    <a:pt x="98" y="276"/>
                  </a:cubicBezTo>
                  <a:close/>
                  <a:moveTo>
                    <a:pt x="55" y="269"/>
                  </a:moveTo>
                  <a:cubicBezTo>
                    <a:pt x="58" y="270"/>
                    <a:pt x="61" y="272"/>
                    <a:pt x="64" y="273"/>
                  </a:cubicBezTo>
                  <a:cubicBezTo>
                    <a:pt x="60" y="272"/>
                    <a:pt x="56" y="271"/>
                    <a:pt x="55" y="269"/>
                  </a:cubicBezTo>
                  <a:close/>
                  <a:moveTo>
                    <a:pt x="58" y="262"/>
                  </a:moveTo>
                  <a:cubicBezTo>
                    <a:pt x="58" y="262"/>
                    <a:pt x="58" y="263"/>
                    <a:pt x="58" y="263"/>
                  </a:cubicBezTo>
                  <a:cubicBezTo>
                    <a:pt x="60" y="264"/>
                    <a:pt x="62" y="265"/>
                    <a:pt x="64" y="265"/>
                  </a:cubicBezTo>
                  <a:cubicBezTo>
                    <a:pt x="65" y="266"/>
                    <a:pt x="67" y="267"/>
                    <a:pt x="68" y="268"/>
                  </a:cubicBezTo>
                  <a:cubicBezTo>
                    <a:pt x="72" y="269"/>
                    <a:pt x="76" y="271"/>
                    <a:pt x="80" y="273"/>
                  </a:cubicBezTo>
                  <a:cubicBezTo>
                    <a:pt x="79" y="273"/>
                    <a:pt x="78" y="273"/>
                    <a:pt x="78" y="273"/>
                  </a:cubicBezTo>
                  <a:cubicBezTo>
                    <a:pt x="75" y="272"/>
                    <a:pt x="73" y="271"/>
                    <a:pt x="70" y="270"/>
                  </a:cubicBezTo>
                  <a:cubicBezTo>
                    <a:pt x="65" y="268"/>
                    <a:pt x="60" y="267"/>
                    <a:pt x="55" y="265"/>
                  </a:cubicBezTo>
                  <a:cubicBezTo>
                    <a:pt x="56" y="264"/>
                    <a:pt x="57" y="263"/>
                    <a:pt x="58" y="262"/>
                  </a:cubicBezTo>
                  <a:close/>
                  <a:moveTo>
                    <a:pt x="76" y="254"/>
                  </a:moveTo>
                  <a:cubicBezTo>
                    <a:pt x="77" y="254"/>
                    <a:pt x="78" y="254"/>
                    <a:pt x="79" y="253"/>
                  </a:cubicBezTo>
                  <a:cubicBezTo>
                    <a:pt x="79" y="253"/>
                    <a:pt x="79" y="253"/>
                    <a:pt x="79" y="253"/>
                  </a:cubicBezTo>
                  <a:cubicBezTo>
                    <a:pt x="89" y="259"/>
                    <a:pt x="100" y="262"/>
                    <a:pt x="111" y="266"/>
                  </a:cubicBezTo>
                  <a:cubicBezTo>
                    <a:pt x="116" y="267"/>
                    <a:pt x="120" y="269"/>
                    <a:pt x="125" y="270"/>
                  </a:cubicBezTo>
                  <a:cubicBezTo>
                    <a:pt x="128" y="271"/>
                    <a:pt x="131" y="272"/>
                    <a:pt x="133" y="273"/>
                  </a:cubicBezTo>
                  <a:cubicBezTo>
                    <a:pt x="134" y="274"/>
                    <a:pt x="136" y="275"/>
                    <a:pt x="137" y="276"/>
                  </a:cubicBezTo>
                  <a:cubicBezTo>
                    <a:pt x="137" y="276"/>
                    <a:pt x="137" y="276"/>
                    <a:pt x="136" y="276"/>
                  </a:cubicBezTo>
                  <a:cubicBezTo>
                    <a:pt x="131" y="275"/>
                    <a:pt x="127" y="273"/>
                    <a:pt x="122" y="271"/>
                  </a:cubicBezTo>
                  <a:cubicBezTo>
                    <a:pt x="116" y="269"/>
                    <a:pt x="110" y="268"/>
                    <a:pt x="105" y="266"/>
                  </a:cubicBezTo>
                  <a:cubicBezTo>
                    <a:pt x="94" y="263"/>
                    <a:pt x="84" y="259"/>
                    <a:pt x="73" y="255"/>
                  </a:cubicBezTo>
                  <a:cubicBezTo>
                    <a:pt x="74" y="255"/>
                    <a:pt x="75" y="255"/>
                    <a:pt x="76" y="254"/>
                  </a:cubicBezTo>
                  <a:close/>
                  <a:moveTo>
                    <a:pt x="113" y="234"/>
                  </a:moveTo>
                  <a:cubicBezTo>
                    <a:pt x="116" y="235"/>
                    <a:pt x="120" y="236"/>
                    <a:pt x="123" y="237"/>
                  </a:cubicBezTo>
                  <a:cubicBezTo>
                    <a:pt x="126" y="238"/>
                    <a:pt x="129" y="240"/>
                    <a:pt x="132" y="241"/>
                  </a:cubicBezTo>
                  <a:cubicBezTo>
                    <a:pt x="132" y="241"/>
                    <a:pt x="132" y="241"/>
                    <a:pt x="132" y="241"/>
                  </a:cubicBezTo>
                  <a:cubicBezTo>
                    <a:pt x="126" y="240"/>
                    <a:pt x="120" y="237"/>
                    <a:pt x="114" y="237"/>
                  </a:cubicBezTo>
                  <a:cubicBezTo>
                    <a:pt x="114" y="237"/>
                    <a:pt x="114" y="237"/>
                    <a:pt x="114" y="237"/>
                  </a:cubicBezTo>
                  <a:cubicBezTo>
                    <a:pt x="119" y="241"/>
                    <a:pt x="125" y="241"/>
                    <a:pt x="130" y="243"/>
                  </a:cubicBezTo>
                  <a:cubicBezTo>
                    <a:pt x="130" y="243"/>
                    <a:pt x="130" y="243"/>
                    <a:pt x="130" y="243"/>
                  </a:cubicBezTo>
                  <a:cubicBezTo>
                    <a:pt x="130" y="243"/>
                    <a:pt x="130" y="243"/>
                    <a:pt x="130" y="243"/>
                  </a:cubicBezTo>
                  <a:cubicBezTo>
                    <a:pt x="129" y="243"/>
                    <a:pt x="127" y="242"/>
                    <a:pt x="126" y="242"/>
                  </a:cubicBezTo>
                  <a:cubicBezTo>
                    <a:pt x="125" y="242"/>
                    <a:pt x="123" y="241"/>
                    <a:pt x="122" y="241"/>
                  </a:cubicBezTo>
                  <a:cubicBezTo>
                    <a:pt x="119" y="240"/>
                    <a:pt x="116" y="240"/>
                    <a:pt x="113" y="240"/>
                  </a:cubicBezTo>
                  <a:cubicBezTo>
                    <a:pt x="113" y="238"/>
                    <a:pt x="113" y="236"/>
                    <a:pt x="113" y="234"/>
                  </a:cubicBezTo>
                  <a:close/>
                  <a:moveTo>
                    <a:pt x="117" y="221"/>
                  </a:moveTo>
                  <a:cubicBezTo>
                    <a:pt x="117" y="221"/>
                    <a:pt x="117" y="221"/>
                    <a:pt x="117" y="221"/>
                  </a:cubicBezTo>
                  <a:cubicBezTo>
                    <a:pt x="117" y="222"/>
                    <a:pt x="117" y="222"/>
                    <a:pt x="117" y="222"/>
                  </a:cubicBezTo>
                  <a:cubicBezTo>
                    <a:pt x="121" y="224"/>
                    <a:pt x="125" y="224"/>
                    <a:pt x="129" y="227"/>
                  </a:cubicBezTo>
                  <a:cubicBezTo>
                    <a:pt x="129" y="227"/>
                    <a:pt x="129" y="227"/>
                    <a:pt x="129" y="227"/>
                  </a:cubicBezTo>
                  <a:cubicBezTo>
                    <a:pt x="127" y="226"/>
                    <a:pt x="125" y="226"/>
                    <a:pt x="123" y="225"/>
                  </a:cubicBezTo>
                  <a:cubicBezTo>
                    <a:pt x="121" y="225"/>
                    <a:pt x="119" y="224"/>
                    <a:pt x="117" y="224"/>
                  </a:cubicBezTo>
                  <a:cubicBezTo>
                    <a:pt x="117" y="224"/>
                    <a:pt x="117" y="225"/>
                    <a:pt x="117" y="225"/>
                  </a:cubicBezTo>
                  <a:cubicBezTo>
                    <a:pt x="119" y="226"/>
                    <a:pt x="121" y="227"/>
                    <a:pt x="123" y="227"/>
                  </a:cubicBezTo>
                  <a:cubicBezTo>
                    <a:pt x="126" y="228"/>
                    <a:pt x="128" y="230"/>
                    <a:pt x="130" y="230"/>
                  </a:cubicBezTo>
                  <a:cubicBezTo>
                    <a:pt x="125" y="229"/>
                    <a:pt x="120" y="227"/>
                    <a:pt x="115" y="227"/>
                  </a:cubicBezTo>
                  <a:cubicBezTo>
                    <a:pt x="115" y="227"/>
                    <a:pt x="115" y="227"/>
                    <a:pt x="115" y="227"/>
                  </a:cubicBezTo>
                  <a:cubicBezTo>
                    <a:pt x="116" y="225"/>
                    <a:pt x="116" y="223"/>
                    <a:pt x="117" y="221"/>
                  </a:cubicBezTo>
                  <a:close/>
                  <a:moveTo>
                    <a:pt x="16" y="74"/>
                  </a:moveTo>
                  <a:cubicBezTo>
                    <a:pt x="22" y="60"/>
                    <a:pt x="29" y="47"/>
                    <a:pt x="39" y="36"/>
                  </a:cubicBezTo>
                  <a:cubicBezTo>
                    <a:pt x="48" y="26"/>
                    <a:pt x="60" y="19"/>
                    <a:pt x="72" y="13"/>
                  </a:cubicBezTo>
                  <a:cubicBezTo>
                    <a:pt x="74" y="16"/>
                    <a:pt x="76" y="19"/>
                    <a:pt x="78" y="21"/>
                  </a:cubicBezTo>
                  <a:cubicBezTo>
                    <a:pt x="42" y="37"/>
                    <a:pt x="18" y="72"/>
                    <a:pt x="18" y="112"/>
                  </a:cubicBezTo>
                  <a:cubicBezTo>
                    <a:pt x="18" y="160"/>
                    <a:pt x="54" y="201"/>
                    <a:pt x="101" y="209"/>
                  </a:cubicBezTo>
                  <a:cubicBezTo>
                    <a:pt x="120" y="213"/>
                    <a:pt x="140" y="211"/>
                    <a:pt x="158" y="205"/>
                  </a:cubicBezTo>
                  <a:cubicBezTo>
                    <a:pt x="158" y="207"/>
                    <a:pt x="159" y="210"/>
                    <a:pt x="161" y="212"/>
                  </a:cubicBezTo>
                  <a:cubicBezTo>
                    <a:pt x="149" y="218"/>
                    <a:pt x="135" y="218"/>
                    <a:pt x="123" y="219"/>
                  </a:cubicBezTo>
                  <a:cubicBezTo>
                    <a:pt x="113" y="219"/>
                    <a:pt x="103" y="218"/>
                    <a:pt x="93" y="216"/>
                  </a:cubicBezTo>
                  <a:cubicBezTo>
                    <a:pt x="61" y="209"/>
                    <a:pt x="32" y="189"/>
                    <a:pt x="19" y="158"/>
                  </a:cubicBezTo>
                  <a:cubicBezTo>
                    <a:pt x="6" y="131"/>
                    <a:pt x="5" y="101"/>
                    <a:pt x="16" y="74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</p:grpSp>
      <p:sp>
        <p:nvSpPr>
          <p:cNvPr id="34827" name="文本框 37898"/>
          <p:cNvSpPr txBox="1"/>
          <p:nvPr/>
        </p:nvSpPr>
        <p:spPr>
          <a:xfrm>
            <a:off x="2082800" y="2436813"/>
            <a:ext cx="5010150" cy="460375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pPr algn="ctr"/>
            <a:r>
              <a:rPr lang="sr-Cyrl-RS" altLang="en-US" sz="2400"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rPr>
              <a:t>ХВАЛА НА ПАЖЊИ!</a:t>
            </a:r>
            <a:endParaRPr lang="sr-Cyrl-RS" altLang="en-US" sz="2400">
              <a:solidFill>
                <a:schemeClr val="bg1"/>
              </a:solidFill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  <p:sp>
        <p:nvSpPr>
          <p:cNvPr id="34830" name="直接连接符 37901"/>
          <p:cNvSpPr/>
          <p:nvPr/>
        </p:nvSpPr>
        <p:spPr>
          <a:xfrm flipH="1">
            <a:off x="2757488" y="4418013"/>
            <a:ext cx="590550" cy="0"/>
          </a:xfrm>
          <a:prstGeom prst="line">
            <a:avLst/>
          </a:prstGeom>
          <a:ln w="6350" cap="flat" cmpd="sng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4831" name="直接连接符 37902"/>
          <p:cNvSpPr/>
          <p:nvPr/>
        </p:nvSpPr>
        <p:spPr>
          <a:xfrm flipH="1">
            <a:off x="5772150" y="4418013"/>
            <a:ext cx="590550" cy="0"/>
          </a:xfrm>
          <a:prstGeom prst="line">
            <a:avLst/>
          </a:prstGeom>
          <a:ln w="6350" cap="flat" cmpd="sng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"/>
          <a:stretch>
            <a:fillRect b="-18614"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6146" name="矩形 9217"/>
          <p:cNvSpPr/>
          <p:nvPr/>
        </p:nvSpPr>
        <p:spPr>
          <a:xfrm>
            <a:off x="0" y="0"/>
            <a:ext cx="9144000" cy="5141913"/>
          </a:xfrm>
          <a:prstGeom prst="rect">
            <a:avLst/>
          </a:prstGeom>
          <a:solidFill>
            <a:srgbClr val="22303D">
              <a:alpha val="89999"/>
            </a:srgbClr>
          </a:solidFill>
          <a:ln w="9525">
            <a:noFill/>
          </a:ln>
        </p:spPr>
        <p:txBody>
          <a:bodyPr anchor="t" anchorCtr="0"/>
          <a:p>
            <a:endParaRPr lang="zh-CN" altLang="en-US"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  <p:sp>
        <p:nvSpPr>
          <p:cNvPr id="6147" name="椭圆 9218"/>
          <p:cNvSpPr/>
          <p:nvPr/>
        </p:nvSpPr>
        <p:spPr>
          <a:xfrm>
            <a:off x="5435600" y="3003550"/>
            <a:ext cx="457200" cy="457200"/>
          </a:xfrm>
          <a:prstGeom prst="ellipse">
            <a:avLst/>
          </a:prstGeom>
          <a:solidFill>
            <a:srgbClr val="F6AC33"/>
          </a:solidFill>
          <a:ln w="9525">
            <a:noFill/>
          </a:ln>
        </p:spPr>
        <p:txBody>
          <a:bodyPr anchor="t" anchorCtr="0"/>
          <a:p>
            <a:endParaRPr lang="zh-CN" altLang="en-US"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  <p:sp>
        <p:nvSpPr>
          <p:cNvPr id="6148" name="椭圆 9219"/>
          <p:cNvSpPr/>
          <p:nvPr/>
        </p:nvSpPr>
        <p:spPr>
          <a:xfrm>
            <a:off x="3382963" y="1381125"/>
            <a:ext cx="2378075" cy="2378075"/>
          </a:xfrm>
          <a:prstGeom prst="ellipse">
            <a:avLst/>
          </a:prstGeom>
          <a:solidFill>
            <a:srgbClr val="1DAF98"/>
          </a:solidFill>
          <a:ln w="9525">
            <a:noFill/>
          </a:ln>
        </p:spPr>
        <p:txBody>
          <a:bodyPr anchor="t" anchorCtr="0"/>
          <a:p>
            <a:endParaRPr lang="zh-CN" altLang="en-US"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  <p:sp>
        <p:nvSpPr>
          <p:cNvPr id="6149" name="椭圆 9220"/>
          <p:cNvSpPr/>
          <p:nvPr/>
        </p:nvSpPr>
        <p:spPr>
          <a:xfrm>
            <a:off x="2916238" y="1824038"/>
            <a:ext cx="746125" cy="746125"/>
          </a:xfrm>
          <a:prstGeom prst="ellipse">
            <a:avLst/>
          </a:prstGeom>
          <a:solidFill>
            <a:srgbClr val="ACC571"/>
          </a:solidFill>
          <a:ln w="9525">
            <a:noFill/>
          </a:ln>
        </p:spPr>
        <p:txBody>
          <a:bodyPr anchor="t" anchorCtr="0"/>
          <a:p>
            <a:endParaRPr lang="zh-CN" altLang="en-US"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  <p:sp>
        <p:nvSpPr>
          <p:cNvPr id="6150" name="任意多边形 9221"/>
          <p:cNvSpPr/>
          <p:nvPr/>
        </p:nvSpPr>
        <p:spPr>
          <a:xfrm>
            <a:off x="3168650" y="2073275"/>
            <a:ext cx="241300" cy="288925"/>
          </a:xfrm>
          <a:custGeom>
            <a:avLst/>
            <a:gdLst/>
            <a:ahLst/>
            <a:cxnLst/>
            <a:pathLst>
              <a:path w="56" h="67">
                <a:moveTo>
                  <a:pt x="54" y="67"/>
                </a:moveTo>
                <a:cubicBezTo>
                  <a:pt x="8" y="67"/>
                  <a:pt x="8" y="67"/>
                  <a:pt x="8" y="67"/>
                </a:cubicBezTo>
                <a:cubicBezTo>
                  <a:pt x="4" y="67"/>
                  <a:pt x="0" y="64"/>
                  <a:pt x="0" y="59"/>
                </a:cubicBezTo>
                <a:cubicBezTo>
                  <a:pt x="0" y="42"/>
                  <a:pt x="0" y="25"/>
                  <a:pt x="0" y="8"/>
                </a:cubicBezTo>
                <a:cubicBezTo>
                  <a:pt x="0" y="4"/>
                  <a:pt x="4" y="0"/>
                  <a:pt x="8" y="0"/>
                </a:cubicBezTo>
                <a:cubicBezTo>
                  <a:pt x="24" y="0"/>
                  <a:pt x="38" y="0"/>
                  <a:pt x="54" y="0"/>
                </a:cubicBezTo>
                <a:cubicBezTo>
                  <a:pt x="55" y="0"/>
                  <a:pt x="56" y="1"/>
                  <a:pt x="56" y="2"/>
                </a:cubicBezTo>
                <a:cubicBezTo>
                  <a:pt x="56" y="11"/>
                  <a:pt x="56" y="11"/>
                  <a:pt x="56" y="11"/>
                </a:cubicBezTo>
                <a:cubicBezTo>
                  <a:pt x="56" y="12"/>
                  <a:pt x="55" y="12"/>
                  <a:pt x="55" y="12"/>
                </a:cubicBezTo>
                <a:cubicBezTo>
                  <a:pt x="54" y="12"/>
                  <a:pt x="54" y="12"/>
                  <a:pt x="54" y="12"/>
                </a:cubicBezTo>
                <a:cubicBezTo>
                  <a:pt x="54" y="12"/>
                  <a:pt x="53" y="12"/>
                  <a:pt x="53" y="11"/>
                </a:cubicBezTo>
                <a:cubicBezTo>
                  <a:pt x="53" y="5"/>
                  <a:pt x="53" y="5"/>
                  <a:pt x="53" y="5"/>
                </a:cubicBezTo>
                <a:cubicBezTo>
                  <a:pt x="53" y="4"/>
                  <a:pt x="52" y="3"/>
                  <a:pt x="51" y="3"/>
                </a:cubicBezTo>
                <a:cubicBezTo>
                  <a:pt x="8" y="3"/>
                  <a:pt x="8" y="3"/>
                  <a:pt x="8" y="3"/>
                </a:cubicBezTo>
                <a:cubicBezTo>
                  <a:pt x="2" y="3"/>
                  <a:pt x="2" y="14"/>
                  <a:pt x="8" y="14"/>
                </a:cubicBezTo>
                <a:cubicBezTo>
                  <a:pt x="54" y="14"/>
                  <a:pt x="54" y="14"/>
                  <a:pt x="54" y="14"/>
                </a:cubicBezTo>
                <a:cubicBezTo>
                  <a:pt x="55" y="14"/>
                  <a:pt x="56" y="15"/>
                  <a:pt x="56" y="16"/>
                </a:cubicBezTo>
                <a:cubicBezTo>
                  <a:pt x="56" y="32"/>
                  <a:pt x="56" y="49"/>
                  <a:pt x="56" y="65"/>
                </a:cubicBezTo>
                <a:cubicBezTo>
                  <a:pt x="56" y="66"/>
                  <a:pt x="55" y="67"/>
                  <a:pt x="54" y="67"/>
                </a:cubicBezTo>
                <a:close/>
              </a:path>
            </a:pathLst>
          </a:custGeom>
          <a:solidFill>
            <a:srgbClr val="FFFFFF"/>
          </a:solidFill>
          <a:ln w="9525">
            <a:noFill/>
          </a:ln>
        </p:spPr>
        <p:txBody>
          <a:bodyPr/>
          <a:p>
            <a:endParaRPr lang="en-US"/>
          </a:p>
        </p:txBody>
      </p:sp>
      <p:sp>
        <p:nvSpPr>
          <p:cNvPr id="6151" name="矩形 9222"/>
          <p:cNvSpPr/>
          <p:nvPr/>
        </p:nvSpPr>
        <p:spPr>
          <a:xfrm>
            <a:off x="3681413" y="2570163"/>
            <a:ext cx="1781175" cy="553720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 anchor="t" anchorCtr="0">
            <a:spAutoFit/>
          </a:bodyPr>
          <a:p>
            <a:pPr algn="ctr"/>
            <a:r>
              <a:rPr lang="sr-Cyrl-RS" altLang="zh-CN" sz="3600" dirty="0"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rPr>
              <a:t>УВОД</a:t>
            </a:r>
            <a:endParaRPr lang="sr-Cyrl-RS" altLang="zh-CN" sz="3600" dirty="0">
              <a:solidFill>
                <a:schemeClr val="bg1"/>
              </a:solidFill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  <p:sp>
        <p:nvSpPr>
          <p:cNvPr id="6152" name="文本框 9223"/>
          <p:cNvSpPr txBox="1"/>
          <p:nvPr/>
        </p:nvSpPr>
        <p:spPr>
          <a:xfrm>
            <a:off x="3662680" y="1706880"/>
            <a:ext cx="3434715" cy="583565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r>
              <a:rPr lang="sr-Cyrl-RS" altLang="en-US" sz="1600"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rPr>
              <a:t>ИНОВАЦИЈЕ У</a:t>
            </a:r>
            <a:endParaRPr lang="sr-Cyrl-RS" altLang="en-US" sz="1600">
              <a:solidFill>
                <a:schemeClr val="bg1"/>
              </a:solidFill>
              <a:latin typeface="Arial" panose="020B0604020202020204" pitchFamily="34" charset="0"/>
              <a:ea typeface="SimSun" panose="02010600030101010101" pitchFamily="2" charset="-122"/>
            </a:endParaRPr>
          </a:p>
          <a:p>
            <a:r>
              <a:rPr lang="sr-Cyrl-RS" altLang="en-US" sz="1600"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rPr>
              <a:t> РЕСТОРАТЕРСТВУ</a:t>
            </a:r>
            <a:endParaRPr lang="sr-Cyrl-RS" altLang="en-US" sz="1600">
              <a:solidFill>
                <a:schemeClr val="bg1"/>
              </a:solidFill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  <p:sp>
        <p:nvSpPr>
          <p:cNvPr id="6153" name="直接连接符 9224"/>
          <p:cNvSpPr/>
          <p:nvPr/>
        </p:nvSpPr>
        <p:spPr>
          <a:xfrm>
            <a:off x="4178300" y="2508250"/>
            <a:ext cx="792163" cy="0"/>
          </a:xfrm>
          <a:prstGeom prst="line">
            <a:avLst/>
          </a:prstGeom>
          <a:ln w="6350" cap="flat" cmpd="sng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2303D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8195" name="文本框 11266"/>
          <p:cNvSpPr txBox="1"/>
          <p:nvPr/>
        </p:nvSpPr>
        <p:spPr>
          <a:xfrm>
            <a:off x="323850" y="530225"/>
            <a:ext cx="532765" cy="245110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lang="sr-Cyrl-RS" altLang="en-US" sz="1000"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rPr>
              <a:t>УВОД</a:t>
            </a:r>
            <a:endParaRPr lang="sr-Cyrl-RS" altLang="en-US" sz="1000">
              <a:solidFill>
                <a:schemeClr val="bg1"/>
              </a:solidFill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  <p:sp>
        <p:nvSpPr>
          <p:cNvPr id="8197" name="矩形 11268"/>
          <p:cNvSpPr/>
          <p:nvPr/>
        </p:nvSpPr>
        <p:spPr>
          <a:xfrm>
            <a:off x="51435" y="1520825"/>
            <a:ext cx="9052560" cy="3531235"/>
          </a:xfrm>
          <a:prstGeom prst="rect">
            <a:avLst/>
          </a:prstGeom>
          <a:solidFill>
            <a:srgbClr val="54697C"/>
          </a:solidFill>
          <a:ln w="9525">
            <a:noFill/>
          </a:ln>
        </p:spPr>
        <p:txBody>
          <a:bodyPr anchor="t" anchorCtr="0"/>
          <a:p>
            <a:endParaRPr lang="zh-CN" altLang="en-US"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  <p:sp>
        <p:nvSpPr>
          <p:cNvPr id="8203" name="任意多边形 11274"/>
          <p:cNvSpPr>
            <a:spLocks noEditPoints="1"/>
          </p:cNvSpPr>
          <p:nvPr/>
        </p:nvSpPr>
        <p:spPr>
          <a:xfrm>
            <a:off x="5354638" y="3155950"/>
            <a:ext cx="422275" cy="242888"/>
          </a:xfrm>
          <a:custGeom>
            <a:avLst/>
            <a:gdLst/>
            <a:ahLst/>
            <a:cxnLst/>
            <a:pathLst>
              <a:path w="133" h="76">
                <a:moveTo>
                  <a:pt x="30" y="41"/>
                </a:moveTo>
                <a:cubicBezTo>
                  <a:pt x="30" y="56"/>
                  <a:pt x="30" y="56"/>
                  <a:pt x="30" y="56"/>
                </a:cubicBezTo>
                <a:cubicBezTo>
                  <a:pt x="30" y="75"/>
                  <a:pt x="103" y="75"/>
                  <a:pt x="103" y="56"/>
                </a:cubicBezTo>
                <a:cubicBezTo>
                  <a:pt x="103" y="41"/>
                  <a:pt x="103" y="41"/>
                  <a:pt x="103" y="41"/>
                </a:cubicBezTo>
                <a:cubicBezTo>
                  <a:pt x="103" y="39"/>
                  <a:pt x="101" y="38"/>
                  <a:pt x="99" y="38"/>
                </a:cubicBezTo>
                <a:cubicBezTo>
                  <a:pt x="68" y="51"/>
                  <a:pt x="68" y="51"/>
                  <a:pt x="68" y="51"/>
                </a:cubicBezTo>
                <a:cubicBezTo>
                  <a:pt x="67" y="52"/>
                  <a:pt x="66" y="52"/>
                  <a:pt x="64" y="51"/>
                </a:cubicBezTo>
                <a:cubicBezTo>
                  <a:pt x="33" y="39"/>
                  <a:pt x="33" y="39"/>
                  <a:pt x="33" y="39"/>
                </a:cubicBezTo>
                <a:cubicBezTo>
                  <a:pt x="32" y="38"/>
                  <a:pt x="30" y="39"/>
                  <a:pt x="30" y="41"/>
                </a:cubicBezTo>
                <a:close/>
                <a:moveTo>
                  <a:pt x="16" y="31"/>
                </a:moveTo>
                <a:cubicBezTo>
                  <a:pt x="16" y="45"/>
                  <a:pt x="16" y="45"/>
                  <a:pt x="16" y="45"/>
                </a:cubicBezTo>
                <a:cubicBezTo>
                  <a:pt x="16" y="45"/>
                  <a:pt x="16" y="45"/>
                  <a:pt x="16" y="45"/>
                </a:cubicBezTo>
                <a:cubicBezTo>
                  <a:pt x="17" y="45"/>
                  <a:pt x="17" y="45"/>
                  <a:pt x="17" y="45"/>
                </a:cubicBezTo>
                <a:cubicBezTo>
                  <a:pt x="19" y="44"/>
                  <a:pt x="19" y="46"/>
                  <a:pt x="19" y="47"/>
                </a:cubicBezTo>
                <a:cubicBezTo>
                  <a:pt x="19" y="48"/>
                  <a:pt x="19" y="49"/>
                  <a:pt x="18" y="50"/>
                </a:cubicBezTo>
                <a:cubicBezTo>
                  <a:pt x="18" y="50"/>
                  <a:pt x="18" y="50"/>
                  <a:pt x="19" y="50"/>
                </a:cubicBezTo>
                <a:cubicBezTo>
                  <a:pt x="19" y="51"/>
                  <a:pt x="19" y="52"/>
                  <a:pt x="19" y="52"/>
                </a:cubicBezTo>
                <a:cubicBezTo>
                  <a:pt x="18" y="52"/>
                  <a:pt x="18" y="52"/>
                  <a:pt x="18" y="52"/>
                </a:cubicBezTo>
                <a:cubicBezTo>
                  <a:pt x="22" y="59"/>
                  <a:pt x="24" y="68"/>
                  <a:pt x="18" y="74"/>
                </a:cubicBezTo>
                <a:cubicBezTo>
                  <a:pt x="17" y="74"/>
                  <a:pt x="17" y="74"/>
                  <a:pt x="17" y="73"/>
                </a:cubicBezTo>
                <a:cubicBezTo>
                  <a:pt x="17" y="73"/>
                  <a:pt x="17" y="72"/>
                  <a:pt x="18" y="71"/>
                </a:cubicBezTo>
                <a:cubicBezTo>
                  <a:pt x="18" y="69"/>
                  <a:pt x="17" y="69"/>
                  <a:pt x="17" y="71"/>
                </a:cubicBezTo>
                <a:cubicBezTo>
                  <a:pt x="16" y="73"/>
                  <a:pt x="16" y="74"/>
                  <a:pt x="15" y="75"/>
                </a:cubicBezTo>
                <a:cubicBezTo>
                  <a:pt x="15" y="76"/>
                  <a:pt x="14" y="76"/>
                  <a:pt x="14" y="75"/>
                </a:cubicBezTo>
                <a:cubicBezTo>
                  <a:pt x="14" y="74"/>
                  <a:pt x="14" y="72"/>
                  <a:pt x="14" y="71"/>
                </a:cubicBezTo>
                <a:cubicBezTo>
                  <a:pt x="14" y="68"/>
                  <a:pt x="13" y="67"/>
                  <a:pt x="13" y="70"/>
                </a:cubicBezTo>
                <a:cubicBezTo>
                  <a:pt x="13" y="71"/>
                  <a:pt x="13" y="72"/>
                  <a:pt x="13" y="73"/>
                </a:cubicBezTo>
                <a:cubicBezTo>
                  <a:pt x="13" y="73"/>
                  <a:pt x="13" y="73"/>
                  <a:pt x="13" y="73"/>
                </a:cubicBezTo>
                <a:cubicBezTo>
                  <a:pt x="13" y="72"/>
                  <a:pt x="12" y="72"/>
                  <a:pt x="12" y="71"/>
                </a:cubicBezTo>
                <a:cubicBezTo>
                  <a:pt x="12" y="70"/>
                  <a:pt x="12" y="70"/>
                  <a:pt x="12" y="72"/>
                </a:cubicBezTo>
                <a:cubicBezTo>
                  <a:pt x="12" y="72"/>
                  <a:pt x="12" y="73"/>
                  <a:pt x="12" y="74"/>
                </a:cubicBezTo>
                <a:cubicBezTo>
                  <a:pt x="12" y="74"/>
                  <a:pt x="12" y="74"/>
                  <a:pt x="12" y="74"/>
                </a:cubicBezTo>
                <a:cubicBezTo>
                  <a:pt x="6" y="68"/>
                  <a:pt x="5" y="60"/>
                  <a:pt x="11" y="52"/>
                </a:cubicBezTo>
                <a:cubicBezTo>
                  <a:pt x="11" y="52"/>
                  <a:pt x="11" y="52"/>
                  <a:pt x="11" y="52"/>
                </a:cubicBezTo>
                <a:cubicBezTo>
                  <a:pt x="10" y="52"/>
                  <a:pt x="10" y="50"/>
                  <a:pt x="11" y="50"/>
                </a:cubicBezTo>
                <a:cubicBezTo>
                  <a:pt x="11" y="50"/>
                  <a:pt x="11" y="50"/>
                  <a:pt x="11" y="50"/>
                </a:cubicBezTo>
                <a:cubicBezTo>
                  <a:pt x="11" y="49"/>
                  <a:pt x="11" y="48"/>
                  <a:pt x="11" y="47"/>
                </a:cubicBezTo>
                <a:cubicBezTo>
                  <a:pt x="11" y="46"/>
                  <a:pt x="11" y="44"/>
                  <a:pt x="13" y="45"/>
                </a:cubicBezTo>
                <a:cubicBezTo>
                  <a:pt x="13" y="45"/>
                  <a:pt x="13" y="45"/>
                  <a:pt x="13" y="45"/>
                </a:cubicBezTo>
                <a:cubicBezTo>
                  <a:pt x="13" y="45"/>
                  <a:pt x="14" y="44"/>
                  <a:pt x="14" y="44"/>
                </a:cubicBezTo>
                <a:cubicBezTo>
                  <a:pt x="14" y="29"/>
                  <a:pt x="14" y="29"/>
                  <a:pt x="14" y="29"/>
                </a:cubicBezTo>
                <a:cubicBezTo>
                  <a:pt x="14" y="28"/>
                  <a:pt x="13" y="28"/>
                  <a:pt x="13" y="28"/>
                </a:cubicBezTo>
                <a:cubicBezTo>
                  <a:pt x="2" y="23"/>
                  <a:pt x="2" y="23"/>
                  <a:pt x="2" y="23"/>
                </a:cubicBezTo>
                <a:cubicBezTo>
                  <a:pt x="0" y="22"/>
                  <a:pt x="0" y="20"/>
                  <a:pt x="2" y="19"/>
                </a:cubicBezTo>
                <a:cubicBezTo>
                  <a:pt x="65" y="0"/>
                  <a:pt x="65" y="0"/>
                  <a:pt x="65" y="0"/>
                </a:cubicBezTo>
                <a:cubicBezTo>
                  <a:pt x="66" y="0"/>
                  <a:pt x="67" y="0"/>
                  <a:pt x="68" y="0"/>
                </a:cubicBezTo>
                <a:cubicBezTo>
                  <a:pt x="131" y="19"/>
                  <a:pt x="131" y="19"/>
                  <a:pt x="131" y="19"/>
                </a:cubicBezTo>
                <a:cubicBezTo>
                  <a:pt x="133" y="20"/>
                  <a:pt x="133" y="22"/>
                  <a:pt x="131" y="23"/>
                </a:cubicBezTo>
                <a:cubicBezTo>
                  <a:pt x="68" y="49"/>
                  <a:pt x="68" y="49"/>
                  <a:pt x="68" y="49"/>
                </a:cubicBezTo>
                <a:cubicBezTo>
                  <a:pt x="67" y="50"/>
                  <a:pt x="66" y="50"/>
                  <a:pt x="64" y="49"/>
                </a:cubicBezTo>
                <a:cubicBezTo>
                  <a:pt x="18" y="30"/>
                  <a:pt x="18" y="30"/>
                  <a:pt x="18" y="30"/>
                </a:cubicBezTo>
                <a:cubicBezTo>
                  <a:pt x="17" y="30"/>
                  <a:pt x="16" y="30"/>
                  <a:pt x="16" y="31"/>
                </a:cubicBezTo>
                <a:close/>
              </a:path>
            </a:pathLst>
          </a:custGeom>
          <a:solidFill>
            <a:srgbClr val="54697C"/>
          </a:solidFill>
          <a:ln w="9525">
            <a:noFill/>
          </a:ln>
        </p:spPr>
        <p:txBody>
          <a:bodyPr/>
          <a:p>
            <a:endParaRPr lang="en-US"/>
          </a:p>
        </p:txBody>
      </p:sp>
      <p:sp>
        <p:nvSpPr>
          <p:cNvPr id="8205" name="矩形 11276"/>
          <p:cNvSpPr/>
          <p:nvPr/>
        </p:nvSpPr>
        <p:spPr>
          <a:xfrm>
            <a:off x="179705" y="1706245"/>
            <a:ext cx="8489950" cy="3876040"/>
          </a:xfrm>
          <a:prstGeom prst="rect">
            <a:avLst/>
          </a:prstGeom>
          <a:noFill/>
          <a:ln w="9525">
            <a:noFill/>
          </a:ln>
        </p:spPr>
        <p:txBody>
          <a:bodyPr wrap="square" lIns="0" tIns="0" rIns="0" bIns="0" anchor="t" anchorCtr="0">
            <a:spAutoFit/>
          </a:bodyPr>
          <a:p>
            <a:pPr>
              <a:lnSpc>
                <a:spcPct val="120000"/>
              </a:lnSpc>
            </a:pPr>
            <a:r>
              <a:rPr lang="sr-Cyrl-RS" altLang="zh-CN" sz="1200" b="1" dirty="0"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rPr>
              <a:t> </a:t>
            </a:r>
            <a:r>
              <a:rPr lang="sr-Cyrl-RS" altLang="zh-CN" sz="1400" b="1" dirty="0"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rPr>
              <a:t> Да би се конкурентност ресторатерства подигла на виши ниво,потребно је прилагођавање амбијента привређивања оном,који омогућава иновативно понашање.</a:t>
            </a:r>
            <a:endParaRPr lang="sr-Cyrl-RS" altLang="zh-CN" sz="1400" b="1" dirty="0">
              <a:solidFill>
                <a:schemeClr val="bg1"/>
              </a:solidFill>
              <a:latin typeface="Arial" panose="020B0604020202020204" pitchFamily="34" charset="0"/>
              <a:ea typeface="SimSun" panose="02010600030101010101" pitchFamily="2" charset="-122"/>
            </a:endParaRPr>
          </a:p>
          <a:p>
            <a:pPr>
              <a:lnSpc>
                <a:spcPct val="120000"/>
              </a:lnSpc>
            </a:pPr>
            <a:r>
              <a:rPr lang="sr-Cyrl-RS" altLang="zh-CN" sz="1400" b="1" dirty="0"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rPr>
              <a:t>Иновације представљају имплементацију новог или значајно унапређеног производа, услуге или процеса,новог метода маркетинга или новог организационог метода у пословној пракси,организацији посла или екстерним односима.</a:t>
            </a:r>
            <a:endParaRPr lang="sr-Cyrl-RS" altLang="zh-CN" sz="1400" b="1" dirty="0">
              <a:solidFill>
                <a:schemeClr val="bg1"/>
              </a:solidFill>
              <a:latin typeface="Arial" panose="020B0604020202020204" pitchFamily="34" charset="0"/>
              <a:ea typeface="SimSun" panose="02010600030101010101" pitchFamily="2" charset="-122"/>
            </a:endParaRPr>
          </a:p>
          <a:p>
            <a:pPr>
              <a:lnSpc>
                <a:spcPct val="120000"/>
              </a:lnSpc>
            </a:pPr>
            <a:r>
              <a:rPr lang="sr-Cyrl-RS" altLang="zh-CN" sz="1400" b="1" dirty="0"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rPr>
              <a:t>У контексту ресторатерства иновације се дефинишу као: “ идеја,пракса,процес или производ који стављају у функцију идеје које решавају проблеме и перципиране су као нове од стране корисника”.</a:t>
            </a:r>
            <a:endParaRPr lang="sr-Cyrl-RS" altLang="zh-CN" sz="1400" b="1" dirty="0">
              <a:solidFill>
                <a:schemeClr val="bg1"/>
              </a:solidFill>
              <a:latin typeface="Arial" panose="020B0604020202020204" pitchFamily="34" charset="0"/>
              <a:ea typeface="SimSun" panose="02010600030101010101" pitchFamily="2" charset="-122"/>
            </a:endParaRPr>
          </a:p>
          <a:p>
            <a:pPr>
              <a:lnSpc>
                <a:spcPct val="120000"/>
              </a:lnSpc>
            </a:pPr>
            <a:r>
              <a:rPr lang="sr-Cyrl-RS" altLang="zh-CN" sz="1400" b="1" dirty="0"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rPr>
              <a:t>Иновација представља један од најрелевантнијих фактора за развој неке компаније, као и истраживања посебно усмерена на иновације у ресторатерству  устаноила су да увођењем иновација у ресторане они постају привлачнији гостима,што утиче на повећање профитабилности-кључни елемент за тржишну конкурентност.</a:t>
            </a:r>
            <a:endParaRPr lang="en-US" altLang="zh-CN" sz="1400" b="1">
              <a:solidFill>
                <a:srgbClr val="1DAF98"/>
              </a:solidFill>
              <a:latin typeface="Arial" panose="020B0604020202020204" pitchFamily="34" charset="0"/>
              <a:ea typeface="SimSun" panose="02010600030101010101" pitchFamily="2" charset="-122"/>
            </a:endParaRPr>
          </a:p>
          <a:p>
            <a:pPr>
              <a:lnSpc>
                <a:spcPct val="120000"/>
              </a:lnSpc>
            </a:pPr>
            <a:endParaRPr lang="sr-Cyrl-RS" altLang="zh-CN" sz="1400" b="1" dirty="0">
              <a:solidFill>
                <a:schemeClr val="bg1"/>
              </a:solidFill>
              <a:latin typeface="Arial" panose="020B0604020202020204" pitchFamily="34" charset="0"/>
              <a:ea typeface="SimSun" panose="02010600030101010101" pitchFamily="2" charset="-122"/>
            </a:endParaRPr>
          </a:p>
          <a:p>
            <a:pPr>
              <a:lnSpc>
                <a:spcPct val="120000"/>
              </a:lnSpc>
            </a:pPr>
            <a:endParaRPr lang="sr-Cyrl-RS" altLang="zh-CN" sz="1400" b="1" dirty="0">
              <a:solidFill>
                <a:schemeClr val="bg1"/>
              </a:solidFill>
              <a:latin typeface="Arial" panose="020B0604020202020204" pitchFamily="34" charset="0"/>
              <a:ea typeface="SimSun" panose="02010600030101010101" pitchFamily="2" charset="-122"/>
            </a:endParaRPr>
          </a:p>
          <a:p>
            <a:pPr>
              <a:lnSpc>
                <a:spcPct val="120000"/>
              </a:lnSpc>
            </a:pPr>
            <a:endParaRPr lang="sr-Cyrl-RS" altLang="zh-CN" sz="1400" b="1" dirty="0">
              <a:solidFill>
                <a:schemeClr val="bg1"/>
              </a:solidFill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  <p:grpSp>
        <p:nvGrpSpPr>
          <p:cNvPr id="8212" name="组合 11283"/>
          <p:cNvGrpSpPr/>
          <p:nvPr/>
        </p:nvGrpSpPr>
        <p:grpSpPr>
          <a:xfrm>
            <a:off x="0" y="338138"/>
            <a:ext cx="252413" cy="360362"/>
            <a:chOff x="0" y="0"/>
            <a:chExt cx="159" cy="227"/>
          </a:xfrm>
        </p:grpSpPr>
        <p:sp>
          <p:nvSpPr>
            <p:cNvPr id="8213" name="矩形 11284"/>
            <p:cNvSpPr/>
            <p:nvPr/>
          </p:nvSpPr>
          <p:spPr>
            <a:xfrm>
              <a:off x="0" y="0"/>
              <a:ext cx="23" cy="227"/>
            </a:xfrm>
            <a:prstGeom prst="rect">
              <a:avLst/>
            </a:prstGeom>
            <a:solidFill>
              <a:srgbClr val="1DAF98"/>
            </a:solidFill>
            <a:ln w="9525">
              <a:noFill/>
            </a:ln>
          </p:spPr>
          <p:txBody>
            <a:bodyPr anchor="t" anchorCtr="0"/>
            <a:p>
              <a:endParaRPr lang="zh-CN" altLang="en-US">
                <a:latin typeface="Arial" panose="020B0604020202020204" pitchFamily="34" charset="0"/>
                <a:ea typeface="SimSun" panose="02010600030101010101" pitchFamily="2" charset="-122"/>
              </a:endParaRPr>
            </a:p>
          </p:txBody>
        </p:sp>
        <p:sp>
          <p:nvSpPr>
            <p:cNvPr id="8214" name="矩形 11285"/>
            <p:cNvSpPr/>
            <p:nvPr/>
          </p:nvSpPr>
          <p:spPr>
            <a:xfrm>
              <a:off x="46" y="0"/>
              <a:ext cx="23" cy="227"/>
            </a:xfrm>
            <a:prstGeom prst="rect">
              <a:avLst/>
            </a:prstGeom>
            <a:solidFill>
              <a:srgbClr val="ACC571"/>
            </a:solidFill>
            <a:ln w="9525">
              <a:noFill/>
            </a:ln>
          </p:spPr>
          <p:txBody>
            <a:bodyPr anchor="t" anchorCtr="0"/>
            <a:p>
              <a:endParaRPr lang="zh-CN" altLang="en-US">
                <a:latin typeface="Arial" panose="020B0604020202020204" pitchFamily="34" charset="0"/>
                <a:ea typeface="SimSun" panose="02010600030101010101" pitchFamily="2" charset="-122"/>
              </a:endParaRPr>
            </a:p>
          </p:txBody>
        </p:sp>
        <p:sp>
          <p:nvSpPr>
            <p:cNvPr id="8215" name="矩形 11286"/>
            <p:cNvSpPr/>
            <p:nvPr/>
          </p:nvSpPr>
          <p:spPr>
            <a:xfrm>
              <a:off x="91" y="0"/>
              <a:ext cx="23" cy="227"/>
            </a:xfrm>
            <a:prstGeom prst="rect">
              <a:avLst/>
            </a:prstGeom>
            <a:solidFill>
              <a:srgbClr val="237DB9"/>
            </a:solidFill>
            <a:ln w="9525">
              <a:noFill/>
            </a:ln>
          </p:spPr>
          <p:txBody>
            <a:bodyPr anchor="t" anchorCtr="0"/>
            <a:p>
              <a:endParaRPr lang="zh-CN" altLang="en-US">
                <a:latin typeface="Arial" panose="020B0604020202020204" pitchFamily="34" charset="0"/>
                <a:ea typeface="SimSun" panose="02010600030101010101" pitchFamily="2" charset="-122"/>
              </a:endParaRPr>
            </a:p>
          </p:txBody>
        </p:sp>
        <p:sp>
          <p:nvSpPr>
            <p:cNvPr id="8216" name="矩形 11287"/>
            <p:cNvSpPr/>
            <p:nvPr/>
          </p:nvSpPr>
          <p:spPr>
            <a:xfrm>
              <a:off x="136" y="0"/>
              <a:ext cx="23" cy="227"/>
            </a:xfrm>
            <a:prstGeom prst="rect">
              <a:avLst/>
            </a:prstGeom>
            <a:solidFill>
              <a:srgbClr val="F6AC33"/>
            </a:solidFill>
            <a:ln w="9525">
              <a:noFill/>
            </a:ln>
          </p:spPr>
          <p:txBody>
            <a:bodyPr anchor="t" anchorCtr="0"/>
            <a:p>
              <a:endParaRPr lang="zh-CN" altLang="en-US">
                <a:latin typeface="Arial" panose="020B0604020202020204" pitchFamily="34" charset="0"/>
                <a:ea typeface="SimSun" panose="02010600030101010101" pitchFamily="2" charset="-122"/>
              </a:endParaRPr>
            </a:p>
          </p:txBody>
        </p:sp>
      </p:grpSp>
      <p:sp>
        <p:nvSpPr>
          <p:cNvPr id="2" name="Text Box 1"/>
          <p:cNvSpPr txBox="1"/>
          <p:nvPr/>
        </p:nvSpPr>
        <p:spPr>
          <a:xfrm>
            <a:off x="315595" y="161925"/>
            <a:ext cx="3928110" cy="36830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r>
              <a:rPr lang="sr-Cyrl-RS" altLang="en-US">
                <a:solidFill>
                  <a:srgbClr val="00B050"/>
                </a:solidFill>
              </a:rPr>
              <a:t>ИНОВАЦИЈЕ У РЕСТОРАТЕРСТВУ</a:t>
            </a:r>
            <a:endParaRPr lang="sr-Cyrl-RS" altLang="en-US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2303D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9219" name="文本框 12290"/>
          <p:cNvSpPr txBox="1"/>
          <p:nvPr/>
        </p:nvSpPr>
        <p:spPr>
          <a:xfrm>
            <a:off x="467360" y="385445"/>
            <a:ext cx="7240270" cy="521970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lang="sr-Cyrl-RS" altLang="en-US" sz="1400"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rPr>
              <a:t>Постоје четири значајна извора иновација према  Отенбечеру и Гноту (2005), а то су:</a:t>
            </a:r>
            <a:endParaRPr lang="sr-Cyrl-RS" altLang="en-US" sz="1400">
              <a:solidFill>
                <a:schemeClr val="bg1"/>
              </a:solidFill>
              <a:latin typeface="Arial" panose="020B0604020202020204" pitchFamily="34" charset="0"/>
              <a:ea typeface="SimSun" panose="02010600030101010101" pitchFamily="2" charset="-122"/>
            </a:endParaRPr>
          </a:p>
          <a:p>
            <a:endParaRPr lang="sr-Cyrl-RS" altLang="en-US" sz="1400">
              <a:solidFill>
                <a:schemeClr val="bg1"/>
              </a:solidFill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  <p:sp>
        <p:nvSpPr>
          <p:cNvPr id="9220" name="直接连接符 12291"/>
          <p:cNvSpPr/>
          <p:nvPr/>
        </p:nvSpPr>
        <p:spPr>
          <a:xfrm rot="1740000" flipH="1" flipV="1">
            <a:off x="1420495" y="727075"/>
            <a:ext cx="103505" cy="1003935"/>
          </a:xfrm>
          <a:prstGeom prst="line">
            <a:avLst/>
          </a:prstGeom>
          <a:ln w="6350" cap="flat" cmpd="sng">
            <a:solidFill>
              <a:srgbClr val="54697C"/>
            </a:solidFill>
            <a:prstDash val="dash"/>
            <a:round/>
            <a:headEnd type="none" w="med" len="med"/>
            <a:tailEnd type="oval" w="sm" len="sm"/>
          </a:ln>
        </p:spPr>
      </p:sp>
      <p:sp>
        <p:nvSpPr>
          <p:cNvPr id="9221" name="直接连接符 12292"/>
          <p:cNvSpPr/>
          <p:nvPr/>
        </p:nvSpPr>
        <p:spPr>
          <a:xfrm rot="20400000" flipV="1">
            <a:off x="3188970" y="727075"/>
            <a:ext cx="215265" cy="1082675"/>
          </a:xfrm>
          <a:prstGeom prst="line">
            <a:avLst/>
          </a:prstGeom>
          <a:ln w="6350" cap="flat" cmpd="sng">
            <a:solidFill>
              <a:srgbClr val="54697C"/>
            </a:solidFill>
            <a:prstDash val="dash"/>
            <a:round/>
            <a:headEnd type="none" w="med" len="med"/>
            <a:tailEnd type="oval" w="sm" len="sm"/>
          </a:ln>
        </p:spPr>
      </p:sp>
      <p:sp>
        <p:nvSpPr>
          <p:cNvPr id="9222" name="直接连接符 12293"/>
          <p:cNvSpPr/>
          <p:nvPr/>
        </p:nvSpPr>
        <p:spPr>
          <a:xfrm flipH="1" flipV="1">
            <a:off x="7352665" y="789305"/>
            <a:ext cx="680085" cy="1117600"/>
          </a:xfrm>
          <a:prstGeom prst="line">
            <a:avLst/>
          </a:prstGeom>
          <a:ln w="6350" cap="flat" cmpd="sng">
            <a:solidFill>
              <a:srgbClr val="54697C"/>
            </a:solidFill>
            <a:prstDash val="dash"/>
            <a:round/>
            <a:headEnd type="none" w="med" len="med"/>
            <a:tailEnd type="oval" w="sm" len="sm"/>
          </a:ln>
        </p:spPr>
      </p:sp>
      <p:sp>
        <p:nvSpPr>
          <p:cNvPr id="9229" name="椭圆 12300"/>
          <p:cNvSpPr/>
          <p:nvPr/>
        </p:nvSpPr>
        <p:spPr>
          <a:xfrm>
            <a:off x="467360" y="1906905"/>
            <a:ext cx="1522730" cy="1295400"/>
          </a:xfrm>
          <a:prstGeom prst="ellipse">
            <a:avLst/>
          </a:prstGeom>
          <a:solidFill>
            <a:srgbClr val="F6AC33"/>
          </a:solidFill>
          <a:ln w="9525">
            <a:noFill/>
          </a:ln>
        </p:spPr>
        <p:txBody>
          <a:bodyPr anchor="t" anchorCtr="0"/>
          <a:p>
            <a:endParaRPr lang="zh-CN" altLang="en-US"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  <p:sp>
        <p:nvSpPr>
          <p:cNvPr id="9236" name="椭圆 12307"/>
          <p:cNvSpPr/>
          <p:nvPr/>
        </p:nvSpPr>
        <p:spPr>
          <a:xfrm>
            <a:off x="2715895" y="1906905"/>
            <a:ext cx="1407795" cy="1224915"/>
          </a:xfrm>
          <a:prstGeom prst="ellipse">
            <a:avLst/>
          </a:prstGeom>
          <a:solidFill>
            <a:srgbClr val="1DAF98"/>
          </a:solidFill>
          <a:ln w="9525">
            <a:noFill/>
          </a:ln>
        </p:spPr>
        <p:txBody>
          <a:bodyPr anchor="t" anchorCtr="0"/>
          <a:p>
            <a:endParaRPr lang="zh-CN" altLang="en-US"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  <p:sp>
        <p:nvSpPr>
          <p:cNvPr id="9237" name="椭圆 12308"/>
          <p:cNvSpPr/>
          <p:nvPr/>
        </p:nvSpPr>
        <p:spPr>
          <a:xfrm>
            <a:off x="7308215" y="2066925"/>
            <a:ext cx="1290320" cy="1248410"/>
          </a:xfrm>
          <a:prstGeom prst="ellipse">
            <a:avLst/>
          </a:prstGeom>
          <a:solidFill>
            <a:srgbClr val="ACC571"/>
          </a:solidFill>
          <a:ln w="9525">
            <a:noFill/>
          </a:ln>
        </p:spPr>
        <p:txBody>
          <a:bodyPr anchor="t" anchorCtr="0"/>
          <a:p>
            <a:endParaRPr lang="zh-CN" altLang="en-US"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  <p:sp>
        <p:nvSpPr>
          <p:cNvPr id="9259" name="矩形 12330"/>
          <p:cNvSpPr/>
          <p:nvPr/>
        </p:nvSpPr>
        <p:spPr>
          <a:xfrm>
            <a:off x="140970" y="3723005"/>
            <a:ext cx="8441055" cy="1179830"/>
          </a:xfrm>
          <a:prstGeom prst="rect">
            <a:avLst/>
          </a:prstGeom>
          <a:noFill/>
          <a:ln w="9525">
            <a:noFill/>
          </a:ln>
        </p:spPr>
        <p:txBody>
          <a:bodyPr wrap="square" lIns="0" tIns="0" rIns="0" bIns="0" anchor="t" anchorCtr="0">
            <a:spAutoFit/>
          </a:bodyPr>
          <a:p>
            <a:pPr algn="just">
              <a:lnSpc>
                <a:spcPct val="120000"/>
              </a:lnSpc>
            </a:pPr>
            <a:r>
              <a:rPr lang="sr-Cyrl-RS" altLang="zh-CN" sz="1200" dirty="0"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rPr>
              <a:t>Било да су у питању иновације услуга или производа  циљ њиховог увођења је повећање тржишног учешћа, стварање лојалних купаца и показивање предности у односу на конкуренцију.</a:t>
            </a:r>
            <a:endParaRPr lang="sr-Cyrl-RS" altLang="zh-CN" sz="1200" dirty="0">
              <a:solidFill>
                <a:schemeClr val="bg1"/>
              </a:solidFill>
              <a:latin typeface="Arial" panose="020B0604020202020204" pitchFamily="34" charset="0"/>
              <a:ea typeface="SimSun" panose="02010600030101010101" pitchFamily="2" charset="-122"/>
            </a:endParaRPr>
          </a:p>
          <a:p>
            <a:pPr algn="just">
              <a:lnSpc>
                <a:spcPct val="120000"/>
              </a:lnSpc>
            </a:pPr>
            <a:r>
              <a:rPr lang="sr-Cyrl-RS" altLang="zh-CN" sz="1200" dirty="0"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rPr>
              <a:t>Кључни фактор за успех у иновативности услуга су запослени који у интеракцији са гостима преносе своје знање  ентузијазам.</a:t>
            </a:r>
            <a:endParaRPr lang="sr-Cyrl-RS" altLang="zh-CN" sz="1200" dirty="0">
              <a:solidFill>
                <a:schemeClr val="bg1"/>
              </a:solidFill>
              <a:latin typeface="Arial" panose="020B0604020202020204" pitchFamily="34" charset="0"/>
              <a:ea typeface="SimSun" panose="02010600030101010101" pitchFamily="2" charset="-122"/>
            </a:endParaRPr>
          </a:p>
          <a:p>
            <a:pPr algn="r">
              <a:lnSpc>
                <a:spcPct val="120000"/>
              </a:lnSpc>
            </a:pPr>
            <a:endParaRPr lang="sr-Cyrl-RS" altLang="zh-CN" sz="800" dirty="0">
              <a:solidFill>
                <a:schemeClr val="bg1"/>
              </a:solidFill>
              <a:latin typeface="Arial" panose="020B0604020202020204" pitchFamily="34" charset="0"/>
              <a:ea typeface="SimSun" panose="02010600030101010101" pitchFamily="2" charset="-122"/>
            </a:endParaRPr>
          </a:p>
          <a:p>
            <a:pPr algn="r">
              <a:lnSpc>
                <a:spcPct val="120000"/>
              </a:lnSpc>
            </a:pPr>
            <a:endParaRPr lang="sr-Cyrl-RS" altLang="zh-CN" sz="800" dirty="0">
              <a:solidFill>
                <a:schemeClr val="bg1"/>
              </a:solidFill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  <p:grpSp>
        <p:nvGrpSpPr>
          <p:cNvPr id="9275" name="组合 12346"/>
          <p:cNvGrpSpPr/>
          <p:nvPr/>
        </p:nvGrpSpPr>
        <p:grpSpPr>
          <a:xfrm>
            <a:off x="0" y="338138"/>
            <a:ext cx="252413" cy="360362"/>
            <a:chOff x="0" y="0"/>
            <a:chExt cx="159" cy="227"/>
          </a:xfrm>
        </p:grpSpPr>
        <p:sp>
          <p:nvSpPr>
            <p:cNvPr id="9276" name="矩形 12347"/>
            <p:cNvSpPr/>
            <p:nvPr/>
          </p:nvSpPr>
          <p:spPr>
            <a:xfrm>
              <a:off x="0" y="0"/>
              <a:ext cx="23" cy="227"/>
            </a:xfrm>
            <a:prstGeom prst="rect">
              <a:avLst/>
            </a:prstGeom>
            <a:solidFill>
              <a:srgbClr val="1DAF98"/>
            </a:solidFill>
            <a:ln w="9525">
              <a:noFill/>
            </a:ln>
          </p:spPr>
          <p:txBody>
            <a:bodyPr anchor="t" anchorCtr="0"/>
            <a:p>
              <a:endParaRPr lang="zh-CN" altLang="en-US">
                <a:latin typeface="Arial" panose="020B0604020202020204" pitchFamily="34" charset="0"/>
                <a:ea typeface="SimSun" panose="02010600030101010101" pitchFamily="2" charset="-122"/>
              </a:endParaRPr>
            </a:p>
          </p:txBody>
        </p:sp>
        <p:sp>
          <p:nvSpPr>
            <p:cNvPr id="9277" name="矩形 12348"/>
            <p:cNvSpPr/>
            <p:nvPr/>
          </p:nvSpPr>
          <p:spPr>
            <a:xfrm>
              <a:off x="46" y="0"/>
              <a:ext cx="23" cy="227"/>
            </a:xfrm>
            <a:prstGeom prst="rect">
              <a:avLst/>
            </a:prstGeom>
            <a:solidFill>
              <a:srgbClr val="ACC571"/>
            </a:solidFill>
            <a:ln w="9525">
              <a:noFill/>
            </a:ln>
          </p:spPr>
          <p:txBody>
            <a:bodyPr anchor="t" anchorCtr="0"/>
            <a:p>
              <a:endParaRPr lang="zh-CN" altLang="en-US">
                <a:latin typeface="Arial" panose="020B0604020202020204" pitchFamily="34" charset="0"/>
                <a:ea typeface="SimSun" panose="02010600030101010101" pitchFamily="2" charset="-122"/>
              </a:endParaRPr>
            </a:p>
          </p:txBody>
        </p:sp>
        <p:sp>
          <p:nvSpPr>
            <p:cNvPr id="9278" name="矩形 12349"/>
            <p:cNvSpPr/>
            <p:nvPr/>
          </p:nvSpPr>
          <p:spPr>
            <a:xfrm>
              <a:off x="91" y="0"/>
              <a:ext cx="23" cy="227"/>
            </a:xfrm>
            <a:prstGeom prst="rect">
              <a:avLst/>
            </a:prstGeom>
            <a:solidFill>
              <a:srgbClr val="237DB9"/>
            </a:solidFill>
            <a:ln w="9525">
              <a:noFill/>
            </a:ln>
          </p:spPr>
          <p:txBody>
            <a:bodyPr anchor="t" anchorCtr="0"/>
            <a:p>
              <a:endParaRPr lang="zh-CN" altLang="en-US">
                <a:latin typeface="Arial" panose="020B0604020202020204" pitchFamily="34" charset="0"/>
                <a:ea typeface="SimSun" panose="02010600030101010101" pitchFamily="2" charset="-122"/>
              </a:endParaRPr>
            </a:p>
          </p:txBody>
        </p:sp>
        <p:sp>
          <p:nvSpPr>
            <p:cNvPr id="9279" name="矩形 12350"/>
            <p:cNvSpPr/>
            <p:nvPr/>
          </p:nvSpPr>
          <p:spPr>
            <a:xfrm>
              <a:off x="136" y="0"/>
              <a:ext cx="23" cy="227"/>
            </a:xfrm>
            <a:prstGeom prst="rect">
              <a:avLst/>
            </a:prstGeom>
            <a:solidFill>
              <a:srgbClr val="F6AC33"/>
            </a:solidFill>
            <a:ln w="9525">
              <a:noFill/>
            </a:ln>
          </p:spPr>
          <p:txBody>
            <a:bodyPr anchor="t" anchorCtr="0"/>
            <a:p>
              <a:endParaRPr lang="zh-CN" altLang="en-US">
                <a:latin typeface="Arial" panose="020B0604020202020204" pitchFamily="34" charset="0"/>
                <a:ea typeface="SimSun" panose="02010600030101010101" pitchFamily="2" charset="-122"/>
              </a:endParaRPr>
            </a:p>
          </p:txBody>
        </p:sp>
      </p:grpSp>
      <p:sp>
        <p:nvSpPr>
          <p:cNvPr id="2" name="椭圆 12300"/>
          <p:cNvSpPr/>
          <p:nvPr/>
        </p:nvSpPr>
        <p:spPr>
          <a:xfrm>
            <a:off x="5076190" y="2066925"/>
            <a:ext cx="1442085" cy="1269365"/>
          </a:xfrm>
          <a:prstGeom prst="ellipse">
            <a:avLst/>
          </a:prstGeom>
          <a:solidFill>
            <a:srgbClr val="F6AC33"/>
          </a:solidFill>
          <a:ln w="9525">
            <a:noFill/>
          </a:ln>
        </p:spPr>
        <p:txBody>
          <a:bodyPr anchor="t" anchorCtr="0"/>
          <a:p>
            <a:endParaRPr lang="zh-CN" altLang="en-US"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  <p:sp>
        <p:nvSpPr>
          <p:cNvPr id="3" name="直接连接符 12292"/>
          <p:cNvSpPr/>
          <p:nvPr/>
        </p:nvSpPr>
        <p:spPr>
          <a:xfrm flipV="1">
            <a:off x="5663565" y="805815"/>
            <a:ext cx="33655" cy="1034415"/>
          </a:xfrm>
          <a:prstGeom prst="line">
            <a:avLst/>
          </a:prstGeom>
          <a:ln w="6350" cap="flat" cmpd="sng">
            <a:solidFill>
              <a:srgbClr val="54697C"/>
            </a:solidFill>
            <a:prstDash val="dash"/>
            <a:round/>
            <a:headEnd type="none" w="med" len="med"/>
            <a:tailEnd type="oval" w="sm" len="sm"/>
          </a:ln>
        </p:spPr>
      </p:sp>
      <p:sp>
        <p:nvSpPr>
          <p:cNvPr id="6" name="Text Box 5"/>
          <p:cNvSpPr txBox="1"/>
          <p:nvPr/>
        </p:nvSpPr>
        <p:spPr>
          <a:xfrm>
            <a:off x="583565" y="2189480"/>
            <a:ext cx="1351915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sr-Cyrl-RS" altLang="en-US" sz="1600" b="1"/>
              <a:t>иновације производа или услуга</a:t>
            </a:r>
            <a:endParaRPr lang="sr-Cyrl-RS" altLang="en-US" sz="1600" b="1"/>
          </a:p>
        </p:txBody>
      </p:sp>
      <p:sp>
        <p:nvSpPr>
          <p:cNvPr id="7" name="Text Box 6"/>
          <p:cNvSpPr txBox="1"/>
          <p:nvPr/>
        </p:nvSpPr>
        <p:spPr>
          <a:xfrm>
            <a:off x="2813685" y="2247265"/>
            <a:ext cx="1384300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sr-Cyrl-RS" altLang="en-US"/>
              <a:t>маркетинг иновације</a:t>
            </a:r>
            <a:endParaRPr lang="sr-Cyrl-RS" altLang="en-US"/>
          </a:p>
        </p:txBody>
      </p:sp>
      <p:sp>
        <p:nvSpPr>
          <p:cNvPr id="8" name="Text Box 7"/>
          <p:cNvSpPr txBox="1"/>
          <p:nvPr/>
        </p:nvSpPr>
        <p:spPr>
          <a:xfrm>
            <a:off x="5173345" y="2390140"/>
            <a:ext cx="1344930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sr-Cyrl-RS" altLang="en-US"/>
              <a:t>процесне иновације</a:t>
            </a:r>
            <a:endParaRPr lang="sr-Cyrl-RS" altLang="en-US"/>
          </a:p>
        </p:txBody>
      </p:sp>
      <p:sp>
        <p:nvSpPr>
          <p:cNvPr id="9" name="Text Box 8"/>
          <p:cNvSpPr txBox="1"/>
          <p:nvPr/>
        </p:nvSpPr>
        <p:spPr>
          <a:xfrm>
            <a:off x="7452360" y="2297430"/>
            <a:ext cx="1129665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sr-Cyrl-RS" altLang="en-US" sz="1200"/>
              <a:t>Иновације везано за орга. и њену култура</a:t>
            </a:r>
            <a:endParaRPr lang="sr-Cyrl-RS" altLang="en-US" sz="12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"/>
          <a:stretch>
            <a:fillRect b="-18614"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13314" name="矩形 16385"/>
          <p:cNvSpPr/>
          <p:nvPr/>
        </p:nvSpPr>
        <p:spPr>
          <a:xfrm>
            <a:off x="0" y="0"/>
            <a:ext cx="9144000" cy="5141913"/>
          </a:xfrm>
          <a:prstGeom prst="rect">
            <a:avLst/>
          </a:prstGeom>
          <a:solidFill>
            <a:srgbClr val="22303D">
              <a:alpha val="89999"/>
            </a:srgbClr>
          </a:solidFill>
          <a:ln w="9525">
            <a:noFill/>
          </a:ln>
        </p:spPr>
        <p:txBody>
          <a:bodyPr anchor="t" anchorCtr="0"/>
          <a:p>
            <a:endParaRPr lang="zh-CN" altLang="en-US"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  <p:sp>
        <p:nvSpPr>
          <p:cNvPr id="13315" name="椭圆 16386"/>
          <p:cNvSpPr/>
          <p:nvPr/>
        </p:nvSpPr>
        <p:spPr>
          <a:xfrm>
            <a:off x="5435600" y="3003550"/>
            <a:ext cx="457200" cy="457200"/>
          </a:xfrm>
          <a:prstGeom prst="ellipse">
            <a:avLst/>
          </a:prstGeom>
          <a:solidFill>
            <a:srgbClr val="237DB9"/>
          </a:solidFill>
          <a:ln w="9525">
            <a:noFill/>
          </a:ln>
        </p:spPr>
        <p:txBody>
          <a:bodyPr anchor="t" anchorCtr="0"/>
          <a:p>
            <a:endParaRPr lang="zh-CN" altLang="en-US"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  <p:sp>
        <p:nvSpPr>
          <p:cNvPr id="13316" name="椭圆 16387"/>
          <p:cNvSpPr/>
          <p:nvPr/>
        </p:nvSpPr>
        <p:spPr>
          <a:xfrm>
            <a:off x="3347403" y="1381760"/>
            <a:ext cx="2378075" cy="2378075"/>
          </a:xfrm>
          <a:prstGeom prst="ellipse">
            <a:avLst/>
          </a:prstGeom>
          <a:solidFill>
            <a:srgbClr val="ACC571"/>
          </a:solidFill>
          <a:ln w="9525">
            <a:noFill/>
          </a:ln>
        </p:spPr>
        <p:txBody>
          <a:bodyPr anchor="t" anchorCtr="0"/>
          <a:p>
            <a:endParaRPr lang="zh-CN" altLang="en-US"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  <p:sp>
        <p:nvSpPr>
          <p:cNvPr id="13317" name="椭圆 16388"/>
          <p:cNvSpPr/>
          <p:nvPr/>
        </p:nvSpPr>
        <p:spPr>
          <a:xfrm>
            <a:off x="2916238" y="1824038"/>
            <a:ext cx="746125" cy="746125"/>
          </a:xfrm>
          <a:prstGeom prst="ellipse">
            <a:avLst/>
          </a:prstGeom>
          <a:solidFill>
            <a:srgbClr val="F6AC33"/>
          </a:solidFill>
          <a:ln w="9525">
            <a:noFill/>
          </a:ln>
        </p:spPr>
        <p:txBody>
          <a:bodyPr anchor="t" anchorCtr="0"/>
          <a:p>
            <a:endParaRPr lang="zh-CN" altLang="en-US"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  <p:sp>
        <p:nvSpPr>
          <p:cNvPr id="13318" name="矩形 16389"/>
          <p:cNvSpPr/>
          <p:nvPr/>
        </p:nvSpPr>
        <p:spPr>
          <a:xfrm>
            <a:off x="3681413" y="2570163"/>
            <a:ext cx="1781175" cy="368935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 anchor="t" anchorCtr="0">
            <a:spAutoFit/>
          </a:bodyPr>
          <a:p>
            <a:pPr algn="ctr"/>
            <a:endParaRPr lang="zh-CN" altLang="en-US" sz="800" dirty="0">
              <a:solidFill>
                <a:schemeClr val="bg1"/>
              </a:solidFill>
              <a:latin typeface="Arial" panose="020B0604020202020204" pitchFamily="34" charset="0"/>
              <a:ea typeface="SimSun" panose="02010600030101010101" pitchFamily="2" charset="-122"/>
            </a:endParaRPr>
          </a:p>
          <a:p>
            <a:pPr algn="ctr"/>
            <a:endParaRPr lang="zh-CN" altLang="en-US" sz="800" dirty="0">
              <a:solidFill>
                <a:schemeClr val="bg1"/>
              </a:solidFill>
              <a:latin typeface="Arial" panose="020B0604020202020204" pitchFamily="34" charset="0"/>
              <a:ea typeface="SimSun" panose="02010600030101010101" pitchFamily="2" charset="-122"/>
            </a:endParaRPr>
          </a:p>
          <a:p>
            <a:pPr algn="ctr"/>
            <a:endParaRPr lang="zh-CN" altLang="en-US" sz="800" dirty="0">
              <a:solidFill>
                <a:schemeClr val="bg1"/>
              </a:solidFill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  <p:sp>
        <p:nvSpPr>
          <p:cNvPr id="13319" name="文本框 16390"/>
          <p:cNvSpPr txBox="1"/>
          <p:nvPr/>
        </p:nvSpPr>
        <p:spPr>
          <a:xfrm>
            <a:off x="4197350" y="1868488"/>
            <a:ext cx="748030" cy="706755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lang="en-US" altLang="zh-CN" sz="4000"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rPr>
              <a:t>0</a:t>
            </a:r>
            <a:r>
              <a:rPr lang="sr-Cyrl-RS" altLang="en-US" sz="4000"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rPr>
              <a:t>1</a:t>
            </a:r>
            <a:endParaRPr lang="sr-Cyrl-RS" altLang="en-US" sz="4000">
              <a:solidFill>
                <a:schemeClr val="bg1"/>
              </a:solidFill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  <p:sp>
        <p:nvSpPr>
          <p:cNvPr id="13320" name="直接连接符 16391"/>
          <p:cNvSpPr/>
          <p:nvPr/>
        </p:nvSpPr>
        <p:spPr>
          <a:xfrm>
            <a:off x="4178300" y="2508250"/>
            <a:ext cx="792163" cy="0"/>
          </a:xfrm>
          <a:prstGeom prst="line">
            <a:avLst/>
          </a:prstGeom>
          <a:ln w="6350" cap="flat" cmpd="sng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3321" name="任意多边形 16392"/>
          <p:cNvSpPr>
            <a:spLocks noEditPoints="1"/>
          </p:cNvSpPr>
          <p:nvPr/>
        </p:nvSpPr>
        <p:spPr>
          <a:xfrm>
            <a:off x="3087688" y="2020888"/>
            <a:ext cx="396875" cy="371475"/>
          </a:xfrm>
          <a:custGeom>
            <a:avLst/>
            <a:gdLst/>
            <a:ahLst/>
            <a:cxnLst/>
            <a:pathLst>
              <a:path w="134" h="126">
                <a:moveTo>
                  <a:pt x="78" y="34"/>
                </a:moveTo>
                <a:cubicBezTo>
                  <a:pt x="75" y="30"/>
                  <a:pt x="71" y="26"/>
                  <a:pt x="68" y="23"/>
                </a:cubicBezTo>
                <a:cubicBezTo>
                  <a:pt x="67" y="23"/>
                  <a:pt x="67" y="23"/>
                  <a:pt x="66" y="23"/>
                </a:cubicBezTo>
                <a:cubicBezTo>
                  <a:pt x="63" y="26"/>
                  <a:pt x="59" y="30"/>
                  <a:pt x="56" y="34"/>
                </a:cubicBezTo>
                <a:cubicBezTo>
                  <a:pt x="55" y="35"/>
                  <a:pt x="56" y="36"/>
                  <a:pt x="57" y="36"/>
                </a:cubicBezTo>
                <a:cubicBezTo>
                  <a:pt x="64" y="35"/>
                  <a:pt x="70" y="35"/>
                  <a:pt x="77" y="36"/>
                </a:cubicBezTo>
                <a:cubicBezTo>
                  <a:pt x="78" y="36"/>
                  <a:pt x="79" y="35"/>
                  <a:pt x="78" y="34"/>
                </a:cubicBezTo>
                <a:close/>
                <a:moveTo>
                  <a:pt x="67" y="42"/>
                </a:moveTo>
                <a:cubicBezTo>
                  <a:pt x="76" y="42"/>
                  <a:pt x="84" y="50"/>
                  <a:pt x="84" y="59"/>
                </a:cubicBezTo>
                <a:cubicBezTo>
                  <a:pt x="84" y="68"/>
                  <a:pt x="76" y="76"/>
                  <a:pt x="67" y="76"/>
                </a:cubicBezTo>
                <a:cubicBezTo>
                  <a:pt x="57" y="76"/>
                  <a:pt x="50" y="68"/>
                  <a:pt x="50" y="59"/>
                </a:cubicBezTo>
                <a:cubicBezTo>
                  <a:pt x="50" y="50"/>
                  <a:pt x="57" y="42"/>
                  <a:pt x="67" y="42"/>
                </a:cubicBezTo>
                <a:close/>
                <a:moveTo>
                  <a:pt x="103" y="90"/>
                </a:moveTo>
                <a:cubicBezTo>
                  <a:pt x="103" y="90"/>
                  <a:pt x="103" y="89"/>
                  <a:pt x="103" y="89"/>
                </a:cubicBezTo>
                <a:cubicBezTo>
                  <a:pt x="103" y="88"/>
                  <a:pt x="102" y="88"/>
                  <a:pt x="102" y="88"/>
                </a:cubicBezTo>
                <a:cubicBezTo>
                  <a:pt x="97" y="89"/>
                  <a:pt x="91" y="90"/>
                  <a:pt x="85" y="91"/>
                </a:cubicBezTo>
                <a:cubicBezTo>
                  <a:pt x="84" y="91"/>
                  <a:pt x="83" y="92"/>
                  <a:pt x="82" y="93"/>
                </a:cubicBezTo>
                <a:cubicBezTo>
                  <a:pt x="78" y="98"/>
                  <a:pt x="74" y="102"/>
                  <a:pt x="70" y="106"/>
                </a:cubicBezTo>
                <a:cubicBezTo>
                  <a:pt x="70" y="106"/>
                  <a:pt x="70" y="107"/>
                  <a:pt x="71" y="107"/>
                </a:cubicBezTo>
                <a:cubicBezTo>
                  <a:pt x="80" y="114"/>
                  <a:pt x="88" y="115"/>
                  <a:pt x="94" y="111"/>
                </a:cubicBezTo>
                <a:cubicBezTo>
                  <a:pt x="95" y="111"/>
                  <a:pt x="95" y="110"/>
                  <a:pt x="95" y="109"/>
                </a:cubicBezTo>
                <a:cubicBezTo>
                  <a:pt x="89" y="103"/>
                  <a:pt x="93" y="92"/>
                  <a:pt x="102" y="91"/>
                </a:cubicBezTo>
                <a:cubicBezTo>
                  <a:pt x="103" y="91"/>
                  <a:pt x="103" y="91"/>
                  <a:pt x="103" y="90"/>
                </a:cubicBezTo>
                <a:close/>
                <a:moveTo>
                  <a:pt x="107" y="92"/>
                </a:moveTo>
                <a:cubicBezTo>
                  <a:pt x="111" y="94"/>
                  <a:pt x="114" y="98"/>
                  <a:pt x="114" y="102"/>
                </a:cubicBezTo>
                <a:cubicBezTo>
                  <a:pt x="114" y="109"/>
                  <a:pt x="108" y="114"/>
                  <a:pt x="102" y="113"/>
                </a:cubicBezTo>
                <a:cubicBezTo>
                  <a:pt x="101" y="113"/>
                  <a:pt x="101" y="113"/>
                  <a:pt x="101" y="114"/>
                </a:cubicBezTo>
                <a:cubicBezTo>
                  <a:pt x="94" y="121"/>
                  <a:pt x="81" y="120"/>
                  <a:pt x="68" y="109"/>
                </a:cubicBezTo>
                <a:cubicBezTo>
                  <a:pt x="67" y="109"/>
                  <a:pt x="67" y="109"/>
                  <a:pt x="66" y="109"/>
                </a:cubicBezTo>
                <a:cubicBezTo>
                  <a:pt x="46" y="126"/>
                  <a:pt x="28" y="119"/>
                  <a:pt x="27" y="96"/>
                </a:cubicBezTo>
                <a:cubicBezTo>
                  <a:pt x="27" y="96"/>
                  <a:pt x="27" y="96"/>
                  <a:pt x="27" y="95"/>
                </a:cubicBezTo>
                <a:cubicBezTo>
                  <a:pt x="21" y="94"/>
                  <a:pt x="18" y="88"/>
                  <a:pt x="19" y="83"/>
                </a:cubicBezTo>
                <a:cubicBezTo>
                  <a:pt x="19" y="82"/>
                  <a:pt x="19" y="82"/>
                  <a:pt x="19" y="82"/>
                </a:cubicBezTo>
                <a:cubicBezTo>
                  <a:pt x="0" y="70"/>
                  <a:pt x="3" y="51"/>
                  <a:pt x="27" y="42"/>
                </a:cubicBezTo>
                <a:cubicBezTo>
                  <a:pt x="28" y="42"/>
                  <a:pt x="28" y="41"/>
                  <a:pt x="28" y="41"/>
                </a:cubicBezTo>
                <a:cubicBezTo>
                  <a:pt x="24" y="11"/>
                  <a:pt x="43" y="0"/>
                  <a:pt x="66" y="18"/>
                </a:cubicBezTo>
                <a:cubicBezTo>
                  <a:pt x="67" y="19"/>
                  <a:pt x="67" y="19"/>
                  <a:pt x="68" y="18"/>
                </a:cubicBezTo>
                <a:cubicBezTo>
                  <a:pt x="72" y="15"/>
                  <a:pt x="77" y="12"/>
                  <a:pt x="81" y="11"/>
                </a:cubicBezTo>
                <a:cubicBezTo>
                  <a:pt x="81" y="11"/>
                  <a:pt x="81" y="11"/>
                  <a:pt x="81" y="10"/>
                </a:cubicBezTo>
                <a:cubicBezTo>
                  <a:pt x="82" y="5"/>
                  <a:pt x="87" y="2"/>
                  <a:pt x="92" y="2"/>
                </a:cubicBezTo>
                <a:cubicBezTo>
                  <a:pt x="99" y="2"/>
                  <a:pt x="105" y="9"/>
                  <a:pt x="102" y="16"/>
                </a:cubicBezTo>
                <a:cubicBezTo>
                  <a:pt x="102" y="16"/>
                  <a:pt x="102" y="16"/>
                  <a:pt x="103" y="17"/>
                </a:cubicBezTo>
                <a:cubicBezTo>
                  <a:pt x="106" y="22"/>
                  <a:pt x="108" y="30"/>
                  <a:pt x="106" y="40"/>
                </a:cubicBezTo>
                <a:cubicBezTo>
                  <a:pt x="106" y="41"/>
                  <a:pt x="106" y="42"/>
                  <a:pt x="107" y="42"/>
                </a:cubicBezTo>
                <a:cubicBezTo>
                  <a:pt x="134" y="53"/>
                  <a:pt x="134" y="75"/>
                  <a:pt x="107" y="86"/>
                </a:cubicBezTo>
                <a:cubicBezTo>
                  <a:pt x="106" y="86"/>
                  <a:pt x="106" y="87"/>
                  <a:pt x="106" y="87"/>
                </a:cubicBezTo>
                <a:cubicBezTo>
                  <a:pt x="106" y="89"/>
                  <a:pt x="106" y="90"/>
                  <a:pt x="106" y="91"/>
                </a:cubicBezTo>
                <a:cubicBezTo>
                  <a:pt x="107" y="92"/>
                  <a:pt x="107" y="92"/>
                  <a:pt x="107" y="92"/>
                </a:cubicBezTo>
                <a:close/>
                <a:moveTo>
                  <a:pt x="32" y="73"/>
                </a:moveTo>
                <a:cubicBezTo>
                  <a:pt x="32" y="71"/>
                  <a:pt x="33" y="68"/>
                  <a:pt x="34" y="66"/>
                </a:cubicBezTo>
                <a:cubicBezTo>
                  <a:pt x="35" y="65"/>
                  <a:pt x="35" y="63"/>
                  <a:pt x="34" y="62"/>
                </a:cubicBezTo>
                <a:cubicBezTo>
                  <a:pt x="32" y="56"/>
                  <a:pt x="30" y="51"/>
                  <a:pt x="29" y="46"/>
                </a:cubicBezTo>
                <a:cubicBezTo>
                  <a:pt x="29" y="45"/>
                  <a:pt x="28" y="45"/>
                  <a:pt x="27" y="45"/>
                </a:cubicBezTo>
                <a:cubicBezTo>
                  <a:pt x="10" y="54"/>
                  <a:pt x="8" y="68"/>
                  <a:pt x="20" y="78"/>
                </a:cubicBezTo>
                <a:cubicBezTo>
                  <a:pt x="20" y="78"/>
                  <a:pt x="21" y="78"/>
                  <a:pt x="22" y="78"/>
                </a:cubicBezTo>
                <a:cubicBezTo>
                  <a:pt x="24" y="75"/>
                  <a:pt x="27" y="74"/>
                  <a:pt x="30" y="74"/>
                </a:cubicBezTo>
                <a:cubicBezTo>
                  <a:pt x="31" y="74"/>
                  <a:pt x="31" y="74"/>
                  <a:pt x="32" y="73"/>
                </a:cubicBezTo>
                <a:close/>
                <a:moveTo>
                  <a:pt x="35" y="75"/>
                </a:moveTo>
                <a:cubicBezTo>
                  <a:pt x="39" y="77"/>
                  <a:pt x="41" y="82"/>
                  <a:pt x="41" y="86"/>
                </a:cubicBezTo>
                <a:cubicBezTo>
                  <a:pt x="41" y="87"/>
                  <a:pt x="41" y="87"/>
                  <a:pt x="42" y="87"/>
                </a:cubicBezTo>
                <a:cubicBezTo>
                  <a:pt x="43" y="88"/>
                  <a:pt x="45" y="88"/>
                  <a:pt x="47" y="88"/>
                </a:cubicBezTo>
                <a:cubicBezTo>
                  <a:pt x="48" y="89"/>
                  <a:pt x="48" y="87"/>
                  <a:pt x="48" y="87"/>
                </a:cubicBezTo>
                <a:cubicBezTo>
                  <a:pt x="44" y="81"/>
                  <a:pt x="41" y="75"/>
                  <a:pt x="38" y="69"/>
                </a:cubicBezTo>
                <a:cubicBezTo>
                  <a:pt x="37" y="68"/>
                  <a:pt x="36" y="68"/>
                  <a:pt x="36" y="69"/>
                </a:cubicBezTo>
                <a:cubicBezTo>
                  <a:pt x="35" y="71"/>
                  <a:pt x="35" y="72"/>
                  <a:pt x="34" y="74"/>
                </a:cubicBezTo>
                <a:cubicBezTo>
                  <a:pt x="34" y="74"/>
                  <a:pt x="34" y="75"/>
                  <a:pt x="35" y="75"/>
                </a:cubicBezTo>
                <a:close/>
                <a:moveTo>
                  <a:pt x="39" y="90"/>
                </a:moveTo>
                <a:cubicBezTo>
                  <a:pt x="38" y="93"/>
                  <a:pt x="35" y="95"/>
                  <a:pt x="32" y="96"/>
                </a:cubicBezTo>
                <a:cubicBezTo>
                  <a:pt x="32" y="96"/>
                  <a:pt x="31" y="96"/>
                  <a:pt x="31" y="97"/>
                </a:cubicBezTo>
                <a:cubicBezTo>
                  <a:pt x="34" y="113"/>
                  <a:pt x="47" y="118"/>
                  <a:pt x="63" y="107"/>
                </a:cubicBezTo>
                <a:cubicBezTo>
                  <a:pt x="64" y="107"/>
                  <a:pt x="64" y="106"/>
                  <a:pt x="64" y="106"/>
                </a:cubicBezTo>
                <a:cubicBezTo>
                  <a:pt x="60" y="102"/>
                  <a:pt x="56" y="98"/>
                  <a:pt x="52" y="93"/>
                </a:cubicBezTo>
                <a:cubicBezTo>
                  <a:pt x="52" y="92"/>
                  <a:pt x="50" y="91"/>
                  <a:pt x="49" y="91"/>
                </a:cubicBezTo>
                <a:cubicBezTo>
                  <a:pt x="46" y="91"/>
                  <a:pt x="43" y="90"/>
                  <a:pt x="41" y="90"/>
                </a:cubicBezTo>
                <a:cubicBezTo>
                  <a:pt x="40" y="90"/>
                  <a:pt x="40" y="90"/>
                  <a:pt x="39" y="90"/>
                </a:cubicBezTo>
                <a:close/>
                <a:moveTo>
                  <a:pt x="98" y="21"/>
                </a:moveTo>
                <a:cubicBezTo>
                  <a:pt x="92" y="26"/>
                  <a:pt x="84" y="23"/>
                  <a:pt x="82" y="16"/>
                </a:cubicBezTo>
                <a:cubicBezTo>
                  <a:pt x="81" y="16"/>
                  <a:pt x="81" y="15"/>
                  <a:pt x="80" y="15"/>
                </a:cubicBezTo>
                <a:cubicBezTo>
                  <a:pt x="77" y="16"/>
                  <a:pt x="74" y="18"/>
                  <a:pt x="71" y="20"/>
                </a:cubicBezTo>
                <a:cubicBezTo>
                  <a:pt x="70" y="21"/>
                  <a:pt x="70" y="21"/>
                  <a:pt x="70" y="22"/>
                </a:cubicBezTo>
                <a:cubicBezTo>
                  <a:pt x="74" y="25"/>
                  <a:pt x="78" y="30"/>
                  <a:pt x="82" y="35"/>
                </a:cubicBezTo>
                <a:cubicBezTo>
                  <a:pt x="83" y="36"/>
                  <a:pt x="84" y="36"/>
                  <a:pt x="85" y="37"/>
                </a:cubicBezTo>
                <a:cubicBezTo>
                  <a:pt x="91" y="37"/>
                  <a:pt x="97" y="38"/>
                  <a:pt x="101" y="40"/>
                </a:cubicBezTo>
                <a:cubicBezTo>
                  <a:pt x="102" y="40"/>
                  <a:pt x="103" y="40"/>
                  <a:pt x="103" y="39"/>
                </a:cubicBezTo>
                <a:cubicBezTo>
                  <a:pt x="103" y="32"/>
                  <a:pt x="102" y="26"/>
                  <a:pt x="100" y="22"/>
                </a:cubicBezTo>
                <a:cubicBezTo>
                  <a:pt x="99" y="21"/>
                  <a:pt x="99" y="21"/>
                  <a:pt x="98" y="21"/>
                </a:cubicBezTo>
                <a:close/>
                <a:moveTo>
                  <a:pt x="63" y="20"/>
                </a:moveTo>
                <a:cubicBezTo>
                  <a:pt x="45" y="8"/>
                  <a:pt x="29" y="16"/>
                  <a:pt x="31" y="39"/>
                </a:cubicBezTo>
                <a:cubicBezTo>
                  <a:pt x="31" y="40"/>
                  <a:pt x="32" y="40"/>
                  <a:pt x="32" y="40"/>
                </a:cubicBezTo>
                <a:cubicBezTo>
                  <a:pt x="37" y="38"/>
                  <a:pt x="43" y="37"/>
                  <a:pt x="49" y="37"/>
                </a:cubicBezTo>
                <a:cubicBezTo>
                  <a:pt x="50" y="36"/>
                  <a:pt x="52" y="36"/>
                  <a:pt x="52" y="35"/>
                </a:cubicBezTo>
                <a:cubicBezTo>
                  <a:pt x="56" y="30"/>
                  <a:pt x="60" y="25"/>
                  <a:pt x="64" y="22"/>
                </a:cubicBezTo>
                <a:cubicBezTo>
                  <a:pt x="64" y="21"/>
                  <a:pt x="64" y="21"/>
                  <a:pt x="63" y="20"/>
                </a:cubicBezTo>
                <a:close/>
                <a:moveTo>
                  <a:pt x="87" y="88"/>
                </a:moveTo>
                <a:cubicBezTo>
                  <a:pt x="93" y="87"/>
                  <a:pt x="98" y="86"/>
                  <a:pt x="102" y="85"/>
                </a:cubicBezTo>
                <a:cubicBezTo>
                  <a:pt x="102" y="84"/>
                  <a:pt x="102" y="84"/>
                  <a:pt x="102" y="83"/>
                </a:cubicBezTo>
                <a:cubicBezTo>
                  <a:pt x="102" y="79"/>
                  <a:pt x="100" y="74"/>
                  <a:pt x="98" y="69"/>
                </a:cubicBezTo>
                <a:cubicBezTo>
                  <a:pt x="98" y="68"/>
                  <a:pt x="97" y="68"/>
                  <a:pt x="96" y="69"/>
                </a:cubicBezTo>
                <a:cubicBezTo>
                  <a:pt x="93" y="75"/>
                  <a:pt x="90" y="81"/>
                  <a:pt x="86" y="87"/>
                </a:cubicBezTo>
                <a:cubicBezTo>
                  <a:pt x="86" y="87"/>
                  <a:pt x="86" y="89"/>
                  <a:pt x="87" y="88"/>
                </a:cubicBezTo>
                <a:close/>
                <a:moveTo>
                  <a:pt x="38" y="59"/>
                </a:moveTo>
                <a:cubicBezTo>
                  <a:pt x="41" y="53"/>
                  <a:pt x="44" y="47"/>
                  <a:pt x="48" y="41"/>
                </a:cubicBezTo>
                <a:cubicBezTo>
                  <a:pt x="48" y="40"/>
                  <a:pt x="48" y="39"/>
                  <a:pt x="47" y="39"/>
                </a:cubicBezTo>
                <a:cubicBezTo>
                  <a:pt x="41" y="40"/>
                  <a:pt x="36" y="41"/>
                  <a:pt x="32" y="43"/>
                </a:cubicBezTo>
                <a:cubicBezTo>
                  <a:pt x="32" y="43"/>
                  <a:pt x="32" y="44"/>
                  <a:pt x="32" y="44"/>
                </a:cubicBezTo>
                <a:cubicBezTo>
                  <a:pt x="32" y="49"/>
                  <a:pt x="34" y="53"/>
                  <a:pt x="36" y="58"/>
                </a:cubicBezTo>
                <a:cubicBezTo>
                  <a:pt x="36" y="59"/>
                  <a:pt x="37" y="59"/>
                  <a:pt x="38" y="59"/>
                </a:cubicBezTo>
                <a:close/>
                <a:moveTo>
                  <a:pt x="105" y="46"/>
                </a:moveTo>
                <a:cubicBezTo>
                  <a:pt x="104" y="51"/>
                  <a:pt x="102" y="56"/>
                  <a:pt x="100" y="62"/>
                </a:cubicBezTo>
                <a:cubicBezTo>
                  <a:pt x="99" y="63"/>
                  <a:pt x="99" y="65"/>
                  <a:pt x="100" y="66"/>
                </a:cubicBezTo>
                <a:cubicBezTo>
                  <a:pt x="102" y="72"/>
                  <a:pt x="104" y="77"/>
                  <a:pt x="105" y="82"/>
                </a:cubicBezTo>
                <a:cubicBezTo>
                  <a:pt x="105" y="83"/>
                  <a:pt x="106" y="83"/>
                  <a:pt x="107" y="83"/>
                </a:cubicBezTo>
                <a:cubicBezTo>
                  <a:pt x="127" y="73"/>
                  <a:pt x="127" y="55"/>
                  <a:pt x="107" y="45"/>
                </a:cubicBezTo>
                <a:cubicBezTo>
                  <a:pt x="106" y="45"/>
                  <a:pt x="105" y="45"/>
                  <a:pt x="105" y="46"/>
                </a:cubicBezTo>
                <a:close/>
                <a:moveTo>
                  <a:pt x="79" y="89"/>
                </a:moveTo>
                <a:cubicBezTo>
                  <a:pt x="71" y="90"/>
                  <a:pt x="63" y="90"/>
                  <a:pt x="55" y="89"/>
                </a:cubicBezTo>
                <a:cubicBezTo>
                  <a:pt x="53" y="89"/>
                  <a:pt x="52" y="89"/>
                  <a:pt x="51" y="87"/>
                </a:cubicBezTo>
                <a:cubicBezTo>
                  <a:pt x="46" y="81"/>
                  <a:pt x="42" y="73"/>
                  <a:pt x="39" y="66"/>
                </a:cubicBezTo>
                <a:cubicBezTo>
                  <a:pt x="38" y="65"/>
                  <a:pt x="38" y="63"/>
                  <a:pt x="39" y="62"/>
                </a:cubicBezTo>
                <a:cubicBezTo>
                  <a:pt x="42" y="54"/>
                  <a:pt x="46" y="47"/>
                  <a:pt x="51" y="40"/>
                </a:cubicBezTo>
                <a:cubicBezTo>
                  <a:pt x="52" y="39"/>
                  <a:pt x="53" y="38"/>
                  <a:pt x="55" y="38"/>
                </a:cubicBezTo>
                <a:cubicBezTo>
                  <a:pt x="63" y="38"/>
                  <a:pt x="71" y="38"/>
                  <a:pt x="79" y="38"/>
                </a:cubicBezTo>
                <a:cubicBezTo>
                  <a:pt x="81" y="38"/>
                  <a:pt x="82" y="39"/>
                  <a:pt x="83" y="40"/>
                </a:cubicBezTo>
                <a:cubicBezTo>
                  <a:pt x="88" y="47"/>
                  <a:pt x="92" y="54"/>
                  <a:pt x="95" y="62"/>
                </a:cubicBezTo>
                <a:cubicBezTo>
                  <a:pt x="96" y="63"/>
                  <a:pt x="96" y="65"/>
                  <a:pt x="95" y="66"/>
                </a:cubicBezTo>
                <a:cubicBezTo>
                  <a:pt x="92" y="73"/>
                  <a:pt x="88" y="81"/>
                  <a:pt x="83" y="87"/>
                </a:cubicBezTo>
                <a:cubicBezTo>
                  <a:pt x="82" y="89"/>
                  <a:pt x="81" y="89"/>
                  <a:pt x="79" y="89"/>
                </a:cubicBezTo>
                <a:close/>
                <a:moveTo>
                  <a:pt x="78" y="94"/>
                </a:moveTo>
                <a:cubicBezTo>
                  <a:pt x="75" y="98"/>
                  <a:pt x="71" y="101"/>
                  <a:pt x="68" y="104"/>
                </a:cubicBezTo>
                <a:cubicBezTo>
                  <a:pt x="67" y="105"/>
                  <a:pt x="67" y="105"/>
                  <a:pt x="66" y="104"/>
                </a:cubicBezTo>
                <a:cubicBezTo>
                  <a:pt x="63" y="101"/>
                  <a:pt x="59" y="98"/>
                  <a:pt x="56" y="94"/>
                </a:cubicBezTo>
                <a:cubicBezTo>
                  <a:pt x="55" y="93"/>
                  <a:pt x="56" y="92"/>
                  <a:pt x="57" y="92"/>
                </a:cubicBezTo>
                <a:cubicBezTo>
                  <a:pt x="64" y="92"/>
                  <a:pt x="70" y="92"/>
                  <a:pt x="77" y="92"/>
                </a:cubicBezTo>
                <a:cubicBezTo>
                  <a:pt x="78" y="92"/>
                  <a:pt x="79" y="93"/>
                  <a:pt x="78" y="94"/>
                </a:cubicBezTo>
                <a:close/>
                <a:moveTo>
                  <a:pt x="102" y="44"/>
                </a:moveTo>
                <a:cubicBezTo>
                  <a:pt x="102" y="49"/>
                  <a:pt x="100" y="53"/>
                  <a:pt x="98" y="58"/>
                </a:cubicBezTo>
                <a:cubicBezTo>
                  <a:pt x="98" y="59"/>
                  <a:pt x="97" y="59"/>
                  <a:pt x="96" y="59"/>
                </a:cubicBezTo>
                <a:cubicBezTo>
                  <a:pt x="93" y="53"/>
                  <a:pt x="90" y="47"/>
                  <a:pt x="86" y="41"/>
                </a:cubicBezTo>
                <a:cubicBezTo>
                  <a:pt x="86" y="40"/>
                  <a:pt x="86" y="39"/>
                  <a:pt x="87" y="39"/>
                </a:cubicBezTo>
                <a:cubicBezTo>
                  <a:pt x="93" y="40"/>
                  <a:pt x="97" y="41"/>
                  <a:pt x="101" y="43"/>
                </a:cubicBezTo>
                <a:cubicBezTo>
                  <a:pt x="102" y="43"/>
                  <a:pt x="102" y="44"/>
                  <a:pt x="102" y="44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</a:ln>
        </p:spPr>
        <p:txBody>
          <a:bodyPr/>
          <a:p>
            <a:endParaRPr lang="en-US"/>
          </a:p>
        </p:txBody>
      </p:sp>
      <p:sp>
        <p:nvSpPr>
          <p:cNvPr id="2" name="Text Box 1"/>
          <p:cNvSpPr txBox="1"/>
          <p:nvPr/>
        </p:nvSpPr>
        <p:spPr>
          <a:xfrm>
            <a:off x="3420110" y="2642870"/>
            <a:ext cx="2219325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sr-Cyrl-RS" altLang="en-US" b="1"/>
              <a:t>Иновације у ресторатерству</a:t>
            </a:r>
            <a:endParaRPr lang="sr-Cyrl-RS" altLang="en-US" b="1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2303D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4338" name="文本框 17409"/>
          <p:cNvSpPr txBox="1"/>
          <p:nvPr/>
        </p:nvSpPr>
        <p:spPr>
          <a:xfrm>
            <a:off x="323850" y="223838"/>
            <a:ext cx="3561080" cy="337185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lang="sr-Cyrl-RS" altLang="en-US" sz="1600" b="1">
                <a:solidFill>
                  <a:srgbClr val="1DAF98"/>
                </a:solidFill>
                <a:latin typeface="Arial" panose="020B0604020202020204" pitchFamily="34" charset="0"/>
                <a:ea typeface="SimSun" panose="02010600030101010101" pitchFamily="2" charset="-122"/>
              </a:rPr>
              <a:t>ИНОВАЦИЈЕ У РЕСТОРАТЕРСТВУ</a:t>
            </a:r>
            <a:endParaRPr lang="sr-Cyrl-RS" altLang="en-US" sz="1600" b="1">
              <a:solidFill>
                <a:srgbClr val="1DAF98"/>
              </a:solidFill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  <p:sp>
        <p:nvSpPr>
          <p:cNvPr id="14341" name="矩形 17412"/>
          <p:cNvSpPr/>
          <p:nvPr/>
        </p:nvSpPr>
        <p:spPr>
          <a:xfrm>
            <a:off x="8820150" y="3290888"/>
            <a:ext cx="323850" cy="1512887"/>
          </a:xfrm>
          <a:prstGeom prst="rect">
            <a:avLst/>
          </a:prstGeom>
          <a:solidFill>
            <a:srgbClr val="ACC571">
              <a:alpha val="89999"/>
            </a:srgbClr>
          </a:solidFill>
          <a:ln w="9525">
            <a:noFill/>
          </a:ln>
        </p:spPr>
        <p:txBody>
          <a:bodyPr anchor="t" anchorCtr="0"/>
          <a:p>
            <a:endParaRPr lang="zh-CN" altLang="en-US"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  <p:sp>
        <p:nvSpPr>
          <p:cNvPr id="14343" name="矩形 17414"/>
          <p:cNvSpPr/>
          <p:nvPr/>
        </p:nvSpPr>
        <p:spPr>
          <a:xfrm>
            <a:off x="332105" y="698500"/>
            <a:ext cx="7446645" cy="5826125"/>
          </a:xfrm>
          <a:prstGeom prst="rect">
            <a:avLst/>
          </a:prstGeom>
          <a:noFill/>
          <a:ln w="9525">
            <a:noFill/>
          </a:ln>
        </p:spPr>
        <p:txBody>
          <a:bodyPr wrap="square" lIns="0" tIns="0" rIns="0" bIns="0" anchor="t" anchorCtr="0">
            <a:spAutoFit/>
          </a:bodyPr>
          <a:p>
            <a:pPr>
              <a:lnSpc>
                <a:spcPct val="120000"/>
              </a:lnSpc>
            </a:pPr>
            <a:r>
              <a:rPr lang="sr-Cyrl-RS" altLang="en-US" sz="1200" dirty="0">
                <a:solidFill>
                  <a:schemeClr val="bg1"/>
                </a:solidFill>
                <a:ea typeface="SimSun" panose="02010600030101010101" pitchFamily="2" charset="-122"/>
                <a:cs typeface="Arial" panose="020B0604020202020204" pitchFamily="34" charset="0"/>
              </a:rPr>
              <a:t>Угоститељство је у 2012. год. доживело својеврсну прекретницу по питању увођења нових трендова, у условима глобалне економске кризе.</a:t>
            </a:r>
            <a:endParaRPr lang="sr-Cyrl-RS" altLang="en-US" sz="1200" dirty="0">
              <a:solidFill>
                <a:schemeClr val="bg1"/>
              </a:solidFill>
              <a:ea typeface="SimSun" panose="02010600030101010101" pitchFamily="2" charset="-122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endParaRPr lang="sr-Cyrl-RS" altLang="en-US" sz="1200" dirty="0">
              <a:solidFill>
                <a:schemeClr val="bg1"/>
              </a:solidFill>
              <a:ea typeface="SimSun" panose="02010600030101010101" pitchFamily="2" charset="-122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sr-Cyrl-RS" altLang="en-US" sz="1200" b="1" dirty="0">
                <a:solidFill>
                  <a:schemeClr val="bg1"/>
                </a:solidFill>
                <a:ea typeface="SimSun" panose="02010600030101010101" pitchFamily="2" charset="-122"/>
                <a:cs typeface="Arial" panose="020B0604020202020204" pitchFamily="34" charset="0"/>
              </a:rPr>
              <a:t>Неке од технолошких иновација које већ имају утицај на хотелску индустрију су:</a:t>
            </a:r>
            <a:endParaRPr lang="sr-Cyrl-RS" altLang="en-US" sz="1200" b="1" dirty="0">
              <a:solidFill>
                <a:schemeClr val="bg1"/>
              </a:solidFill>
              <a:ea typeface="SimSun" panose="02010600030101010101" pitchFamily="2" charset="-122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endParaRPr lang="sr-Cyrl-RS" altLang="en-US" sz="1200" b="1" dirty="0">
              <a:solidFill>
                <a:schemeClr val="bg1"/>
              </a:solidFill>
              <a:ea typeface="SimSun" panose="02010600030101010101" pitchFamily="2" charset="-122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sr-Cyrl-RS" altLang="en-US" sz="1200" b="1" dirty="0">
                <a:solidFill>
                  <a:schemeClr val="bg1"/>
                </a:solidFill>
                <a:ea typeface="SimSun" panose="02010600030101010101" pitchFamily="2" charset="-122"/>
                <a:cs typeface="Arial" panose="020B0604020202020204" pitchFamily="34" charset="0"/>
              </a:rPr>
              <a:t>*</a:t>
            </a:r>
            <a:r>
              <a:rPr lang="sr-Cyrl-RS" altLang="en-US" sz="1200" b="1" u="sng" dirty="0">
                <a:solidFill>
                  <a:schemeClr val="bg1"/>
                </a:solidFill>
                <a:ea typeface="SimSun" panose="02010600030101010101" pitchFamily="2" charset="-122"/>
                <a:cs typeface="Arial" panose="020B0604020202020204" pitchFamily="34" charset="0"/>
              </a:rPr>
              <a:t>Велика брзина интернета</a:t>
            </a:r>
            <a:endParaRPr lang="sr-Cyrl-RS" altLang="en-US" sz="1200" b="1" u="sng" dirty="0">
              <a:solidFill>
                <a:schemeClr val="bg1"/>
              </a:solidFill>
              <a:ea typeface="SimSun" panose="02010600030101010101" pitchFamily="2" charset="-122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sr-Cyrl-RS" altLang="en-US" sz="1200" dirty="0">
                <a:solidFill>
                  <a:schemeClr val="bg1"/>
                </a:solidFill>
                <a:ea typeface="SimSun" panose="02010600030101010101" pitchFamily="2" charset="-122"/>
                <a:cs typeface="Arial" panose="020B0604020202020204" pitchFamily="34" charset="0"/>
              </a:rPr>
              <a:t>  Технолошке иновације су довеле до тога да хотели морају водити бригу о брзини интернет протока.</a:t>
            </a:r>
            <a:endParaRPr lang="sr-Cyrl-RS" altLang="en-US" sz="1200" dirty="0">
              <a:solidFill>
                <a:schemeClr val="bg1"/>
              </a:solidFill>
              <a:ea typeface="SimSun" panose="02010600030101010101" pitchFamily="2" charset="-122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sr-Cyrl-RS" altLang="en-US" sz="1200" dirty="0">
                <a:solidFill>
                  <a:schemeClr val="bg1"/>
                </a:solidFill>
                <a:ea typeface="SimSun" panose="02010600030101010101" pitchFamily="2" charset="-122"/>
                <a:cs typeface="Arial" panose="020B0604020202020204" pitchFamily="34" charset="0"/>
              </a:rPr>
              <a:t>  Модерни туристи приликом резервације итекако проверавају брзину интернет протока јер им је то јако битно.</a:t>
            </a:r>
            <a:endParaRPr lang="sr-Cyrl-RS" altLang="en-US" sz="1200" dirty="0">
              <a:solidFill>
                <a:schemeClr val="bg1"/>
              </a:solidFill>
              <a:ea typeface="SimSun" panose="02010600030101010101" pitchFamily="2" charset="-122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sr-Cyrl-RS" altLang="en-US" sz="1200" dirty="0">
                <a:solidFill>
                  <a:schemeClr val="bg1"/>
                </a:solidFill>
                <a:ea typeface="SimSun" panose="02010600030101010101" pitchFamily="2" charset="-122"/>
                <a:cs typeface="Arial" panose="020B0604020202020204" pitchFamily="34" charset="0"/>
              </a:rPr>
              <a:t>  Тренутно “супер велике” брзине имају велики градски угоститељи који сумного уложили у технологију и имају мрежу доступну у свим објектима.</a:t>
            </a:r>
            <a:endParaRPr lang="sr-Cyrl-RS" altLang="en-US" sz="1200" dirty="0">
              <a:solidFill>
                <a:schemeClr val="bg1"/>
              </a:solidFill>
              <a:ea typeface="SimSun" panose="02010600030101010101" pitchFamily="2" charset="-122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endParaRPr lang="sr-Cyrl-RS" altLang="en-US" sz="1200" dirty="0">
              <a:solidFill>
                <a:schemeClr val="bg1"/>
              </a:solidFill>
              <a:ea typeface="SimSun" panose="02010600030101010101" pitchFamily="2" charset="-122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sr-Cyrl-RS" altLang="en-US" sz="1200" u="sng" dirty="0">
                <a:solidFill>
                  <a:schemeClr val="bg1"/>
                </a:solidFill>
                <a:ea typeface="SimSun" panose="02010600030101010101" pitchFamily="2" charset="-122"/>
                <a:cs typeface="Arial" panose="020B0604020202020204" pitchFamily="34" charset="0"/>
              </a:rPr>
              <a:t>*</a:t>
            </a:r>
            <a:r>
              <a:rPr lang="sr-Cyrl-RS" altLang="en-US" sz="1200" b="1" u="sng" dirty="0">
                <a:solidFill>
                  <a:schemeClr val="bg1"/>
                </a:solidFill>
                <a:ea typeface="SimSun" panose="02010600030101010101" pitchFamily="2" charset="-122"/>
                <a:cs typeface="Arial" panose="020B0604020202020204" pitchFamily="34" charset="0"/>
              </a:rPr>
              <a:t>Брз и једноставан начин </a:t>
            </a:r>
            <a:r>
              <a:rPr lang="sr-Latn-RS" altLang="en-US" sz="1200" b="1" u="sng" dirty="0">
                <a:solidFill>
                  <a:schemeClr val="bg1"/>
                </a:solidFill>
                <a:ea typeface="SimSun" panose="02010600030101010101" pitchFamily="2" charset="-122"/>
                <a:cs typeface="Arial" panose="020B0604020202020204" pitchFamily="34" charset="0"/>
              </a:rPr>
              <a:t>on-line </a:t>
            </a:r>
            <a:r>
              <a:rPr lang="sr-Cyrl-RS" altLang="sr-Latn-RS" sz="1200" b="1" u="sng" dirty="0">
                <a:solidFill>
                  <a:schemeClr val="bg1"/>
                </a:solidFill>
                <a:ea typeface="SimSun" panose="02010600030101010101" pitchFamily="2" charset="-122"/>
                <a:cs typeface="Arial" panose="020B0604020202020204" pitchFamily="34" charset="0"/>
              </a:rPr>
              <a:t>резервација</a:t>
            </a:r>
            <a:endParaRPr lang="sr-Cyrl-RS" altLang="sr-Latn-RS" sz="1200" b="1" u="sng" dirty="0">
              <a:solidFill>
                <a:schemeClr val="bg1"/>
              </a:solidFill>
              <a:ea typeface="SimSun" panose="02010600030101010101" pitchFamily="2" charset="-122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sr-Cyrl-RS" altLang="sr-Latn-RS" sz="1200" dirty="0">
                <a:solidFill>
                  <a:schemeClr val="bg1"/>
                </a:solidFill>
                <a:ea typeface="SimSun" panose="02010600030101010101" pitchFamily="2" charset="-122"/>
                <a:cs typeface="Arial" panose="020B0604020202020204" pitchFamily="34" charset="0"/>
              </a:rPr>
              <a:t>Већина хотела поседује веб сајтове који нуде могућност вршења резервација, и покушава да их унапреди тако да клијентима овај посао буде што једноставнији и бржи.Хотели усмеравају своје маркетиншке активности на интернет сајтове и дрштвене мреже,како би били видљиви на местима на којима потенцијални клијенти проводе највише времена.хотелски веб сајтови се прилагођавају и апликацијама за моб.телефоне.</a:t>
            </a:r>
            <a:endParaRPr lang="sr-Cyrl-RS" altLang="sr-Latn-RS" sz="1200" dirty="0">
              <a:solidFill>
                <a:schemeClr val="bg1"/>
              </a:solidFill>
              <a:ea typeface="SimSun" panose="02010600030101010101" pitchFamily="2" charset="-122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endParaRPr lang="sr-Cyrl-RS" altLang="sr-Latn-RS" sz="1200" u="sng" dirty="0">
              <a:solidFill>
                <a:schemeClr val="bg1"/>
              </a:solidFill>
              <a:ea typeface="SimSun" panose="02010600030101010101" pitchFamily="2" charset="-122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endParaRPr lang="sr-Cyrl-RS" altLang="sr-Latn-RS" sz="1200" u="sng" dirty="0">
              <a:solidFill>
                <a:schemeClr val="bg1"/>
              </a:solidFill>
              <a:ea typeface="SimSun" panose="02010600030101010101" pitchFamily="2" charset="-122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endParaRPr lang="sr-Cyrl-RS" altLang="sr-Latn-RS" sz="1200" u="sng" dirty="0">
              <a:solidFill>
                <a:schemeClr val="bg1"/>
              </a:solidFill>
              <a:ea typeface="SimSun" panose="02010600030101010101" pitchFamily="2" charset="-122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endParaRPr lang="en-US" altLang="x-none" sz="1200" dirty="0">
              <a:solidFill>
                <a:schemeClr val="bg1"/>
              </a:solidFill>
              <a:ea typeface="SimSun" panose="02010600030101010101" pitchFamily="2" charset="-122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endParaRPr lang="zh-CN" altLang="en-US" sz="1400" dirty="0">
              <a:solidFill>
                <a:schemeClr val="bg1"/>
              </a:solidFill>
              <a:ea typeface="SimSun" panose="02010600030101010101" pitchFamily="2" charset="-122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endParaRPr lang="zh-CN" altLang="en-US" sz="1400" dirty="0">
              <a:solidFill>
                <a:schemeClr val="bg1"/>
              </a:solidFill>
              <a:ea typeface="SimSun" panose="02010600030101010101" pitchFamily="2" charset="-122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endParaRPr lang="zh-CN" altLang="en-US" sz="800" dirty="0">
              <a:solidFill>
                <a:schemeClr val="bg1"/>
              </a:solidFill>
              <a:latin typeface="Arial" panose="020B0604020202020204" pitchFamily="34" charset="0"/>
              <a:ea typeface="SimSun" panose="02010600030101010101" pitchFamily="2" charset="-122"/>
            </a:endParaRPr>
          </a:p>
          <a:p>
            <a:pPr>
              <a:lnSpc>
                <a:spcPct val="120000"/>
              </a:lnSpc>
            </a:pPr>
            <a:endParaRPr lang="zh-CN" altLang="en-US" sz="800" dirty="0">
              <a:solidFill>
                <a:schemeClr val="bg1"/>
              </a:solidFill>
              <a:latin typeface="Arial" panose="020B0604020202020204" pitchFamily="34" charset="0"/>
              <a:ea typeface="SimSun" panose="02010600030101010101" pitchFamily="2" charset="-122"/>
            </a:endParaRPr>
          </a:p>
          <a:p>
            <a:pPr>
              <a:lnSpc>
                <a:spcPct val="120000"/>
              </a:lnSpc>
            </a:pPr>
            <a:endParaRPr lang="zh-CN" altLang="en-US" sz="800" dirty="0">
              <a:solidFill>
                <a:schemeClr val="bg1"/>
              </a:solidFill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  <p:sp>
        <p:nvSpPr>
          <p:cNvPr id="14349" name="矩形 17420"/>
          <p:cNvSpPr/>
          <p:nvPr/>
        </p:nvSpPr>
        <p:spPr>
          <a:xfrm>
            <a:off x="8820150" y="1779588"/>
            <a:ext cx="323850" cy="1512887"/>
          </a:xfrm>
          <a:prstGeom prst="rect">
            <a:avLst/>
          </a:prstGeom>
          <a:solidFill>
            <a:srgbClr val="F6AC33">
              <a:alpha val="89999"/>
            </a:srgbClr>
          </a:solidFill>
          <a:ln w="9525">
            <a:noFill/>
          </a:ln>
        </p:spPr>
        <p:txBody>
          <a:bodyPr anchor="t" anchorCtr="0"/>
          <a:p>
            <a:endParaRPr lang="zh-CN" altLang="en-US"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  <p:sp>
        <p:nvSpPr>
          <p:cNvPr id="14350" name="矩形 17421"/>
          <p:cNvSpPr/>
          <p:nvPr/>
        </p:nvSpPr>
        <p:spPr>
          <a:xfrm>
            <a:off x="8496300" y="3290888"/>
            <a:ext cx="323850" cy="1512887"/>
          </a:xfrm>
          <a:prstGeom prst="rect">
            <a:avLst/>
          </a:prstGeom>
          <a:solidFill>
            <a:srgbClr val="237DB9">
              <a:alpha val="89999"/>
            </a:srgbClr>
          </a:solidFill>
          <a:ln w="9525">
            <a:noFill/>
          </a:ln>
        </p:spPr>
        <p:txBody>
          <a:bodyPr anchor="t" anchorCtr="0"/>
          <a:p>
            <a:endParaRPr lang="zh-CN" altLang="en-US"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  <p:sp>
        <p:nvSpPr>
          <p:cNvPr id="14351" name="矩形 17422"/>
          <p:cNvSpPr/>
          <p:nvPr/>
        </p:nvSpPr>
        <p:spPr>
          <a:xfrm>
            <a:off x="8496300" y="1779588"/>
            <a:ext cx="323850" cy="1512887"/>
          </a:xfrm>
          <a:prstGeom prst="rect">
            <a:avLst/>
          </a:prstGeom>
          <a:solidFill>
            <a:srgbClr val="1DAF98">
              <a:alpha val="89999"/>
            </a:srgbClr>
          </a:solidFill>
          <a:ln w="9525">
            <a:noFill/>
          </a:ln>
        </p:spPr>
        <p:txBody>
          <a:bodyPr anchor="t" anchorCtr="0"/>
          <a:p>
            <a:endParaRPr lang="zh-CN" altLang="en-US"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  <p:grpSp>
        <p:nvGrpSpPr>
          <p:cNvPr id="14352" name="组合 17423"/>
          <p:cNvGrpSpPr/>
          <p:nvPr/>
        </p:nvGrpSpPr>
        <p:grpSpPr>
          <a:xfrm>
            <a:off x="0" y="338138"/>
            <a:ext cx="252413" cy="360362"/>
            <a:chOff x="0" y="0"/>
            <a:chExt cx="159" cy="227"/>
          </a:xfrm>
        </p:grpSpPr>
        <p:sp>
          <p:nvSpPr>
            <p:cNvPr id="14353" name="矩形 17424"/>
            <p:cNvSpPr/>
            <p:nvPr/>
          </p:nvSpPr>
          <p:spPr>
            <a:xfrm>
              <a:off x="0" y="0"/>
              <a:ext cx="23" cy="227"/>
            </a:xfrm>
            <a:prstGeom prst="rect">
              <a:avLst/>
            </a:prstGeom>
            <a:solidFill>
              <a:srgbClr val="1DAF98"/>
            </a:solidFill>
            <a:ln w="9525">
              <a:noFill/>
            </a:ln>
          </p:spPr>
          <p:txBody>
            <a:bodyPr anchor="t" anchorCtr="0"/>
            <a:p>
              <a:endParaRPr lang="zh-CN" altLang="en-US">
                <a:latin typeface="Arial" panose="020B0604020202020204" pitchFamily="34" charset="0"/>
                <a:ea typeface="SimSun" panose="02010600030101010101" pitchFamily="2" charset="-122"/>
              </a:endParaRPr>
            </a:p>
          </p:txBody>
        </p:sp>
        <p:sp>
          <p:nvSpPr>
            <p:cNvPr id="14354" name="矩形 17425"/>
            <p:cNvSpPr/>
            <p:nvPr/>
          </p:nvSpPr>
          <p:spPr>
            <a:xfrm>
              <a:off x="46" y="0"/>
              <a:ext cx="23" cy="227"/>
            </a:xfrm>
            <a:prstGeom prst="rect">
              <a:avLst/>
            </a:prstGeom>
            <a:solidFill>
              <a:srgbClr val="ACC571"/>
            </a:solidFill>
            <a:ln w="9525">
              <a:noFill/>
            </a:ln>
          </p:spPr>
          <p:txBody>
            <a:bodyPr anchor="t" anchorCtr="0"/>
            <a:p>
              <a:endParaRPr lang="zh-CN" altLang="en-US">
                <a:latin typeface="Arial" panose="020B0604020202020204" pitchFamily="34" charset="0"/>
                <a:ea typeface="SimSun" panose="02010600030101010101" pitchFamily="2" charset="-122"/>
              </a:endParaRPr>
            </a:p>
          </p:txBody>
        </p:sp>
        <p:sp>
          <p:nvSpPr>
            <p:cNvPr id="14355" name="矩形 17426"/>
            <p:cNvSpPr/>
            <p:nvPr/>
          </p:nvSpPr>
          <p:spPr>
            <a:xfrm>
              <a:off x="91" y="0"/>
              <a:ext cx="23" cy="227"/>
            </a:xfrm>
            <a:prstGeom prst="rect">
              <a:avLst/>
            </a:prstGeom>
            <a:solidFill>
              <a:srgbClr val="237DB9"/>
            </a:solidFill>
            <a:ln w="9525">
              <a:noFill/>
            </a:ln>
          </p:spPr>
          <p:txBody>
            <a:bodyPr anchor="t" anchorCtr="0"/>
            <a:p>
              <a:endParaRPr lang="zh-CN" altLang="en-US">
                <a:latin typeface="Arial" panose="020B0604020202020204" pitchFamily="34" charset="0"/>
                <a:ea typeface="SimSun" panose="02010600030101010101" pitchFamily="2" charset="-122"/>
              </a:endParaRPr>
            </a:p>
          </p:txBody>
        </p:sp>
        <p:sp>
          <p:nvSpPr>
            <p:cNvPr id="14356" name="矩形 17427"/>
            <p:cNvSpPr/>
            <p:nvPr/>
          </p:nvSpPr>
          <p:spPr>
            <a:xfrm>
              <a:off x="136" y="0"/>
              <a:ext cx="23" cy="227"/>
            </a:xfrm>
            <a:prstGeom prst="rect">
              <a:avLst/>
            </a:prstGeom>
            <a:solidFill>
              <a:srgbClr val="F6AC33"/>
            </a:solidFill>
            <a:ln w="9525">
              <a:noFill/>
            </a:ln>
          </p:spPr>
          <p:txBody>
            <a:bodyPr anchor="t" anchorCtr="0"/>
            <a:p>
              <a:endParaRPr lang="zh-CN" altLang="en-US">
                <a:latin typeface="Arial" panose="020B0604020202020204" pitchFamily="34" charset="0"/>
                <a:ea typeface="SimSun" panose="02010600030101010101" pitchFamily="2" charset="-122"/>
              </a:endParaRPr>
            </a:p>
          </p:txBody>
        </p: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2303D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4338" name="文本框 17409"/>
          <p:cNvSpPr txBox="1"/>
          <p:nvPr/>
        </p:nvSpPr>
        <p:spPr>
          <a:xfrm>
            <a:off x="323850" y="223838"/>
            <a:ext cx="3561080" cy="337185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lang="sr-Cyrl-RS" altLang="en-US" sz="1600" b="1">
                <a:solidFill>
                  <a:srgbClr val="1DAF98"/>
                </a:solidFill>
                <a:latin typeface="Arial" panose="020B0604020202020204" pitchFamily="34" charset="0"/>
                <a:ea typeface="SimSun" panose="02010600030101010101" pitchFamily="2" charset="-122"/>
              </a:rPr>
              <a:t>ИНОВАЦИЈЕ У РЕСТОРАТЕРСТВУ</a:t>
            </a:r>
            <a:endParaRPr lang="sr-Cyrl-RS" altLang="en-US" sz="1600" b="1">
              <a:solidFill>
                <a:srgbClr val="1DAF98"/>
              </a:solidFill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  <p:sp>
        <p:nvSpPr>
          <p:cNvPr id="14341" name="矩形 17412"/>
          <p:cNvSpPr/>
          <p:nvPr/>
        </p:nvSpPr>
        <p:spPr>
          <a:xfrm>
            <a:off x="8820150" y="3290888"/>
            <a:ext cx="323850" cy="1512887"/>
          </a:xfrm>
          <a:prstGeom prst="rect">
            <a:avLst/>
          </a:prstGeom>
          <a:solidFill>
            <a:srgbClr val="ACC571">
              <a:alpha val="89999"/>
            </a:srgbClr>
          </a:solidFill>
          <a:ln w="9525">
            <a:noFill/>
          </a:ln>
        </p:spPr>
        <p:txBody>
          <a:bodyPr anchor="t" anchorCtr="0"/>
          <a:p>
            <a:endParaRPr lang="zh-CN" altLang="en-US"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  <p:sp>
        <p:nvSpPr>
          <p:cNvPr id="14343" name="矩形 17414"/>
          <p:cNvSpPr/>
          <p:nvPr/>
        </p:nvSpPr>
        <p:spPr>
          <a:xfrm>
            <a:off x="332105" y="698500"/>
            <a:ext cx="8089265" cy="4759960"/>
          </a:xfrm>
          <a:prstGeom prst="rect">
            <a:avLst/>
          </a:prstGeom>
          <a:noFill/>
          <a:ln w="9525">
            <a:noFill/>
          </a:ln>
        </p:spPr>
        <p:txBody>
          <a:bodyPr wrap="square" lIns="0" tIns="0" rIns="0" bIns="0" anchor="t" anchorCtr="0">
            <a:spAutoFit/>
          </a:bodyPr>
          <a:p>
            <a:pPr>
              <a:lnSpc>
                <a:spcPct val="120000"/>
              </a:lnSpc>
            </a:pPr>
            <a:r>
              <a:rPr lang="sr-Cyrl-RS" altLang="sr-Latn-RS" sz="1600" u="sng" dirty="0">
                <a:solidFill>
                  <a:schemeClr val="bg1"/>
                </a:solidFill>
                <a:ea typeface="SimSun" panose="02010600030101010101" pitchFamily="2" charset="-122"/>
                <a:cs typeface="Arial" panose="020B0604020202020204" pitchFamily="34" charset="0"/>
              </a:rPr>
              <a:t>Интерактивне рецепције</a:t>
            </a:r>
            <a:endParaRPr lang="sr-Cyrl-RS" altLang="sr-Latn-RS" sz="1600" u="sng" dirty="0">
              <a:solidFill>
                <a:schemeClr val="bg1"/>
              </a:solidFill>
              <a:ea typeface="SimSun" panose="02010600030101010101" pitchFamily="2" charset="-122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endParaRPr lang="sr-Cyrl-RS" altLang="sr-Latn-RS" sz="1200" u="sng" dirty="0">
              <a:solidFill>
                <a:schemeClr val="bg1"/>
              </a:solidFill>
              <a:ea typeface="SimSun" panose="02010600030101010101" pitchFamily="2" charset="-122"/>
              <a:cs typeface="Arial" panose="020B0604020202020204" pitchFamily="34" charset="0"/>
            </a:endParaRPr>
          </a:p>
          <a:p>
            <a:pPr algn="just">
              <a:lnSpc>
                <a:spcPct val="120000"/>
              </a:lnSpc>
            </a:pPr>
            <a:r>
              <a:rPr lang="sr-Cyrl-RS" altLang="sr-Latn-RS" sz="1400" dirty="0">
                <a:solidFill>
                  <a:schemeClr val="bg1"/>
                </a:solidFill>
                <a:ea typeface="SimSun" panose="02010600030101010101" pitchFamily="2" charset="-122"/>
                <a:cs typeface="Arial" panose="020B0604020202020204" pitchFamily="34" charset="0"/>
              </a:rPr>
              <a:t>Питање је момента када ће гости хотела у лобију бити дочекани од стране екрана осетљивих на додир ,помоћу којих ће се сами пријављивати , уносити личне податке и податке неопходне за плаћање, те аутоматски добити магнетне картице за улазак у собу.</a:t>
            </a:r>
            <a:endParaRPr lang="sr-Cyrl-RS" altLang="sr-Latn-RS" sz="1400" dirty="0">
              <a:solidFill>
                <a:schemeClr val="bg1"/>
              </a:solidFill>
              <a:ea typeface="SimSun" panose="02010600030101010101" pitchFamily="2" charset="-122"/>
              <a:cs typeface="Arial" panose="020B0604020202020204" pitchFamily="34" charset="0"/>
            </a:endParaRPr>
          </a:p>
          <a:p>
            <a:pPr algn="just">
              <a:lnSpc>
                <a:spcPct val="120000"/>
              </a:lnSpc>
            </a:pPr>
            <a:endParaRPr lang="sr-Cyrl-RS" altLang="sr-Latn-RS" sz="1400" dirty="0">
              <a:solidFill>
                <a:schemeClr val="bg1"/>
              </a:solidFill>
              <a:ea typeface="SimSun" panose="02010600030101010101" pitchFamily="2" charset="-122"/>
              <a:cs typeface="Arial" panose="020B0604020202020204" pitchFamily="34" charset="0"/>
            </a:endParaRPr>
          </a:p>
          <a:p>
            <a:pPr algn="just">
              <a:lnSpc>
                <a:spcPct val="120000"/>
              </a:lnSpc>
            </a:pPr>
            <a:r>
              <a:rPr lang="sr-Cyrl-RS" altLang="sr-Latn-RS" sz="1400" dirty="0">
                <a:solidFill>
                  <a:schemeClr val="bg1"/>
                </a:solidFill>
                <a:ea typeface="SimSun" panose="02010600030101010101" pitchFamily="2" charset="-122"/>
                <a:cs typeface="Arial" panose="020B0604020202020204" pitchFamily="34" charset="0"/>
              </a:rPr>
              <a:t>Поред тога између осталог на овај начин ће добијати одговоре и на сва остала уобичајена питања, типа информација о околини хотела, граду тур. атракцијама ,превозу , ресторанима , забави и слично.</a:t>
            </a:r>
            <a:endParaRPr lang="sr-Cyrl-RS" altLang="sr-Latn-RS" sz="1400" dirty="0">
              <a:solidFill>
                <a:schemeClr val="bg1"/>
              </a:solidFill>
              <a:ea typeface="SimSun" panose="02010600030101010101" pitchFamily="2" charset="-122"/>
              <a:cs typeface="Arial" panose="020B0604020202020204" pitchFamily="34" charset="0"/>
            </a:endParaRPr>
          </a:p>
          <a:p>
            <a:pPr algn="just">
              <a:lnSpc>
                <a:spcPct val="120000"/>
              </a:lnSpc>
            </a:pPr>
            <a:endParaRPr lang="sr-Cyrl-RS" altLang="sr-Latn-RS" sz="1400" dirty="0">
              <a:solidFill>
                <a:schemeClr val="bg1"/>
              </a:solidFill>
              <a:ea typeface="SimSun" panose="02010600030101010101" pitchFamily="2" charset="-122"/>
              <a:cs typeface="Arial" panose="020B0604020202020204" pitchFamily="34" charset="0"/>
            </a:endParaRPr>
          </a:p>
          <a:p>
            <a:pPr algn="just">
              <a:lnSpc>
                <a:spcPct val="120000"/>
              </a:lnSpc>
            </a:pPr>
            <a:r>
              <a:rPr lang="sr-Cyrl-RS" altLang="sr-Latn-RS" sz="1400" dirty="0">
                <a:solidFill>
                  <a:schemeClr val="bg1"/>
                </a:solidFill>
                <a:ea typeface="SimSun" panose="02010600030101010101" pitchFamily="2" charset="-122"/>
                <a:cs typeface="Arial" panose="020B0604020202020204" pitchFamily="34" charset="0"/>
              </a:rPr>
              <a:t>Баш као и на аеродромима,у почетку ће се овај начин пријаве у хотелима одвијати паралелно са традиционалним али са тежњом да се гости у неком будућем периоду навикну на аутоматизацију великог броја процеса у хотелијерству и туризму уопште.</a:t>
            </a:r>
            <a:endParaRPr lang="sr-Cyrl-RS" altLang="sr-Latn-RS" sz="1400" u="sng" dirty="0">
              <a:solidFill>
                <a:schemeClr val="bg1"/>
              </a:solidFill>
              <a:ea typeface="SimSun" panose="02010600030101010101" pitchFamily="2" charset="-122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endParaRPr lang="sr-Cyrl-RS" altLang="sr-Latn-RS" sz="1200" u="sng" dirty="0">
              <a:solidFill>
                <a:schemeClr val="bg1"/>
              </a:solidFill>
              <a:ea typeface="SimSun" panose="02010600030101010101" pitchFamily="2" charset="-122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endParaRPr lang="en-US" altLang="x-none" sz="1200" dirty="0">
              <a:solidFill>
                <a:schemeClr val="bg1"/>
              </a:solidFill>
              <a:ea typeface="SimSun" panose="02010600030101010101" pitchFamily="2" charset="-122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endParaRPr lang="zh-CN" altLang="en-US" sz="1400" dirty="0">
              <a:solidFill>
                <a:schemeClr val="bg1"/>
              </a:solidFill>
              <a:ea typeface="SimSun" panose="02010600030101010101" pitchFamily="2" charset="-122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endParaRPr lang="zh-CN" altLang="en-US" sz="1400" dirty="0">
              <a:solidFill>
                <a:schemeClr val="bg1"/>
              </a:solidFill>
              <a:ea typeface="SimSun" panose="02010600030101010101" pitchFamily="2" charset="-122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endParaRPr lang="zh-CN" altLang="en-US" sz="800" dirty="0">
              <a:solidFill>
                <a:schemeClr val="bg1"/>
              </a:solidFill>
              <a:latin typeface="Arial" panose="020B0604020202020204" pitchFamily="34" charset="0"/>
              <a:ea typeface="SimSun" panose="02010600030101010101" pitchFamily="2" charset="-122"/>
            </a:endParaRPr>
          </a:p>
          <a:p>
            <a:pPr>
              <a:lnSpc>
                <a:spcPct val="120000"/>
              </a:lnSpc>
            </a:pPr>
            <a:endParaRPr lang="zh-CN" altLang="en-US" sz="800" dirty="0">
              <a:solidFill>
                <a:schemeClr val="bg1"/>
              </a:solidFill>
              <a:latin typeface="Arial" panose="020B0604020202020204" pitchFamily="34" charset="0"/>
              <a:ea typeface="SimSun" panose="02010600030101010101" pitchFamily="2" charset="-122"/>
            </a:endParaRPr>
          </a:p>
          <a:p>
            <a:pPr>
              <a:lnSpc>
                <a:spcPct val="120000"/>
              </a:lnSpc>
            </a:pPr>
            <a:endParaRPr lang="zh-CN" altLang="en-US" sz="800" dirty="0">
              <a:solidFill>
                <a:schemeClr val="bg1"/>
              </a:solidFill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  <p:sp>
        <p:nvSpPr>
          <p:cNvPr id="14349" name="矩形 17420"/>
          <p:cNvSpPr/>
          <p:nvPr/>
        </p:nvSpPr>
        <p:spPr>
          <a:xfrm>
            <a:off x="8820150" y="1779588"/>
            <a:ext cx="323850" cy="1512887"/>
          </a:xfrm>
          <a:prstGeom prst="rect">
            <a:avLst/>
          </a:prstGeom>
          <a:solidFill>
            <a:srgbClr val="F6AC33">
              <a:alpha val="89999"/>
            </a:srgbClr>
          </a:solidFill>
          <a:ln w="9525">
            <a:noFill/>
          </a:ln>
        </p:spPr>
        <p:txBody>
          <a:bodyPr anchor="t" anchorCtr="0"/>
          <a:p>
            <a:endParaRPr lang="zh-CN" altLang="en-US"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  <p:sp>
        <p:nvSpPr>
          <p:cNvPr id="14350" name="矩形 17421"/>
          <p:cNvSpPr/>
          <p:nvPr/>
        </p:nvSpPr>
        <p:spPr>
          <a:xfrm>
            <a:off x="8496300" y="3290888"/>
            <a:ext cx="323850" cy="1512887"/>
          </a:xfrm>
          <a:prstGeom prst="rect">
            <a:avLst/>
          </a:prstGeom>
          <a:solidFill>
            <a:srgbClr val="237DB9">
              <a:alpha val="89999"/>
            </a:srgbClr>
          </a:solidFill>
          <a:ln w="9525">
            <a:noFill/>
          </a:ln>
        </p:spPr>
        <p:txBody>
          <a:bodyPr anchor="t" anchorCtr="0"/>
          <a:p>
            <a:endParaRPr lang="zh-CN" altLang="en-US"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  <p:sp>
        <p:nvSpPr>
          <p:cNvPr id="14351" name="矩形 17422"/>
          <p:cNvSpPr/>
          <p:nvPr/>
        </p:nvSpPr>
        <p:spPr>
          <a:xfrm>
            <a:off x="8496300" y="1779588"/>
            <a:ext cx="323850" cy="1512887"/>
          </a:xfrm>
          <a:prstGeom prst="rect">
            <a:avLst/>
          </a:prstGeom>
          <a:solidFill>
            <a:srgbClr val="1DAF98">
              <a:alpha val="89999"/>
            </a:srgbClr>
          </a:solidFill>
          <a:ln w="9525">
            <a:noFill/>
          </a:ln>
        </p:spPr>
        <p:txBody>
          <a:bodyPr anchor="t" anchorCtr="0"/>
          <a:p>
            <a:endParaRPr lang="zh-CN" altLang="en-US"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  <p:grpSp>
        <p:nvGrpSpPr>
          <p:cNvPr id="14352" name="组合 17423"/>
          <p:cNvGrpSpPr/>
          <p:nvPr/>
        </p:nvGrpSpPr>
        <p:grpSpPr>
          <a:xfrm>
            <a:off x="0" y="338138"/>
            <a:ext cx="252413" cy="360362"/>
            <a:chOff x="0" y="0"/>
            <a:chExt cx="159" cy="227"/>
          </a:xfrm>
        </p:grpSpPr>
        <p:sp>
          <p:nvSpPr>
            <p:cNvPr id="14353" name="矩形 17424"/>
            <p:cNvSpPr/>
            <p:nvPr/>
          </p:nvSpPr>
          <p:spPr>
            <a:xfrm>
              <a:off x="0" y="0"/>
              <a:ext cx="23" cy="227"/>
            </a:xfrm>
            <a:prstGeom prst="rect">
              <a:avLst/>
            </a:prstGeom>
            <a:solidFill>
              <a:srgbClr val="1DAF98"/>
            </a:solidFill>
            <a:ln w="9525">
              <a:noFill/>
            </a:ln>
          </p:spPr>
          <p:txBody>
            <a:bodyPr anchor="t" anchorCtr="0"/>
            <a:p>
              <a:endParaRPr lang="zh-CN" altLang="en-US">
                <a:latin typeface="Arial" panose="020B0604020202020204" pitchFamily="34" charset="0"/>
                <a:ea typeface="SimSun" panose="02010600030101010101" pitchFamily="2" charset="-122"/>
              </a:endParaRPr>
            </a:p>
          </p:txBody>
        </p:sp>
        <p:sp>
          <p:nvSpPr>
            <p:cNvPr id="14354" name="矩形 17425"/>
            <p:cNvSpPr/>
            <p:nvPr/>
          </p:nvSpPr>
          <p:spPr>
            <a:xfrm>
              <a:off x="46" y="0"/>
              <a:ext cx="23" cy="227"/>
            </a:xfrm>
            <a:prstGeom prst="rect">
              <a:avLst/>
            </a:prstGeom>
            <a:solidFill>
              <a:srgbClr val="ACC571"/>
            </a:solidFill>
            <a:ln w="9525">
              <a:noFill/>
            </a:ln>
          </p:spPr>
          <p:txBody>
            <a:bodyPr anchor="t" anchorCtr="0"/>
            <a:p>
              <a:endParaRPr lang="zh-CN" altLang="en-US">
                <a:latin typeface="Arial" panose="020B0604020202020204" pitchFamily="34" charset="0"/>
                <a:ea typeface="SimSun" panose="02010600030101010101" pitchFamily="2" charset="-122"/>
              </a:endParaRPr>
            </a:p>
          </p:txBody>
        </p:sp>
        <p:sp>
          <p:nvSpPr>
            <p:cNvPr id="14355" name="矩形 17426"/>
            <p:cNvSpPr/>
            <p:nvPr/>
          </p:nvSpPr>
          <p:spPr>
            <a:xfrm>
              <a:off x="91" y="0"/>
              <a:ext cx="23" cy="227"/>
            </a:xfrm>
            <a:prstGeom prst="rect">
              <a:avLst/>
            </a:prstGeom>
            <a:solidFill>
              <a:srgbClr val="237DB9"/>
            </a:solidFill>
            <a:ln w="9525">
              <a:noFill/>
            </a:ln>
          </p:spPr>
          <p:txBody>
            <a:bodyPr anchor="t" anchorCtr="0"/>
            <a:p>
              <a:endParaRPr lang="zh-CN" altLang="en-US">
                <a:latin typeface="Arial" panose="020B0604020202020204" pitchFamily="34" charset="0"/>
                <a:ea typeface="SimSun" panose="02010600030101010101" pitchFamily="2" charset="-122"/>
              </a:endParaRPr>
            </a:p>
          </p:txBody>
        </p:sp>
        <p:sp>
          <p:nvSpPr>
            <p:cNvPr id="14356" name="矩形 17427"/>
            <p:cNvSpPr/>
            <p:nvPr/>
          </p:nvSpPr>
          <p:spPr>
            <a:xfrm>
              <a:off x="136" y="0"/>
              <a:ext cx="23" cy="227"/>
            </a:xfrm>
            <a:prstGeom prst="rect">
              <a:avLst/>
            </a:prstGeom>
            <a:solidFill>
              <a:srgbClr val="F6AC33"/>
            </a:solidFill>
            <a:ln w="9525">
              <a:noFill/>
            </a:ln>
          </p:spPr>
          <p:txBody>
            <a:bodyPr anchor="t" anchorCtr="0"/>
            <a:p>
              <a:endParaRPr lang="zh-CN" altLang="en-US">
                <a:latin typeface="Arial" panose="020B0604020202020204" pitchFamily="34" charset="0"/>
                <a:ea typeface="SimSun" panose="02010600030101010101" pitchFamily="2" charset="-122"/>
              </a:endParaRPr>
            </a:p>
          </p:txBody>
        </p: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2303D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8434" name="文本框 21505"/>
          <p:cNvSpPr txBox="1"/>
          <p:nvPr/>
        </p:nvSpPr>
        <p:spPr>
          <a:xfrm>
            <a:off x="323850" y="223838"/>
            <a:ext cx="4871085" cy="398780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lang="sr-Cyrl-RS" altLang="en-US" sz="2000" b="1">
                <a:solidFill>
                  <a:srgbClr val="1DAF98"/>
                </a:solidFill>
                <a:latin typeface="Arial" panose="020B0604020202020204" pitchFamily="34" charset="0"/>
                <a:ea typeface="SimSun" panose="02010600030101010101" pitchFamily="2" charset="-122"/>
              </a:rPr>
              <a:t>1.1 Савремени трендови - иновације </a:t>
            </a:r>
            <a:endParaRPr lang="sr-Cyrl-RS" altLang="en-US" sz="2000" b="1">
              <a:solidFill>
                <a:srgbClr val="1DAF98"/>
              </a:solidFill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  <p:grpSp>
        <p:nvGrpSpPr>
          <p:cNvPr id="18436" name="组合 21507"/>
          <p:cNvGrpSpPr/>
          <p:nvPr/>
        </p:nvGrpSpPr>
        <p:grpSpPr>
          <a:xfrm>
            <a:off x="3995738" y="986473"/>
            <a:ext cx="3343275" cy="2251075"/>
            <a:chOff x="0" y="0"/>
            <a:chExt cx="2724" cy="1835"/>
          </a:xfrm>
        </p:grpSpPr>
        <p:sp>
          <p:nvSpPr>
            <p:cNvPr id="18437" name="椭圆 21508"/>
            <p:cNvSpPr/>
            <p:nvPr/>
          </p:nvSpPr>
          <p:spPr>
            <a:xfrm flipV="1">
              <a:off x="0" y="1755"/>
              <a:ext cx="2724" cy="80"/>
            </a:xfrm>
            <a:prstGeom prst="ellipse">
              <a:avLst/>
            </a:prstGeom>
            <a:gradFill rotWithShape="1">
              <a:gsLst>
                <a:gs pos="0">
                  <a:schemeClr val="tx1">
                    <a:alpha val="20000"/>
                  </a:schemeClr>
                </a:gs>
                <a:gs pos="100000">
                  <a:srgbClr val="000000">
                    <a:alpha val="0"/>
                  </a:srgbClr>
                </a:gs>
              </a:gsLst>
              <a:path path="shape">
                <a:fillToRect l="50000" t="50000" r="50000" b="50000"/>
              </a:path>
              <a:tileRect/>
            </a:gradFill>
            <a:ln w="9525">
              <a:noFill/>
            </a:ln>
          </p:spPr>
          <p:txBody>
            <a:bodyPr anchor="t" anchorCtr="0"/>
            <a:p>
              <a:endParaRPr lang="zh-CN" altLang="en-US">
                <a:latin typeface="Arial" panose="020B0604020202020204" pitchFamily="34" charset="0"/>
                <a:ea typeface="SimSun" panose="02010600030101010101" pitchFamily="2" charset="-122"/>
              </a:endParaRPr>
            </a:p>
          </p:txBody>
        </p:sp>
        <p:grpSp>
          <p:nvGrpSpPr>
            <p:cNvPr id="18438" name="组合 21509"/>
            <p:cNvGrpSpPr/>
            <p:nvPr/>
          </p:nvGrpSpPr>
          <p:grpSpPr>
            <a:xfrm>
              <a:off x="240" y="0"/>
              <a:ext cx="2246" cy="1810"/>
              <a:chOff x="0" y="0"/>
              <a:chExt cx="2556" cy="1958"/>
            </a:xfrm>
          </p:grpSpPr>
          <p:pic>
            <p:nvPicPr>
              <p:cNvPr id="18439" name="图片 21510" descr="apple icons"/>
              <p:cNvPicPr>
                <a:picLocks noChangeAspect="1"/>
              </p:cNvPicPr>
              <p:nvPr/>
            </p:nvPicPr>
            <p:blipFill>
              <a:blip r:embed="rId1"/>
              <a:stretch>
                <a:fillRect/>
              </a:stretch>
            </p:blipFill>
            <p:spPr>
              <a:xfrm>
                <a:off x="0" y="0"/>
                <a:ext cx="2556" cy="1958"/>
              </a:xfrm>
              <a:prstGeom prst="rect">
                <a:avLst/>
              </a:prstGeom>
              <a:noFill/>
              <a:ln w="9525">
                <a:noFill/>
              </a:ln>
            </p:spPr>
          </p:pic>
          <p:sp>
            <p:nvSpPr>
              <p:cNvPr id="21512" name="矩形 21511" descr="star_stareu_177855_11"/>
              <p:cNvSpPr/>
              <p:nvPr/>
            </p:nvSpPr>
            <p:spPr>
              <a:xfrm>
                <a:off x="99" y="100"/>
                <a:ext cx="2358" cy="1336"/>
              </a:xfrm>
              <a:prstGeom prst="rect">
                <a:avLst/>
              </a:prstGeom>
              <a:blipFill rotWithShape="1">
                <a:blip r:embed="rId2"/>
                <a:stretch>
                  <a:fillRect b="-10311"/>
                </a:stretch>
              </a:blipFill>
              <a:ln w="9525">
                <a:noFill/>
              </a:ln>
            </p:spPr>
            <p:txBody>
              <a:bodyPr/>
              <a:p>
                <a:pPr fontAlgn="base"/>
                <a:endParaRPr lang="zh-CN" altLang="en-US" strike="noStrike" noProof="1"/>
              </a:p>
            </p:txBody>
          </p:sp>
        </p:grpSp>
      </p:grpSp>
      <p:sp>
        <p:nvSpPr>
          <p:cNvPr id="18441" name="任意多边形 21512"/>
          <p:cNvSpPr/>
          <p:nvPr/>
        </p:nvSpPr>
        <p:spPr>
          <a:xfrm>
            <a:off x="215900" y="937260"/>
            <a:ext cx="231775" cy="276225"/>
          </a:xfrm>
          <a:custGeom>
            <a:avLst/>
            <a:gdLst/>
            <a:ahLst/>
            <a:cxnLst/>
            <a:pathLst>
              <a:path w="56" h="67">
                <a:moveTo>
                  <a:pt x="54" y="67"/>
                </a:moveTo>
                <a:cubicBezTo>
                  <a:pt x="8" y="67"/>
                  <a:pt x="8" y="67"/>
                  <a:pt x="8" y="67"/>
                </a:cubicBezTo>
                <a:cubicBezTo>
                  <a:pt x="4" y="67"/>
                  <a:pt x="0" y="64"/>
                  <a:pt x="0" y="59"/>
                </a:cubicBezTo>
                <a:cubicBezTo>
                  <a:pt x="0" y="42"/>
                  <a:pt x="0" y="25"/>
                  <a:pt x="0" y="8"/>
                </a:cubicBezTo>
                <a:cubicBezTo>
                  <a:pt x="0" y="4"/>
                  <a:pt x="4" y="0"/>
                  <a:pt x="8" y="0"/>
                </a:cubicBezTo>
                <a:cubicBezTo>
                  <a:pt x="24" y="0"/>
                  <a:pt x="38" y="0"/>
                  <a:pt x="54" y="0"/>
                </a:cubicBezTo>
                <a:cubicBezTo>
                  <a:pt x="55" y="0"/>
                  <a:pt x="56" y="1"/>
                  <a:pt x="56" y="2"/>
                </a:cubicBezTo>
                <a:cubicBezTo>
                  <a:pt x="56" y="11"/>
                  <a:pt x="56" y="11"/>
                  <a:pt x="56" y="11"/>
                </a:cubicBezTo>
                <a:cubicBezTo>
                  <a:pt x="56" y="12"/>
                  <a:pt x="55" y="12"/>
                  <a:pt x="55" y="12"/>
                </a:cubicBezTo>
                <a:cubicBezTo>
                  <a:pt x="54" y="12"/>
                  <a:pt x="54" y="12"/>
                  <a:pt x="54" y="12"/>
                </a:cubicBezTo>
                <a:cubicBezTo>
                  <a:pt x="54" y="12"/>
                  <a:pt x="53" y="12"/>
                  <a:pt x="53" y="11"/>
                </a:cubicBezTo>
                <a:cubicBezTo>
                  <a:pt x="53" y="5"/>
                  <a:pt x="53" y="5"/>
                  <a:pt x="53" y="5"/>
                </a:cubicBezTo>
                <a:cubicBezTo>
                  <a:pt x="53" y="4"/>
                  <a:pt x="52" y="3"/>
                  <a:pt x="51" y="3"/>
                </a:cubicBezTo>
                <a:cubicBezTo>
                  <a:pt x="8" y="3"/>
                  <a:pt x="8" y="3"/>
                  <a:pt x="8" y="3"/>
                </a:cubicBezTo>
                <a:cubicBezTo>
                  <a:pt x="2" y="3"/>
                  <a:pt x="2" y="14"/>
                  <a:pt x="8" y="14"/>
                </a:cubicBezTo>
                <a:cubicBezTo>
                  <a:pt x="54" y="14"/>
                  <a:pt x="54" y="14"/>
                  <a:pt x="54" y="14"/>
                </a:cubicBezTo>
                <a:cubicBezTo>
                  <a:pt x="55" y="14"/>
                  <a:pt x="56" y="15"/>
                  <a:pt x="56" y="16"/>
                </a:cubicBezTo>
                <a:cubicBezTo>
                  <a:pt x="56" y="32"/>
                  <a:pt x="56" y="49"/>
                  <a:pt x="56" y="65"/>
                </a:cubicBezTo>
                <a:cubicBezTo>
                  <a:pt x="56" y="66"/>
                  <a:pt x="55" y="67"/>
                  <a:pt x="54" y="67"/>
                </a:cubicBezTo>
                <a:close/>
              </a:path>
            </a:pathLst>
          </a:custGeom>
          <a:solidFill>
            <a:srgbClr val="1DAF98"/>
          </a:solidFill>
          <a:ln w="9525">
            <a:noFill/>
          </a:ln>
        </p:spPr>
        <p:txBody>
          <a:bodyPr/>
          <a:p>
            <a:endParaRPr lang="en-US"/>
          </a:p>
        </p:txBody>
      </p:sp>
      <p:sp>
        <p:nvSpPr>
          <p:cNvPr id="18442" name="任意多边形 21513"/>
          <p:cNvSpPr>
            <a:spLocks noEditPoints="1"/>
          </p:cNvSpPr>
          <p:nvPr/>
        </p:nvSpPr>
        <p:spPr>
          <a:xfrm>
            <a:off x="6588125" y="3281998"/>
            <a:ext cx="241300" cy="339725"/>
          </a:xfrm>
          <a:custGeom>
            <a:avLst/>
            <a:gdLst/>
            <a:ahLst/>
            <a:cxnLst/>
            <a:pathLst>
              <a:path w="87" h="123">
                <a:moveTo>
                  <a:pt x="10" y="109"/>
                </a:moveTo>
                <a:cubicBezTo>
                  <a:pt x="11" y="109"/>
                  <a:pt x="11" y="109"/>
                  <a:pt x="11" y="109"/>
                </a:cubicBezTo>
                <a:cubicBezTo>
                  <a:pt x="13" y="109"/>
                  <a:pt x="14" y="106"/>
                  <a:pt x="13" y="105"/>
                </a:cubicBezTo>
                <a:cubicBezTo>
                  <a:pt x="8" y="98"/>
                  <a:pt x="6" y="90"/>
                  <a:pt x="5" y="82"/>
                </a:cubicBezTo>
                <a:cubicBezTo>
                  <a:pt x="5" y="80"/>
                  <a:pt x="4" y="79"/>
                  <a:pt x="4" y="79"/>
                </a:cubicBezTo>
                <a:cubicBezTo>
                  <a:pt x="2" y="76"/>
                  <a:pt x="0" y="73"/>
                  <a:pt x="0" y="70"/>
                </a:cubicBezTo>
                <a:cubicBezTo>
                  <a:pt x="0" y="66"/>
                  <a:pt x="2" y="62"/>
                  <a:pt x="6" y="60"/>
                </a:cubicBezTo>
                <a:cubicBezTo>
                  <a:pt x="7" y="59"/>
                  <a:pt x="8" y="58"/>
                  <a:pt x="8" y="57"/>
                </a:cubicBezTo>
                <a:cubicBezTo>
                  <a:pt x="12" y="45"/>
                  <a:pt x="21" y="35"/>
                  <a:pt x="33" y="29"/>
                </a:cubicBezTo>
                <a:cubicBezTo>
                  <a:pt x="34" y="28"/>
                  <a:pt x="34" y="27"/>
                  <a:pt x="34" y="25"/>
                </a:cubicBezTo>
                <a:cubicBezTo>
                  <a:pt x="29" y="14"/>
                  <a:pt x="29" y="14"/>
                  <a:pt x="29" y="14"/>
                </a:cubicBezTo>
                <a:cubicBezTo>
                  <a:pt x="29" y="14"/>
                  <a:pt x="28" y="13"/>
                  <a:pt x="28" y="14"/>
                </a:cubicBezTo>
                <a:cubicBezTo>
                  <a:pt x="26" y="14"/>
                  <a:pt x="26" y="14"/>
                  <a:pt x="26" y="14"/>
                </a:cubicBezTo>
                <a:cubicBezTo>
                  <a:pt x="26" y="14"/>
                  <a:pt x="25" y="14"/>
                  <a:pt x="25" y="13"/>
                </a:cubicBezTo>
                <a:cubicBezTo>
                  <a:pt x="23" y="10"/>
                  <a:pt x="23" y="10"/>
                  <a:pt x="23" y="10"/>
                </a:cubicBezTo>
                <a:cubicBezTo>
                  <a:pt x="23" y="9"/>
                  <a:pt x="24" y="9"/>
                  <a:pt x="24" y="8"/>
                </a:cubicBezTo>
                <a:cubicBezTo>
                  <a:pt x="27" y="7"/>
                  <a:pt x="27" y="7"/>
                  <a:pt x="27" y="7"/>
                </a:cubicBezTo>
                <a:cubicBezTo>
                  <a:pt x="42" y="1"/>
                  <a:pt x="42" y="1"/>
                  <a:pt x="42" y="1"/>
                </a:cubicBezTo>
                <a:cubicBezTo>
                  <a:pt x="44" y="0"/>
                  <a:pt x="44" y="0"/>
                  <a:pt x="44" y="0"/>
                </a:cubicBezTo>
                <a:cubicBezTo>
                  <a:pt x="45" y="0"/>
                  <a:pt x="46" y="1"/>
                  <a:pt x="46" y="1"/>
                </a:cubicBezTo>
                <a:cubicBezTo>
                  <a:pt x="47" y="5"/>
                  <a:pt x="47" y="5"/>
                  <a:pt x="47" y="5"/>
                </a:cubicBezTo>
                <a:cubicBezTo>
                  <a:pt x="47" y="5"/>
                  <a:pt x="47" y="6"/>
                  <a:pt x="46" y="6"/>
                </a:cubicBezTo>
                <a:cubicBezTo>
                  <a:pt x="45" y="7"/>
                  <a:pt x="45" y="7"/>
                  <a:pt x="45" y="7"/>
                </a:cubicBezTo>
                <a:cubicBezTo>
                  <a:pt x="44" y="7"/>
                  <a:pt x="44" y="8"/>
                  <a:pt x="44" y="8"/>
                </a:cubicBezTo>
                <a:cubicBezTo>
                  <a:pt x="67" y="65"/>
                  <a:pt x="67" y="65"/>
                  <a:pt x="67" y="65"/>
                </a:cubicBezTo>
                <a:cubicBezTo>
                  <a:pt x="67" y="66"/>
                  <a:pt x="67" y="66"/>
                  <a:pt x="66" y="67"/>
                </a:cubicBezTo>
                <a:cubicBezTo>
                  <a:pt x="66" y="67"/>
                  <a:pt x="66" y="67"/>
                  <a:pt x="66" y="67"/>
                </a:cubicBezTo>
                <a:cubicBezTo>
                  <a:pt x="65" y="67"/>
                  <a:pt x="65" y="68"/>
                  <a:pt x="65" y="68"/>
                </a:cubicBezTo>
                <a:cubicBezTo>
                  <a:pt x="66" y="70"/>
                  <a:pt x="66" y="70"/>
                  <a:pt x="66" y="70"/>
                </a:cubicBezTo>
                <a:cubicBezTo>
                  <a:pt x="67" y="72"/>
                  <a:pt x="66" y="73"/>
                  <a:pt x="64" y="74"/>
                </a:cubicBezTo>
                <a:cubicBezTo>
                  <a:pt x="60" y="76"/>
                  <a:pt x="60" y="76"/>
                  <a:pt x="60" y="76"/>
                </a:cubicBezTo>
                <a:cubicBezTo>
                  <a:pt x="58" y="76"/>
                  <a:pt x="57" y="75"/>
                  <a:pt x="56" y="74"/>
                </a:cubicBezTo>
                <a:cubicBezTo>
                  <a:pt x="55" y="72"/>
                  <a:pt x="55" y="72"/>
                  <a:pt x="55" y="72"/>
                </a:cubicBezTo>
                <a:cubicBezTo>
                  <a:pt x="55" y="72"/>
                  <a:pt x="54" y="71"/>
                  <a:pt x="54" y="72"/>
                </a:cubicBezTo>
                <a:cubicBezTo>
                  <a:pt x="53" y="72"/>
                  <a:pt x="53" y="72"/>
                  <a:pt x="53" y="72"/>
                </a:cubicBezTo>
                <a:cubicBezTo>
                  <a:pt x="53" y="72"/>
                  <a:pt x="52" y="72"/>
                  <a:pt x="52" y="71"/>
                </a:cubicBezTo>
                <a:cubicBezTo>
                  <a:pt x="41" y="45"/>
                  <a:pt x="41" y="45"/>
                  <a:pt x="41" y="45"/>
                </a:cubicBezTo>
                <a:cubicBezTo>
                  <a:pt x="41" y="43"/>
                  <a:pt x="39" y="43"/>
                  <a:pt x="38" y="43"/>
                </a:cubicBezTo>
                <a:cubicBezTo>
                  <a:pt x="31" y="48"/>
                  <a:pt x="26" y="54"/>
                  <a:pt x="23" y="60"/>
                </a:cubicBezTo>
                <a:cubicBezTo>
                  <a:pt x="23" y="62"/>
                  <a:pt x="23" y="63"/>
                  <a:pt x="24" y="65"/>
                </a:cubicBezTo>
                <a:cubicBezTo>
                  <a:pt x="24" y="66"/>
                  <a:pt x="25" y="68"/>
                  <a:pt x="25" y="70"/>
                </a:cubicBezTo>
                <a:cubicBezTo>
                  <a:pt x="25" y="73"/>
                  <a:pt x="24" y="76"/>
                  <a:pt x="22" y="78"/>
                </a:cubicBezTo>
                <a:cubicBezTo>
                  <a:pt x="21" y="79"/>
                  <a:pt x="21" y="81"/>
                  <a:pt x="21" y="82"/>
                </a:cubicBezTo>
                <a:cubicBezTo>
                  <a:pt x="22" y="92"/>
                  <a:pt x="28" y="102"/>
                  <a:pt x="37" y="108"/>
                </a:cubicBezTo>
                <a:cubicBezTo>
                  <a:pt x="38" y="108"/>
                  <a:pt x="39" y="109"/>
                  <a:pt x="40" y="109"/>
                </a:cubicBezTo>
                <a:cubicBezTo>
                  <a:pt x="81" y="109"/>
                  <a:pt x="81" y="109"/>
                  <a:pt x="81" y="109"/>
                </a:cubicBezTo>
                <a:cubicBezTo>
                  <a:pt x="83" y="109"/>
                  <a:pt x="86" y="111"/>
                  <a:pt x="86" y="114"/>
                </a:cubicBezTo>
                <a:cubicBezTo>
                  <a:pt x="86" y="118"/>
                  <a:pt x="86" y="118"/>
                  <a:pt x="86" y="118"/>
                </a:cubicBezTo>
                <a:cubicBezTo>
                  <a:pt x="86" y="121"/>
                  <a:pt x="83" y="123"/>
                  <a:pt x="81" y="123"/>
                </a:cubicBezTo>
                <a:cubicBezTo>
                  <a:pt x="10" y="123"/>
                  <a:pt x="10" y="123"/>
                  <a:pt x="10" y="123"/>
                </a:cubicBezTo>
                <a:cubicBezTo>
                  <a:pt x="7" y="123"/>
                  <a:pt x="5" y="121"/>
                  <a:pt x="5" y="118"/>
                </a:cubicBezTo>
                <a:cubicBezTo>
                  <a:pt x="5" y="114"/>
                  <a:pt x="5" y="114"/>
                  <a:pt x="5" y="114"/>
                </a:cubicBezTo>
                <a:cubicBezTo>
                  <a:pt x="5" y="111"/>
                  <a:pt x="7" y="109"/>
                  <a:pt x="10" y="109"/>
                </a:cubicBezTo>
                <a:close/>
                <a:moveTo>
                  <a:pt x="13" y="65"/>
                </a:moveTo>
                <a:cubicBezTo>
                  <a:pt x="16" y="65"/>
                  <a:pt x="18" y="67"/>
                  <a:pt x="18" y="70"/>
                </a:cubicBezTo>
                <a:cubicBezTo>
                  <a:pt x="18" y="73"/>
                  <a:pt x="16" y="76"/>
                  <a:pt x="13" y="76"/>
                </a:cubicBezTo>
                <a:cubicBezTo>
                  <a:pt x="9" y="76"/>
                  <a:pt x="7" y="73"/>
                  <a:pt x="7" y="70"/>
                </a:cubicBezTo>
                <a:cubicBezTo>
                  <a:pt x="7" y="67"/>
                  <a:pt x="9" y="65"/>
                  <a:pt x="13" y="65"/>
                </a:cubicBezTo>
                <a:close/>
                <a:moveTo>
                  <a:pt x="46" y="86"/>
                </a:moveTo>
                <a:cubicBezTo>
                  <a:pt x="82" y="72"/>
                  <a:pt x="82" y="72"/>
                  <a:pt x="82" y="72"/>
                </a:cubicBezTo>
                <a:cubicBezTo>
                  <a:pt x="83" y="71"/>
                  <a:pt x="85" y="72"/>
                  <a:pt x="86" y="73"/>
                </a:cubicBezTo>
                <a:cubicBezTo>
                  <a:pt x="87" y="76"/>
                  <a:pt x="87" y="76"/>
                  <a:pt x="87" y="76"/>
                </a:cubicBezTo>
                <a:cubicBezTo>
                  <a:pt x="87" y="78"/>
                  <a:pt x="87" y="80"/>
                  <a:pt x="85" y="80"/>
                </a:cubicBezTo>
                <a:cubicBezTo>
                  <a:pt x="49" y="94"/>
                  <a:pt x="49" y="94"/>
                  <a:pt x="49" y="94"/>
                </a:cubicBezTo>
                <a:cubicBezTo>
                  <a:pt x="48" y="95"/>
                  <a:pt x="46" y="94"/>
                  <a:pt x="45" y="93"/>
                </a:cubicBezTo>
                <a:cubicBezTo>
                  <a:pt x="44" y="90"/>
                  <a:pt x="44" y="90"/>
                  <a:pt x="44" y="90"/>
                </a:cubicBezTo>
                <a:cubicBezTo>
                  <a:pt x="44" y="88"/>
                  <a:pt x="44" y="87"/>
                  <a:pt x="46" y="86"/>
                </a:cubicBezTo>
                <a:close/>
              </a:path>
            </a:pathLst>
          </a:custGeom>
          <a:solidFill>
            <a:srgbClr val="237DB9"/>
          </a:solidFill>
          <a:ln w="9525">
            <a:noFill/>
          </a:ln>
        </p:spPr>
        <p:txBody>
          <a:bodyPr/>
          <a:p>
            <a:endParaRPr lang="en-US"/>
          </a:p>
        </p:txBody>
      </p:sp>
      <p:sp>
        <p:nvSpPr>
          <p:cNvPr id="18443" name="任意多边形 21514"/>
          <p:cNvSpPr>
            <a:spLocks noEditPoints="1"/>
          </p:cNvSpPr>
          <p:nvPr/>
        </p:nvSpPr>
        <p:spPr>
          <a:xfrm>
            <a:off x="204153" y="2642870"/>
            <a:ext cx="304800" cy="304800"/>
          </a:xfrm>
          <a:custGeom>
            <a:avLst/>
            <a:gdLst/>
            <a:ahLst/>
            <a:cxnLst/>
            <a:pathLst>
              <a:path w="138" h="138">
                <a:moveTo>
                  <a:pt x="69" y="0"/>
                </a:moveTo>
                <a:cubicBezTo>
                  <a:pt x="107" y="0"/>
                  <a:pt x="138" y="31"/>
                  <a:pt x="138" y="69"/>
                </a:cubicBezTo>
                <a:cubicBezTo>
                  <a:pt x="138" y="107"/>
                  <a:pt x="107" y="138"/>
                  <a:pt x="69" y="138"/>
                </a:cubicBezTo>
                <a:cubicBezTo>
                  <a:pt x="31" y="138"/>
                  <a:pt x="0" y="107"/>
                  <a:pt x="0" y="69"/>
                </a:cubicBezTo>
                <a:cubicBezTo>
                  <a:pt x="0" y="31"/>
                  <a:pt x="31" y="0"/>
                  <a:pt x="69" y="0"/>
                </a:cubicBezTo>
                <a:close/>
                <a:moveTo>
                  <a:pt x="114" y="36"/>
                </a:moveTo>
                <a:cubicBezTo>
                  <a:pt x="111" y="38"/>
                  <a:pt x="107" y="40"/>
                  <a:pt x="103" y="41"/>
                </a:cubicBezTo>
                <a:cubicBezTo>
                  <a:pt x="102" y="41"/>
                  <a:pt x="102" y="42"/>
                  <a:pt x="102" y="43"/>
                </a:cubicBezTo>
                <a:cubicBezTo>
                  <a:pt x="103" y="49"/>
                  <a:pt x="104" y="57"/>
                  <a:pt x="105" y="64"/>
                </a:cubicBezTo>
                <a:cubicBezTo>
                  <a:pt x="105" y="65"/>
                  <a:pt x="105" y="66"/>
                  <a:pt x="106" y="66"/>
                </a:cubicBezTo>
                <a:cubicBezTo>
                  <a:pt x="124" y="66"/>
                  <a:pt x="124" y="66"/>
                  <a:pt x="124" y="66"/>
                </a:cubicBezTo>
                <a:cubicBezTo>
                  <a:pt x="125" y="66"/>
                  <a:pt x="126" y="65"/>
                  <a:pt x="126" y="64"/>
                </a:cubicBezTo>
                <a:cubicBezTo>
                  <a:pt x="125" y="54"/>
                  <a:pt x="121" y="45"/>
                  <a:pt x="116" y="37"/>
                </a:cubicBezTo>
                <a:cubicBezTo>
                  <a:pt x="116" y="36"/>
                  <a:pt x="115" y="36"/>
                  <a:pt x="114" y="36"/>
                </a:cubicBezTo>
                <a:close/>
                <a:moveTo>
                  <a:pt x="124" y="72"/>
                </a:moveTo>
                <a:cubicBezTo>
                  <a:pt x="106" y="72"/>
                  <a:pt x="106" y="72"/>
                  <a:pt x="106" y="72"/>
                </a:cubicBezTo>
                <a:cubicBezTo>
                  <a:pt x="105" y="72"/>
                  <a:pt x="105" y="73"/>
                  <a:pt x="105" y="73"/>
                </a:cubicBezTo>
                <a:cubicBezTo>
                  <a:pt x="104" y="81"/>
                  <a:pt x="103" y="88"/>
                  <a:pt x="102" y="95"/>
                </a:cubicBezTo>
                <a:cubicBezTo>
                  <a:pt x="102" y="96"/>
                  <a:pt x="102" y="96"/>
                  <a:pt x="103" y="97"/>
                </a:cubicBezTo>
                <a:cubicBezTo>
                  <a:pt x="107" y="98"/>
                  <a:pt x="111" y="99"/>
                  <a:pt x="114" y="101"/>
                </a:cubicBezTo>
                <a:cubicBezTo>
                  <a:pt x="115" y="101"/>
                  <a:pt x="116" y="101"/>
                  <a:pt x="116" y="101"/>
                </a:cubicBezTo>
                <a:cubicBezTo>
                  <a:pt x="121" y="93"/>
                  <a:pt x="125" y="84"/>
                  <a:pt x="126" y="74"/>
                </a:cubicBezTo>
                <a:cubicBezTo>
                  <a:pt x="126" y="73"/>
                  <a:pt x="125" y="72"/>
                  <a:pt x="124" y="72"/>
                </a:cubicBezTo>
                <a:close/>
                <a:moveTo>
                  <a:pt x="25" y="101"/>
                </a:moveTo>
                <a:cubicBezTo>
                  <a:pt x="28" y="99"/>
                  <a:pt x="32" y="98"/>
                  <a:pt x="36" y="97"/>
                </a:cubicBezTo>
                <a:cubicBezTo>
                  <a:pt x="36" y="96"/>
                  <a:pt x="37" y="96"/>
                  <a:pt x="37" y="95"/>
                </a:cubicBezTo>
                <a:cubicBezTo>
                  <a:pt x="35" y="88"/>
                  <a:pt x="34" y="81"/>
                  <a:pt x="34" y="73"/>
                </a:cubicBezTo>
                <a:cubicBezTo>
                  <a:pt x="34" y="73"/>
                  <a:pt x="33" y="72"/>
                  <a:pt x="32" y="72"/>
                </a:cubicBezTo>
                <a:cubicBezTo>
                  <a:pt x="15" y="72"/>
                  <a:pt x="15" y="72"/>
                  <a:pt x="15" y="72"/>
                </a:cubicBezTo>
                <a:cubicBezTo>
                  <a:pt x="14" y="72"/>
                  <a:pt x="13" y="73"/>
                  <a:pt x="13" y="74"/>
                </a:cubicBezTo>
                <a:cubicBezTo>
                  <a:pt x="14" y="84"/>
                  <a:pt x="17" y="93"/>
                  <a:pt x="22" y="101"/>
                </a:cubicBezTo>
                <a:cubicBezTo>
                  <a:pt x="23" y="101"/>
                  <a:pt x="24" y="101"/>
                  <a:pt x="25" y="101"/>
                </a:cubicBezTo>
                <a:close/>
                <a:moveTo>
                  <a:pt x="15" y="66"/>
                </a:moveTo>
                <a:cubicBezTo>
                  <a:pt x="32" y="66"/>
                  <a:pt x="32" y="66"/>
                  <a:pt x="32" y="66"/>
                </a:cubicBezTo>
                <a:cubicBezTo>
                  <a:pt x="33" y="66"/>
                  <a:pt x="34" y="65"/>
                  <a:pt x="34" y="64"/>
                </a:cubicBezTo>
                <a:cubicBezTo>
                  <a:pt x="34" y="57"/>
                  <a:pt x="35" y="49"/>
                  <a:pt x="37" y="43"/>
                </a:cubicBezTo>
                <a:cubicBezTo>
                  <a:pt x="37" y="42"/>
                  <a:pt x="36" y="41"/>
                  <a:pt x="36" y="41"/>
                </a:cubicBezTo>
                <a:cubicBezTo>
                  <a:pt x="32" y="40"/>
                  <a:pt x="28" y="38"/>
                  <a:pt x="25" y="36"/>
                </a:cubicBezTo>
                <a:cubicBezTo>
                  <a:pt x="24" y="36"/>
                  <a:pt x="23" y="36"/>
                  <a:pt x="22" y="37"/>
                </a:cubicBezTo>
                <a:cubicBezTo>
                  <a:pt x="17" y="45"/>
                  <a:pt x="14" y="54"/>
                  <a:pt x="13" y="64"/>
                </a:cubicBezTo>
                <a:cubicBezTo>
                  <a:pt x="13" y="65"/>
                  <a:pt x="14" y="66"/>
                  <a:pt x="15" y="66"/>
                </a:cubicBezTo>
                <a:close/>
                <a:moveTo>
                  <a:pt x="92" y="19"/>
                </a:moveTo>
                <a:cubicBezTo>
                  <a:pt x="95" y="23"/>
                  <a:pt x="98" y="29"/>
                  <a:pt x="99" y="34"/>
                </a:cubicBezTo>
                <a:cubicBezTo>
                  <a:pt x="100" y="35"/>
                  <a:pt x="101" y="35"/>
                  <a:pt x="101" y="35"/>
                </a:cubicBezTo>
                <a:cubicBezTo>
                  <a:pt x="104" y="34"/>
                  <a:pt x="107" y="33"/>
                  <a:pt x="109" y="32"/>
                </a:cubicBezTo>
                <a:cubicBezTo>
                  <a:pt x="110" y="32"/>
                  <a:pt x="110" y="31"/>
                  <a:pt x="110" y="31"/>
                </a:cubicBezTo>
                <a:cubicBezTo>
                  <a:pt x="110" y="30"/>
                  <a:pt x="110" y="30"/>
                  <a:pt x="110" y="29"/>
                </a:cubicBezTo>
                <a:cubicBezTo>
                  <a:pt x="105" y="24"/>
                  <a:pt x="100" y="20"/>
                  <a:pt x="93" y="18"/>
                </a:cubicBezTo>
                <a:cubicBezTo>
                  <a:pt x="93" y="17"/>
                  <a:pt x="92" y="18"/>
                  <a:pt x="92" y="19"/>
                </a:cubicBezTo>
                <a:close/>
                <a:moveTo>
                  <a:pt x="78" y="13"/>
                </a:moveTo>
                <a:cubicBezTo>
                  <a:pt x="77" y="13"/>
                  <a:pt x="75" y="12"/>
                  <a:pt x="74" y="12"/>
                </a:cubicBezTo>
                <a:cubicBezTo>
                  <a:pt x="73" y="12"/>
                  <a:pt x="72" y="13"/>
                  <a:pt x="72" y="14"/>
                </a:cubicBezTo>
                <a:cubicBezTo>
                  <a:pt x="72" y="38"/>
                  <a:pt x="72" y="38"/>
                  <a:pt x="72" y="38"/>
                </a:cubicBezTo>
                <a:cubicBezTo>
                  <a:pt x="72" y="39"/>
                  <a:pt x="73" y="40"/>
                  <a:pt x="74" y="40"/>
                </a:cubicBezTo>
                <a:cubicBezTo>
                  <a:pt x="80" y="39"/>
                  <a:pt x="86" y="39"/>
                  <a:pt x="92" y="37"/>
                </a:cubicBezTo>
                <a:cubicBezTo>
                  <a:pt x="93" y="37"/>
                  <a:pt x="94" y="36"/>
                  <a:pt x="93" y="35"/>
                </a:cubicBezTo>
                <a:cubicBezTo>
                  <a:pt x="91" y="28"/>
                  <a:pt x="87" y="20"/>
                  <a:pt x="81" y="14"/>
                </a:cubicBezTo>
                <a:cubicBezTo>
                  <a:pt x="80" y="13"/>
                  <a:pt x="79" y="13"/>
                  <a:pt x="78" y="13"/>
                </a:cubicBezTo>
                <a:close/>
                <a:moveTo>
                  <a:pt x="64" y="12"/>
                </a:moveTo>
                <a:cubicBezTo>
                  <a:pt x="63" y="12"/>
                  <a:pt x="62" y="13"/>
                  <a:pt x="61" y="13"/>
                </a:cubicBezTo>
                <a:cubicBezTo>
                  <a:pt x="59" y="13"/>
                  <a:pt x="58" y="13"/>
                  <a:pt x="57" y="14"/>
                </a:cubicBezTo>
                <a:cubicBezTo>
                  <a:pt x="52" y="20"/>
                  <a:pt x="48" y="28"/>
                  <a:pt x="45" y="35"/>
                </a:cubicBezTo>
                <a:cubicBezTo>
                  <a:pt x="45" y="36"/>
                  <a:pt x="45" y="37"/>
                  <a:pt x="46" y="37"/>
                </a:cubicBezTo>
                <a:cubicBezTo>
                  <a:pt x="52" y="39"/>
                  <a:pt x="58" y="39"/>
                  <a:pt x="64" y="40"/>
                </a:cubicBezTo>
                <a:cubicBezTo>
                  <a:pt x="65" y="40"/>
                  <a:pt x="66" y="39"/>
                  <a:pt x="66" y="38"/>
                </a:cubicBezTo>
                <a:cubicBezTo>
                  <a:pt x="66" y="14"/>
                  <a:pt x="66" y="14"/>
                  <a:pt x="66" y="14"/>
                </a:cubicBezTo>
                <a:cubicBezTo>
                  <a:pt x="66" y="13"/>
                  <a:pt x="65" y="12"/>
                  <a:pt x="64" y="12"/>
                </a:cubicBezTo>
                <a:close/>
                <a:moveTo>
                  <a:pt x="45" y="18"/>
                </a:moveTo>
                <a:cubicBezTo>
                  <a:pt x="39" y="20"/>
                  <a:pt x="33" y="24"/>
                  <a:pt x="29" y="29"/>
                </a:cubicBezTo>
                <a:cubicBezTo>
                  <a:pt x="28" y="30"/>
                  <a:pt x="28" y="30"/>
                  <a:pt x="28" y="31"/>
                </a:cubicBezTo>
                <a:cubicBezTo>
                  <a:pt x="28" y="31"/>
                  <a:pt x="29" y="32"/>
                  <a:pt x="29" y="32"/>
                </a:cubicBezTo>
                <a:cubicBezTo>
                  <a:pt x="32" y="33"/>
                  <a:pt x="34" y="34"/>
                  <a:pt x="37" y="35"/>
                </a:cubicBezTo>
                <a:cubicBezTo>
                  <a:pt x="38" y="35"/>
                  <a:pt x="39" y="35"/>
                  <a:pt x="39" y="34"/>
                </a:cubicBezTo>
                <a:cubicBezTo>
                  <a:pt x="41" y="29"/>
                  <a:pt x="43" y="23"/>
                  <a:pt x="46" y="19"/>
                </a:cubicBezTo>
                <a:cubicBezTo>
                  <a:pt x="47" y="18"/>
                  <a:pt x="46" y="17"/>
                  <a:pt x="45" y="18"/>
                </a:cubicBezTo>
                <a:close/>
                <a:moveTo>
                  <a:pt x="29" y="108"/>
                </a:moveTo>
                <a:cubicBezTo>
                  <a:pt x="33" y="113"/>
                  <a:pt x="39" y="117"/>
                  <a:pt x="45" y="120"/>
                </a:cubicBezTo>
                <a:cubicBezTo>
                  <a:pt x="46" y="120"/>
                  <a:pt x="47" y="119"/>
                  <a:pt x="46" y="119"/>
                </a:cubicBezTo>
                <a:cubicBezTo>
                  <a:pt x="43" y="114"/>
                  <a:pt x="41" y="109"/>
                  <a:pt x="39" y="104"/>
                </a:cubicBezTo>
                <a:cubicBezTo>
                  <a:pt x="39" y="103"/>
                  <a:pt x="38" y="102"/>
                  <a:pt x="37" y="103"/>
                </a:cubicBezTo>
                <a:cubicBezTo>
                  <a:pt x="34" y="104"/>
                  <a:pt x="32" y="104"/>
                  <a:pt x="29" y="106"/>
                </a:cubicBezTo>
                <a:cubicBezTo>
                  <a:pt x="28" y="106"/>
                  <a:pt x="28" y="107"/>
                  <a:pt x="29" y="108"/>
                </a:cubicBezTo>
                <a:close/>
                <a:moveTo>
                  <a:pt x="61" y="125"/>
                </a:moveTo>
                <a:cubicBezTo>
                  <a:pt x="62" y="125"/>
                  <a:pt x="63" y="125"/>
                  <a:pt x="64" y="125"/>
                </a:cubicBezTo>
                <a:cubicBezTo>
                  <a:pt x="65" y="125"/>
                  <a:pt x="66" y="124"/>
                  <a:pt x="66" y="123"/>
                </a:cubicBezTo>
                <a:cubicBezTo>
                  <a:pt x="66" y="100"/>
                  <a:pt x="66" y="100"/>
                  <a:pt x="66" y="100"/>
                </a:cubicBezTo>
                <a:cubicBezTo>
                  <a:pt x="66" y="99"/>
                  <a:pt x="65" y="98"/>
                  <a:pt x="64" y="98"/>
                </a:cubicBezTo>
                <a:cubicBezTo>
                  <a:pt x="58" y="98"/>
                  <a:pt x="52" y="99"/>
                  <a:pt x="46" y="100"/>
                </a:cubicBezTo>
                <a:cubicBezTo>
                  <a:pt x="45" y="100"/>
                  <a:pt x="45" y="101"/>
                  <a:pt x="45" y="102"/>
                </a:cubicBezTo>
                <a:cubicBezTo>
                  <a:pt x="48" y="110"/>
                  <a:pt x="52" y="118"/>
                  <a:pt x="57" y="123"/>
                </a:cubicBezTo>
                <a:cubicBezTo>
                  <a:pt x="58" y="124"/>
                  <a:pt x="59" y="125"/>
                  <a:pt x="61" y="125"/>
                </a:cubicBezTo>
                <a:close/>
                <a:moveTo>
                  <a:pt x="74" y="125"/>
                </a:moveTo>
                <a:cubicBezTo>
                  <a:pt x="75" y="125"/>
                  <a:pt x="77" y="125"/>
                  <a:pt x="78" y="125"/>
                </a:cubicBezTo>
                <a:cubicBezTo>
                  <a:pt x="79" y="125"/>
                  <a:pt x="80" y="124"/>
                  <a:pt x="81" y="123"/>
                </a:cubicBezTo>
                <a:cubicBezTo>
                  <a:pt x="87" y="118"/>
                  <a:pt x="91" y="110"/>
                  <a:pt x="93" y="102"/>
                </a:cubicBezTo>
                <a:cubicBezTo>
                  <a:pt x="94" y="101"/>
                  <a:pt x="93" y="100"/>
                  <a:pt x="92" y="100"/>
                </a:cubicBezTo>
                <a:cubicBezTo>
                  <a:pt x="86" y="99"/>
                  <a:pt x="80" y="98"/>
                  <a:pt x="74" y="98"/>
                </a:cubicBezTo>
                <a:cubicBezTo>
                  <a:pt x="73" y="98"/>
                  <a:pt x="72" y="99"/>
                  <a:pt x="72" y="100"/>
                </a:cubicBezTo>
                <a:cubicBezTo>
                  <a:pt x="72" y="123"/>
                  <a:pt x="72" y="123"/>
                  <a:pt x="72" y="123"/>
                </a:cubicBezTo>
                <a:cubicBezTo>
                  <a:pt x="72" y="124"/>
                  <a:pt x="73" y="125"/>
                  <a:pt x="74" y="125"/>
                </a:cubicBezTo>
                <a:close/>
                <a:moveTo>
                  <a:pt x="93" y="120"/>
                </a:moveTo>
                <a:cubicBezTo>
                  <a:pt x="100" y="117"/>
                  <a:pt x="105" y="113"/>
                  <a:pt x="110" y="108"/>
                </a:cubicBezTo>
                <a:cubicBezTo>
                  <a:pt x="111" y="107"/>
                  <a:pt x="110" y="106"/>
                  <a:pt x="109" y="106"/>
                </a:cubicBezTo>
                <a:cubicBezTo>
                  <a:pt x="107" y="104"/>
                  <a:pt x="104" y="104"/>
                  <a:pt x="101" y="103"/>
                </a:cubicBezTo>
                <a:cubicBezTo>
                  <a:pt x="101" y="102"/>
                  <a:pt x="100" y="103"/>
                  <a:pt x="99" y="104"/>
                </a:cubicBezTo>
                <a:cubicBezTo>
                  <a:pt x="98" y="109"/>
                  <a:pt x="95" y="114"/>
                  <a:pt x="92" y="119"/>
                </a:cubicBezTo>
                <a:cubicBezTo>
                  <a:pt x="92" y="119"/>
                  <a:pt x="93" y="120"/>
                  <a:pt x="93" y="120"/>
                </a:cubicBezTo>
                <a:close/>
                <a:moveTo>
                  <a:pt x="94" y="43"/>
                </a:moveTo>
                <a:cubicBezTo>
                  <a:pt x="88" y="44"/>
                  <a:pt x="81" y="45"/>
                  <a:pt x="74" y="46"/>
                </a:cubicBezTo>
                <a:cubicBezTo>
                  <a:pt x="73" y="46"/>
                  <a:pt x="72" y="46"/>
                  <a:pt x="72" y="47"/>
                </a:cubicBezTo>
                <a:cubicBezTo>
                  <a:pt x="72" y="64"/>
                  <a:pt x="72" y="64"/>
                  <a:pt x="72" y="64"/>
                </a:cubicBezTo>
                <a:cubicBezTo>
                  <a:pt x="72" y="65"/>
                  <a:pt x="73" y="66"/>
                  <a:pt x="74" y="66"/>
                </a:cubicBezTo>
                <a:cubicBezTo>
                  <a:pt x="97" y="66"/>
                  <a:pt x="97" y="66"/>
                  <a:pt x="97" y="66"/>
                </a:cubicBezTo>
                <a:cubicBezTo>
                  <a:pt x="98" y="66"/>
                  <a:pt x="99" y="65"/>
                  <a:pt x="98" y="64"/>
                </a:cubicBezTo>
                <a:cubicBezTo>
                  <a:pt x="98" y="57"/>
                  <a:pt x="97" y="50"/>
                  <a:pt x="96" y="44"/>
                </a:cubicBezTo>
                <a:cubicBezTo>
                  <a:pt x="96" y="44"/>
                  <a:pt x="95" y="43"/>
                  <a:pt x="94" y="43"/>
                </a:cubicBezTo>
                <a:close/>
                <a:moveTo>
                  <a:pt x="97" y="72"/>
                </a:moveTo>
                <a:cubicBezTo>
                  <a:pt x="74" y="72"/>
                  <a:pt x="74" y="72"/>
                  <a:pt x="74" y="72"/>
                </a:cubicBezTo>
                <a:cubicBezTo>
                  <a:pt x="73" y="72"/>
                  <a:pt x="72" y="73"/>
                  <a:pt x="72" y="73"/>
                </a:cubicBezTo>
                <a:cubicBezTo>
                  <a:pt x="72" y="90"/>
                  <a:pt x="72" y="90"/>
                  <a:pt x="72" y="90"/>
                </a:cubicBezTo>
                <a:cubicBezTo>
                  <a:pt x="72" y="91"/>
                  <a:pt x="73" y="92"/>
                  <a:pt x="74" y="92"/>
                </a:cubicBezTo>
                <a:cubicBezTo>
                  <a:pt x="81" y="92"/>
                  <a:pt x="88" y="93"/>
                  <a:pt x="94" y="94"/>
                </a:cubicBezTo>
                <a:cubicBezTo>
                  <a:pt x="95" y="95"/>
                  <a:pt x="96" y="94"/>
                  <a:pt x="96" y="93"/>
                </a:cubicBezTo>
                <a:cubicBezTo>
                  <a:pt x="97" y="87"/>
                  <a:pt x="98" y="80"/>
                  <a:pt x="98" y="74"/>
                </a:cubicBezTo>
                <a:cubicBezTo>
                  <a:pt x="99" y="73"/>
                  <a:pt x="98" y="72"/>
                  <a:pt x="97" y="72"/>
                </a:cubicBezTo>
                <a:close/>
                <a:moveTo>
                  <a:pt x="45" y="94"/>
                </a:moveTo>
                <a:cubicBezTo>
                  <a:pt x="51" y="93"/>
                  <a:pt x="58" y="92"/>
                  <a:pt x="65" y="92"/>
                </a:cubicBezTo>
                <a:cubicBezTo>
                  <a:pt x="65" y="92"/>
                  <a:pt x="66" y="91"/>
                  <a:pt x="66" y="90"/>
                </a:cubicBezTo>
                <a:cubicBezTo>
                  <a:pt x="66" y="73"/>
                  <a:pt x="66" y="73"/>
                  <a:pt x="66" y="73"/>
                </a:cubicBezTo>
                <a:cubicBezTo>
                  <a:pt x="66" y="73"/>
                  <a:pt x="65" y="72"/>
                  <a:pt x="65" y="72"/>
                </a:cubicBezTo>
                <a:cubicBezTo>
                  <a:pt x="42" y="72"/>
                  <a:pt x="42" y="72"/>
                  <a:pt x="42" y="72"/>
                </a:cubicBezTo>
                <a:cubicBezTo>
                  <a:pt x="41" y="72"/>
                  <a:pt x="40" y="73"/>
                  <a:pt x="40" y="74"/>
                </a:cubicBezTo>
                <a:cubicBezTo>
                  <a:pt x="40" y="80"/>
                  <a:pt x="41" y="87"/>
                  <a:pt x="43" y="93"/>
                </a:cubicBezTo>
                <a:cubicBezTo>
                  <a:pt x="43" y="94"/>
                  <a:pt x="44" y="95"/>
                  <a:pt x="45" y="94"/>
                </a:cubicBezTo>
                <a:close/>
                <a:moveTo>
                  <a:pt x="42" y="66"/>
                </a:moveTo>
                <a:cubicBezTo>
                  <a:pt x="65" y="66"/>
                  <a:pt x="65" y="66"/>
                  <a:pt x="65" y="66"/>
                </a:cubicBezTo>
                <a:cubicBezTo>
                  <a:pt x="65" y="66"/>
                  <a:pt x="66" y="65"/>
                  <a:pt x="66" y="64"/>
                </a:cubicBezTo>
                <a:cubicBezTo>
                  <a:pt x="66" y="47"/>
                  <a:pt x="66" y="47"/>
                  <a:pt x="66" y="47"/>
                </a:cubicBezTo>
                <a:cubicBezTo>
                  <a:pt x="66" y="46"/>
                  <a:pt x="65" y="46"/>
                  <a:pt x="65" y="46"/>
                </a:cubicBezTo>
                <a:cubicBezTo>
                  <a:pt x="58" y="45"/>
                  <a:pt x="51" y="44"/>
                  <a:pt x="45" y="43"/>
                </a:cubicBezTo>
                <a:cubicBezTo>
                  <a:pt x="44" y="43"/>
                  <a:pt x="43" y="44"/>
                  <a:pt x="43" y="44"/>
                </a:cubicBezTo>
                <a:cubicBezTo>
                  <a:pt x="41" y="50"/>
                  <a:pt x="40" y="57"/>
                  <a:pt x="40" y="64"/>
                </a:cubicBezTo>
                <a:cubicBezTo>
                  <a:pt x="40" y="65"/>
                  <a:pt x="41" y="66"/>
                  <a:pt x="42" y="66"/>
                </a:cubicBezTo>
                <a:close/>
              </a:path>
            </a:pathLst>
          </a:custGeom>
          <a:solidFill>
            <a:srgbClr val="ACC571"/>
          </a:solidFill>
          <a:ln w="9525">
            <a:noFill/>
          </a:ln>
        </p:spPr>
        <p:txBody>
          <a:bodyPr/>
          <a:p>
            <a:endParaRPr lang="en-US"/>
          </a:p>
        </p:txBody>
      </p:sp>
      <p:sp>
        <p:nvSpPr>
          <p:cNvPr id="18447" name="矩形 21518"/>
          <p:cNvSpPr/>
          <p:nvPr/>
        </p:nvSpPr>
        <p:spPr>
          <a:xfrm>
            <a:off x="4860290" y="3667125"/>
            <a:ext cx="4043680" cy="1327150"/>
          </a:xfrm>
          <a:prstGeom prst="rect">
            <a:avLst/>
          </a:prstGeom>
          <a:noFill/>
          <a:ln w="9525">
            <a:noFill/>
          </a:ln>
        </p:spPr>
        <p:txBody>
          <a:bodyPr wrap="square" lIns="0" tIns="0" rIns="0" bIns="0" anchor="t" anchorCtr="0">
            <a:spAutoFit/>
          </a:bodyPr>
          <a:p>
            <a:pPr>
              <a:lnSpc>
                <a:spcPct val="120000"/>
              </a:lnSpc>
            </a:pPr>
            <a:r>
              <a:rPr lang="sr-Cyrl-RS" altLang="zh-CN" sz="1200" b="1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ea typeface="SimSun" panose="02010600030101010101" pitchFamily="2" charset="-122"/>
              </a:rPr>
              <a:t>Иновација представља успешан развој и примену идеја и има за резултат знатно побољшан производ или услугу пронађену на тржишту (иновација производа) или нови и знатно побољшани метод производње или испоруке комерцијалне користи  (иновација  процеса).</a:t>
            </a:r>
            <a:endParaRPr lang="sr-Cyrl-RS" altLang="zh-CN" sz="1200" b="1" dirty="0">
              <a:solidFill>
                <a:schemeClr val="bg1">
                  <a:lumMod val="95000"/>
                </a:schemeClr>
              </a:solidFill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  <p:sp>
        <p:nvSpPr>
          <p:cNvPr id="18450" name="矩形 21521"/>
          <p:cNvSpPr/>
          <p:nvPr/>
        </p:nvSpPr>
        <p:spPr>
          <a:xfrm>
            <a:off x="73025" y="3066415"/>
            <a:ext cx="4097655" cy="1769745"/>
          </a:xfrm>
          <a:prstGeom prst="rect">
            <a:avLst/>
          </a:prstGeom>
          <a:noFill/>
          <a:ln w="9525">
            <a:noFill/>
          </a:ln>
        </p:spPr>
        <p:txBody>
          <a:bodyPr wrap="square" lIns="0" tIns="0" rIns="0" bIns="0" anchor="t" anchorCtr="0">
            <a:spAutoFit/>
          </a:bodyPr>
          <a:p>
            <a:pPr algn="l">
              <a:lnSpc>
                <a:spcPct val="120000"/>
              </a:lnSpc>
            </a:pPr>
            <a:r>
              <a:rPr lang="sr-Cyrl-RS" altLang="zh-CN" sz="1200" dirty="0"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rPr>
              <a:t>Траддиционална друштва испољавају  већу отпорност на промене ,него развијене индустријске земље.Чак и када не постоји одбојност према новинама,битно је разумети да брзина процеса увођења , прихватања и дифузије иновације у датом социо-културном амбијенту утиче на  економске перформансе.Бити иновативан,квалитетно се разликовати у позитивном смислу од конкуренције,једини је начин да се опстане на тжишту.  </a:t>
            </a:r>
            <a:endParaRPr lang="sr-Cyrl-RS" altLang="zh-CN" sz="1200" dirty="0">
              <a:solidFill>
                <a:schemeClr val="bg1"/>
              </a:solidFill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  <p:grpSp>
        <p:nvGrpSpPr>
          <p:cNvPr id="18451" name="组合 21522"/>
          <p:cNvGrpSpPr/>
          <p:nvPr/>
        </p:nvGrpSpPr>
        <p:grpSpPr>
          <a:xfrm>
            <a:off x="0" y="338138"/>
            <a:ext cx="252413" cy="360362"/>
            <a:chOff x="0" y="0"/>
            <a:chExt cx="159" cy="227"/>
          </a:xfrm>
        </p:grpSpPr>
        <p:sp>
          <p:nvSpPr>
            <p:cNvPr id="18452" name="矩形 21523"/>
            <p:cNvSpPr/>
            <p:nvPr/>
          </p:nvSpPr>
          <p:spPr>
            <a:xfrm>
              <a:off x="0" y="0"/>
              <a:ext cx="23" cy="227"/>
            </a:xfrm>
            <a:prstGeom prst="rect">
              <a:avLst/>
            </a:prstGeom>
            <a:solidFill>
              <a:srgbClr val="1DAF98"/>
            </a:solidFill>
            <a:ln w="9525">
              <a:noFill/>
            </a:ln>
          </p:spPr>
          <p:txBody>
            <a:bodyPr anchor="t" anchorCtr="0"/>
            <a:p>
              <a:endParaRPr lang="zh-CN" altLang="en-US">
                <a:latin typeface="Arial" panose="020B0604020202020204" pitchFamily="34" charset="0"/>
                <a:ea typeface="SimSun" panose="02010600030101010101" pitchFamily="2" charset="-122"/>
              </a:endParaRPr>
            </a:p>
          </p:txBody>
        </p:sp>
        <p:sp>
          <p:nvSpPr>
            <p:cNvPr id="18453" name="矩形 21524"/>
            <p:cNvSpPr/>
            <p:nvPr/>
          </p:nvSpPr>
          <p:spPr>
            <a:xfrm>
              <a:off x="46" y="0"/>
              <a:ext cx="23" cy="227"/>
            </a:xfrm>
            <a:prstGeom prst="rect">
              <a:avLst/>
            </a:prstGeom>
            <a:solidFill>
              <a:srgbClr val="ACC571"/>
            </a:solidFill>
            <a:ln w="9525">
              <a:noFill/>
            </a:ln>
          </p:spPr>
          <p:txBody>
            <a:bodyPr anchor="t" anchorCtr="0"/>
            <a:p>
              <a:endParaRPr lang="zh-CN" altLang="en-US">
                <a:latin typeface="Arial" panose="020B0604020202020204" pitchFamily="34" charset="0"/>
                <a:ea typeface="SimSun" panose="02010600030101010101" pitchFamily="2" charset="-122"/>
              </a:endParaRPr>
            </a:p>
          </p:txBody>
        </p:sp>
        <p:sp>
          <p:nvSpPr>
            <p:cNvPr id="18454" name="矩形 21525"/>
            <p:cNvSpPr/>
            <p:nvPr/>
          </p:nvSpPr>
          <p:spPr>
            <a:xfrm>
              <a:off x="91" y="0"/>
              <a:ext cx="23" cy="227"/>
            </a:xfrm>
            <a:prstGeom prst="rect">
              <a:avLst/>
            </a:prstGeom>
            <a:solidFill>
              <a:srgbClr val="237DB9"/>
            </a:solidFill>
            <a:ln w="9525">
              <a:noFill/>
            </a:ln>
          </p:spPr>
          <p:txBody>
            <a:bodyPr anchor="t" anchorCtr="0"/>
            <a:p>
              <a:endParaRPr lang="zh-CN" altLang="en-US">
                <a:latin typeface="Arial" panose="020B0604020202020204" pitchFamily="34" charset="0"/>
                <a:ea typeface="SimSun" panose="02010600030101010101" pitchFamily="2" charset="-122"/>
              </a:endParaRPr>
            </a:p>
          </p:txBody>
        </p:sp>
        <p:sp>
          <p:nvSpPr>
            <p:cNvPr id="18455" name="矩形 21526"/>
            <p:cNvSpPr/>
            <p:nvPr/>
          </p:nvSpPr>
          <p:spPr>
            <a:xfrm>
              <a:off x="136" y="0"/>
              <a:ext cx="23" cy="227"/>
            </a:xfrm>
            <a:prstGeom prst="rect">
              <a:avLst/>
            </a:prstGeom>
            <a:solidFill>
              <a:srgbClr val="F6AC33"/>
            </a:solidFill>
            <a:ln w="9525">
              <a:noFill/>
            </a:ln>
          </p:spPr>
          <p:txBody>
            <a:bodyPr anchor="t" anchorCtr="0"/>
            <a:p>
              <a:endParaRPr lang="zh-CN" altLang="en-US">
                <a:latin typeface="Arial" panose="020B0604020202020204" pitchFamily="34" charset="0"/>
                <a:ea typeface="SimSun" panose="02010600030101010101" pitchFamily="2" charset="-122"/>
              </a:endParaRPr>
            </a:p>
          </p:txBody>
        </p:sp>
      </p:grpSp>
      <p:sp>
        <p:nvSpPr>
          <p:cNvPr id="2" name="Text Box 1"/>
          <p:cNvSpPr txBox="1"/>
          <p:nvPr/>
        </p:nvSpPr>
        <p:spPr>
          <a:xfrm>
            <a:off x="574040" y="1130935"/>
            <a:ext cx="3589655" cy="98869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sr-Cyrl-RS" altLang="en-US" sz="1800" b="1" baseline="30000">
                <a:solidFill>
                  <a:schemeClr val="bg1">
                    <a:lumMod val="85000"/>
                  </a:schemeClr>
                </a:solidFill>
              </a:rPr>
              <a:t>Способност организације да иновира и искористи предности иновација одлучујући је фактор преживљавања предузећа у данашњем брзо променљивом пословном окружењу.</a:t>
            </a:r>
            <a:endParaRPr lang="sr-Cyrl-RS" altLang="en-US" sz="1800" b="1" baseline="30000">
              <a:solidFill>
                <a:schemeClr val="bg1">
                  <a:lumMod val="85000"/>
                </a:schemeClr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21282</Words>
  <Application>WPS Presentation</Application>
  <PresentationFormat>自定义</PresentationFormat>
  <Paragraphs>255</Paragraphs>
  <Slides>22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22</vt:i4>
      </vt:variant>
    </vt:vector>
  </HeadingPairs>
  <TitlesOfParts>
    <vt:vector size="32" baseType="lpstr">
      <vt:lpstr>Arial</vt:lpstr>
      <vt:lpstr>SimSun</vt:lpstr>
      <vt:lpstr>Wingdings</vt:lpstr>
      <vt:lpstr>Agency FB</vt:lpstr>
      <vt:lpstr>Microsoft YaHei</vt:lpstr>
      <vt:lpstr>Arial Unicode MS</vt:lpstr>
      <vt:lpstr>Calibri</vt:lpstr>
      <vt:lpstr>TimesRoman</vt:lpstr>
      <vt:lpstr>Office Theme</vt:lpstr>
      <vt:lpstr>1_Office Theme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X-DOG</dc:creator>
  <cp:lastModifiedBy>Milan</cp:lastModifiedBy>
  <cp:revision>89</cp:revision>
  <dcterms:created xsi:type="dcterms:W3CDTF">2015-04-04T04:38:00Z</dcterms:created>
  <dcterms:modified xsi:type="dcterms:W3CDTF">2022-10-27T19:20:50Z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1033-11.2.0.11380</vt:lpwstr>
  </property>
  <property fmtid="{D5CDD505-2E9C-101B-9397-08002B2CF9AE}" pid="3" name="ICV">
    <vt:lpwstr>E0E03EF74A1D44AEB6659400EC7D25D3</vt:lpwstr>
  </property>
</Properties>
</file>