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sldIdLst>
    <p:sldId id="257" r:id="rId2"/>
    <p:sldId id="262" r:id="rId3"/>
    <p:sldId id="307" r:id="rId4"/>
    <p:sldId id="415" r:id="rId5"/>
    <p:sldId id="367" r:id="rId6"/>
    <p:sldId id="416" r:id="rId7"/>
    <p:sldId id="419" r:id="rId8"/>
    <p:sldId id="420" r:id="rId9"/>
    <p:sldId id="4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4C7A8-21EA-443E-8F42-1338E4FE1203}" type="datetimeFigureOut">
              <a:rPr lang="sr-Latn-RS" smtClean="0"/>
              <a:t>25.11.2022.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6E22E-DE3A-41DC-A11A-9B45607FA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02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217AA546-A698-4AE1-8D37-85114B9CB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34EB2-4B82-4FFF-8B86-03107EA154B5}" type="slidenum">
              <a:rPr lang="sr-Cyrl-CS" altLang="sr-Latn-RS"/>
              <a:pPr/>
              <a:t>5</a:t>
            </a:fld>
            <a:endParaRPr lang="sr-Cyrl-CS" altLang="sr-Latn-RS">
              <a:latin typeface="Times New Roman CE" panose="02020603050405020304" pitchFamily="18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F6C2ACE5-E3A1-483E-84FA-BDE6A20C1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17D31B9-342E-48D2-AD21-0C876A26D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33425"/>
            <a:ext cx="10487916" cy="1009649"/>
          </a:xfrm>
        </p:spPr>
        <p:txBody>
          <a:bodyPr>
            <a:noAutofit/>
          </a:bodyPr>
          <a:lstStyle/>
          <a:p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r>
              <a:rPr lang="sr-Cyrl-RS" sz="4200" dirty="0"/>
              <a:t> </a:t>
            </a:r>
            <a:br>
              <a:rPr lang="sr-Cyrl-RS" sz="4200" dirty="0"/>
            </a:br>
            <a:br>
              <a:rPr lang="sr-Cyrl-RS" sz="4200" dirty="0"/>
            </a:br>
            <a:br>
              <a:rPr lang="sr-Cyrl-RS" sz="4200" dirty="0"/>
            </a:br>
            <a:r>
              <a:rPr lang="en-GB" sz="4500" dirty="0" err="1"/>
              <a:t>Teme</a:t>
            </a:r>
            <a:r>
              <a:rPr lang="en-GB" sz="4500" dirty="0"/>
              <a:t> </a:t>
            </a:r>
            <a:r>
              <a:rPr lang="en-GB" sz="4500" dirty="0" err="1"/>
              <a:t>vežbi</a:t>
            </a:r>
            <a:r>
              <a:rPr lang="en-GB" sz="4500" dirty="0"/>
              <a:t>:</a:t>
            </a:r>
            <a:endParaRPr lang="sr-Latn-R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12858"/>
            <a:ext cx="10058400" cy="4011717"/>
          </a:xfrm>
        </p:spPr>
        <p:txBody>
          <a:bodyPr>
            <a:normAutofit/>
          </a:bodyPr>
          <a:lstStyle/>
          <a:p>
            <a:r>
              <a:rPr lang="en-GB" sz="3200" dirty="0" err="1"/>
              <a:t>Menadžment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osnovne</a:t>
            </a:r>
            <a:r>
              <a:rPr lang="en-GB" sz="3200" dirty="0"/>
              <a:t> </a:t>
            </a:r>
            <a:r>
              <a:rPr lang="en-GB" sz="3200" dirty="0" err="1"/>
              <a:t>kompeten</a:t>
            </a:r>
            <a:r>
              <a:rPr lang="sr-Latn-RS" sz="3200" dirty="0" err="1"/>
              <a:t>cij</a:t>
            </a:r>
            <a:r>
              <a:rPr lang="en-GB" sz="3200" dirty="0"/>
              <a:t>e </a:t>
            </a:r>
            <a:r>
              <a:rPr lang="en-GB" sz="3200" dirty="0" err="1"/>
              <a:t>menadžera</a:t>
            </a:r>
            <a:r>
              <a:rPr lang="sr-Cyrl-RS" sz="3200" dirty="0"/>
              <a:t>:</a:t>
            </a:r>
            <a:endParaRPr lang="en-GB" sz="3200" dirty="0"/>
          </a:p>
          <a:p>
            <a:pPr lvl="1"/>
            <a:r>
              <a:rPr lang="en-GB" sz="3200" dirty="0" err="1"/>
              <a:t>Planiranje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org</a:t>
            </a:r>
            <a:r>
              <a:rPr lang="sr-Latn-RS" sz="3200" dirty="0"/>
              <a:t>a</a:t>
            </a:r>
            <a:r>
              <a:rPr lang="en-GB" sz="3200" dirty="0" err="1"/>
              <a:t>nizovanje</a:t>
            </a:r>
            <a:endParaRPr lang="en-GB" sz="3200" dirty="0"/>
          </a:p>
          <a:p>
            <a:pPr lvl="1"/>
            <a:r>
              <a:rPr lang="en-GB" sz="3200" dirty="0" err="1"/>
              <a:t>Liderstvo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Komunikacija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Motivacija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889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C087-337A-4266-932D-1E656E97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6937"/>
            <a:ext cx="10058400" cy="1450757"/>
          </a:xfrm>
        </p:spPr>
        <p:txBody>
          <a:bodyPr>
            <a:normAutofit/>
          </a:bodyPr>
          <a:lstStyle/>
          <a:p>
            <a:r>
              <a:rPr lang="en-GB" sz="4500" dirty="0" err="1"/>
              <a:t>Komunikacija</a:t>
            </a:r>
            <a:endParaRPr lang="sr-Latn-R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83BC-D0A1-4FC4-8B57-5E3B1D25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/>
              <a:t>Rekapitulacija</a:t>
            </a:r>
            <a:r>
              <a:rPr lang="en-US" sz="3200" b="1" dirty="0"/>
              <a:t> </a:t>
            </a:r>
            <a:r>
              <a:rPr lang="en-US" sz="3200" b="1" dirty="0" err="1"/>
              <a:t>vežbi</a:t>
            </a:r>
            <a:r>
              <a:rPr lang="en-US" sz="3200" b="1" dirty="0"/>
              <a:t>:</a:t>
            </a:r>
          </a:p>
          <a:p>
            <a:r>
              <a:rPr lang="en-GB" sz="2400" dirty="0" err="1"/>
              <a:t>Šta</a:t>
            </a:r>
            <a:r>
              <a:rPr lang="en-GB" sz="2400" dirty="0"/>
              <a:t> je </a:t>
            </a:r>
            <a:r>
              <a:rPr lang="en-GB" sz="2400" dirty="0" err="1"/>
              <a:t>poslovna</a:t>
            </a:r>
            <a:r>
              <a:rPr lang="en-GB" sz="2400" dirty="0"/>
              <a:t> </a:t>
            </a:r>
            <a:r>
              <a:rPr lang="en-GB" sz="2400" dirty="0" err="1"/>
              <a:t>komunikacija</a:t>
            </a:r>
            <a:r>
              <a:rPr lang="en-US" sz="2400" dirty="0"/>
              <a:t>? </a:t>
            </a:r>
          </a:p>
          <a:p>
            <a:r>
              <a:rPr lang="en-GB" sz="2400" dirty="0"/>
              <a:t>Koja tri </a:t>
            </a:r>
            <a:r>
              <a:rPr lang="en-GB" sz="2400" dirty="0" err="1"/>
              <a:t>načina</a:t>
            </a:r>
            <a:r>
              <a:rPr lang="en-GB" sz="2400" dirty="0"/>
              <a:t> </a:t>
            </a:r>
            <a:r>
              <a:rPr lang="en-GB" sz="2400" dirty="0" err="1"/>
              <a:t>komunikacije</a:t>
            </a:r>
            <a:r>
              <a:rPr lang="en-GB" sz="2400" dirty="0"/>
              <a:t> </a:t>
            </a:r>
            <a:r>
              <a:rPr lang="en-GB" sz="2400" dirty="0" err="1"/>
              <a:t>postoje</a:t>
            </a:r>
            <a:r>
              <a:rPr lang="en-US" sz="2400" dirty="0"/>
              <a:t>?</a:t>
            </a:r>
          </a:p>
          <a:p>
            <a:r>
              <a:rPr lang="en-US" sz="2400" dirty="0"/>
              <a:t>Koji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prepreke</a:t>
            </a:r>
            <a:r>
              <a:rPr lang="en-US" sz="2400" dirty="0"/>
              <a:t> u </a:t>
            </a:r>
            <a:r>
              <a:rPr lang="en-US" sz="2400" dirty="0" err="1"/>
              <a:t>poslovnoj</a:t>
            </a:r>
            <a:r>
              <a:rPr lang="en-US" sz="2400" dirty="0"/>
              <a:t> </a:t>
            </a:r>
            <a:r>
              <a:rPr lang="en-US" sz="2400" dirty="0" err="1"/>
              <a:t>komunikaciji</a:t>
            </a:r>
            <a:r>
              <a:rPr lang="en-US" sz="2400" dirty="0"/>
              <a:t>?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5673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>
            <a:extLst>
              <a:ext uri="{FF2B5EF4-FFF2-40B4-BE49-F238E27FC236}">
                <a16:creationId xmlns:a16="http://schemas.microsoft.com/office/drawing/2014/main" id="{6D3064B9-AFCE-47DB-9B7B-B0C4B796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19" y="88643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</a:pPr>
            <a:r>
              <a:rPr lang="sr-Latn-C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Cilj </a:t>
            </a:r>
            <a:r>
              <a:rPr lang="en-GB" altLang="sr-Latn-RS" sz="45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motivacije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5C9DC-C1D0-41F3-8B90-25CDD580AE8A}"/>
              </a:ext>
            </a:extLst>
          </p:cNvPr>
          <p:cNvSpPr txBox="1"/>
          <p:nvPr/>
        </p:nvSpPr>
        <p:spPr>
          <a:xfrm>
            <a:off x="936770" y="2525086"/>
            <a:ext cx="8003098" cy="59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Šta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po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vama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motivacija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sr-Latn-R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>
            <a:extLst>
              <a:ext uri="{FF2B5EF4-FFF2-40B4-BE49-F238E27FC236}">
                <a16:creationId xmlns:a16="http://schemas.microsoft.com/office/drawing/2014/main" id="{260D1F6D-0ED2-4097-8EF7-1B2E98F4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07" y="125646"/>
            <a:ext cx="128753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Motivacija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8F71A81E-DC15-42C9-8C74-4DA76B8C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75989"/>
            <a:ext cx="4906792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3200" b="1" dirty="0"/>
              <a:t>Dobiti ono najbolje od </a:t>
            </a:r>
            <a:r>
              <a:rPr lang="sr-Latn-CS" altLang="sr-Latn-RS" sz="3200" b="1" dirty="0" err="1"/>
              <a:t>ljudi</a:t>
            </a:r>
            <a:endParaRPr lang="sr-Cyrl-CS" altLang="sr-Latn-RS" sz="3200" b="1" dirty="0"/>
          </a:p>
        </p:txBody>
      </p:sp>
      <p:pic>
        <p:nvPicPr>
          <p:cNvPr id="4108" name="Picture 12" descr="See the source image">
            <a:extLst>
              <a:ext uri="{FF2B5EF4-FFF2-40B4-BE49-F238E27FC236}">
                <a16:creationId xmlns:a16="http://schemas.microsoft.com/office/drawing/2014/main" id="{F6196AF2-D88B-4C67-B609-6BC35E94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27" y="696593"/>
            <a:ext cx="7970232" cy="47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>
            <a:extLst>
              <a:ext uri="{FF2B5EF4-FFF2-40B4-BE49-F238E27FC236}">
                <a16:creationId xmlns:a16="http://schemas.microsoft.com/office/drawing/2014/main" id="{6D3064B9-AFCE-47DB-9B7B-B0C4B796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19" y="88643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</a:pPr>
            <a:r>
              <a:rPr lang="en-GB" altLang="sr-Latn-RS" sz="45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Motivacija</a:t>
            </a:r>
            <a:r>
              <a:rPr lang="en-GB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GB" altLang="sr-Latn-RS" sz="45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Vežba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5C9DC-C1D0-41F3-8B90-25CDD580AE8A}"/>
              </a:ext>
            </a:extLst>
          </p:cNvPr>
          <p:cNvSpPr txBox="1"/>
          <p:nvPr/>
        </p:nvSpPr>
        <p:spPr>
          <a:xfrm>
            <a:off x="1052119" y="2516697"/>
            <a:ext cx="9945848" cy="264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500" dirty="0" err="1"/>
              <a:t>Nabr</a:t>
            </a:r>
            <a:r>
              <a:rPr lang="sr-Latn-RS" sz="2500" dirty="0"/>
              <a:t>o</a:t>
            </a:r>
            <a:r>
              <a:rPr lang="en-US" sz="2500" dirty="0" err="1"/>
              <a:t>jte</a:t>
            </a:r>
            <a:r>
              <a:rPr lang="en-US" sz="2500" dirty="0"/>
              <a:t> </a:t>
            </a:r>
            <a:r>
              <a:rPr lang="en-US" sz="2500" dirty="0" err="1"/>
              <a:t>signale</a:t>
            </a:r>
            <a:r>
              <a:rPr lang="en-US" sz="2500" dirty="0"/>
              <a:t> </a:t>
            </a:r>
            <a:r>
              <a:rPr lang="en-US" sz="2500" dirty="0" err="1"/>
              <a:t>koje</a:t>
            </a:r>
            <a:r>
              <a:rPr lang="en-US" sz="2500" dirty="0"/>
              <a:t> bi </a:t>
            </a:r>
            <a:r>
              <a:rPr lang="en-US" sz="2500" dirty="0" err="1"/>
              <a:t>rukovodilac</a:t>
            </a:r>
            <a:r>
              <a:rPr lang="en-US" sz="2500" dirty="0"/>
              <a:t> </a:t>
            </a:r>
            <a:r>
              <a:rPr lang="en-US" sz="2500" dirty="0" err="1"/>
              <a:t>trebao</a:t>
            </a:r>
            <a:r>
              <a:rPr lang="en-US" sz="2500" dirty="0"/>
              <a:t> da </a:t>
            </a:r>
            <a:r>
              <a:rPr lang="en-US" sz="2500" dirty="0" err="1"/>
              <a:t>prepozna</a:t>
            </a:r>
            <a:r>
              <a:rPr lang="en-US" sz="2500" dirty="0"/>
              <a:t>, a koji </a:t>
            </a:r>
            <a:r>
              <a:rPr lang="en-US" sz="2500" dirty="0" err="1"/>
              <a:t>ukazuju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to da </a:t>
            </a:r>
            <a:r>
              <a:rPr lang="en-US" sz="2500" dirty="0" err="1"/>
              <a:t>su</a:t>
            </a:r>
            <a:r>
              <a:rPr lang="en-US" sz="2500" dirty="0"/>
              <a:t> mu </a:t>
            </a:r>
            <a:r>
              <a:rPr lang="en-US" sz="2500" dirty="0" err="1"/>
              <a:t>zaposleni</a:t>
            </a:r>
            <a:r>
              <a:rPr lang="en-US" sz="2500" dirty="0"/>
              <a:t> </a:t>
            </a:r>
            <a:r>
              <a:rPr lang="en-US" sz="2500" dirty="0" err="1"/>
              <a:t>demotivisani</a:t>
            </a:r>
            <a:r>
              <a:rPr lang="en-US" sz="2500" dirty="0"/>
              <a:t>:</a:t>
            </a:r>
            <a:endParaRPr lang="sr-Latn-RS" sz="5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5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500" dirty="0"/>
              <a:t>5 </a:t>
            </a:r>
            <a:r>
              <a:rPr lang="en-US" sz="2500" dirty="0" err="1"/>
              <a:t>minuta</a:t>
            </a:r>
            <a:endParaRPr lang="sr-Latn-RS" sz="25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5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500" dirty="0" err="1"/>
              <a:t>Usmeno</a:t>
            </a:r>
            <a:r>
              <a:rPr lang="en-US" sz="2500" dirty="0"/>
              <a:t> </a:t>
            </a:r>
            <a:r>
              <a:rPr lang="en-US" sz="2500" dirty="0" err="1"/>
              <a:t>pojedinačno</a:t>
            </a:r>
            <a:r>
              <a:rPr lang="en-US" sz="2500" dirty="0"/>
              <a:t> </a:t>
            </a:r>
            <a:r>
              <a:rPr lang="en-US" sz="2500" dirty="0" err="1"/>
              <a:t>predstavljanje</a:t>
            </a:r>
            <a:endParaRPr lang="sr-Latn-RS" sz="2500" dirty="0"/>
          </a:p>
        </p:txBody>
      </p:sp>
    </p:spTree>
    <p:extLst>
      <p:ext uri="{BB962C8B-B14F-4D97-AF65-F5344CB8AC3E}">
        <p14:creationId xmlns:p14="http://schemas.microsoft.com/office/powerpoint/2010/main" val="254159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>
            <a:extLst>
              <a:ext uri="{FF2B5EF4-FFF2-40B4-BE49-F238E27FC236}">
                <a16:creationId xmlns:a16="http://schemas.microsoft.com/office/drawing/2014/main" id="{6D3064B9-AFCE-47DB-9B7B-B0C4B796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19" y="84449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</a:pPr>
            <a:r>
              <a:rPr lang="sr-Latn-R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Faktori motivacije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5C9DC-C1D0-41F3-8B90-25CDD580AE8A}"/>
              </a:ext>
            </a:extLst>
          </p:cNvPr>
          <p:cNvSpPr txBox="1"/>
          <p:nvPr/>
        </p:nvSpPr>
        <p:spPr>
          <a:xfrm>
            <a:off x="1052119" y="2407640"/>
            <a:ext cx="9090171" cy="2894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sz="2500" dirty="0"/>
              <a:t>Plata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sz="2500" dirty="0"/>
              <a:t>Mogućnosti napredovanja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sz="2500" dirty="0"/>
              <a:t>Beneficije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sz="2500" dirty="0"/>
              <a:t>Bonusi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sr-Latn-RS" sz="2500" dirty="0"/>
              <a:t>Međuljudski odnosi</a:t>
            </a:r>
            <a:endParaRPr lang="en-US" sz="2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70498-22E6-4300-BD39-AD4E3EC5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75" y="134035"/>
            <a:ext cx="128753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Motivacija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E72F96-DD98-438C-9DFA-775E7F2C21C1}"/>
              </a:ext>
            </a:extLst>
          </p:cNvPr>
          <p:cNvSpPr/>
          <p:nvPr/>
        </p:nvSpPr>
        <p:spPr>
          <a:xfrm>
            <a:off x="5410055" y="2338621"/>
            <a:ext cx="369116" cy="31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28CE2-8D44-486F-B1FB-76BF10E082A0}"/>
              </a:ext>
            </a:extLst>
          </p:cNvPr>
          <p:cNvSpPr/>
          <p:nvPr/>
        </p:nvSpPr>
        <p:spPr>
          <a:xfrm>
            <a:off x="5469927" y="2406009"/>
            <a:ext cx="369116" cy="36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/>
          </a:p>
        </p:txBody>
      </p:sp>
      <p:sp>
        <p:nvSpPr>
          <p:cNvPr id="233476" name="Rectangle 4">
            <a:extLst>
              <a:ext uri="{FF2B5EF4-FFF2-40B4-BE49-F238E27FC236}">
                <a16:creationId xmlns:a16="http://schemas.microsoft.com/office/drawing/2014/main" id="{6D3064B9-AFCE-47DB-9B7B-B0C4B796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451" y="92384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</a:pPr>
            <a:r>
              <a:rPr lang="sr-Latn-RS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Ravnoteža rukovođenja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70498-22E6-4300-BD39-AD4E3EC5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75" y="134035"/>
            <a:ext cx="128753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sr-Latn-CS" altLang="sr-Latn-RS" sz="2000" dirty="0">
                <a:solidFill>
                  <a:srgbClr val="333399"/>
                </a:solidFill>
              </a:rPr>
              <a:t>Motivacija</a:t>
            </a:r>
            <a:endParaRPr lang="sr-Cyrl-CS" altLang="sr-Latn-RS" sz="2000" dirty="0">
              <a:solidFill>
                <a:srgbClr val="333399"/>
              </a:solidFill>
            </a:endParaRP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225B97A4-CBFC-43D1-9014-51417B82EE7E}"/>
              </a:ext>
            </a:extLst>
          </p:cNvPr>
          <p:cNvGrpSpPr>
            <a:grpSpLocks/>
          </p:cNvGrpSpPr>
          <p:nvPr/>
        </p:nvGrpSpPr>
        <p:grpSpPr bwMode="auto">
          <a:xfrm>
            <a:off x="2708451" y="2148010"/>
            <a:ext cx="5772325" cy="3672525"/>
            <a:chOff x="747" y="1176"/>
            <a:chExt cx="3760" cy="2536"/>
          </a:xfrm>
        </p:grpSpPr>
        <p:graphicFrame>
          <p:nvGraphicFramePr>
            <p:cNvPr id="6" name="Object 3">
              <a:extLst>
                <a:ext uri="{FF2B5EF4-FFF2-40B4-BE49-F238E27FC236}">
                  <a16:creationId xmlns:a16="http://schemas.microsoft.com/office/drawing/2014/main" id="{22043CE4-5595-4566-8ED7-250F4681D3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5876257"/>
                </p:ext>
              </p:extLst>
            </p:nvPr>
          </p:nvGraphicFramePr>
          <p:xfrm>
            <a:off x="747" y="1176"/>
            <a:ext cx="3760" cy="2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ClipArt" r:id="rId3" imgW="5968800" imgH="4024080" progId="MS_ClipArt_Gallery.2">
                    <p:embed/>
                  </p:oleObj>
                </mc:Choice>
                <mc:Fallback>
                  <p:oleObj name="ClipArt" r:id="rId3" imgW="5968800" imgH="4024080" progId="MS_ClipArt_Gallery.2">
                    <p:embed/>
                    <p:pic>
                      <p:nvPicPr>
                        <p:cNvPr id="166915" name="Object 3">
                          <a:extLst>
                            <a:ext uri="{FF2B5EF4-FFF2-40B4-BE49-F238E27FC236}">
                              <a16:creationId xmlns:a16="http://schemas.microsoft.com/office/drawing/2014/main" id="{A498BDD3-46A4-41B4-BDB8-3B5E8911535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" y="1176"/>
                          <a:ext cx="3760" cy="2536"/>
                        </a:xfrm>
                        <a:prstGeom prst="rect">
                          <a:avLst/>
                        </a:prstGeom>
                        <a:solidFill>
                          <a:srgbClr val="6666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851F6-A485-4839-9F24-B56C75855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3058"/>
              <a:ext cx="883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sr-Latn-RS" dirty="0" err="1"/>
                <a:t>Rukovodilac</a:t>
              </a:r>
              <a:endParaRPr lang="sr-Cyrl-CS" altLang="sr-Latn-R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0B115C-A65D-46F4-937B-E613C619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3058"/>
              <a:ext cx="73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altLang="sr-Latn-RS" dirty="0" err="1"/>
                <a:t>Zaposleni</a:t>
              </a:r>
              <a:endParaRPr lang="sr-Cyrl-CS" altLang="sr-Latn-R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30C74A1-893E-47A5-9F3D-2F5222D3B5F9}"/>
              </a:ext>
            </a:extLst>
          </p:cNvPr>
          <p:cNvSpPr/>
          <p:nvPr/>
        </p:nvSpPr>
        <p:spPr>
          <a:xfrm>
            <a:off x="1231666" y="5800928"/>
            <a:ext cx="8476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sr-Latn-RS" b="1" dirty="0" err="1"/>
              <a:t>Rukovodilac</a:t>
            </a:r>
            <a:r>
              <a:rPr lang="en-US" altLang="sr-Latn-RS" b="1" dirty="0"/>
              <a:t> </a:t>
            </a:r>
            <a:r>
              <a:rPr lang="sr-Latn-CS" altLang="sr-Latn-RS" b="1" dirty="0"/>
              <a:t>može</a:t>
            </a:r>
            <a:r>
              <a:rPr lang="en-US" altLang="sr-Latn-RS" b="1" dirty="0"/>
              <a:t> </a:t>
            </a:r>
            <a:r>
              <a:rPr lang="sr-Latn-CS" altLang="sr-Latn-RS" b="1" dirty="0"/>
              <a:t>očekivati</a:t>
            </a:r>
            <a:r>
              <a:rPr lang="en-US" altLang="sr-Latn-RS" b="1" dirty="0"/>
              <a:t> </a:t>
            </a:r>
            <a:r>
              <a:rPr lang="en-US" altLang="sr-Latn-RS" b="1" dirty="0" err="1"/>
              <a:t>potpunu</a:t>
            </a:r>
            <a:r>
              <a:rPr lang="en-US" altLang="sr-Latn-RS" b="1" dirty="0"/>
              <a:t> </a:t>
            </a:r>
            <a:r>
              <a:rPr lang="en-US" altLang="sr-Latn-RS" b="1" dirty="0" err="1"/>
              <a:t>predanost</a:t>
            </a:r>
            <a:r>
              <a:rPr lang="sr-Cyrl-CS" altLang="sr-Latn-RS" b="1" dirty="0"/>
              <a:t> </a:t>
            </a:r>
          </a:p>
          <a:p>
            <a:pPr algn="ctr"/>
            <a:r>
              <a:rPr lang="en-US" altLang="sr-Latn-RS" b="1" dirty="0"/>
              <a:t>od </a:t>
            </a:r>
            <a:r>
              <a:rPr lang="en-US" altLang="sr-Latn-RS" b="1" dirty="0" err="1"/>
              <a:t>onih</a:t>
            </a:r>
            <a:r>
              <a:rPr lang="en-US" altLang="sr-Latn-RS" b="1" dirty="0"/>
              <a:t> </a:t>
            </a:r>
            <a:r>
              <a:rPr lang="en-US" altLang="sr-Latn-RS" b="1" dirty="0" err="1"/>
              <a:t>kojima</a:t>
            </a:r>
            <a:r>
              <a:rPr lang="en-US" altLang="sr-Latn-RS" b="1" dirty="0"/>
              <a:t> se on </a:t>
            </a:r>
            <a:r>
              <a:rPr lang="sr-Latn-CS" altLang="sr-Latn-RS" b="1" dirty="0"/>
              <a:t>potpuno </a:t>
            </a:r>
            <a:r>
              <a:rPr lang="sr-Latn-CS" altLang="sr-Latn-RS" b="1" dirty="0" err="1"/>
              <a:t>posvećuje</a:t>
            </a:r>
            <a:r>
              <a:rPr lang="sr-Cyrl-CS" altLang="sr-Latn-RS" b="1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FE532-1EBD-43F4-932F-18C34945068C}"/>
              </a:ext>
            </a:extLst>
          </p:cNvPr>
          <p:cNvSpPr/>
          <p:nvPr/>
        </p:nvSpPr>
        <p:spPr>
          <a:xfrm>
            <a:off x="5338749" y="2197770"/>
            <a:ext cx="511728" cy="43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3621B3-5B83-44B7-B73B-D66785DC9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982" y="2221369"/>
            <a:ext cx="1412377" cy="3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sr-Latn-CS" altLang="sr-Latn-RS" dirty="0"/>
              <a:t>Predanost</a:t>
            </a:r>
            <a:endParaRPr lang="sr-Cyrl-CS" altLang="sr-Latn-RS" dirty="0"/>
          </a:p>
        </p:txBody>
      </p:sp>
    </p:spTree>
    <p:extLst>
      <p:ext uri="{BB962C8B-B14F-4D97-AF65-F5344CB8AC3E}">
        <p14:creationId xmlns:p14="http://schemas.microsoft.com/office/powerpoint/2010/main" val="134765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>
            <a:extLst>
              <a:ext uri="{FF2B5EF4-FFF2-40B4-BE49-F238E27FC236}">
                <a16:creationId xmlns:a16="http://schemas.microsoft.com/office/drawing/2014/main" id="{6D3064B9-AFCE-47DB-9B7B-B0C4B796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19" y="74382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Tx/>
              <a:buSzTx/>
            </a:pPr>
            <a:r>
              <a:rPr lang="en-GB" altLang="sr-Latn-RS" sz="45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Motivacija</a:t>
            </a:r>
            <a:r>
              <a:rPr lang="en-GB" altLang="sr-Latn-RS" sz="45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GB" altLang="sr-Latn-RS" sz="45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Vežba</a:t>
            </a:r>
            <a:endParaRPr lang="sr-Cyrl-CS" altLang="sr-Latn-RS" sz="45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5C9DC-C1D0-41F3-8B90-25CDD580AE8A}"/>
              </a:ext>
            </a:extLst>
          </p:cNvPr>
          <p:cNvSpPr txBox="1"/>
          <p:nvPr/>
        </p:nvSpPr>
        <p:spPr>
          <a:xfrm>
            <a:off x="1052118" y="2256395"/>
            <a:ext cx="9408953" cy="447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500" dirty="0"/>
              <a:t>Case study</a:t>
            </a:r>
          </a:p>
          <a:p>
            <a:r>
              <a:rPr lang="hr-HR" sz="2000" dirty="0"/>
              <a:t>Kako biste </a:t>
            </a:r>
            <a:r>
              <a:rPr lang="hr-HR" sz="2000" dirty="0" err="1"/>
              <a:t>motivisali</a:t>
            </a:r>
            <a:r>
              <a:rPr lang="hr-HR" sz="2000" dirty="0"/>
              <a:t> zaposlenog koji ...... </a:t>
            </a:r>
            <a:endParaRPr lang="sr-Latn-RS" sz="2000" dirty="0"/>
          </a:p>
          <a:p>
            <a:r>
              <a:rPr lang="hr-HR" sz="2000" dirty="0"/>
              <a:t> </a:t>
            </a:r>
            <a:endParaRPr lang="sr-Latn-RS" sz="2000" dirty="0"/>
          </a:p>
          <a:p>
            <a:r>
              <a:rPr lang="hr-HR" sz="2000" dirty="0"/>
              <a:t> 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/>
              <a:t>ne pokazuje entuzijazam, stalno uzdiše, mršti se ali vam nikad neće reći da nešto nije u redu</a:t>
            </a:r>
            <a:endParaRPr lang="sr-Latn-RS" sz="2000" dirty="0"/>
          </a:p>
          <a:p>
            <a:r>
              <a:rPr lang="hr-HR" sz="2000" dirty="0"/>
              <a:t> 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err="1"/>
              <a:t>izbegava</a:t>
            </a:r>
            <a:r>
              <a:rPr lang="hr-HR" sz="2000" dirty="0"/>
              <a:t> posao i posebno je </a:t>
            </a:r>
            <a:r>
              <a:rPr lang="hr-HR" sz="2000" dirty="0" err="1"/>
              <a:t>vešt</a:t>
            </a:r>
            <a:r>
              <a:rPr lang="hr-HR" sz="2000" dirty="0"/>
              <a:t> u prebacivanju teških zadataka drugim kolegama</a:t>
            </a:r>
            <a:endParaRPr lang="sr-Latn-RS" sz="2000" dirty="0"/>
          </a:p>
          <a:p>
            <a:r>
              <a:rPr lang="hr-HR" sz="2000" dirty="0"/>
              <a:t> </a:t>
            </a:r>
            <a:endParaRPr lang="sr-Latn-R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/>
              <a:t>neprestano </a:t>
            </a:r>
            <a:r>
              <a:rPr lang="hr-HR" sz="2000" dirty="0"/>
              <a:t>se žali na sve i svašta, </a:t>
            </a:r>
            <a:r>
              <a:rPr lang="hr-HR" sz="2000" dirty="0" err="1"/>
              <a:t>kritikuje</a:t>
            </a:r>
            <a:r>
              <a:rPr lang="hr-HR" sz="2000" dirty="0"/>
              <a:t> svaku novu ideju i gotovo mu je nemoguće udovoljiti ili ga nečim </a:t>
            </a:r>
            <a:r>
              <a:rPr lang="hr-HR" sz="2000" dirty="0" err="1"/>
              <a:t>zainteresovati</a:t>
            </a:r>
            <a:endParaRPr lang="sr-Latn-RS" sz="2000" dirty="0"/>
          </a:p>
          <a:p>
            <a:r>
              <a:rPr lang="hr-HR" sz="2000" dirty="0"/>
              <a:t> </a:t>
            </a:r>
            <a:endParaRPr lang="sr-Latn-RS" sz="20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sr-Latn-RS" sz="2500" dirty="0"/>
          </a:p>
        </p:txBody>
      </p:sp>
    </p:spTree>
    <p:extLst>
      <p:ext uri="{BB962C8B-B14F-4D97-AF65-F5344CB8AC3E}">
        <p14:creationId xmlns:p14="http://schemas.microsoft.com/office/powerpoint/2010/main" val="342259340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203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 CE</vt:lpstr>
      <vt:lpstr>1_RetrospectVTI</vt:lpstr>
      <vt:lpstr>ClipArt</vt:lpstr>
      <vt:lpstr>Menadžment u hotelijerstvu </vt:lpstr>
      <vt:lpstr>         Teme vežbi:</vt:lpstr>
      <vt:lpstr>Komunikacija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92</cp:revision>
  <dcterms:created xsi:type="dcterms:W3CDTF">2021-10-21T06:28:36Z</dcterms:created>
  <dcterms:modified xsi:type="dcterms:W3CDTF">2022-11-25T16:19:16Z</dcterms:modified>
</cp:coreProperties>
</file>